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89"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90" r:id="rId33"/>
    <p:sldId id="286" r:id="rId34"/>
    <p:sldId id="287" r:id="rId35"/>
    <p:sldId id="291" r:id="rId36"/>
    <p:sldId id="288"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15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666391f0009f9652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45152" y="2011680"/>
            <a:ext cx="2880360"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2587752" y="2697480"/>
            <a:ext cx="3136392" cy="118872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85800" y="2697480"/>
            <a:ext cx="3136392" cy="118872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84.png"/><Relationship Id="rId4" Type="http://schemas.openxmlformats.org/officeDocument/2006/relationships/image" Target="../media/image83.pn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3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C_3#b3ae4723d?vcp=1&amp;pid=16fb50af3&amp;color=0,55,96&amp;tib=255,255,255&amp;vtp=1&amp;bt=1" descr="preencoded.png"/>
          <p:cNvPicPr>
            <a:picLocks noChangeAspect="1"/>
          </p:cNvPicPr>
          <p:nvPr/>
        </p:nvPicPr>
        <p:blipFill>
          <a:blip r:embed="rId3"/>
          <a:stretch>
            <a:fillRect/>
          </a:stretch>
        </p:blipFill>
        <p:spPr>
          <a:xfrm>
            <a:off x="521208" y="792000"/>
            <a:ext cx="493776" cy="530352"/>
          </a:xfrm>
          <a:prstGeom prst="rect">
            <a:avLst/>
          </a:prstGeom>
        </p:spPr>
      </p:pic>
      <p:sp>
        <p:nvSpPr>
          <p:cNvPr id="3" name="C_3_BD#b3ae4723d?vcp=1&amp;pid=16fb50af3&amp;color=61,88,159&amp;vtp=1&amp;bbb=1"/>
          <p:cNvSpPr/>
          <p:nvPr/>
        </p:nvSpPr>
        <p:spPr>
          <a:xfrm>
            <a:off x="1152144" y="792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solidFill>
                <a:srgbClr val="3D589F"/>
              </a:solidFill>
            </a:endParaRPr>
          </a:p>
        </p:txBody>
      </p:sp>
      <p:sp>
        <p:nvSpPr>
          <p:cNvPr id="4" name="C_4_BD#f17b1df61?vcp=1&amp;pid=b3ae4723d&amp;color=97,97,244&amp;vtp=1&amp;bbb=1"/>
          <p:cNvSpPr/>
          <p:nvPr/>
        </p:nvSpPr>
        <p:spPr>
          <a:xfrm>
            <a:off x="502920" y="1317272"/>
            <a:ext cx="10570464" cy="849376"/>
          </a:xfrm>
          <a:prstGeom prst="rect">
            <a:avLst/>
          </a:prstGeom>
          <a:noFill/>
          <a:ln/>
        </p:spPr>
        <p:txBody>
          <a:bodyPr wrap="none" lIns="0" tIns="0" rIns="0" bIns="0" rtlCol="0" anchor="t"/>
          <a:lstStyle/>
          <a:p>
            <a:pPr algn="l" latinLnBrk="1">
              <a:lnSpc>
                <a:spcPts val="3900"/>
              </a:lnSpc>
            </a:pPr>
            <a:r>
              <a:rPr lang="en-US" altLang="zh-CN" sz="2200" b="0" i="0" dirty="0">
                <a:solidFill>
                  <a:srgbClr val="6161F4"/>
                </a:solidFill>
                <a:latin typeface="Times New Roman" pitchFamily="34" charset="0"/>
                <a:ea typeface="微软雅黑" pitchFamily="34" charset="-122"/>
                <a:cs typeface="Times New Roman" pitchFamily="34" charset="-120"/>
              </a:rPr>
              <a:t>考点1</a:t>
            </a:r>
            <a:r>
              <a:rPr lang="en-US" altLang="zh-CN" sz="2200" b="0" i="0" dirty="0">
                <a:solidFill>
                  <a:srgbClr val="6161F4"/>
                </a:solidFill>
                <a:latin typeface="SimSun" pitchFamily="34" charset="0"/>
                <a:ea typeface="SimSun" pitchFamily="34" charset="-122"/>
                <a:cs typeface="SimSun" pitchFamily="34" charset="-120"/>
              </a:rPr>
              <a:t> </a:t>
            </a:r>
            <a:r>
              <a:rPr lang="en-US" altLang="zh-CN" sz="2200" b="0" i="0" dirty="0">
                <a:solidFill>
                  <a:srgbClr val="6161F4"/>
                </a:solidFill>
                <a:latin typeface="Times New Roman" pitchFamily="34" charset="0"/>
                <a:ea typeface="微软雅黑" pitchFamily="34" charset="-122"/>
                <a:cs typeface="Times New Roman" pitchFamily="34" charset="-120"/>
              </a:rPr>
              <a:t>三角函数的概念、诱导公式、同角三角函数的基本关系式</a:t>
            </a:r>
            <a:endParaRPr lang="en-US" altLang="zh-CN" sz="2200" dirty="0">
              <a:solidFill>
                <a:srgbClr val="6161F4"/>
              </a:solidFill>
            </a:endParaRPr>
          </a:p>
        </p:txBody>
      </p:sp>
      <mc:AlternateContent xmlns:mc="http://schemas.openxmlformats.org/markup-compatibility/2006">
        <mc:Choice xmlns:a14="http://schemas.microsoft.com/office/drawing/2010/main" Requires="a14">
          <p:sp>
            <p:nvSpPr>
              <p:cNvPr id="5" name="QC_5_BD.11_1#da661a7f0?vaa=1&amp;vcp=1&amp;vop=1&amp;pid=f17b1df61&amp;color=0,55,96&amp;vtp=1&amp;bbb=1"/>
              <p:cNvSpPr/>
              <p:nvPr/>
            </p:nvSpPr>
            <p:spPr>
              <a:xfrm>
                <a:off x="502920" y="1768757"/>
                <a:ext cx="10570464" cy="50133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[全国甲理2024·8,5分]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5" name="QC_5_BD.11_1#da661a7f0?vaa=1&amp;vcp=1&amp;vop=1&amp;pid=f17b1df61&amp;color=0,55,96&amp;vtp=1&amp;bbb=1"/>
              <p:cNvSpPr>
                <a:spLocks noRot="1" noChangeAspect="1" noMove="1" noResize="1" noEditPoints="1" noAdjustHandles="1" noChangeArrowheads="1" noChangeShapeType="1" noTextEdit="1"/>
              </p:cNvSpPr>
              <p:nvPr/>
            </p:nvSpPr>
            <p:spPr>
              <a:xfrm>
                <a:off x="502920" y="1768757"/>
                <a:ext cx="10570464" cy="501333"/>
              </a:xfrm>
              <a:prstGeom prst="rect">
                <a:avLst/>
              </a:prstGeom>
              <a:blipFill>
                <a:blip r:embed="rId4"/>
                <a:stretch>
                  <a:fillRect l="-1384" b="-17073"/>
                </a:stretch>
              </a:blipFill>
              <a:ln/>
            </p:spPr>
            <p:txBody>
              <a:bodyPr/>
              <a:lstStyle/>
              <a:p>
                <a:r>
                  <a:rPr lang="zh-CN" altLang="en-US">
                    <a:noFill/>
                  </a:rPr>
                  <a:t> </a:t>
                </a:r>
              </a:p>
            </p:txBody>
          </p:sp>
        </mc:Fallback>
      </mc:AlternateContent>
      <p:sp>
        <p:nvSpPr>
          <p:cNvPr id="6" name="QC_5_AN.13_1#da661a7f0.bracket?vaa=1&amp;vcp=1&amp;vop=1&amp;pid=f17b1df61&amp;color=0,55,96&amp;vpa=3&amp;vtp=1"/>
          <p:cNvSpPr/>
          <p:nvPr/>
        </p:nvSpPr>
        <p:spPr>
          <a:xfrm>
            <a:off x="7237476" y="194065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7" name="QC_5_BD.11_2#da661a7f0.choices?vaa=1&amp;vcp=1&amp;vop=1&amp;pid=f17b1df61&amp;color=0,55,96&amp;vtp=1&amp;bbb=1"/>
              <p:cNvSpPr/>
              <p:nvPr/>
            </p:nvSpPr>
            <p:spPr>
              <a:xfrm>
                <a:off x="502920" y="2273392"/>
                <a:ext cx="10570464" cy="461518"/>
              </a:xfrm>
              <a:prstGeom prst="rect">
                <a:avLst/>
              </a:prstGeom>
              <a:noFill/>
              <a:ln/>
            </p:spPr>
            <p:txBody>
              <a:bodyPr wrap="none" lIns="0" tIns="0" rIns="0" bIns="0" rtlCol="0" anchor="t"/>
              <a:lstStyle/>
              <a:p>
                <a:pPr latinLnBrk="1">
                  <a:lnSpc>
                    <a:spcPts val="3700"/>
                  </a:lnSpc>
                  <a:tabLst>
                    <a:tab pos="2890266" algn="l"/>
                    <a:tab pos="5755132" algn="l"/>
                    <a:tab pos="80230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7" name="QC_5_BD.11_2#da661a7f0.choices?vaa=1&amp;vcp=1&amp;vop=1&amp;pid=f17b1df61&amp;color=0,55,96&amp;vtp=1&amp;bbb=1"/>
              <p:cNvSpPr>
                <a:spLocks noRot="1" noChangeAspect="1" noMove="1" noResize="1" noEditPoints="1" noAdjustHandles="1" noChangeArrowheads="1" noChangeShapeType="1" noTextEdit="1"/>
              </p:cNvSpPr>
              <p:nvPr/>
            </p:nvSpPr>
            <p:spPr>
              <a:xfrm>
                <a:off x="502920" y="2273392"/>
                <a:ext cx="10570464" cy="461518"/>
              </a:xfrm>
              <a:prstGeom prst="rect">
                <a:avLst/>
              </a:prstGeom>
              <a:blipFill>
                <a:blip r:embed="rId5"/>
                <a:stretch>
                  <a:fillRect l="-1384" b="-171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5_AS.12_1#da661a7f0?vaa=1&amp;vcp=1&amp;vop=1&amp;pid=f17b1df61&amp;color=0,55,96&amp;vtp=1&amp;bbb=1"/>
              <p:cNvSpPr/>
              <p:nvPr/>
            </p:nvSpPr>
            <p:spPr>
              <a:xfrm>
                <a:off x="502920" y="2735735"/>
                <a:ext cx="10570464" cy="18288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60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p:sp>
            <p:nvSpPr>
              <p:cNvPr id="8" name="QC_5_AS.12_1#da661a7f0?vaa=1&amp;vcp=1&amp;vop=1&amp;pid=f17b1df61&amp;color=0,55,96&amp;vtp=1&amp;bbb=1"/>
              <p:cNvSpPr>
                <a:spLocks noRot="1" noChangeAspect="1" noMove="1" noResize="1" noEditPoints="1" noAdjustHandles="1" noChangeArrowheads="1" noChangeShapeType="1" noTextEdit="1"/>
              </p:cNvSpPr>
              <p:nvPr/>
            </p:nvSpPr>
            <p:spPr>
              <a:xfrm>
                <a:off x="502920" y="2735735"/>
                <a:ext cx="10570464" cy="1828800"/>
              </a:xfrm>
              <a:prstGeom prst="rect">
                <a:avLst/>
              </a:prstGeom>
              <a:blipFill>
                <a:blip r:embed="rId6"/>
                <a:stretch>
                  <a:fillRect l="-13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3a76a327c?vaa=1&amp;vcp=1&amp;vop=1&amp;pid=f17b1df61&amp;color=0,55,96&amp;vtp=1&amp;bt=1&amp;bbb=1&amp;hb=1"/>
              <p:cNvSpPr/>
              <p:nvPr/>
            </p:nvSpPr>
            <p:spPr>
              <a:xfrm>
                <a:off x="502920" y="2601486"/>
                <a:ext cx="10570464"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[北京2024·12,5分]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在平面直角坐标系</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𝑥𝑂𝑦</m:t>
                    </m:r>
                  </m:oMath>
                </a14:m>
                <a:r>
                  <a:rPr lang="en-US" altLang="zh-CN" sz="1800" b="0" i="0" dirty="0">
                    <a:solidFill>
                      <a:srgbClr val="003760"/>
                    </a:solidFill>
                    <a:latin typeface="Times New Roman" pitchFamily="34" charset="0"/>
                    <a:ea typeface="微软雅黑" pitchFamily="34" charset="-122"/>
                    <a:cs typeface="Times New Roman" pitchFamily="34" charset="-120"/>
                  </a:rPr>
                  <a:t>中，角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为始边</a:t>
                </a:r>
                <a:r>
                  <a:rPr lang="en-US" altLang="zh-CN" sz="1800" b="0" i="0">
                    <a:solidFill>
                      <a:srgbClr val="003760"/>
                    </a:solidFill>
                    <a:latin typeface="Times New Roman" pitchFamily="34" charset="0"/>
                    <a:ea typeface="微软雅黑" pitchFamily="34" charset="-122"/>
                    <a:cs typeface="Times New Roman" pitchFamily="34" charset="-120"/>
                  </a:rPr>
                  <a:t>，它们的终边关于原</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点对称</a:t>
                </a:r>
                <a:r>
                  <a:rPr lang="en-US" altLang="zh-CN"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的最大值为</a:t>
                </a: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B_5_BD.15_1#3a76a327c?vaa=1&amp;vcp=1&amp;vop=1&amp;pid=f17b1df61&amp;color=0,55,96&amp;vtp=1&amp;bt=1&amp;bbb=1&amp;hb=1"/>
              <p:cNvSpPr>
                <a:spLocks noRot="1" noChangeAspect="1" noMove="1" noResize="1" noEditPoints="1" noAdjustHandles="1" noChangeArrowheads="1" noChangeShapeType="1" noTextEdit="1"/>
              </p:cNvSpPr>
              <p:nvPr/>
            </p:nvSpPr>
            <p:spPr>
              <a:xfrm>
                <a:off x="502920" y="2601486"/>
                <a:ext cx="10570464" cy="838200"/>
              </a:xfrm>
              <a:prstGeom prst="rect">
                <a:avLst/>
              </a:prstGeom>
              <a:blipFill>
                <a:blip r:embed="rId3"/>
                <a:stretch>
                  <a:fillRect l="-1384" r="-577" b="-948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17_1#3a76a327c.blank?vaa=1&amp;vcp=1&amp;vop=1&amp;pid=f17b1df61&amp;color=0,55,96&amp;vpa=4&amp;vtp=1&amp;bbb=1&amp;rh=32.4"/>
              <p:cNvSpPr/>
              <p:nvPr/>
            </p:nvSpPr>
            <p:spPr>
              <a:xfrm>
                <a:off x="4623626" y="2944068"/>
                <a:ext cx="470980" cy="411480"/>
              </a:xfrm>
              <a:prstGeom prst="rect">
                <a:avLst/>
              </a:prstGeom>
              <a:noFill/>
              <a:ln/>
            </p:spPr>
            <p:txBody>
              <a:bodyPr wrap="none" lIns="0" tIns="0" rIns="0" bIns="0" rtlCol="0" anchor="t"/>
              <a:lstStyle/>
              <a:p>
                <a:pPr algn="ctr" latinLnBrk="1">
                  <a:lnSpc>
                    <a:spcPts val="33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QB_5_AN.17_1#3a76a327c.blank?vaa=1&amp;vcp=1&amp;vop=1&amp;pid=f17b1df61&amp;color=0,55,96&amp;vpa=4&amp;vtp=1&amp;bbb=1&amp;rh=32.4"/>
              <p:cNvSpPr>
                <a:spLocks noRot="1" noChangeAspect="1" noMove="1" noResize="1" noEditPoints="1" noAdjustHandles="1" noChangeArrowheads="1" noChangeShapeType="1" noTextEdit="1"/>
              </p:cNvSpPr>
              <p:nvPr/>
            </p:nvSpPr>
            <p:spPr>
              <a:xfrm>
                <a:off x="4623626" y="2944068"/>
                <a:ext cx="470980" cy="411480"/>
              </a:xfrm>
              <a:prstGeom prst="rect">
                <a:avLst/>
              </a:prstGeom>
              <a:blipFill>
                <a:blip r:embed="rId4"/>
                <a:stretch>
                  <a:fillRect t="-1493" b="-179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16_1#3a76a327c?vaa=1&amp;vcp=1&amp;vop=1&amp;pid=f17b1df61&amp;color=0,55,96&amp;vtp=1&amp;bbb=1&amp;hb=1"/>
              <p:cNvSpPr/>
              <p:nvPr/>
            </p:nvSpPr>
            <p:spPr>
              <a:xfrm>
                <a:off x="502920" y="3447496"/>
                <a:ext cx="10570464" cy="94411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7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4" name="QB_5_AS.16_1#3a76a327c?vaa=1&amp;vcp=1&amp;vop=1&amp;pid=f17b1df61&amp;color=0,55,96&amp;vtp=1&amp;bbb=1&amp;hb=1"/>
              <p:cNvSpPr>
                <a:spLocks noRot="1" noChangeAspect="1" noMove="1" noResize="1" noEditPoints="1" noAdjustHandles="1" noChangeArrowheads="1" noChangeShapeType="1" noTextEdit="1"/>
              </p:cNvSpPr>
              <p:nvPr/>
            </p:nvSpPr>
            <p:spPr>
              <a:xfrm>
                <a:off x="502920" y="3447496"/>
                <a:ext cx="10570464" cy="944118"/>
              </a:xfrm>
              <a:prstGeom prst="rect">
                <a:avLst/>
              </a:prstGeom>
              <a:blipFill>
                <a:blip r:embed="rId5"/>
                <a:stretch>
                  <a:fillRect l="-1384" r="-1903"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9_1#2799c0446?vaa=1&amp;vcp=1&amp;vop=1&amp;pid=f17b1df61&amp;color=0,55,96&amp;vtp=1&amp;bt=1&amp;bbb=1"/>
              <p:cNvSpPr/>
              <p:nvPr/>
            </p:nvSpPr>
            <p:spPr>
              <a:xfrm>
                <a:off x="502920" y="2760807"/>
                <a:ext cx="10570464" cy="618236"/>
              </a:xfrm>
              <a:prstGeom prst="rect">
                <a:avLst/>
              </a:prstGeom>
              <a:noFill/>
              <a:ln/>
            </p:spPr>
            <p:txBody>
              <a:bodyPr wrap="none" lIns="0" tIns="0" rIns="0" bIns="0" rtlCol="0" anchor="t"/>
              <a:lstStyle/>
              <a:p>
                <a:pPr algn="l" latinLnBrk="1">
                  <a:lnSpc>
                    <a:spcPts val="5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[全国乙文2023·14,5分]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30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2" name="QB_5_BD.19_1#2799c0446?vaa=1&amp;vcp=1&amp;vop=1&amp;pid=f17b1df61&amp;color=0,55,96&amp;vtp=1&amp;bt=1&amp;bbb=1"/>
              <p:cNvSpPr>
                <a:spLocks noRot="1" noChangeAspect="1" noMove="1" noResize="1" noEditPoints="1" noAdjustHandles="1" noChangeArrowheads="1" noChangeShapeType="1" noTextEdit="1"/>
              </p:cNvSpPr>
              <p:nvPr/>
            </p:nvSpPr>
            <p:spPr>
              <a:xfrm>
                <a:off x="502920" y="2760807"/>
                <a:ext cx="10570464" cy="618236"/>
              </a:xfrm>
              <a:prstGeom prst="rect">
                <a:avLst/>
              </a:prstGeom>
              <a:blipFill>
                <a:blip r:embed="rId3"/>
                <a:stretch>
                  <a:fillRect b="-1485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2799c0446.blank?vaa=1&amp;vcp=1&amp;vop=1&amp;pid=f17b1df61&amp;color=0,55,96&amp;vpa=5&amp;vtp=1&amp;bbb=1&amp;rh=38.49504"/>
              <p:cNvSpPr/>
              <p:nvPr/>
            </p:nvSpPr>
            <p:spPr>
              <a:xfrm>
                <a:off x="7974965" y="2783285"/>
                <a:ext cx="592773" cy="488887"/>
              </a:xfrm>
              <a:prstGeom prst="rect">
                <a:avLst/>
              </a:prstGeom>
              <a:noFill/>
              <a:ln/>
            </p:spPr>
            <p:txBody>
              <a:bodyPr wrap="none" lIns="0" tIns="0" rIns="0" bIns="0" rtlCol="0" anchor="t"/>
              <a:lstStyle/>
              <a:p>
                <a:pPr algn="ctr" latinLnBrk="1">
                  <a:lnSpc>
                    <a:spcPts val="39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5</m:t>
                            </m:r>
                          </m:e>
                        </m:rad>
                      </m:num>
                      <m:den>
                        <m:r>
                          <a:rPr lang="en-US" altLang="zh-CN" sz="2000" b="0" i="0">
                            <a:solidFill>
                              <a:srgbClr val="6161F4"/>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QB_5_AN.21_1#2799c0446.blank?vaa=1&amp;vcp=1&amp;vop=1&amp;pid=f17b1df61&amp;color=0,55,96&amp;vpa=5&amp;vtp=1&amp;bbb=1&amp;rh=38.49504"/>
              <p:cNvSpPr>
                <a:spLocks noRot="1" noChangeAspect="1" noMove="1" noResize="1" noEditPoints="1" noAdjustHandles="1" noChangeArrowheads="1" noChangeShapeType="1" noTextEdit="1"/>
              </p:cNvSpPr>
              <p:nvPr/>
            </p:nvSpPr>
            <p:spPr>
              <a:xfrm>
                <a:off x="7974965" y="2783285"/>
                <a:ext cx="592773" cy="488887"/>
              </a:xfrm>
              <a:prstGeom prst="rect">
                <a:avLst/>
              </a:prstGeom>
              <a:blipFill>
                <a:blip r:embed="rId4"/>
                <a:stretch>
                  <a:fillRect b="-125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20_1#2799c0446?vaa=1&amp;vcp=1&amp;vop=1&amp;pid=f17b1df61&amp;color=0,55,96&amp;vtp=1&amp;bbb=1&amp;hb=1"/>
              <p:cNvSpPr/>
              <p:nvPr/>
            </p:nvSpPr>
            <p:spPr>
              <a:xfrm>
                <a:off x="502920" y="3389266"/>
                <a:ext cx="10570464" cy="916432"/>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𝜃</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4" name="QB_5_AS.20_1#2799c0446?vaa=1&amp;vcp=1&amp;vop=1&amp;pid=f17b1df61&amp;color=0,55,96&amp;vtp=1&amp;bbb=1&amp;hb=1"/>
              <p:cNvSpPr>
                <a:spLocks noRot="1" noChangeAspect="1" noMove="1" noResize="1" noEditPoints="1" noAdjustHandles="1" noChangeArrowheads="1" noChangeShapeType="1" noTextEdit="1"/>
              </p:cNvSpPr>
              <p:nvPr/>
            </p:nvSpPr>
            <p:spPr>
              <a:xfrm>
                <a:off x="502920" y="3389266"/>
                <a:ext cx="10570464" cy="916432"/>
              </a:xfrm>
              <a:prstGeom prst="rect">
                <a:avLst/>
              </a:prstGeom>
              <a:blipFill>
                <a:blip r:embed="rId5"/>
                <a:stretch>
                  <a:fillRect l="-1384" r="-2768" b="-8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_4_BD#aac6111a8?vcp=1&amp;pid=b3ae4723d&amp;color=97,97,244&amp;vtp=1&amp;bt=1&amp;bbb=1"/>
              <p:cNvSpPr/>
              <p:nvPr/>
            </p:nvSpPr>
            <p:spPr>
              <a:xfrm>
                <a:off x="502920" y="792000"/>
                <a:ext cx="10570464" cy="703072"/>
              </a:xfrm>
              <a:prstGeom prst="rect">
                <a:avLst/>
              </a:prstGeom>
              <a:noFill/>
              <a:ln/>
            </p:spPr>
            <p:txBody>
              <a:bodyPr wrap="none" lIns="0" tIns="0" rIns="0" bIns="0" rtlCol="0" anchor="t"/>
              <a:lstStyle/>
              <a:p>
                <a:pPr algn="l" latinLnBrk="1">
                  <a:lnSpc>
                    <a:spcPts val="3900"/>
                  </a:lnSpc>
                </a:pPr>
                <a:r>
                  <a:rPr lang="en-US" altLang="zh-CN" sz="2200" b="0" i="0" dirty="0">
                    <a:solidFill>
                      <a:srgbClr val="6161F4"/>
                    </a:solidFill>
                    <a:latin typeface="Times New Roman" pitchFamily="34" charset="0"/>
                    <a:ea typeface="微软雅黑" pitchFamily="34" charset="-122"/>
                    <a:cs typeface="Times New Roman" pitchFamily="34" charset="-120"/>
                  </a:rPr>
                  <a:t>考点2</a:t>
                </a:r>
                <a:r>
                  <a:rPr lang="en-US" altLang="zh-CN" sz="2200" b="0" i="0" dirty="0">
                    <a:solidFill>
                      <a:srgbClr val="6161F4"/>
                    </a:solidFill>
                    <a:latin typeface="SimSun" pitchFamily="34" charset="0"/>
                    <a:ea typeface="SimSun" pitchFamily="34" charset="-122"/>
                    <a:cs typeface="SimSun" pitchFamily="34" charset="-120"/>
                  </a:rPr>
                  <a:t> </a:t>
                </a:r>
                <a:r>
                  <a:rPr lang="en-US" altLang="zh-CN" sz="2200" b="0" i="0" dirty="0">
                    <a:solidFill>
                      <a:srgbClr val="6161F4"/>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2200" b="0" i="0" smtClean="0">
                        <a:solidFill>
                          <a:srgbClr val="6161F4"/>
                        </a:solidFill>
                        <a:latin typeface="Cambria Math" pitchFamily="34" charset="0"/>
                        <a:ea typeface="Cambria Math" pitchFamily="34" charset="-122"/>
                        <a:cs typeface="Cambria Math" pitchFamily="34" charset="-120"/>
                      </a:rPr>
                      <m:t>𝑦</m:t>
                    </m:r>
                    <m:r>
                      <a:rPr lang="en-US" altLang="zh-CN" sz="2200" b="0" i="0" smtClean="0">
                        <a:solidFill>
                          <a:srgbClr val="6161F4"/>
                        </a:solidFill>
                        <a:latin typeface="Cambria Math" pitchFamily="34" charset="0"/>
                        <a:ea typeface="Cambria Math" pitchFamily="34" charset="-122"/>
                        <a:cs typeface="Cambria Math" pitchFamily="34" charset="-120"/>
                      </a:rPr>
                      <m:t>=</m:t>
                    </m:r>
                    <m:r>
                      <a:rPr lang="en-US" altLang="zh-CN" sz="2200" b="0" i="0" smtClean="0">
                        <a:solidFill>
                          <a:srgbClr val="6161F4"/>
                        </a:solidFill>
                        <a:latin typeface="Cambria Math" pitchFamily="34" charset="0"/>
                        <a:ea typeface="Cambria Math" pitchFamily="34" charset="-122"/>
                        <a:cs typeface="Cambria Math" pitchFamily="34" charset="-120"/>
                      </a:rPr>
                      <m:t>𝐴</m:t>
                    </m:r>
                    <m:r>
                      <m:rPr>
                        <m:sty m:val="p"/>
                      </m:rPr>
                      <a:rPr lang="en-US" altLang="zh-CN" sz="2200" b="0" i="0" smtClean="0">
                        <a:solidFill>
                          <a:srgbClr val="6161F4"/>
                        </a:solidFill>
                        <a:latin typeface="Cambria Math" pitchFamily="34" charset="0"/>
                        <a:ea typeface="Cambria Math" pitchFamily="34" charset="-122"/>
                        <a:cs typeface="Cambria Math" pitchFamily="34" charset="-120"/>
                      </a:rPr>
                      <m:t>sin</m:t>
                    </m:r>
                    <m:r>
                      <a:rPr lang="en-US" altLang="zh-CN" sz="2200" b="0" i="0" smtClean="0">
                        <a:solidFill>
                          <a:srgbClr val="6161F4"/>
                        </a:solidFill>
                        <a:latin typeface="Cambria Math" pitchFamily="34" charset="0"/>
                        <a:ea typeface="Cambria Math" pitchFamily="34" charset="-122"/>
                        <a:cs typeface="Cambria Math" pitchFamily="34" charset="-120"/>
                      </a:rPr>
                      <m:t>(</m:t>
                    </m:r>
                    <m:r>
                      <a:rPr lang="en-US" altLang="zh-CN" sz="2200" b="0" i="0" smtClean="0">
                        <a:solidFill>
                          <a:srgbClr val="6161F4"/>
                        </a:solidFill>
                        <a:latin typeface="Cambria Math" pitchFamily="34" charset="0"/>
                        <a:ea typeface="Cambria Math" pitchFamily="34" charset="-122"/>
                        <a:cs typeface="Cambria Math" pitchFamily="34" charset="-120"/>
                      </a:rPr>
                      <m:t>𝜔</m:t>
                    </m:r>
                    <m:r>
                      <a:rPr lang="en-US" altLang="zh-CN" sz="2200" b="0" i="0" smtClean="0">
                        <a:solidFill>
                          <a:srgbClr val="6161F4"/>
                        </a:solidFill>
                        <a:latin typeface="Cambria Math" pitchFamily="34" charset="0"/>
                        <a:ea typeface="Cambria Math" pitchFamily="34" charset="-122"/>
                        <a:cs typeface="Cambria Math" pitchFamily="34" charset="-120"/>
                      </a:rPr>
                      <m:t>𝑥</m:t>
                    </m:r>
                    <m:r>
                      <a:rPr lang="en-US" altLang="zh-CN" sz="2200" b="0" i="0" smtClean="0">
                        <a:solidFill>
                          <a:srgbClr val="6161F4"/>
                        </a:solidFill>
                        <a:latin typeface="Cambria Math" pitchFamily="34" charset="0"/>
                        <a:ea typeface="Cambria Math" pitchFamily="34" charset="-122"/>
                        <a:cs typeface="Cambria Math" pitchFamily="34" charset="-120"/>
                      </a:rPr>
                      <m:t>+</m:t>
                    </m:r>
                    <m:r>
                      <a:rPr lang="en-US" altLang="zh-CN" sz="2200" b="0" i="0" smtClean="0">
                        <a:solidFill>
                          <a:srgbClr val="6161F4"/>
                        </a:solidFill>
                        <a:latin typeface="Cambria Math" pitchFamily="34" charset="0"/>
                        <a:ea typeface="Cambria Math" pitchFamily="34" charset="-122"/>
                        <a:cs typeface="Cambria Math" pitchFamily="34" charset="-120"/>
                      </a:rPr>
                      <m:t>𝜑</m:t>
                    </m:r>
                    <m:r>
                      <a:rPr lang="en-US" altLang="zh-CN" sz="22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161F4"/>
                    </a:solidFill>
                    <a:latin typeface="Times New Roman" pitchFamily="34" charset="0"/>
                    <a:ea typeface="微软雅黑" pitchFamily="34" charset="-122"/>
                    <a:cs typeface="Times New Roman" pitchFamily="34" charset="-120"/>
                  </a:rPr>
                  <a:t>的图象变换</a:t>
                </a:r>
                <a:endParaRPr lang="en-US" altLang="zh-CN" sz="2200" dirty="0">
                  <a:solidFill>
                    <a:srgbClr val="6161F4"/>
                  </a:solidFill>
                </a:endParaRPr>
              </a:p>
            </p:txBody>
          </p:sp>
        </mc:Choice>
        <mc:Fallback>
          <p:sp>
            <p:nvSpPr>
              <p:cNvPr id="2" name="C_4_BD#aac6111a8?vcp=1&amp;pid=b3ae4723d&amp;color=97,97,244&amp;vtp=1&amp;bt=1&amp;bbb=1"/>
              <p:cNvSpPr>
                <a:spLocks noRot="1" noChangeAspect="1" noMove="1" noResize="1" noEditPoints="1" noAdjustHandles="1" noChangeArrowheads="1" noChangeShapeType="1" noTextEdit="1"/>
              </p:cNvSpPr>
              <p:nvPr/>
            </p:nvSpPr>
            <p:spPr>
              <a:xfrm>
                <a:off x="502920" y="792000"/>
                <a:ext cx="10570464" cy="703072"/>
              </a:xfrm>
              <a:prstGeom prst="rect">
                <a:avLst/>
              </a:prstGeom>
              <a:blipFill>
                <a:blip r:embed="rId3"/>
                <a:stretch>
                  <a:fillRect l="-16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BD.23_1#c29dd8cba?vaa=1&amp;vcp=1&amp;vop=1&amp;pid=aac6111a8&amp;color=0,55,96&amp;vtp=1&amp;bbb=1&amp;hb=1"/>
              <p:cNvSpPr/>
              <p:nvPr/>
            </p:nvSpPr>
            <p:spPr>
              <a:xfrm>
                <a:off x="502920" y="1235357"/>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[浙江2022·6,4分]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为了得到函数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的图象，只要把函数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图象上所有的点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3" name="QC_5_BD.23_1#c29dd8cba?vaa=1&amp;vcp=1&amp;vop=1&amp;pid=aac6111a8&amp;color=0,55,96&amp;vtp=1&amp;bbb=1&amp;hb=1"/>
              <p:cNvSpPr>
                <a:spLocks noRot="1" noChangeAspect="1" noMove="1" noResize="1" noEditPoints="1" noAdjustHandles="1" noChangeArrowheads="1" noChangeShapeType="1" noTextEdit="1"/>
              </p:cNvSpPr>
              <p:nvPr/>
            </p:nvSpPr>
            <p:spPr>
              <a:xfrm>
                <a:off x="502920" y="1235357"/>
                <a:ext cx="10570464" cy="909955"/>
              </a:xfrm>
              <a:prstGeom prst="rect">
                <a:avLst/>
              </a:prstGeom>
              <a:blipFill>
                <a:blip r:embed="rId4"/>
                <a:stretch>
                  <a:fillRect l="-1384" b="-15436"/>
                </a:stretch>
              </a:blipFill>
              <a:ln/>
            </p:spPr>
            <p:txBody>
              <a:bodyPr/>
              <a:lstStyle/>
              <a:p>
                <a:r>
                  <a:rPr lang="zh-CN" altLang="en-US">
                    <a:noFill/>
                  </a:rPr>
                  <a:t> </a:t>
                </a:r>
              </a:p>
            </p:txBody>
          </p:sp>
        </mc:Fallback>
      </mc:AlternateContent>
      <p:sp>
        <p:nvSpPr>
          <p:cNvPr id="4" name="QC_5_AN.25_1#c29dd8cba.bracket?vaa=1&amp;vcp=1&amp;vop=1&amp;pid=aac6111a8&amp;color=0,55,96&amp;vpa=6&amp;vtp=1"/>
          <p:cNvSpPr/>
          <p:nvPr/>
        </p:nvSpPr>
        <p:spPr>
          <a:xfrm>
            <a:off x="664845" y="186565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5" name="QC_5_BD.23_2#c29dd8cba.choices?vaa=1&amp;vcp=1&amp;vop=1&amp;pid=aac6111a8&amp;color=0,55,96&amp;vtp=1&amp;bbb=1"/>
              <p:cNvSpPr/>
              <p:nvPr/>
            </p:nvSpPr>
            <p:spPr>
              <a:xfrm>
                <a:off x="502920" y="2146836"/>
                <a:ext cx="10570464" cy="1050290"/>
              </a:xfrm>
              <a:prstGeom prst="rect">
                <a:avLst/>
              </a:prstGeom>
              <a:noFill/>
              <a:ln/>
            </p:spPr>
            <p:txBody>
              <a:bodyPr wrap="none" lIns="0" tIns="0" rIns="0" bIns="0" rtlCol="0" anchor="t"/>
              <a:lstStyle/>
              <a:p>
                <a:pPr latinLnBrk="1">
                  <a:lnSpc>
                    <a:spcPts val="44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a:solidFill>
                      <a:srgbClr val="003760"/>
                    </a:solidFill>
                    <a:latin typeface="Times New Roman" pitchFamily="34" charset="0"/>
                    <a:ea typeface="微软雅黑" pitchFamily="34" charset="-122"/>
                    <a:cs typeface="Times New Roman" pitchFamily="34" charset="-120"/>
                  </a:rPr>
                  <a:t>个单位长度</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endParaRPr lang="en-US" altLang="zh-CN" sz="1800" dirty="0">
                  <a:solidFill>
                    <a:srgbClr val="003760"/>
                  </a:solidFill>
                </a:endParaRPr>
              </a:p>
              <a:p>
                <a:pPr latinLnBrk="1">
                  <a:lnSpc>
                    <a:spcPts val="42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oMath>
                </a14:m>
                <a:r>
                  <a:rPr lang="en-US" altLang="zh-CN" sz="1800" b="0" i="0">
                    <a:solidFill>
                      <a:srgbClr val="003760"/>
                    </a:solidFill>
                    <a:latin typeface="Times New Roman" pitchFamily="34" charset="0"/>
                    <a:ea typeface="微软雅黑" pitchFamily="34" charset="-122"/>
                    <a:cs typeface="Times New Roman" pitchFamily="34" charset="-120"/>
                  </a:rPr>
                  <a:t>个单位长度</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endParaRPr lang="en-US" altLang="zh-CN" sz="1800" dirty="0">
                  <a:solidFill>
                    <a:srgbClr val="003760"/>
                  </a:solidFill>
                </a:endParaRPr>
              </a:p>
            </p:txBody>
          </p:sp>
        </mc:Choice>
        <mc:Fallback>
          <p:sp>
            <p:nvSpPr>
              <p:cNvPr id="5" name="QC_5_BD.23_2#c29dd8cba.choices?vaa=1&amp;vcp=1&amp;vop=1&amp;pid=aac6111a8&amp;color=0,55,96&amp;vtp=1&amp;bbb=1"/>
              <p:cNvSpPr>
                <a:spLocks noRot="1" noChangeAspect="1" noMove="1" noResize="1" noEditPoints="1" noAdjustHandles="1" noChangeArrowheads="1" noChangeShapeType="1" noTextEdit="1"/>
              </p:cNvSpPr>
              <p:nvPr/>
            </p:nvSpPr>
            <p:spPr>
              <a:xfrm>
                <a:off x="502920" y="2146836"/>
                <a:ext cx="10570464" cy="1050290"/>
              </a:xfrm>
              <a:prstGeom prst="rect">
                <a:avLst/>
              </a:prstGeom>
              <a:blipFill>
                <a:blip r:embed="rId5"/>
                <a:stretch>
                  <a:fillRect l="-1384" b="-814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24_1#c29dd8cba?vaa=1&amp;vcp=1&amp;vop=1&amp;pid=aac6111a8&amp;color=0,55,96&amp;vtp=1&amp;bbb=1&amp;hb=1"/>
              <p:cNvSpPr/>
              <p:nvPr/>
            </p:nvSpPr>
            <p:spPr>
              <a:xfrm>
                <a:off x="502920" y="3200110"/>
                <a:ext cx="10570464" cy="105029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，所以为了得到函数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Times New Roman" pitchFamily="34" charset="0"/>
                    <a:ea typeface="微软雅黑" pitchFamily="34" charset="-122"/>
                    <a:cs typeface="Times New Roman" pitchFamily="34" charset="-120"/>
                  </a:rPr>
                  <a:t>，只要把函数</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5</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图象上所有的点向右平移</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个单位长度即可，故选D．</a:t>
                </a:r>
                <a:endParaRPr lang="en-US" altLang="zh-CN" dirty="0">
                  <a:solidFill>
                    <a:srgbClr val="003760"/>
                  </a:solidFill>
                </a:endParaRPr>
              </a:p>
            </p:txBody>
          </p:sp>
        </mc:Choice>
        <mc:Fallback>
          <p:sp>
            <p:nvSpPr>
              <p:cNvPr id="6" name="QC_5_AS.24_1#c29dd8cba?vaa=1&amp;vcp=1&amp;vop=1&amp;pid=aac6111a8&amp;color=0,55,96&amp;vtp=1&amp;bbb=1&amp;hb=1"/>
              <p:cNvSpPr>
                <a:spLocks noRot="1" noChangeAspect="1" noMove="1" noResize="1" noEditPoints="1" noAdjustHandles="1" noChangeArrowheads="1" noChangeShapeType="1" noTextEdit="1"/>
              </p:cNvSpPr>
              <p:nvPr/>
            </p:nvSpPr>
            <p:spPr>
              <a:xfrm>
                <a:off x="502920" y="3200110"/>
                <a:ext cx="10570464" cy="1050290"/>
              </a:xfrm>
              <a:prstGeom prst="rect">
                <a:avLst/>
              </a:prstGeom>
              <a:blipFill>
                <a:blip r:embed="rId6"/>
                <a:stretch>
                  <a:fillRect l="-1384" b="-75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4_BD#981cd426c?vcp=1&amp;pid=b3ae4723d&amp;color=97,97,244&amp;vtp=1&amp;bt=1&amp;bbb=1"/>
          <p:cNvSpPr/>
          <p:nvPr/>
        </p:nvSpPr>
        <p:spPr>
          <a:xfrm>
            <a:off x="502920" y="792000"/>
            <a:ext cx="10570464" cy="849376"/>
          </a:xfrm>
          <a:prstGeom prst="rect">
            <a:avLst/>
          </a:prstGeom>
          <a:noFill/>
          <a:ln/>
        </p:spPr>
        <p:txBody>
          <a:bodyPr wrap="none" lIns="0" tIns="0" rIns="0" bIns="0" rtlCol="0" anchor="t"/>
          <a:lstStyle/>
          <a:p>
            <a:pPr algn="l" latinLnBrk="1">
              <a:lnSpc>
                <a:spcPts val="3900"/>
              </a:lnSpc>
            </a:pPr>
            <a:r>
              <a:rPr lang="en-US" altLang="zh-CN" sz="2200" b="0" i="0" dirty="0">
                <a:solidFill>
                  <a:srgbClr val="6161F4"/>
                </a:solidFill>
                <a:latin typeface="Times New Roman" pitchFamily="34" charset="0"/>
                <a:ea typeface="微软雅黑" pitchFamily="34" charset="-122"/>
                <a:cs typeface="Times New Roman" pitchFamily="34" charset="-120"/>
              </a:rPr>
              <a:t>考点3</a:t>
            </a:r>
            <a:r>
              <a:rPr lang="en-US" altLang="zh-CN" sz="2200" b="0" i="0" dirty="0">
                <a:solidFill>
                  <a:srgbClr val="6161F4"/>
                </a:solidFill>
                <a:latin typeface="SimSun" pitchFamily="34" charset="0"/>
                <a:ea typeface="SimSun" pitchFamily="34" charset="-122"/>
                <a:cs typeface="SimSun" pitchFamily="34" charset="-120"/>
              </a:rPr>
              <a:t> </a:t>
            </a:r>
            <a:r>
              <a:rPr lang="en-US" altLang="zh-CN" sz="2200" b="0" i="0" dirty="0">
                <a:solidFill>
                  <a:srgbClr val="6161F4"/>
                </a:solidFill>
                <a:latin typeface="Times New Roman" pitchFamily="34" charset="0"/>
                <a:ea typeface="微软雅黑" pitchFamily="34" charset="-122"/>
                <a:cs typeface="Times New Roman" pitchFamily="34" charset="-120"/>
              </a:rPr>
              <a:t>由三角函数图象确定函数解析式</a:t>
            </a:r>
            <a:endParaRPr lang="en-US" altLang="zh-CN" sz="2200" dirty="0">
              <a:solidFill>
                <a:srgbClr val="6161F4"/>
              </a:solidFill>
            </a:endParaRPr>
          </a:p>
        </p:txBody>
      </p:sp>
      <p:pic>
        <p:nvPicPr>
          <p:cNvPr id="3" name="QC_5_BD.27_1#1f6095d5c?htil=4&amp;vaa=1&amp;vcp=1&amp;vop=1&amp;pid=981cd426c&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50844" y="1344816"/>
            <a:ext cx="1517904"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BD.27_2#1f6095d5c?htil=4&amp;vaa=1&amp;vcp=1&amp;vop=1&amp;pid=981cd426c&amp;color=0,55,96&amp;vtp=1&amp;bbb=1&amp;hb=1&amp;hs=1"/>
              <p:cNvSpPr/>
              <p:nvPr/>
            </p:nvSpPr>
            <p:spPr>
              <a:xfrm>
                <a:off x="502920" y="1280808"/>
                <a:ext cx="892454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仿宋" pitchFamily="34" charset="0"/>
                    <a:ea typeface="仿宋" pitchFamily="34" charset="-122"/>
                    <a:cs typeface="仿宋" pitchFamily="34" charset="-120"/>
                  </a:rPr>
                  <a:t>[全国新高考Ⅰ2020·10，5分]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的部分图象</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4" name="QC_5_BD.27_2#1f6095d5c?htil=4&amp;vaa=1&amp;vcp=1&amp;vop=1&amp;pid=981cd426c&amp;color=0,55,96&amp;vtp=1&amp;bbb=1&amp;hb=1&amp;hs=1"/>
              <p:cNvSpPr>
                <a:spLocks noRot="1" noChangeAspect="1" noMove="1" noResize="1" noEditPoints="1" noAdjustHandles="1" noChangeArrowheads="1" noChangeShapeType="1" noTextEdit="1"/>
              </p:cNvSpPr>
              <p:nvPr/>
            </p:nvSpPr>
            <p:spPr>
              <a:xfrm>
                <a:off x="502920" y="1280808"/>
                <a:ext cx="8924544" cy="770255"/>
              </a:xfrm>
              <a:prstGeom prst="rect">
                <a:avLst/>
              </a:prstGeom>
              <a:blipFill>
                <a:blip r:embed="rId4"/>
                <a:stretch>
                  <a:fillRect l="-1639" r="-205" b="-19048"/>
                </a:stretch>
              </a:blipFill>
              <a:ln/>
            </p:spPr>
            <p:txBody>
              <a:bodyPr/>
              <a:lstStyle/>
              <a:p>
                <a:r>
                  <a:rPr lang="zh-CN" altLang="en-US">
                    <a:noFill/>
                  </a:rPr>
                  <a:t> </a:t>
                </a:r>
              </a:p>
            </p:txBody>
          </p:sp>
        </mc:Fallback>
      </mc:AlternateContent>
      <p:sp>
        <p:nvSpPr>
          <p:cNvPr id="5" name="QC_5_AN.29_1#1f6095d5c.bracket?vaa=1&amp;vcp=1&amp;vop=1&amp;pid=981cd426c&amp;color=0,55,96&amp;vpa=7&amp;vtp=1&amp;bbb=1"/>
          <p:cNvSpPr/>
          <p:nvPr/>
        </p:nvSpPr>
        <p:spPr>
          <a:xfrm>
            <a:off x="2132394" y="1787426"/>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BC</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6" name="QC_5_BD.27_3#1f6095d5c.choices?htil=4&amp;vaa=1&amp;vcp=1&amp;vop=1&amp;pid=981cd426c&amp;color=0,55,96&amp;vtp=1&amp;bbb=1&amp;hs=1"/>
              <p:cNvSpPr/>
              <p:nvPr/>
            </p:nvSpPr>
            <p:spPr>
              <a:xfrm>
                <a:off x="502920" y="2055142"/>
                <a:ext cx="8924544" cy="536575"/>
              </a:xfrm>
              <a:prstGeom prst="rect">
                <a:avLst/>
              </a:prstGeom>
              <a:noFill/>
              <a:ln/>
            </p:spPr>
            <p:txBody>
              <a:bodyPr wrap="none" lIns="0" tIns="0" rIns="0" bIns="0" rtlCol="0" anchor="t"/>
              <a:lstStyle/>
              <a:p>
                <a:pPr latinLnBrk="1">
                  <a:lnSpc>
                    <a:spcPts val="4600"/>
                  </a:lnSpc>
                  <a:tabLst>
                    <a:tab pos="2161286" algn="l"/>
                    <a:tab pos="4424172" algn="l"/>
                    <a:tab pos="672515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QC_5_BD.27_3#1f6095d5c.choices?htil=4&amp;vaa=1&amp;vcp=1&amp;vop=1&amp;pid=981cd426c&amp;color=0,55,96&amp;vtp=1&amp;bbb=1&amp;hs=1"/>
              <p:cNvSpPr>
                <a:spLocks noRot="1" noChangeAspect="1" noMove="1" noResize="1" noEditPoints="1" noAdjustHandles="1" noChangeArrowheads="1" noChangeShapeType="1" noTextEdit="1"/>
              </p:cNvSpPr>
              <p:nvPr/>
            </p:nvSpPr>
            <p:spPr>
              <a:xfrm>
                <a:off x="502920" y="2055142"/>
                <a:ext cx="8924544" cy="536575"/>
              </a:xfrm>
              <a:prstGeom prst="rect">
                <a:avLst/>
              </a:prstGeom>
              <a:blipFill>
                <a:blip r:embed="rId5"/>
                <a:stretch>
                  <a:fillRect l="-163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28_1#1f6095d5c?vaa=1&amp;vcp=1&amp;vop=1&amp;pid=981cd426c&amp;color=0,55,96&amp;vtp=1&amp;bbb=1&amp;hb=1&amp;hs=1"/>
              <p:cNvSpPr/>
              <p:nvPr/>
            </p:nvSpPr>
            <p:spPr>
              <a:xfrm>
                <a:off x="502920" y="2591717"/>
                <a:ext cx="10570464" cy="301625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由图可知，最小正周期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，故A错误;</a:t>
                </a:r>
                <a:endParaRPr lang="en-US" altLang="zh-CN" sz="1800" dirty="0">
                  <a:solidFill>
                    <a:srgbClr val="003760"/>
                  </a:solidFill>
                </a:endParaRPr>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的坐标代入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，故B正确；</a:t>
                </a:r>
                <a:endParaRPr lang="en-US" altLang="zh-CN" sz="1800" dirty="0">
                  <a:solidFill>
                    <a:srgbClr val="003760"/>
                  </a:solidFill>
                </a:endParaRPr>
              </a:p>
              <a:p>
                <a:pPr latinLnBrk="1">
                  <a:lnSpc>
                    <a:spcPts val="34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，故C正确；</a:t>
                </a:r>
                <a:endParaRPr lang="en-US" altLang="zh-CN" sz="1800" dirty="0">
                  <a:solidFill>
                    <a:srgbClr val="003760"/>
                  </a:solidFill>
                </a:endParaRPr>
              </a:p>
              <a:p>
                <a:pPr latinLnBrk="1">
                  <a:lnSpc>
                    <a:spcPts val="45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，故D错误.故选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7" name="QC_5_AS.28_1#1f6095d5c?vaa=1&amp;vcp=1&amp;vop=1&amp;pid=981cd426c&amp;color=0,55,96&amp;vtp=1&amp;bbb=1&amp;hb=1&amp;hs=1"/>
              <p:cNvSpPr>
                <a:spLocks noRot="1" noChangeAspect="1" noMove="1" noResize="1" noEditPoints="1" noAdjustHandles="1" noChangeArrowheads="1" noChangeShapeType="1" noTextEdit="1"/>
              </p:cNvSpPr>
              <p:nvPr/>
            </p:nvSpPr>
            <p:spPr>
              <a:xfrm>
                <a:off x="502920" y="2591717"/>
                <a:ext cx="10570464" cy="3016250"/>
              </a:xfrm>
              <a:prstGeom prst="rect">
                <a:avLst/>
              </a:prstGeom>
              <a:blipFill>
                <a:blip r:embed="rId6"/>
                <a:stretch>
                  <a:fillRect l="-1384" r="-1903" b="-28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anim calcmode="lin" valueType="num">
                                      <p:cBhvr>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5">
                                            <p:bg/>
                                          </p:spTgt>
                                        </p:tgtEl>
                                        <p:attrNameLst>
                                          <p:attrName>style.visibility</p:attrName>
                                        </p:attrNameLst>
                                      </p:cBhvr>
                                      <p:to>
                                        <p:strVal val="visible"/>
                                      </p:to>
                                    </p:set>
                                    <p:animEffect transition="in" filter="fade">
                                      <p:cBhvr>
                                        <p:cTn id="44" dur="500"/>
                                        <p:tgtEl>
                                          <p:spTgt spid="5">
                                            <p:bg/>
                                          </p:spTgt>
                                        </p:tgtEl>
                                      </p:cBhvr>
                                    </p:animEffect>
                                    <p:anim calcmode="lin" valueType="num">
                                      <p:cBhvr>
                                        <p:cTn id="45" dur="500" fill="hold"/>
                                        <p:tgtEl>
                                          <p:spTgt spid="5">
                                            <p:bg/>
                                          </p:spTgt>
                                        </p:tgtEl>
                                        <p:attrNameLst>
                                          <p:attrName>ppt_x</p:attrName>
                                        </p:attrNameLst>
                                      </p:cBhvr>
                                      <p:tavLst>
                                        <p:tav tm="0">
                                          <p:val>
                                            <p:strVal val="#ppt_x"/>
                                          </p:val>
                                        </p:tav>
                                        <p:tav tm="100000">
                                          <p:val>
                                            <p:strVal val="#ppt_x"/>
                                          </p:val>
                                        </p:tav>
                                      </p:tavLst>
                                    </p:anim>
                                    <p:anim calcmode="lin" valueType="num">
                                      <p:cBhvr>
                                        <p:cTn id="46" dur="500" fill="hold"/>
                                        <p:tgtEl>
                                          <p:spTgt spid="5">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fade">
                                      <p:cBhvr>
                                        <p:cTn id="49" dur="500"/>
                                        <p:tgtEl>
                                          <p:spTgt spid="5">
                                            <p:txEl>
                                              <p:pRg st="0" end="0"/>
                                            </p:txEl>
                                          </p:spTgt>
                                        </p:tgtEl>
                                      </p:cBhvr>
                                    </p:animEffect>
                                    <p:anim calcmode="lin" valueType="num">
                                      <p:cBhvr>
                                        <p:cTn id="5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4_BD#8c0b77728?vcp=1&amp;pid=b3ae4723d&amp;color=97,97,244&amp;vtp=1&amp;bt=1&amp;bbb=1"/>
          <p:cNvSpPr/>
          <p:nvPr/>
        </p:nvSpPr>
        <p:spPr>
          <a:xfrm>
            <a:off x="502920" y="792000"/>
            <a:ext cx="10570464" cy="849376"/>
          </a:xfrm>
          <a:prstGeom prst="rect">
            <a:avLst/>
          </a:prstGeom>
          <a:noFill/>
          <a:ln/>
        </p:spPr>
        <p:txBody>
          <a:bodyPr wrap="none" lIns="0" tIns="0" rIns="0" bIns="0" rtlCol="0" anchor="t"/>
          <a:lstStyle/>
          <a:p>
            <a:pPr algn="l" latinLnBrk="1">
              <a:lnSpc>
                <a:spcPts val="3900"/>
              </a:lnSpc>
            </a:pPr>
            <a:r>
              <a:rPr lang="en-US" altLang="zh-CN" sz="2200" b="0" i="0" dirty="0">
                <a:solidFill>
                  <a:srgbClr val="6161F4"/>
                </a:solidFill>
                <a:latin typeface="Times New Roman" pitchFamily="34" charset="0"/>
                <a:ea typeface="微软雅黑" pitchFamily="34" charset="-122"/>
                <a:cs typeface="Times New Roman" pitchFamily="34" charset="-120"/>
              </a:rPr>
              <a:t>考点4</a:t>
            </a:r>
            <a:r>
              <a:rPr lang="en-US" altLang="zh-CN" sz="2200" b="0" i="0" dirty="0">
                <a:solidFill>
                  <a:srgbClr val="6161F4"/>
                </a:solidFill>
                <a:latin typeface="SimSun" pitchFamily="34" charset="0"/>
                <a:ea typeface="SimSun" pitchFamily="34" charset="-122"/>
                <a:cs typeface="SimSun" pitchFamily="34" charset="-120"/>
              </a:rPr>
              <a:t> </a:t>
            </a:r>
            <a:r>
              <a:rPr lang="en-US" altLang="zh-CN" sz="2200" b="0" i="0" dirty="0">
                <a:solidFill>
                  <a:srgbClr val="6161F4"/>
                </a:solidFill>
                <a:latin typeface="Times New Roman" pitchFamily="34" charset="0"/>
                <a:ea typeface="微软雅黑" pitchFamily="34" charset="-122"/>
                <a:cs typeface="Times New Roman" pitchFamily="34" charset="-120"/>
              </a:rPr>
              <a:t>三角函数的图象与性质</a:t>
            </a:r>
            <a:endParaRPr lang="en-US" altLang="zh-CN" sz="2200" dirty="0">
              <a:solidFill>
                <a:srgbClr val="6161F4"/>
              </a:solidFill>
            </a:endParaRPr>
          </a:p>
        </p:txBody>
      </p:sp>
      <p:sp>
        <p:nvSpPr>
          <p:cNvPr id="3" name="P_5_BD#6051888a1?vcp=1&amp;pid=8c0b77728&amp;color=0,55,96&amp;vtp=1&amp;bbb=1&amp;hb=1"/>
          <p:cNvSpPr/>
          <p:nvPr/>
        </p:nvSpPr>
        <p:spPr>
          <a:xfrm>
            <a:off x="502920" y="1280808"/>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命题意图：</a:t>
            </a:r>
            <a:r>
              <a:rPr lang="en-US" altLang="zh-CN" sz="1800" b="0" i="0" dirty="0">
                <a:solidFill>
                  <a:srgbClr val="003760"/>
                </a:solidFill>
                <a:latin typeface="Times New Roman" pitchFamily="34" charset="0"/>
                <a:ea typeface="微软雅黑" pitchFamily="34" charset="-122"/>
                <a:cs typeface="Times New Roman" pitchFamily="34" charset="-120"/>
              </a:rPr>
              <a:t>本考点中的题目多为中档题，难度适中.主要考查三角函数的图象、周期性、奇偶性</a:t>
            </a:r>
            <a:r>
              <a:rPr lang="en-US" altLang="zh-CN" sz="1800" b="0" i="0">
                <a:solidFill>
                  <a:srgbClr val="003760"/>
                </a:solidFill>
                <a:latin typeface="Times New Roman" pitchFamily="34" charset="0"/>
                <a:ea typeface="微软雅黑" pitchFamily="34" charset="-122"/>
                <a:cs typeface="Times New Roman" pitchFamily="34" charset="-120"/>
              </a:rPr>
              <a:t>、单</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调性等的求解及应用</a:t>
            </a:r>
            <a:r>
              <a:rPr lang="en-US" altLang="zh-CN" b="0" i="0" dirty="0">
                <a:solidFill>
                  <a:srgbClr val="003760"/>
                </a:solidFill>
                <a:latin typeface="Times New Roman" pitchFamily="34" charset="0"/>
                <a:ea typeface="微软雅黑" pitchFamily="34" charset="-122"/>
                <a:cs typeface="Times New Roman" pitchFamily="34" charset="-120"/>
              </a:rPr>
              <a:t>,考查学生分析与解决问题的能力和对数形结合思想的掌握，意在让部分学生得分.</a:t>
            </a:r>
            <a:endParaRPr lang="en-US" altLang="zh-CN" dirty="0">
              <a:solidFill>
                <a:srgbClr val="003760"/>
              </a:solidFill>
            </a:endParaRPr>
          </a:p>
        </p:txBody>
      </p:sp>
      <mc:AlternateContent xmlns:mc="http://schemas.openxmlformats.org/markup-compatibility/2006">
        <mc:Choice xmlns:a14="http://schemas.microsoft.com/office/drawing/2010/main" Requires="a14">
          <p:sp>
            <p:nvSpPr>
              <p:cNvPr id="4" name="QC_5_BD.31_1#16769246b?vaa=1&amp;vcp=1&amp;vop=1&amp;pid=8c0b77728&amp;color=0,55,96&amp;vtp=1&amp;bbb=1&amp;hb=1"/>
              <p:cNvSpPr/>
              <p:nvPr/>
            </p:nvSpPr>
            <p:spPr>
              <a:xfrm>
                <a:off x="502920" y="2055142"/>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[全国一</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2025⋅4</m:t>
                    </m:r>
                  </m:oMath>
                </a14:m>
                <a:r>
                  <a:rPr lang="en-US" altLang="zh-CN" sz="1800" b="0" i="0" dirty="0">
                    <a:solidFill>
                      <a:srgbClr val="003760"/>
                    </a:solidFill>
                    <a:latin typeface="仿宋" pitchFamily="34" charset="0"/>
                    <a:ea typeface="仿宋" pitchFamily="34" charset="-122"/>
                    <a:cs typeface="仿宋" pitchFamily="34" charset="-120"/>
                  </a:rPr>
                  <a:t>,5分]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的图象的一个对称中心，则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4" name="QC_5_BD.31_1#16769246b?vaa=1&amp;vcp=1&amp;vop=1&amp;pid=8c0b77728&amp;color=0,55,96&amp;vtp=1&amp;bbb=1&amp;hb=1"/>
              <p:cNvSpPr>
                <a:spLocks noRot="1" noChangeAspect="1" noMove="1" noResize="1" noEditPoints="1" noAdjustHandles="1" noChangeArrowheads="1" noChangeShapeType="1" noTextEdit="1"/>
              </p:cNvSpPr>
              <p:nvPr/>
            </p:nvSpPr>
            <p:spPr>
              <a:xfrm>
                <a:off x="502920" y="2055142"/>
                <a:ext cx="10570464" cy="909955"/>
              </a:xfrm>
              <a:prstGeom prst="rect">
                <a:avLst/>
              </a:prstGeom>
              <a:blipFill>
                <a:blip r:embed="rId3"/>
                <a:stretch>
                  <a:fillRect l="-1384" r="-1326" b="-16107"/>
                </a:stretch>
              </a:blipFill>
              <a:ln/>
            </p:spPr>
            <p:txBody>
              <a:bodyPr/>
              <a:lstStyle/>
              <a:p>
                <a:r>
                  <a:rPr lang="zh-CN" altLang="en-US">
                    <a:noFill/>
                  </a:rPr>
                  <a:t> </a:t>
                </a:r>
              </a:p>
            </p:txBody>
          </p:sp>
        </mc:Fallback>
      </mc:AlternateContent>
      <p:sp>
        <p:nvSpPr>
          <p:cNvPr id="5" name="QC_5_AN.33_1#16769246b.bracket?vaa=1&amp;vcp=1&amp;vop=1&amp;pid=8c0b77728&amp;color=0,55,96&amp;vpa=8&amp;vtp=1"/>
          <p:cNvSpPr/>
          <p:nvPr/>
        </p:nvSpPr>
        <p:spPr>
          <a:xfrm>
            <a:off x="1122045" y="269026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6" name="QC_5_BD.31_2#16769246b.choices?vaa=1&amp;vcp=1&amp;vop=1&amp;pid=8c0b77728&amp;color=0,55,96&amp;vtp=1&amp;bbb=1"/>
              <p:cNvSpPr/>
              <p:nvPr/>
            </p:nvSpPr>
            <p:spPr>
              <a:xfrm>
                <a:off x="502920" y="2967129"/>
                <a:ext cx="10570464" cy="525717"/>
              </a:xfrm>
              <a:prstGeom prst="rect">
                <a:avLst/>
              </a:prstGeom>
              <a:noFill/>
              <a:ln/>
            </p:spPr>
            <p:txBody>
              <a:bodyPr wrap="none" lIns="0" tIns="0" rIns="0" bIns="0" rtlCol="0" anchor="t"/>
              <a:lstStyle/>
              <a:p>
                <a:pPr latinLnBrk="1">
                  <a:lnSpc>
                    <a:spcPts val="4500"/>
                  </a:lnSpc>
                  <a:tabLst>
                    <a:tab pos="2683891" algn="l"/>
                    <a:tab pos="5342382" algn="l"/>
                    <a:tab pos="80008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QC_5_BD.31_2#16769246b.choices?vaa=1&amp;vcp=1&amp;vop=1&amp;pid=8c0b77728&amp;color=0,55,96&amp;vtp=1&amp;bbb=1"/>
              <p:cNvSpPr>
                <a:spLocks noRot="1" noChangeAspect="1" noMove="1" noResize="1" noEditPoints="1" noAdjustHandles="1" noChangeArrowheads="1" noChangeShapeType="1" noTextEdit="1"/>
              </p:cNvSpPr>
              <p:nvPr/>
            </p:nvSpPr>
            <p:spPr>
              <a:xfrm>
                <a:off x="502920" y="2967129"/>
                <a:ext cx="10570464" cy="525717"/>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32_1#16769246b?vaa=1&amp;vcp=1&amp;vop=1&amp;pid=8c0b77728&amp;color=0,55,96&amp;vtp=1&amp;bbb=1&amp;hb=1"/>
              <p:cNvSpPr/>
              <p:nvPr/>
            </p:nvSpPr>
            <p:spPr>
              <a:xfrm>
                <a:off x="502920" y="3505165"/>
                <a:ext cx="10570464" cy="1380363"/>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正切函数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象的一个对称中心</a:t>
                </a:r>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可得，当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取得最小</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值</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p:sp>
            <p:nvSpPr>
              <p:cNvPr id="7" name="QC_5_AS.32_1#16769246b?vaa=1&amp;vcp=1&amp;vop=1&amp;pid=8c0b77728&amp;color=0,55,96&amp;vtp=1&amp;bbb=1&amp;hb=1"/>
              <p:cNvSpPr>
                <a:spLocks noRot="1" noChangeAspect="1" noMove="1" noResize="1" noEditPoints="1" noAdjustHandles="1" noChangeArrowheads="1" noChangeShapeType="1" noTextEdit="1"/>
              </p:cNvSpPr>
              <p:nvPr/>
            </p:nvSpPr>
            <p:spPr>
              <a:xfrm>
                <a:off x="502920" y="3505165"/>
                <a:ext cx="10570464" cy="1380363"/>
              </a:xfrm>
              <a:prstGeom prst="rect">
                <a:avLst/>
              </a:prstGeom>
              <a:blipFill>
                <a:blip r:embed="rId5"/>
                <a:stretch>
                  <a:fillRect l="-1384" r="-750" b="-57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5_1#13dc8e169?vaa=1&amp;vcp=1&amp;vop=1&amp;pid=8c0b77728&amp;color=0,55,96&amp;vtp=1&amp;bt=1&amp;bbb=1&amp;hb=1"/>
              <p:cNvSpPr/>
              <p:nvPr/>
            </p:nvSpPr>
            <p:spPr>
              <a:xfrm>
                <a:off x="502920" y="2550876"/>
                <a:ext cx="10570464" cy="13417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[天津2025·8,5分]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r>
                  <a:rPr lang="en-US" altLang="zh-CN" sz="1800" b="0" i="0">
                    <a:solidFill>
                      <a:srgbClr val="003760"/>
                    </a:solidFill>
                    <a:latin typeface="Times New Roman" pitchFamily="34" charset="0"/>
                    <a:ea typeface="微软雅黑" pitchFamily="34" charset="-122"/>
                    <a:cs typeface="Times New Roman" pitchFamily="34" charset="-120"/>
                  </a:rPr>
                  <a:t>，且直线</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图象的一条对称轴，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的最小值为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C_5_BD.35_1#13dc8e169?vaa=1&amp;vcp=1&amp;vop=1&amp;pid=8c0b77728&amp;color=0,55,96&amp;vtp=1&amp;bt=1&amp;bbb=1&amp;hb=1"/>
              <p:cNvSpPr>
                <a:spLocks noRot="1" noChangeAspect="1" noMove="1" noResize="1" noEditPoints="1" noAdjustHandles="1" noChangeArrowheads="1" noChangeShapeType="1" noTextEdit="1"/>
              </p:cNvSpPr>
              <p:nvPr/>
            </p:nvSpPr>
            <p:spPr>
              <a:xfrm>
                <a:off x="502920" y="2550876"/>
                <a:ext cx="10570464" cy="1341755"/>
              </a:xfrm>
              <a:prstGeom prst="rect">
                <a:avLst/>
              </a:prstGeom>
              <a:blipFill>
                <a:blip r:embed="rId3"/>
                <a:stretch>
                  <a:fillRect l="-1384" b="-104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5_BD.35_2#13dc8e169.choices?vaa=1&amp;vcp=1&amp;vop=1&amp;pid=8c0b77728&amp;color=0,55,96&amp;vtp=1&amp;bbb=1"/>
              <p:cNvSpPr/>
              <p:nvPr/>
            </p:nvSpPr>
            <p:spPr>
              <a:xfrm>
                <a:off x="502920" y="3895743"/>
                <a:ext cx="10570464" cy="461518"/>
              </a:xfrm>
              <a:prstGeom prst="rect">
                <a:avLst/>
              </a:prstGeom>
              <a:noFill/>
              <a:ln/>
            </p:spPr>
            <p:txBody>
              <a:bodyPr wrap="none" lIns="0" tIns="0" rIns="0" bIns="0" rtlCol="0" anchor="t"/>
              <a:lstStyle/>
              <a:p>
                <a:pPr latinLnBrk="1">
                  <a:lnSpc>
                    <a:spcPts val="3700"/>
                  </a:lnSpc>
                  <a:tabLst>
                    <a:tab pos="2877566" algn="l"/>
                    <a:tab pos="5666232" algn="l"/>
                    <a:tab pos="82135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800" dirty="0"/>
              </a:p>
            </p:txBody>
          </p:sp>
        </mc:Choice>
        <mc:Fallback>
          <p:sp>
            <p:nvSpPr>
              <p:cNvPr id="4" name="QC_5_BD.35_2#13dc8e169.choices?vaa=1&amp;vcp=1&amp;vop=1&amp;pid=8c0b77728&amp;color=0,55,96&amp;vtp=1&amp;bbb=1"/>
              <p:cNvSpPr>
                <a:spLocks noRot="1" noChangeAspect="1" noMove="1" noResize="1" noEditPoints="1" noAdjustHandles="1" noChangeArrowheads="1" noChangeShapeType="1" noTextEdit="1"/>
              </p:cNvSpPr>
              <p:nvPr/>
            </p:nvSpPr>
            <p:spPr>
              <a:xfrm>
                <a:off x="502920" y="3895743"/>
                <a:ext cx="10570464" cy="461518"/>
              </a:xfrm>
              <a:prstGeom prst="rect">
                <a:avLst/>
              </a:prstGeom>
              <a:blipFill>
                <a:blip r:embed="rId4"/>
                <a:stretch>
                  <a:fillRect l="-1384" b="-18421"/>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7_1#13dc8e169?vaa=1&amp;vcp=1&amp;vop=1&amp;pid=8c0b77728&amp;color=0,55,96&amp;vtp=1&amp;bt=1&amp;bbb=1&amp;hb=1"/>
              <p:cNvSpPr/>
              <p:nvPr/>
            </p:nvSpPr>
            <p:spPr>
              <a:xfrm>
                <a:off x="502920" y="841362"/>
                <a:ext cx="10570464" cy="4639818"/>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图象的一条对称轴，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提示：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是单调递增区间的右端点，故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2</m:t>
                        </m:r>
                      </m:sub>
                    </m:sSub>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Z</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2</m:t>
                        </m:r>
                      </m:sub>
                    </m:sSub>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故当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p>
            </p:txBody>
          </p:sp>
        </mc:Choice>
        <mc:Fallback>
          <p:sp>
            <p:nvSpPr>
              <p:cNvPr id="2" name="QC_5_AS.37_1#13dc8e169?vaa=1&amp;vcp=1&amp;vop=1&amp;pid=8c0b77728&amp;color=0,55,96&amp;vtp=1&amp;bt=1&amp;bbb=1&amp;hb=1"/>
              <p:cNvSpPr>
                <a:spLocks noRot="1" noChangeAspect="1" noMove="1" noResize="1" noEditPoints="1" noAdjustHandles="1" noChangeArrowheads="1" noChangeShapeType="1" noTextEdit="1"/>
              </p:cNvSpPr>
              <p:nvPr/>
            </p:nvSpPr>
            <p:spPr>
              <a:xfrm>
                <a:off x="502920" y="841362"/>
                <a:ext cx="10570464" cy="4639818"/>
              </a:xfrm>
              <a:prstGeom prst="rect">
                <a:avLst/>
              </a:prstGeom>
              <a:blipFill>
                <a:blip r:embed="rId3"/>
                <a:stretch>
                  <a:fillRect l="-1384" b="-1840"/>
                </a:stretch>
              </a:blipFill>
              <a:ln/>
            </p:spPr>
            <p:txBody>
              <a:bodyPr/>
              <a:lstStyle/>
              <a:p>
                <a:r>
                  <a:rPr lang="zh-CN" altLang="en-US">
                    <a:noFill/>
                  </a:rPr>
                  <a:t> </a:t>
                </a:r>
              </a:p>
            </p:txBody>
          </p:sp>
        </mc:Fallback>
      </mc:AlternateContent>
      <p:sp>
        <p:nvSpPr>
          <p:cNvPr id="3" name="QC_5_AN.38_1#13dc8e169?vaa=1&amp;vcp=1&amp;vop=1&amp;pid=8c0b77728&amp;color=0,55,96&amp;vtp=1&amp;bbb=1"/>
          <p:cNvSpPr/>
          <p:nvPr/>
        </p:nvSpPr>
        <p:spPr>
          <a:xfrm>
            <a:off x="502920" y="5482323"/>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9_1#2eb54adca?vaa=1&amp;vcp=1&amp;vop=1&amp;pid=8c0b77728&amp;color=0,55,96&amp;vtp=1&amp;bt=1&amp;bbb=1&amp;hb=1"/>
              <p:cNvSpPr/>
              <p:nvPr/>
            </p:nvSpPr>
            <p:spPr>
              <a:xfrm>
                <a:off x="502920" y="2216963"/>
                <a:ext cx="10570464" cy="89725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[北京2024·6,4分]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39_1#2eb54adca?vaa=1&amp;vcp=1&amp;vop=1&amp;pid=8c0b77728&amp;color=0,55,96&amp;vtp=1&amp;bt=1&amp;bbb=1&amp;hb=1"/>
              <p:cNvSpPr>
                <a:spLocks noRot="1" noChangeAspect="1" noMove="1" noResize="1" noEditPoints="1" noAdjustHandles="1" noChangeArrowheads="1" noChangeShapeType="1" noTextEdit="1"/>
              </p:cNvSpPr>
              <p:nvPr/>
            </p:nvSpPr>
            <p:spPr>
              <a:xfrm>
                <a:off x="502920" y="2216963"/>
                <a:ext cx="10570464" cy="897255"/>
              </a:xfrm>
              <a:prstGeom prst="rect">
                <a:avLst/>
              </a:prstGeom>
              <a:blipFill>
                <a:blip r:embed="rId3"/>
                <a:stretch>
                  <a:fillRect l="-1384" r="-2653" b="-15646"/>
                </a:stretch>
              </a:blipFill>
              <a:ln/>
            </p:spPr>
            <p:txBody>
              <a:bodyPr/>
              <a:lstStyle/>
              <a:p>
                <a:r>
                  <a:rPr lang="zh-CN" altLang="en-US">
                    <a:noFill/>
                  </a:rPr>
                  <a:t> </a:t>
                </a:r>
              </a:p>
            </p:txBody>
          </p:sp>
        </mc:Fallback>
      </mc:AlternateContent>
      <p:sp>
        <p:nvSpPr>
          <p:cNvPr id="3" name="QC_5_AN.41_1#2eb54adca.bracket?vaa=1&amp;vcp=1&amp;vop=1&amp;pid=8c0b77728&amp;color=0,55,96&amp;vpa=10&amp;vtp=1"/>
          <p:cNvSpPr/>
          <p:nvPr/>
        </p:nvSpPr>
        <p:spPr>
          <a:xfrm>
            <a:off x="1298512" y="283589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5_BD.39_2#2eb54adca.choices?vaa=1&amp;vcp=1&amp;vop=1&amp;pid=8c0b77728&amp;color=0,55,96&amp;vtp=1&amp;bbb=1"/>
          <p:cNvSpPr/>
          <p:nvPr/>
        </p:nvSpPr>
        <p:spPr>
          <a:xfrm>
            <a:off x="502920" y="3117328"/>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800" dirty="0">
              <a:solidFill>
                <a:srgbClr val="003760"/>
              </a:solidFill>
            </a:endParaRPr>
          </a:p>
        </p:txBody>
      </p:sp>
      <mc:AlternateContent xmlns:mc="http://schemas.openxmlformats.org/markup-compatibility/2006">
        <mc:Choice xmlns:a14="http://schemas.microsoft.com/office/drawing/2010/main" Requires="a14">
          <p:sp>
            <p:nvSpPr>
              <p:cNvPr id="5" name="QC_5_AS.40_1#2eb54adca?vaa=1&amp;vcp=1&amp;vop=1&amp;pid=8c0b77728&amp;color=0,55,96&amp;vtp=1&amp;bbb=1&amp;hb=1"/>
              <p:cNvSpPr/>
              <p:nvPr/>
            </p:nvSpPr>
            <p:spPr>
              <a:xfrm>
                <a:off x="502920" y="3481818"/>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分别为函数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的最小值点、最大值点</a:t>
                </a:r>
                <a:r>
                  <a:rPr lang="en-US" altLang="zh-CN" sz="1800" b="0" i="0" dirty="0">
                    <a:solidFill>
                      <a:srgbClr val="FF8827"/>
                    </a:solidFill>
                    <a:latin typeface="Times New Roman" pitchFamily="34" charset="0"/>
                    <a:ea typeface="微软雅黑" pitchFamily="34" charset="-122"/>
                    <a:cs typeface="Times New Roman" pitchFamily="34" charset="-120"/>
                  </a:rPr>
                  <a:t>（提示</a:t>
                </a:r>
                <a:r>
                  <a:rPr lang="en-US" altLang="zh-CN" sz="1800" b="0" i="0">
                    <a:solidFill>
                      <a:srgbClr val="FF8827"/>
                    </a:solidFill>
                    <a:latin typeface="Times New Roman" pitchFamily="34" charset="0"/>
                    <a:ea typeface="微软雅黑" pitchFamily="34" charset="-122"/>
                    <a:cs typeface="Times New Roman" pitchFamily="34" charset="-120"/>
                  </a:rPr>
                  <a:t>：正弦型函数相邻</a:t>
                </a:r>
              </a:p>
              <a:p>
                <a:pPr latinLnBrk="1">
                  <a:lnSpc>
                    <a:spcPts val="3300"/>
                  </a:lnSpc>
                </a:pPr>
                <a:r>
                  <a:rPr lang="en-US" altLang="zh-CN" sz="1800" b="0" i="0">
                    <a:solidFill>
                      <a:srgbClr val="FF8827"/>
                    </a:solidFill>
                    <a:latin typeface="Times New Roman" pitchFamily="34" charset="0"/>
                    <a:ea typeface="微软雅黑" pitchFamily="34" charset="-122"/>
                    <a:cs typeface="Times New Roman" pitchFamily="34" charset="-120"/>
                  </a:rPr>
                  <a:t>的最大值与最小值横坐标之间的距离为图象上两条相邻对称轴的距离</a:t>
                </a:r>
                <a:r>
                  <a:rPr lang="en-US" altLang="zh-CN" sz="1800" b="0" i="0" dirty="0">
                    <a:solidFill>
                      <a:srgbClr val="FF8827"/>
                    </a:solidFill>
                    <a:latin typeface="Times New Roman" pitchFamily="34" charset="0"/>
                    <a:ea typeface="微软雅黑" pitchFamily="34" charset="-122"/>
                    <a:cs typeface="Times New Roman" pitchFamily="34" charset="-120"/>
                  </a:rPr>
                  <a:t>，也是函数的半个周期</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m:t>
                        </m:r>
                      </m:e>
                      <m:sub>
                        <m:r>
                          <m:rPr>
                            <m:sty m:val="p"/>
                          </m:rPr>
                          <a:rPr lang="en-US" altLang="zh-CN" b="0" i="0">
                            <a:solidFill>
                              <a:srgbClr val="003760"/>
                            </a:solidFill>
                            <a:latin typeface="Cambria Math" pitchFamily="34" charset="0"/>
                            <a:ea typeface="Cambria Math" pitchFamily="34" charset="-122"/>
                            <a:cs typeface="Cambria Math" pitchFamily="34" charset="-120"/>
                          </a:rPr>
                          <m:t>min</m:t>
                        </m:r>
                      </m:sub>
                    </m:sSub>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𝜔</m:t>
                        </m:r>
                      </m:den>
                    </m:f>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p:sp>
            <p:nvSpPr>
              <p:cNvPr id="5" name="QC_5_AS.40_1#2eb54adca?vaa=1&amp;vcp=1&amp;vop=1&amp;pid=8c0b77728&amp;color=0,55,96&amp;vtp=1&amp;bbb=1&amp;hb=1"/>
              <p:cNvSpPr>
                <a:spLocks noRot="1" noChangeAspect="1" noMove="1" noResize="1" noEditPoints="1" noAdjustHandles="1" noChangeArrowheads="1" noChangeShapeType="1" noTextEdit="1"/>
              </p:cNvSpPr>
              <p:nvPr/>
            </p:nvSpPr>
            <p:spPr>
              <a:xfrm>
                <a:off x="502920" y="3481818"/>
                <a:ext cx="10570464" cy="1257300"/>
              </a:xfrm>
              <a:prstGeom prst="rect">
                <a:avLst/>
              </a:prstGeom>
              <a:blipFill>
                <a:blip r:embed="rId4"/>
                <a:stretch>
                  <a:fillRect l="-1384" r="-173" b="-67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3_1#997087818?vaa=1&amp;vcp=1&amp;vop=1&amp;pid=8c0b77728&amp;color=0,55,96&amp;vtp=1&amp;bt=1&amp;bbb=1&amp;hb=1"/>
              <p:cNvSpPr/>
              <p:nvPr/>
            </p:nvSpPr>
            <p:spPr>
              <a:xfrm>
                <a:off x="502920" y="2280875"/>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例9</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[天津2024·7,5分]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的最小值为(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43_1#997087818?vaa=1&amp;vcp=1&amp;vop=1&amp;pid=8c0b77728&amp;color=0,55,96&amp;vtp=1&amp;bt=1&amp;bbb=1&amp;hb=1"/>
              <p:cNvSpPr>
                <a:spLocks noRot="1" noChangeAspect="1" noMove="1" noResize="1" noEditPoints="1" noAdjustHandles="1" noChangeArrowheads="1" noChangeShapeType="1" noTextEdit="1"/>
              </p:cNvSpPr>
              <p:nvPr/>
            </p:nvSpPr>
            <p:spPr>
              <a:xfrm>
                <a:off x="502920" y="2280875"/>
                <a:ext cx="10570464" cy="909955"/>
              </a:xfrm>
              <a:prstGeom prst="rect">
                <a:avLst/>
              </a:prstGeom>
              <a:blipFill>
                <a:blip r:embed="rId3"/>
                <a:stretch>
                  <a:fillRect l="-1384" r="-1384" b="-16107"/>
                </a:stretch>
              </a:blipFill>
              <a:ln/>
            </p:spPr>
            <p:txBody>
              <a:bodyPr/>
              <a:lstStyle/>
              <a:p>
                <a:r>
                  <a:rPr lang="zh-CN" altLang="en-US">
                    <a:noFill/>
                  </a:rPr>
                  <a:t> </a:t>
                </a:r>
              </a:p>
            </p:txBody>
          </p:sp>
        </mc:Fallback>
      </mc:AlternateContent>
      <p:sp>
        <p:nvSpPr>
          <p:cNvPr id="3" name="QC_5_AN.45_1#997087818.bracket?vaa=1&amp;vcp=1&amp;vop=1&amp;pid=8c0b77728&amp;color=0,55,96&amp;vpa=11&amp;vtp=1"/>
          <p:cNvSpPr/>
          <p:nvPr/>
        </p:nvSpPr>
        <p:spPr>
          <a:xfrm>
            <a:off x="1807845" y="290533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mc:Choice xmlns:a14="http://schemas.microsoft.com/office/drawing/2010/main" Requires="a14">
          <p:sp>
            <p:nvSpPr>
              <p:cNvPr id="4" name="QC_5_BD.43_2#997087818.choices?vaa=1&amp;vcp=1&amp;vop=1&amp;pid=8c0b77728&amp;color=0,55,96&amp;vtp=1&amp;bbb=1"/>
              <p:cNvSpPr/>
              <p:nvPr/>
            </p:nvSpPr>
            <p:spPr>
              <a:xfrm>
                <a:off x="502920" y="3200482"/>
                <a:ext cx="10570464" cy="461518"/>
              </a:xfrm>
              <a:prstGeom prst="rect">
                <a:avLst/>
              </a:prstGeom>
              <a:noFill/>
              <a:ln/>
            </p:spPr>
            <p:txBody>
              <a:bodyPr wrap="none" lIns="0" tIns="0" rIns="0" bIns="0" rtlCol="0" anchor="t"/>
              <a:lstStyle/>
              <a:p>
                <a:pPr latinLnBrk="1">
                  <a:lnSpc>
                    <a:spcPts val="3700"/>
                  </a:lnSpc>
                  <a:tabLst>
                    <a:tab pos="2960116" algn="l"/>
                    <a:tab pos="5691632" algn="l"/>
                    <a:tab pos="82326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C_5_BD.43_2#997087818.choices?vaa=1&amp;vcp=1&amp;vop=1&amp;pid=8c0b77728&amp;color=0,55,96&amp;vtp=1&amp;bbb=1"/>
              <p:cNvSpPr>
                <a:spLocks noRot="1" noChangeAspect="1" noMove="1" noResize="1" noEditPoints="1" noAdjustHandles="1" noChangeArrowheads="1" noChangeShapeType="1" noTextEdit="1"/>
              </p:cNvSpPr>
              <p:nvPr/>
            </p:nvSpPr>
            <p:spPr>
              <a:xfrm>
                <a:off x="502920" y="3200482"/>
                <a:ext cx="10570464" cy="461518"/>
              </a:xfrm>
              <a:prstGeom prst="rect">
                <a:avLst/>
              </a:prstGeom>
              <a:blipFill>
                <a:blip r:embed="rId4"/>
                <a:stretch>
                  <a:fillRect l="-1384" b="-1842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44_1#997087818?vaa=1&amp;vcp=1&amp;vop=1&amp;pid=8c0b77728&amp;color=0,55,96&amp;vtp=1&amp;bbb=1&amp;hb=1"/>
              <p:cNvSpPr/>
              <p:nvPr/>
            </p:nvSpPr>
            <p:spPr>
              <a:xfrm>
                <a:off x="502920" y="3662825"/>
                <a:ext cx="10570464" cy="1110234"/>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 </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取得最小值</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p:sp>
            <p:nvSpPr>
              <p:cNvPr id="5" name="QC_5_AS.44_1#997087818?vaa=1&amp;vcp=1&amp;vop=1&amp;pid=8c0b77728&amp;color=0,55,96&amp;vtp=1&amp;bbb=1&amp;hb=1"/>
              <p:cNvSpPr>
                <a:spLocks noRot="1" noChangeAspect="1" noMove="1" noResize="1" noEditPoints="1" noAdjustHandles="1" noChangeArrowheads="1" noChangeShapeType="1" noTextEdit="1"/>
              </p:cNvSpPr>
              <p:nvPr/>
            </p:nvSpPr>
            <p:spPr>
              <a:xfrm>
                <a:off x="502920" y="3662825"/>
                <a:ext cx="10570464" cy="1110234"/>
              </a:xfrm>
              <a:prstGeom prst="rect">
                <a:avLst/>
              </a:prstGeom>
              <a:blipFill>
                <a:blip r:embed="rId5"/>
                <a:stretch>
                  <a:fillRect l="-1384" b="-71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770889e31.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第七章</a:t>
            </a:r>
            <a:endParaRPr lang="en-US" altLang="zh-CN" sz="5400" dirty="0"/>
          </a:p>
        </p:txBody>
      </p:sp>
      <p:sp>
        <p:nvSpPr>
          <p:cNvPr id="3" name="C_1_BD#770889e31.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7_1#18b31c5ee?vaa=1&amp;vcp=1&amp;vop=1&amp;pid=8c0b77728&amp;color=0,55,96&amp;vtp=1&amp;bt=1&amp;bbb=1&amp;hb=1"/>
              <p:cNvSpPr/>
              <p:nvPr/>
            </p:nvSpPr>
            <p:spPr>
              <a:xfrm>
                <a:off x="502920" y="2735026"/>
                <a:ext cx="10570464" cy="958406"/>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例10</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[全国乙理2023·6,5分]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单调递增，直线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的图象的两条对称轴，则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C_5_BD.47_1#18b31c5ee?vaa=1&amp;vcp=1&amp;vop=1&amp;pid=8c0b77728&amp;color=0,55,96&amp;vtp=1&amp;bt=1&amp;bbb=1&amp;hb=1"/>
              <p:cNvSpPr>
                <a:spLocks noRot="1" noChangeAspect="1" noMove="1" noResize="1" noEditPoints="1" noAdjustHandles="1" noChangeArrowheads="1" noChangeShapeType="1" noTextEdit="1"/>
              </p:cNvSpPr>
              <p:nvPr/>
            </p:nvSpPr>
            <p:spPr>
              <a:xfrm>
                <a:off x="502920" y="2735026"/>
                <a:ext cx="10570464" cy="958406"/>
              </a:xfrm>
              <a:prstGeom prst="rect">
                <a:avLst/>
              </a:prstGeom>
              <a:blipFill>
                <a:blip r:embed="rId3"/>
                <a:stretch>
                  <a:fillRect l="-1384" r="-1038" b="-828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5_BD.47_2#18b31c5ee.choices?vaa=1&amp;vcp=1&amp;vop=1&amp;pid=8c0b77728&amp;color=0,55,96&amp;vtp=1&amp;bbb=1"/>
              <p:cNvSpPr/>
              <p:nvPr/>
            </p:nvSpPr>
            <p:spPr>
              <a:xfrm>
                <a:off x="502920" y="3705117"/>
                <a:ext cx="10570464" cy="461518"/>
              </a:xfrm>
              <a:prstGeom prst="rect">
                <a:avLst/>
              </a:prstGeom>
              <a:noFill/>
              <a:ln/>
            </p:spPr>
            <p:txBody>
              <a:bodyPr wrap="none" lIns="0" tIns="0" rIns="0" bIns="0" rtlCol="0" anchor="t"/>
              <a:lstStyle/>
              <a:p>
                <a:pPr latinLnBrk="1">
                  <a:lnSpc>
                    <a:spcPts val="3700"/>
                  </a:lnSpc>
                  <a:tabLst>
                    <a:tab pos="2871216" algn="l"/>
                    <a:tab pos="5602732" algn="l"/>
                    <a:tab pos="81310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C_5_BD.47_2#18b31c5ee.choices?vaa=1&amp;vcp=1&amp;vop=1&amp;pid=8c0b77728&amp;color=0,55,96&amp;vtp=1&amp;bbb=1"/>
              <p:cNvSpPr>
                <a:spLocks noRot="1" noChangeAspect="1" noMove="1" noResize="1" noEditPoints="1" noAdjustHandles="1" noChangeArrowheads="1" noChangeShapeType="1" noTextEdit="1"/>
              </p:cNvSpPr>
              <p:nvPr/>
            </p:nvSpPr>
            <p:spPr>
              <a:xfrm>
                <a:off x="502920" y="3705117"/>
                <a:ext cx="10570464" cy="461518"/>
              </a:xfrm>
              <a:prstGeom prst="rect">
                <a:avLst/>
              </a:prstGeom>
              <a:blipFill>
                <a:blip r:embed="rId4"/>
                <a:stretch>
                  <a:fillRect l="-1384" b="-17105"/>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9_1#18b31c5ee?vaa=1&amp;vcp=1&amp;vop=1&amp;pid=8c0b77728&amp;color=0,55,96&amp;vtp=1&amp;bt=1&amp;bbb=1"/>
              <p:cNvSpPr/>
              <p:nvPr/>
            </p:nvSpPr>
            <p:spPr>
              <a:xfrm>
                <a:off x="502920" y="852538"/>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由题意画出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图象的简图（如图）.</a:t>
                </a:r>
                <a:endParaRPr lang="en-US" altLang="zh-CN" sz="1800" dirty="0"/>
              </a:p>
            </p:txBody>
          </p:sp>
        </mc:Choice>
        <mc:Fallback>
          <p:sp>
            <p:nvSpPr>
              <p:cNvPr id="2" name="QC_5_AS.49_1#18b31c5ee?vaa=1&amp;vcp=1&amp;vop=1&amp;pid=8c0b77728&amp;color=0,55,96&amp;vtp=1&amp;bt=1&amp;bbb=1"/>
              <p:cNvSpPr>
                <a:spLocks noRot="1" noChangeAspect="1" noMove="1" noResize="1" noEditPoints="1" noAdjustHandles="1" noChangeArrowheads="1" noChangeShapeType="1" noTextEdit="1"/>
              </p:cNvSpPr>
              <p:nvPr/>
            </p:nvSpPr>
            <p:spPr>
              <a:xfrm>
                <a:off x="502920" y="852538"/>
                <a:ext cx="10570464" cy="363665"/>
              </a:xfrm>
              <a:prstGeom prst="rect">
                <a:avLst/>
              </a:prstGeom>
              <a:blipFill>
                <a:blip r:embed="rId3"/>
                <a:stretch>
                  <a:fillRect l="-1384" b="-36667"/>
                </a:stretch>
              </a:blipFill>
              <a:ln/>
            </p:spPr>
            <p:txBody>
              <a:bodyPr/>
              <a:lstStyle/>
              <a:p>
                <a:r>
                  <a:rPr lang="zh-CN" altLang="en-US">
                    <a:noFill/>
                  </a:rPr>
                  <a:t> </a:t>
                </a:r>
              </a:p>
            </p:txBody>
          </p:sp>
        </mc:Fallback>
      </mc:AlternateContent>
      <p:pic>
        <p:nvPicPr>
          <p:cNvPr id="3" name="QC_5_AS.49_2#18b31c5ee?vaa=1&amp;vcp=1&amp;vop=1&amp;pid=8c0b77728&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10328" y="1351648"/>
            <a:ext cx="1764792"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AS.49_3#18b31c5ee?vaa=1&amp;vcp=1&amp;vop=1&amp;pid=8c0b77728&amp;color=0,55,96&amp;vtp=1&amp;bbb=1&amp;hb=1"/>
              <p:cNvSpPr/>
              <p:nvPr/>
            </p:nvSpPr>
            <p:spPr>
              <a:xfrm>
                <a:off x="502920" y="2545448"/>
                <a:ext cx="10570464" cy="2820988"/>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单调递增，且直线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和直线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两条对称轴</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zh-CN" altLang="en-US" sz="1800" b="0" i="0">
                    <a:solidFill>
                      <a:srgbClr val="FF8827"/>
                    </a:solidFill>
                    <a:latin typeface="Cambria Math" pitchFamily="34" charset="0"/>
                    <a:ea typeface="Cambria Math" pitchFamily="34" charset="-122"/>
                    <a:cs typeface="Cambria Math" pitchFamily="34" charset="-120"/>
                  </a:rPr>
                  <a:t> </a:t>
                </a:r>
              </a:p>
              <a:p>
                <a:pPr latinLnBrk="1">
                  <a:lnSpc>
                    <a:spcPts val="4400"/>
                  </a:lnSpc>
                </a:pP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提示：</a:t>
                </a:r>
                <a14:m>
                  <m:oMath xmlns:m="http://schemas.openxmlformats.org/officeDocument/2006/math">
                    <m:f>
                      <m:f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FF8827"/>
                            </a:solidFill>
                            <a:latin typeface="Cambria Math" pitchFamily="34" charset="0"/>
                            <a:ea typeface="Cambria Math" pitchFamily="34" charset="-122"/>
                            <a:cs typeface="Cambria Math" pitchFamily="34" charset="-120"/>
                          </a:rPr>
                          <m:t>π</m:t>
                        </m:r>
                      </m:num>
                      <m:den>
                        <m:r>
                          <a:rPr lang="en-US" altLang="zh-CN" sz="1800" b="0" i="0">
                            <a:solidFill>
                              <a:srgbClr val="FF8827"/>
                            </a:solidFill>
                            <a:latin typeface="Cambria Math" pitchFamily="34" charset="0"/>
                            <a:ea typeface="Cambria Math" pitchFamily="34" charset="-122"/>
                            <a:cs typeface="Cambria Math" pitchFamily="34" charset="-120"/>
                          </a:rPr>
                          <m:t>6</m:t>
                        </m:r>
                      </m:den>
                    </m:f>
                  </m:oMath>
                </a14:m>
                <a:r>
                  <a:rPr lang="en-US" altLang="zh-CN" sz="1800" b="0" i="0" dirty="0">
                    <a:solidFill>
                      <a:srgbClr val="FF8827"/>
                    </a:solidFill>
                    <a:latin typeface="Times New Roman" pitchFamily="34" charset="0"/>
                    <a:ea typeface="微软雅黑" pitchFamily="34" charset="-122"/>
                    <a:cs typeface="Times New Roman" pitchFamily="34" charset="-120"/>
                  </a:rPr>
                  <a:t>为函数</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𝑓</m:t>
                    </m:r>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𝑥</m:t>
                    </m:r>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的极小值点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38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p>
            </p:txBody>
          </p:sp>
        </mc:Choice>
        <mc:Fallback>
          <p:sp>
            <p:nvSpPr>
              <p:cNvPr id="4" name="QC_5_AS.49_3#18b31c5ee?vaa=1&amp;vcp=1&amp;vop=1&amp;pid=8c0b77728&amp;color=0,55,96&amp;vtp=1&amp;bbb=1&amp;hb=1"/>
              <p:cNvSpPr>
                <a:spLocks noRot="1" noChangeAspect="1" noMove="1" noResize="1" noEditPoints="1" noAdjustHandles="1" noChangeArrowheads="1" noChangeShapeType="1" noTextEdit="1"/>
              </p:cNvSpPr>
              <p:nvPr/>
            </p:nvSpPr>
            <p:spPr>
              <a:xfrm>
                <a:off x="502920" y="2545448"/>
                <a:ext cx="10570464" cy="2820988"/>
              </a:xfrm>
              <a:prstGeom prst="rect">
                <a:avLst/>
              </a:prstGeom>
              <a:blipFill>
                <a:blip r:embed="rId5"/>
                <a:stretch>
                  <a:fillRect l="-1384" b="-3030"/>
                </a:stretch>
              </a:blipFill>
              <a:ln/>
            </p:spPr>
            <p:txBody>
              <a:bodyPr/>
              <a:lstStyle/>
              <a:p>
                <a:r>
                  <a:rPr lang="zh-CN" altLang="en-US">
                    <a:noFill/>
                  </a:rPr>
                  <a:t> </a:t>
                </a:r>
              </a:p>
            </p:txBody>
          </p:sp>
        </mc:Fallback>
      </mc:AlternateContent>
      <p:sp>
        <p:nvSpPr>
          <p:cNvPr id="5" name="QC_5_AN.50_1#18b31c5ee?vaa=1&amp;vcp=1&amp;vop=1&amp;pid=8c0b77728&amp;color=0,55,96&amp;vtp=1&amp;bbb=1"/>
          <p:cNvSpPr/>
          <p:nvPr/>
        </p:nvSpPr>
        <p:spPr>
          <a:xfrm>
            <a:off x="502920" y="5369801"/>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anim calcmode="lin" valueType="num">
                                      <p:cBhvr>
                                        <p:cTn id="3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fade">
                                      <p:cBhvr>
                                        <p:cTn id="42" dur="500"/>
                                        <p:tgtEl>
                                          <p:spTgt spid="4">
                                            <p:txEl>
                                              <p:pRg st="3" end="3"/>
                                            </p:txEl>
                                          </p:spTgt>
                                        </p:tgtEl>
                                      </p:cBhvr>
                                    </p:animEffect>
                                    <p:anim calcmode="lin" valueType="num">
                                      <p:cBhvr>
                                        <p:cTn id="4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fade">
                                      <p:cBhvr>
                                        <p:cTn id="47" dur="500"/>
                                        <p:tgtEl>
                                          <p:spTgt spid="4">
                                            <p:txEl>
                                              <p:pRg st="4" end="4"/>
                                            </p:txEl>
                                          </p:spTgt>
                                        </p:tgtEl>
                                      </p:cBhvr>
                                    </p:animEffect>
                                    <p:anim calcmode="lin" valueType="num">
                                      <p:cBhvr>
                                        <p:cTn id="4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4" end="4"/>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5" end="5"/>
                                            </p:txEl>
                                          </p:spTgt>
                                        </p:tgtEl>
                                        <p:attrNameLst>
                                          <p:attrName>style.visibility</p:attrName>
                                        </p:attrNameLst>
                                      </p:cBhvr>
                                      <p:to>
                                        <p:strVal val="visible"/>
                                      </p:to>
                                    </p:set>
                                    <p:animEffect transition="in" filter="fade">
                                      <p:cBhvr>
                                        <p:cTn id="52" dur="500"/>
                                        <p:tgtEl>
                                          <p:spTgt spid="4">
                                            <p:txEl>
                                              <p:pRg st="5" end="5"/>
                                            </p:txEl>
                                          </p:spTgt>
                                        </p:tgtEl>
                                      </p:cBhvr>
                                    </p:animEffect>
                                    <p:anim calcmode="lin" valueType="num">
                                      <p:cBhvr>
                                        <p:cTn id="5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5">
                                            <p:bg/>
                                          </p:spTgt>
                                        </p:tgtEl>
                                        <p:attrNameLst>
                                          <p:attrName>style.visibility</p:attrName>
                                        </p:attrNameLst>
                                      </p:cBhvr>
                                      <p:to>
                                        <p:strVal val="visible"/>
                                      </p:to>
                                    </p:set>
                                    <p:animEffect transition="in" filter="fade">
                                      <p:cBhvr>
                                        <p:cTn id="59" dur="500"/>
                                        <p:tgtEl>
                                          <p:spTgt spid="5">
                                            <p:bg/>
                                          </p:spTgt>
                                        </p:tgtEl>
                                      </p:cBhvr>
                                    </p:animEffect>
                                    <p:anim calcmode="lin" valueType="num">
                                      <p:cBhvr>
                                        <p:cTn id="60" dur="500" fill="hold"/>
                                        <p:tgtEl>
                                          <p:spTgt spid="5">
                                            <p:bg/>
                                          </p:spTgt>
                                        </p:tgtEl>
                                        <p:attrNameLst>
                                          <p:attrName>ppt_x</p:attrName>
                                        </p:attrNameLst>
                                      </p:cBhvr>
                                      <p:tavLst>
                                        <p:tav tm="0">
                                          <p:val>
                                            <p:strVal val="#ppt_x"/>
                                          </p:val>
                                        </p:tav>
                                        <p:tav tm="100000">
                                          <p:val>
                                            <p:strVal val="#ppt_x"/>
                                          </p:val>
                                        </p:tav>
                                      </p:tavLst>
                                    </p:anim>
                                    <p:anim calcmode="lin" valueType="num">
                                      <p:cBhvr>
                                        <p:cTn id="61" dur="500" fill="hold"/>
                                        <p:tgtEl>
                                          <p:spTgt spid="5">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
                                            <p:txEl>
                                              <p:pRg st="0" end="0"/>
                                            </p:txEl>
                                          </p:spTgt>
                                        </p:tgtEl>
                                        <p:attrNameLst>
                                          <p:attrName>style.visibility</p:attrName>
                                        </p:attrNameLst>
                                      </p:cBhvr>
                                      <p:to>
                                        <p:strVal val="visible"/>
                                      </p:to>
                                    </p:set>
                                    <p:animEffect transition="in" filter="fade">
                                      <p:cBhvr>
                                        <p:cTn id="64" dur="500"/>
                                        <p:tgtEl>
                                          <p:spTgt spid="5">
                                            <p:txEl>
                                              <p:pRg st="0" end="0"/>
                                            </p:txEl>
                                          </p:spTgt>
                                        </p:tgtEl>
                                      </p:cBhvr>
                                    </p:animEffect>
                                    <p:anim calcmode="lin" valueType="num">
                                      <p:cBhvr>
                                        <p:cTn id="6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1_1#93b0b22f5?vaa=1&amp;vcp=1&amp;vop=1&amp;pid=8c0b77728&amp;color=0,55,96&amp;vtp=1&amp;bt=1&amp;bbb=1&amp;hb=1"/>
              <p:cNvSpPr/>
              <p:nvPr/>
            </p:nvSpPr>
            <p:spPr>
              <a:xfrm>
                <a:off x="502920" y="1018717"/>
                <a:ext cx="10570464" cy="10747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[全国甲理2023·10,5分]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的图象由函数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个单位长度得</a:t>
                </a: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到</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的图象与直线</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的交点个数为(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51_1#93b0b22f5?vaa=1&amp;vcp=1&amp;vop=1&amp;pid=8c0b77728&amp;color=0,55,96&amp;vtp=1&amp;bt=1&amp;bbb=1&amp;hb=1"/>
              <p:cNvSpPr>
                <a:spLocks noRot="1" noChangeAspect="1" noMove="1" noResize="1" noEditPoints="1" noAdjustHandles="1" noChangeArrowheads="1" noChangeShapeType="1" noTextEdit="1"/>
              </p:cNvSpPr>
              <p:nvPr/>
            </p:nvSpPr>
            <p:spPr>
              <a:xfrm>
                <a:off x="502920" y="1018717"/>
                <a:ext cx="10570464" cy="1074738"/>
              </a:xfrm>
              <a:prstGeom prst="rect">
                <a:avLst/>
              </a:prstGeom>
              <a:blipFill>
                <a:blip r:embed="rId3"/>
                <a:stretch>
                  <a:fillRect l="-1384" r="-1499" b="-7955"/>
                </a:stretch>
              </a:blipFill>
              <a:ln/>
            </p:spPr>
            <p:txBody>
              <a:bodyPr/>
              <a:lstStyle/>
              <a:p>
                <a:r>
                  <a:rPr lang="zh-CN" altLang="en-US">
                    <a:noFill/>
                  </a:rPr>
                  <a:t> </a:t>
                </a:r>
              </a:p>
            </p:txBody>
          </p:sp>
        </mc:Fallback>
      </mc:AlternateContent>
      <p:sp>
        <p:nvSpPr>
          <p:cNvPr id="3" name="QC_5_AN.53_1#93b0b22f5.bracket?vaa=1&amp;vcp=1&amp;vop=1&amp;pid=8c0b77728&amp;color=0,55,96&amp;vpa=13&amp;vtp=1"/>
          <p:cNvSpPr/>
          <p:nvPr/>
        </p:nvSpPr>
        <p:spPr>
          <a:xfrm>
            <a:off x="6041517" y="175639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p:sp>
        <p:nvSpPr>
          <p:cNvPr id="4" name="QC_5_BD.51_2#93b0b22f5.choices?vaa=1&amp;vcp=1&amp;vop=1&amp;pid=8c0b77728&amp;color=0,55,96&amp;vtp=1&amp;bbb=1"/>
          <p:cNvSpPr/>
          <p:nvPr/>
        </p:nvSpPr>
        <p:spPr>
          <a:xfrm>
            <a:off x="502920" y="2100059"/>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800" dirty="0">
              <a:solidFill>
                <a:srgbClr val="003760"/>
              </a:solidFill>
            </a:endParaRPr>
          </a:p>
        </p:txBody>
      </p:sp>
      <mc:AlternateContent xmlns:mc="http://schemas.openxmlformats.org/markup-compatibility/2006">
        <mc:Choice xmlns:a14="http://schemas.microsoft.com/office/drawing/2010/main" Requires="a14">
          <p:sp>
            <p:nvSpPr>
              <p:cNvPr id="5" name="QC_5_AS.52_1#93b0b22f5?vaa=1&amp;vcp=1&amp;vop=1&amp;pid=8c0b77728&amp;color=0,55,96&amp;vtp=1&amp;bbb=1&amp;hb=1"/>
              <p:cNvSpPr/>
              <p:nvPr/>
            </p:nvSpPr>
            <p:spPr>
              <a:xfrm>
                <a:off x="502920" y="2464549"/>
                <a:ext cx="10570464" cy="10747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，画出函数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的图象和直线</a:t>
                </a:r>
              </a:p>
              <a:p>
                <a:pPr latinLnBrk="1">
                  <a:lnSpc>
                    <a:spcPts val="44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，如图.</a:t>
                </a:r>
                <a:endParaRPr lang="en-US" altLang="zh-CN" dirty="0">
                  <a:solidFill>
                    <a:srgbClr val="003760"/>
                  </a:solidFill>
                </a:endParaRPr>
              </a:p>
            </p:txBody>
          </p:sp>
        </mc:Choice>
        <mc:Fallback>
          <p:sp>
            <p:nvSpPr>
              <p:cNvPr id="5" name="QC_5_AS.52_1#93b0b22f5?vaa=1&amp;vcp=1&amp;vop=1&amp;pid=8c0b77728&amp;color=0,55,96&amp;vtp=1&amp;bbb=1&amp;hb=1"/>
              <p:cNvSpPr>
                <a:spLocks noRot="1" noChangeAspect="1" noMove="1" noResize="1" noEditPoints="1" noAdjustHandles="1" noChangeArrowheads="1" noChangeShapeType="1" noTextEdit="1"/>
              </p:cNvSpPr>
              <p:nvPr/>
            </p:nvSpPr>
            <p:spPr>
              <a:xfrm>
                <a:off x="502920" y="2464549"/>
                <a:ext cx="10570464" cy="1074738"/>
              </a:xfrm>
              <a:prstGeom prst="rect">
                <a:avLst/>
              </a:prstGeom>
              <a:blipFill>
                <a:blip r:embed="rId4"/>
                <a:stretch>
                  <a:fillRect l="-1384" b="-7345"/>
                </a:stretch>
              </a:blipFill>
              <a:ln/>
            </p:spPr>
            <p:txBody>
              <a:bodyPr/>
              <a:lstStyle/>
              <a:p>
                <a:r>
                  <a:rPr lang="zh-CN" altLang="en-US">
                    <a:noFill/>
                  </a:rPr>
                  <a:t> </a:t>
                </a:r>
              </a:p>
            </p:txBody>
          </p:sp>
        </mc:Fallback>
      </mc:AlternateContent>
      <p:pic>
        <p:nvPicPr>
          <p:cNvPr id="6" name="QC_5_AS.52_2#93b0b22f5?vaa=1&amp;vcp=1&amp;vop=1&amp;pid=8c0b77728&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858768" y="3677464"/>
            <a:ext cx="3867912"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5_AS.52_3#93b0b22f5?vaa=1&amp;vcp=1&amp;vop=1&amp;pid=8c0b77728&amp;color=0,55,96&amp;vtp=1&amp;bbb=1"/>
              <p:cNvSpPr/>
              <p:nvPr/>
            </p:nvSpPr>
            <p:spPr>
              <a:xfrm>
                <a:off x="502920" y="5506264"/>
                <a:ext cx="10570464" cy="525463"/>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由图象可知，函数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有3个交点，故选C.</a:t>
                </a:r>
                <a:endParaRPr lang="en-US" altLang="zh-CN" sz="1800" dirty="0">
                  <a:solidFill>
                    <a:srgbClr val="003760"/>
                  </a:solidFill>
                </a:endParaRPr>
              </a:p>
            </p:txBody>
          </p:sp>
        </mc:Choice>
        <mc:Fallback>
          <p:sp>
            <p:nvSpPr>
              <p:cNvPr id="7" name="QC_5_AS.52_3#93b0b22f5?vaa=1&amp;vcp=1&amp;vop=1&amp;pid=8c0b77728&amp;color=0,55,96&amp;vtp=1&amp;bbb=1"/>
              <p:cNvSpPr>
                <a:spLocks noRot="1" noChangeAspect="1" noMove="1" noResize="1" noEditPoints="1" noAdjustHandles="1" noChangeArrowheads="1" noChangeShapeType="1" noTextEdit="1"/>
              </p:cNvSpPr>
              <p:nvPr/>
            </p:nvSpPr>
            <p:spPr>
              <a:xfrm>
                <a:off x="502920" y="5506264"/>
                <a:ext cx="10570464" cy="525463"/>
              </a:xfrm>
              <a:prstGeom prst="rect">
                <a:avLst/>
              </a:prstGeom>
              <a:blipFill>
                <a:blip r:embed="rId6"/>
                <a:stretch>
                  <a:fillRect b="-162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anim calcmode="lin" valueType="num">
                                      <p:cBhvr>
                                        <p:cTn id="28" dur="500" fill="hold"/>
                                        <p:tgtEl>
                                          <p:spTgt spid="7">
                                            <p:bg/>
                                          </p:spTgt>
                                        </p:tgtEl>
                                        <p:attrNameLst>
                                          <p:attrName>ppt_x</p:attrName>
                                        </p:attrNameLst>
                                      </p:cBhvr>
                                      <p:tavLst>
                                        <p:tav tm="0">
                                          <p:val>
                                            <p:strVal val="#ppt_x"/>
                                          </p:val>
                                        </p:tav>
                                        <p:tav tm="100000">
                                          <p:val>
                                            <p:strVal val="#ppt_x"/>
                                          </p:val>
                                        </p:tav>
                                      </p:tavLst>
                                    </p:anim>
                                    <p:anim calcmode="lin" valueType="num">
                                      <p:cBhvr>
                                        <p:cTn id="29" dur="500" fill="hold"/>
                                        <p:tgtEl>
                                          <p:spTgt spid="7">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anim calcmode="lin" valueType="num">
                                      <p:cBhvr>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5_1#befd57750?vaa=1&amp;vcp=1&amp;vop=1&amp;pid=8c0b77728&amp;color=0,55,96&amp;vtp=1&amp;bt=1&amp;bbb=1"/>
              <p:cNvSpPr/>
              <p:nvPr/>
            </p:nvSpPr>
            <p:spPr>
              <a:xfrm>
                <a:off x="502920" y="1842820"/>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例12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[全国甲理2022·5，5分]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的图象大致为(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2" name="QC_5_BD.55_1#befd57750?vaa=1&amp;vcp=1&amp;vop=1&amp;pid=8c0b77728&amp;color=0,55,96&amp;vtp=1&amp;bt=1&amp;bbb=1"/>
              <p:cNvSpPr>
                <a:spLocks noRot="1" noChangeAspect="1" noMove="1" noResize="1" noEditPoints="1" noAdjustHandles="1" noChangeArrowheads="1" noChangeShapeType="1" noTextEdit="1"/>
              </p:cNvSpPr>
              <p:nvPr/>
            </p:nvSpPr>
            <p:spPr>
              <a:xfrm>
                <a:off x="502920" y="1842820"/>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p:sp>
        <p:nvSpPr>
          <p:cNvPr id="3" name="QC_5_AN.57_1#befd57750.bracket?vaa=1&amp;vcp=1&amp;vop=1&amp;pid=8c0b77728&amp;color=0,55,96&amp;vpa=14&amp;vtp=1"/>
          <p:cNvSpPr/>
          <p:nvPr/>
        </p:nvSpPr>
        <p:spPr>
          <a:xfrm>
            <a:off x="9030462" y="199458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5_BD.55_2#befd57750.choices?vaa=1&amp;vcp=1&amp;vop=1&amp;pid=8c0b77728&amp;color=0,55,96&amp;vtp=1&amp;bbb=1"/>
          <p:cNvSpPr/>
          <p:nvPr/>
        </p:nvSpPr>
        <p:spPr>
          <a:xfrm>
            <a:off x="502920" y="2471215"/>
            <a:ext cx="10570464" cy="1386523"/>
          </a:xfrm>
          <a:prstGeom prst="rect">
            <a:avLst/>
          </a:prstGeom>
          <a:noFill/>
          <a:ln/>
        </p:spPr>
        <p:txBody>
          <a:bodyPr wrap="none" lIns="0" tIns="0" rIns="0" bIns="0" rtlCol="0" anchor="t"/>
          <a:lstStyle/>
          <a:p>
            <a:pPr latinLnBrk="1">
              <a:lnSpc>
                <a:spcPts val="12400"/>
              </a:lnSpc>
              <a:tabLst>
                <a:tab pos="2734691" algn="l"/>
                <a:tab pos="5393182" algn="l"/>
                <a:tab pos="8102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64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69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69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5_BD.55_2#befd57750.choice_image?vaa=1&amp;vcp=1&amp;vop=1&amp;pid=8c0b77728&amp;color=0,55,96&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55504" y="2561195"/>
            <a:ext cx="2139696"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5_2#befd57750.choice_image?vaa=1&amp;vcp=1&amp;vop=1&amp;pid=8c0b77728&amp;color=0,55,96&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567462" y="2460484"/>
            <a:ext cx="2103120"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55_2#befd57750.choice_image?vaa=1&amp;vcp=1&amp;vop=1&amp;pid=8c0b77728&amp;color=0,55,96&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245003" y="2579483"/>
            <a:ext cx="2121408"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55_2#befd57750.choice_image?vaa=1&amp;vcp=1&amp;vop=1&amp;pid=8c0b77728&amp;color=0,55,96&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947817" y="2506332"/>
            <a:ext cx="210312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9" name="QC_5_AS.56_1#befd57750?vaa=1&amp;vcp=1&amp;vop=1&amp;pid=8c0b77728&amp;color=0,55,96&amp;vtp=1&amp;bbb=1&amp;hb=1"/>
              <p:cNvSpPr/>
              <p:nvPr/>
            </p:nvSpPr>
            <p:spPr>
              <a:xfrm>
                <a:off x="502920" y="3866310"/>
                <a:ext cx="10570464"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，所以函数</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是奇函数，故排除B，D；而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(1)=(3−</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（提示：特殊值法）</a:t>
                </a:r>
                <a:r>
                  <a:rPr lang="en-US" altLang="zh-CN" sz="1800" b="0" i="0" dirty="0">
                    <a:solidFill>
                      <a:srgbClr val="003760"/>
                    </a:solidFill>
                    <a:latin typeface="Times New Roman" pitchFamily="34" charset="0"/>
                    <a:ea typeface="微软雅黑" pitchFamily="34" charset="-122"/>
                    <a:cs typeface="Times New Roman" pitchFamily="34" charset="-120"/>
                  </a:rPr>
                  <a:t>，故排除</a:t>
                </a:r>
                <a:r>
                  <a:rPr lang="en-US" altLang="zh-CN" sz="1800" b="0" i="0">
                    <a:solidFill>
                      <a:srgbClr val="003760"/>
                    </a:solidFill>
                    <a:latin typeface="Times New Roman" pitchFamily="34" charset="0"/>
                    <a:ea typeface="微软雅黑" pitchFamily="34" charset="-122"/>
                    <a:cs typeface="Times New Roman" pitchFamily="34" charset="-120"/>
                  </a:rPr>
                  <a:t>C，</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p:sp>
            <p:nvSpPr>
              <p:cNvPr id="9" name="QC_5_AS.56_1#befd57750?vaa=1&amp;vcp=1&amp;vop=1&amp;pid=8c0b77728&amp;color=0,55,96&amp;vtp=1&amp;bbb=1&amp;hb=1"/>
              <p:cNvSpPr>
                <a:spLocks noRot="1" noChangeAspect="1" noMove="1" noResize="1" noEditPoints="1" noAdjustHandles="1" noChangeArrowheads="1" noChangeShapeType="1" noTextEdit="1"/>
              </p:cNvSpPr>
              <p:nvPr/>
            </p:nvSpPr>
            <p:spPr>
              <a:xfrm>
                <a:off x="502920" y="3866310"/>
                <a:ext cx="10570464" cy="1192340"/>
              </a:xfrm>
              <a:prstGeom prst="rect">
                <a:avLst/>
              </a:prstGeom>
              <a:blipFill>
                <a:blip r:embed="rId8"/>
                <a:stretch>
                  <a:fillRect l="-1384" r="-1961"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9_1#cfffa48a2?vaa=1&amp;vcp=1&amp;vop=1&amp;pid=8c0b77728&amp;color=0,55,96&amp;vtp=1&amp;bt=1&amp;bbb=1&amp;hb=1"/>
              <p:cNvSpPr/>
              <p:nvPr/>
            </p:nvSpPr>
            <p:spPr>
              <a:xfrm>
                <a:off x="502920" y="996016"/>
                <a:ext cx="10570464" cy="165608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例13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[天津2022·9，5分]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关于函数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，给出下列结论：</a:t>
                </a:r>
                <a:endParaRPr lang="en-US" altLang="zh-CN" sz="1800" dirty="0">
                  <a:solidFill>
                    <a:srgbClr val="003760"/>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①</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②</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上单调递增;③当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b="0" i="0" kern="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④</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的图象可以由函数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个单位长度得到.</a:t>
                </a:r>
                <a:endParaRPr lang="en-US" altLang="zh-CN" sz="1800" dirty="0">
                  <a:solidFill>
                    <a:srgbClr val="003760"/>
                  </a:solidFill>
                </a:endParaRPr>
              </a:p>
              <a:p>
                <a:pPr latinLnBrk="1">
                  <a:lnSpc>
                    <a:spcPts val="2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其中正确结论的个数为(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59_1#cfffa48a2?vaa=1&amp;vcp=1&amp;vop=1&amp;pid=8c0b77728&amp;color=0,55,96&amp;vtp=1&amp;bt=1&amp;bbb=1&amp;hb=1"/>
              <p:cNvSpPr>
                <a:spLocks noRot="1" noChangeAspect="1" noMove="1" noResize="1" noEditPoints="1" noAdjustHandles="1" noChangeArrowheads="1" noChangeShapeType="1" noTextEdit="1"/>
              </p:cNvSpPr>
              <p:nvPr/>
            </p:nvSpPr>
            <p:spPr>
              <a:xfrm>
                <a:off x="502920" y="996016"/>
                <a:ext cx="10570464" cy="1656080"/>
              </a:xfrm>
              <a:prstGeom prst="rect">
                <a:avLst/>
              </a:prstGeom>
              <a:blipFill>
                <a:blip r:embed="rId3"/>
                <a:stretch>
                  <a:fillRect l="-1384" b="-8824"/>
                </a:stretch>
              </a:blipFill>
              <a:ln/>
            </p:spPr>
            <p:txBody>
              <a:bodyPr/>
              <a:lstStyle/>
              <a:p>
                <a:r>
                  <a:rPr lang="zh-CN" altLang="en-US">
                    <a:noFill/>
                  </a:rPr>
                  <a:t> </a:t>
                </a:r>
              </a:p>
            </p:txBody>
          </p:sp>
        </mc:Fallback>
      </mc:AlternateContent>
      <p:sp>
        <p:nvSpPr>
          <p:cNvPr id="3" name="QC_5_AN.61_1#cfffa48a2.bracket?vaa=1&amp;vcp=1&amp;vop=1&amp;pid=8c0b77728&amp;color=0,55,96&amp;vpa=15&amp;vtp=1"/>
          <p:cNvSpPr/>
          <p:nvPr/>
        </p:nvSpPr>
        <p:spPr>
          <a:xfrm>
            <a:off x="3408045" y="239034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5_BD.59_2#cfffa48a2.choices?vaa=1&amp;vcp=1&amp;vop=1&amp;pid=8c0b77728&amp;color=0,55,96&amp;vtp=1&amp;bbb=1"/>
          <p:cNvSpPr/>
          <p:nvPr/>
        </p:nvSpPr>
        <p:spPr>
          <a:xfrm>
            <a:off x="502920" y="2654509"/>
            <a:ext cx="10570464" cy="332105"/>
          </a:xfrm>
          <a:prstGeom prst="rect">
            <a:avLst/>
          </a:prstGeom>
          <a:noFill/>
          <a:ln/>
        </p:spPr>
        <p:txBody>
          <a:bodyPr wrap="none" lIns="0" tIns="0" rIns="0" bIns="0" rtlCol="0" anchor="t"/>
          <a:lstStyle/>
          <a:p>
            <a:pPr latinLnBrk="1">
              <a:lnSpc>
                <a:spcPts val="29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800" dirty="0">
              <a:solidFill>
                <a:srgbClr val="003760"/>
              </a:solidFill>
            </a:endParaRPr>
          </a:p>
        </p:txBody>
      </p:sp>
      <mc:AlternateContent xmlns:mc="http://schemas.openxmlformats.org/markup-compatibility/2006">
        <mc:Choice xmlns:a14="http://schemas.microsoft.com/office/drawing/2010/main" Requires="a14">
          <p:sp>
            <p:nvSpPr>
              <p:cNvPr id="5" name="QC_5_AS.60_1#cfffa48a2?vaa=1&amp;vcp=1&amp;vop=1&amp;pid=8c0b77728&amp;color=0,55,96&amp;vtp=1&amp;bbb=1&amp;hb=1"/>
              <p:cNvSpPr/>
              <p:nvPr/>
            </p:nvSpPr>
            <p:spPr>
              <a:xfrm>
                <a:off x="502920" y="2991756"/>
                <a:ext cx="10570464" cy="2903665"/>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①函数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，所以结论错误；②令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𝑧</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𝑧</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，而函数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上单调递增，所以结论正确；③当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5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,从而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，所以结论错误；</a:t>
                </a:r>
                <a:r>
                  <a:rPr lang="en-US" altLang="zh-CN" sz="1800" b="0" i="0">
                    <a:solidFill>
                      <a:srgbClr val="003760"/>
                    </a:solidFill>
                    <a:latin typeface="Times New Roman" pitchFamily="34" charset="0"/>
                    <a:ea typeface="微软雅黑" pitchFamily="34" charset="-122"/>
                    <a:cs typeface="Times New Roman" pitchFamily="34" charset="-120"/>
                  </a:rPr>
                  <a:t>④函数</a:t>
                </a: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个单位长度得到函数</a:t>
                </a: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的图象，所以结论错误.综上所述，正确结论的个数为1</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p:sp>
            <p:nvSpPr>
              <p:cNvPr id="5" name="QC_5_AS.60_1#cfffa48a2?vaa=1&amp;vcp=1&amp;vop=1&amp;pid=8c0b77728&amp;color=0,55,96&amp;vtp=1&amp;bbb=1&amp;hb=1"/>
              <p:cNvSpPr>
                <a:spLocks noRot="1" noChangeAspect="1" noMove="1" noResize="1" noEditPoints="1" noAdjustHandles="1" noChangeArrowheads="1" noChangeShapeType="1" noTextEdit="1"/>
              </p:cNvSpPr>
              <p:nvPr/>
            </p:nvSpPr>
            <p:spPr>
              <a:xfrm>
                <a:off x="502920" y="2991756"/>
                <a:ext cx="10570464" cy="2903665"/>
              </a:xfrm>
              <a:prstGeom prst="rect">
                <a:avLst/>
              </a:prstGeom>
              <a:blipFill>
                <a:blip r:embed="rId4"/>
                <a:stretch>
                  <a:fillRect l="-1384" r="-1384" b="-48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3_1#166a4aafd?vaa=1&amp;vcp=1&amp;vop=1&amp;pid=8c0b77728&amp;color=0,55,96&amp;vtp=1&amp;bt=1&amp;bbb=1&amp;hb=1"/>
              <p:cNvSpPr/>
              <p:nvPr/>
            </p:nvSpPr>
            <p:spPr>
              <a:xfrm>
                <a:off x="502920" y="2000808"/>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[全国新课标Ⅰ2023·15,5分]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有且仅有</a:t>
                </a:r>
                <a:r>
                  <a:rPr lang="en-US" altLang="zh-CN" sz="1800" b="0" i="0">
                    <a:solidFill>
                      <a:srgbClr val="003760"/>
                    </a:solidFill>
                    <a:latin typeface="Times New Roman" pitchFamily="34" charset="0"/>
                    <a:ea typeface="微软雅黑" pitchFamily="34" charset="-122"/>
                    <a:cs typeface="Times New Roman" pitchFamily="34" charset="-120"/>
                  </a:rPr>
                  <a:t>3个零</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点</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的取值范围是</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B_5_BD.63_1#166a4aafd?vaa=1&amp;vcp=1&amp;vop=1&amp;pid=8c0b77728&amp;color=0,55,96&amp;vtp=1&amp;bt=1&amp;bbb=1&amp;hb=1"/>
              <p:cNvSpPr>
                <a:spLocks noRot="1" noChangeAspect="1" noMove="1" noResize="1" noEditPoints="1" noAdjustHandles="1" noChangeArrowheads="1" noChangeShapeType="1" noTextEdit="1"/>
              </p:cNvSpPr>
              <p:nvPr/>
            </p:nvSpPr>
            <p:spPr>
              <a:xfrm>
                <a:off x="502920" y="2000808"/>
                <a:ext cx="10570464" cy="770255"/>
              </a:xfrm>
              <a:prstGeom prst="rect">
                <a:avLst/>
              </a:prstGeom>
              <a:blipFill>
                <a:blip r:embed="rId3"/>
                <a:stretch>
                  <a:fillRect l="-1384"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5_1#166a4aafd.blank?vaa=1&amp;vcp=1&amp;vop=1&amp;pid=8c0b77728&amp;color=0,55,96&amp;vpa=16&amp;vtp=1&amp;bbb=1"/>
              <p:cNvSpPr/>
              <p:nvPr/>
            </p:nvSpPr>
            <p:spPr>
              <a:xfrm>
                <a:off x="2868549" y="2413494"/>
                <a:ext cx="658813" cy="294958"/>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QB_5_AN.65_1#166a4aafd.blank?vaa=1&amp;vcp=1&amp;vop=1&amp;pid=8c0b77728&amp;color=0,55,96&amp;vpa=16&amp;vtp=1&amp;bbb=1"/>
              <p:cNvSpPr>
                <a:spLocks noRot="1" noChangeAspect="1" noMove="1" noResize="1" noEditPoints="1" noAdjustHandles="1" noChangeArrowheads="1" noChangeShapeType="1" noTextEdit="1"/>
              </p:cNvSpPr>
              <p:nvPr/>
            </p:nvSpPr>
            <p:spPr>
              <a:xfrm>
                <a:off x="2868549" y="2413494"/>
                <a:ext cx="658813" cy="294958"/>
              </a:xfrm>
              <a:prstGeom prst="rect">
                <a:avLst/>
              </a:prstGeom>
              <a:blipFill>
                <a:blip r:embed="rId4"/>
                <a:stretch>
                  <a:fillRect l="-9259" t="-2083" r="-8333" b="-41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64_1#166a4aafd?vaa=1&amp;vcp=1&amp;vop=1&amp;pid=8c0b77728&amp;color=0,55,96&amp;vtp=1&amp;bbb=1&amp;hb=1"/>
              <p:cNvSpPr/>
              <p:nvPr/>
            </p:nvSpPr>
            <p:spPr>
              <a:xfrm>
                <a:off x="502920" y="2777413"/>
                <a:ext cx="10570464"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∈[0,2</m:t>
                    </m:r>
                    <m:r>
                      <a:rPr lang="en-US" altLang="zh-CN" sz="1800" b="0" i="0" smtClean="0">
                        <a:solidFill>
                          <a:srgbClr val="003760"/>
                        </a:solidFill>
                        <a:latin typeface="Cambria Math" pitchFamily="34" charset="0"/>
                        <a:ea typeface="Cambria Math" pitchFamily="34" charset="-122"/>
                        <a:cs typeface="Cambria Math" pitchFamily="34" charset="-120"/>
                      </a:rPr>
                      <m:t>𝜔</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∈[0,2</m:t>
                    </m:r>
                    <m:r>
                      <a:rPr lang="en-US" altLang="zh-CN" sz="1800" b="0" i="0" smtClean="0">
                        <a:solidFill>
                          <a:srgbClr val="003760"/>
                        </a:solidFill>
                        <a:latin typeface="Cambria Math" pitchFamily="34" charset="0"/>
                        <a:ea typeface="Cambria Math" pitchFamily="34" charset="-122"/>
                        <a:cs typeface="Cambria Math" pitchFamily="34" charset="-120"/>
                      </a:rPr>
                      <m:t>𝜔</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有且仅有3个零点，所以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r>
                      <a:rPr lang="en-US" altLang="zh-CN" sz="1800" b="0" i="0" smtClean="0">
                        <a:solidFill>
                          <a:srgbClr val="003760"/>
                        </a:solidFill>
                        <a:latin typeface="Cambria Math" pitchFamily="34" charset="0"/>
                        <a:ea typeface="Cambria Math" pitchFamily="34" charset="-122"/>
                        <a:cs typeface="Cambria Math" pitchFamily="34" charset="-120"/>
                      </a:rPr>
                      <m:t>𝜔</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有且仅有3个交点，如图</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4</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𝜔</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&lt;6</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&lt;3</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4" name="QB_5_AS.64_1#166a4aafd?vaa=1&amp;vcp=1&amp;vop=1&amp;pid=8c0b77728&amp;color=0,55,96&amp;vtp=1&amp;bbb=1&amp;hb=1"/>
              <p:cNvSpPr>
                <a:spLocks noRot="1" noChangeAspect="1" noMove="1" noResize="1" noEditPoints="1" noAdjustHandles="1" noChangeArrowheads="1" noChangeShapeType="1" noTextEdit="1"/>
              </p:cNvSpPr>
              <p:nvPr/>
            </p:nvSpPr>
            <p:spPr>
              <a:xfrm>
                <a:off x="502920" y="2777413"/>
                <a:ext cx="10570464" cy="1189355"/>
              </a:xfrm>
              <a:prstGeom prst="rect">
                <a:avLst/>
              </a:prstGeom>
              <a:blipFill>
                <a:blip r:embed="rId5"/>
                <a:stretch>
                  <a:fillRect l="-1384" r="-1096" b="-11795"/>
                </a:stretch>
              </a:blipFill>
              <a:ln/>
            </p:spPr>
            <p:txBody>
              <a:bodyPr/>
              <a:lstStyle/>
              <a:p>
                <a:r>
                  <a:rPr lang="zh-CN" altLang="en-US">
                    <a:noFill/>
                  </a:rPr>
                  <a:t> </a:t>
                </a:r>
              </a:p>
            </p:txBody>
          </p:sp>
        </mc:Fallback>
      </mc:AlternateContent>
      <p:pic>
        <p:nvPicPr>
          <p:cNvPr id="5" name="QB_5_AS.64_2#166a4aafd?vaa=1&amp;vcp=1&amp;vop=1&amp;pid=8c0b77728&amp;color=0,55,96&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739896" y="4098213"/>
            <a:ext cx="4105656"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B_5_BD.67_1#b0a4611e6?htil=5&amp;vaa=1&amp;vcp=1&amp;vop=1&amp;pid=8c0b77728&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5706" y="1277828"/>
            <a:ext cx="2578608"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5_BD.67_2#b0a4611e6?htil=5&amp;vaa=1&amp;vcp=1&amp;vop=1&amp;pid=8c0b77728&amp;color=0,55,96&amp;vtp=1&amp;bt=1&amp;bbb=1&amp;hb=1&amp;hs=1"/>
              <p:cNvSpPr/>
              <p:nvPr/>
            </p:nvSpPr>
            <p:spPr>
              <a:xfrm>
                <a:off x="502920" y="1213820"/>
                <a:ext cx="7854696" cy="1028637"/>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[全国新课标Ⅱ2023·16,5分]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，如</a:t>
                </a: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图</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𝐴</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m:t>
                    </m:r>
                  </m:oMath>
                </a14:m>
                <a:r>
                  <a:rPr lang="en-US" altLang="zh-CN" b="0" i="0" dirty="0">
                    <a:solidFill>
                      <a:srgbClr val="003760"/>
                    </a:solidFill>
                    <a:latin typeface="Times New Roman" pitchFamily="34" charset="0"/>
                    <a:ea typeface="微软雅黑" pitchFamily="34" charset="-122"/>
                    <a:cs typeface="Times New Roman" pitchFamily="34" charset="-120"/>
                  </a:rPr>
                  <a:t>是直线</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与曲线</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的两个交点，若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i="0" dirty="0">
                    <a:solidFill>
                      <a:srgbClr val="003760"/>
                    </a:solidFill>
                    <a:latin typeface="SimSun" pitchFamily="34" charset="0"/>
                    <a:ea typeface="SimSun" pitchFamily="34" charset="-122"/>
                    <a:cs typeface="SimSun" pitchFamily="34" charset="-120"/>
                  </a:rPr>
                  <a:t>_</a:t>
                </a:r>
                <a:r>
                  <a:rPr lang="en-US" altLang="zh-CN" sz="30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i="0">
                    <a:solidFill>
                      <a:srgbClr val="003760"/>
                    </a:solidFill>
                    <a:latin typeface="SimSun" pitchFamily="34" charset="0"/>
                    <a:ea typeface="SimSun" pitchFamily="34" charset="-122"/>
                    <a:cs typeface="SimSun" pitchFamily="34" charset="-120"/>
                  </a:rPr>
                  <a:t>_____</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3" name="QB_5_BD.67_2#b0a4611e6?htil=5&amp;vaa=1&amp;vcp=1&amp;vop=1&amp;pid=8c0b77728&amp;color=0,55,96&amp;vtp=1&amp;bt=1&amp;bbb=1&amp;hb=1&amp;hs=1"/>
              <p:cNvSpPr>
                <a:spLocks noRot="1" noChangeAspect="1" noMove="1" noResize="1" noEditPoints="1" noAdjustHandles="1" noChangeArrowheads="1" noChangeShapeType="1" noTextEdit="1"/>
              </p:cNvSpPr>
              <p:nvPr/>
            </p:nvSpPr>
            <p:spPr>
              <a:xfrm>
                <a:off x="502920" y="1213820"/>
                <a:ext cx="7854696" cy="1028637"/>
              </a:xfrm>
              <a:prstGeom prst="rect">
                <a:avLst/>
              </a:prstGeom>
              <a:blipFill>
                <a:blip r:embed="rId4"/>
                <a:stretch>
                  <a:fillRect l="-1863" r="-466" b="-94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69_1#b0a4611e6.blank?vaa=1&amp;vcp=1&amp;vop=1&amp;pid=8c0b77728&amp;color=0,55,96&amp;vpa=17&amp;vtp=1&amp;bbb=1&amp;rh=38.18504"/>
              <p:cNvSpPr/>
              <p:nvPr/>
            </p:nvSpPr>
            <p:spPr>
              <a:xfrm>
                <a:off x="7592505" y="1649239"/>
                <a:ext cx="592773" cy="484950"/>
              </a:xfrm>
              <a:prstGeom prst="rect">
                <a:avLst/>
              </a:prstGeom>
              <a:noFill/>
              <a:ln/>
            </p:spPr>
            <p:txBody>
              <a:bodyPr wrap="none" lIns="0" tIns="0" rIns="0" bIns="0" rtlCol="0" anchor="t"/>
              <a:lstStyle/>
              <a:p>
                <a:pPr algn="ctr" latinLnBrk="1">
                  <a:lnSpc>
                    <a:spcPts val="39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4" name="QB_5_AN.69_1#b0a4611e6.blank?vaa=1&amp;vcp=1&amp;vop=1&amp;pid=8c0b77728&amp;color=0,55,96&amp;vpa=17&amp;vtp=1&amp;bbb=1&amp;rh=38.18504"/>
              <p:cNvSpPr>
                <a:spLocks noRot="1" noChangeAspect="1" noMove="1" noResize="1" noEditPoints="1" noAdjustHandles="1" noChangeArrowheads="1" noChangeShapeType="1" noTextEdit="1"/>
              </p:cNvSpPr>
              <p:nvPr/>
            </p:nvSpPr>
            <p:spPr>
              <a:xfrm>
                <a:off x="7592505" y="1649239"/>
                <a:ext cx="592773" cy="484950"/>
              </a:xfrm>
              <a:prstGeom prst="rect">
                <a:avLst/>
              </a:prstGeom>
              <a:blipFill>
                <a:blip r:embed="rId5"/>
                <a:stretch>
                  <a:fillRect b="-253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68_1#b0a4611e6?htil=5&amp;vaa=1&amp;vcp=1&amp;vop=1&amp;pid=8c0b77728&amp;color=0,55,96&amp;vtp=1&amp;bbb=1&amp;hb=1&amp;hs=1"/>
              <p:cNvSpPr/>
              <p:nvPr/>
            </p:nvSpPr>
            <p:spPr>
              <a:xfrm>
                <a:off x="502920" y="2248235"/>
                <a:ext cx="7854696" cy="965200"/>
              </a:xfrm>
              <a:prstGeom prst="rect">
                <a:avLst/>
              </a:prstGeom>
              <a:noFill/>
              <a:ln/>
            </p:spPr>
            <p:txBody>
              <a:bodyPr wrap="none" lIns="0" tIns="0" rIns="0" bIns="0" rtlCol="0" anchor="t"/>
              <a:lstStyle/>
              <a:p>
                <a:pPr algn="l" latinLnBrk="1">
                  <a:lnSpc>
                    <a:spcPts val="7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,由五点作图法可得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①</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𝜔</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②</m:t>
                            </m:r>
                          </m:e>
                        </m:eqArr>
                      </m:e>
                    </m:d>
                    <m:r>
                      <m:rPr>
                        <m:nor/>
                      </m:rPr>
                      <a:rPr lang="en-US" altLang="zh-CN" sz="1800" b="0" i="0" smtClean="0">
                        <a:solidFill>
                          <a:srgbClr val="003760"/>
                        </a:solidFill>
                        <a:latin typeface="Cambria Math" pitchFamily="34" charset="0"/>
                        <a:ea typeface="Cambria Math" pitchFamily="34" charset="-122"/>
                        <a:cs typeface="Cambria Math" pitchFamily="34" charset="-120"/>
                      </a:rPr>
                      <m:t>②</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①</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5" name="QB_5_AS.68_1#b0a4611e6?htil=5&amp;vaa=1&amp;vcp=1&amp;vop=1&amp;pid=8c0b77728&amp;color=0,55,96&amp;vtp=1&amp;bbb=1&amp;hb=1&amp;hs=1"/>
              <p:cNvSpPr>
                <a:spLocks noRot="1" noChangeAspect="1" noMove="1" noResize="1" noEditPoints="1" noAdjustHandles="1" noChangeArrowheads="1" noChangeShapeType="1" noTextEdit="1"/>
              </p:cNvSpPr>
              <p:nvPr/>
            </p:nvSpPr>
            <p:spPr>
              <a:xfrm>
                <a:off x="502920" y="2248235"/>
                <a:ext cx="7854696" cy="965200"/>
              </a:xfrm>
              <a:prstGeom prst="rect">
                <a:avLst/>
              </a:prstGeom>
              <a:blipFill>
                <a:blip r:embed="rId6"/>
                <a:stretch>
                  <a:fillRect l="-1863" r="-3339" b="-6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S.68_1#b0a4611e6?htil=5&amp;vaa=1&amp;vcp=1&amp;vop=1&amp;pid=8c0b77728&amp;color=0,55,96&amp;vtp=1&amp;bbb=1&amp;hb=1&amp;hs=1">
                <a:extLst>
                  <a:ext uri="{FF2B5EF4-FFF2-40B4-BE49-F238E27FC236}">
                    <a16:creationId xmlns:a16="http://schemas.microsoft.com/office/drawing/2014/main" id="{B3E572E4-C295-DB13-57FE-B66FB4012CB7}"/>
                  </a:ext>
                </a:extLst>
              </p:cNvPr>
              <p:cNvSpPr/>
              <p:nvPr/>
            </p:nvSpPr>
            <p:spPr>
              <a:xfrm>
                <a:off x="503995" y="3211530"/>
                <a:ext cx="10572016" cy="2643124"/>
              </a:xfrm>
              <a:prstGeom prst="rect">
                <a:avLst/>
              </a:prstGeom>
              <a:noFill/>
              <a:ln/>
            </p:spPr>
            <p:txBody>
              <a:bodyPr wrap="none" lIns="0" tIns="0" rIns="0" bIns="0" rtlCol="0" anchor="t"/>
              <a:lstStyle/>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的图象经过点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.由题图可知</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−1&lt;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(0)&lt;0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7" name="QB_5_AS.68_1#b0a4611e6?htil=5&amp;vaa=1&amp;vcp=1&amp;vop=1&amp;pid=8c0b77728&amp;color=0,55,96&amp;vtp=1&amp;bbb=1&amp;hb=1&amp;hs=1">
                <a:extLst>
                  <a:ext uri="{FF2B5EF4-FFF2-40B4-BE49-F238E27FC236}">
                    <a16:creationId xmlns:a16="http://schemas.microsoft.com/office/drawing/2014/main" id="{B3E572E4-C295-DB13-57FE-B66FB4012CB7}"/>
                  </a:ext>
                </a:extLst>
              </p:cNvPr>
              <p:cNvSpPr>
                <a:spLocks noRot="1" noChangeAspect="1" noMove="1" noResize="1" noEditPoints="1" noAdjustHandles="1" noChangeArrowheads="1" noChangeShapeType="1" noTextEdit="1"/>
              </p:cNvSpPr>
              <p:nvPr/>
            </p:nvSpPr>
            <p:spPr>
              <a:xfrm>
                <a:off x="503995" y="3211530"/>
                <a:ext cx="10572016" cy="2643124"/>
              </a:xfrm>
              <a:prstGeom prst="rect">
                <a:avLst/>
              </a:prstGeom>
              <a:blipFill>
                <a:blip r:embed="rId7"/>
                <a:stretch>
                  <a:fillRect l="-1384" b="-30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bg/>
                                          </p:spTgt>
                                        </p:tgtEl>
                                        <p:attrNameLst>
                                          <p:attrName>style.visibility</p:attrName>
                                        </p:attrNameLst>
                                      </p:cBhvr>
                                      <p:to>
                                        <p:strVal val="visible"/>
                                      </p:to>
                                    </p:set>
                                    <p:animEffect transition="in" filter="fade">
                                      <p:cBhvr>
                                        <p:cTn id="17" dur="500"/>
                                        <p:tgtEl>
                                          <p:spTgt spid="7">
                                            <p:bg/>
                                          </p:spTgt>
                                        </p:tgtEl>
                                      </p:cBhvr>
                                    </p:animEffect>
                                    <p:anim calcmode="lin" valueType="num">
                                      <p:cBhvr>
                                        <p:cTn id="18" dur="500" fill="hold"/>
                                        <p:tgtEl>
                                          <p:spTgt spid="7">
                                            <p:bg/>
                                          </p:spTgt>
                                        </p:tgtEl>
                                        <p:attrNameLst>
                                          <p:attrName>ppt_x</p:attrName>
                                        </p:attrNameLst>
                                      </p:cBhvr>
                                      <p:tavLst>
                                        <p:tav tm="0">
                                          <p:val>
                                            <p:strVal val="#ppt_x"/>
                                          </p:val>
                                        </p:tav>
                                        <p:tav tm="100000">
                                          <p:val>
                                            <p:strVal val="#ppt_x"/>
                                          </p:val>
                                        </p:tav>
                                      </p:tavLst>
                                    </p:anim>
                                    <p:anim calcmode="lin" valueType="num">
                                      <p:cBhvr>
                                        <p:cTn id="19" dur="500" fill="hold"/>
                                        <p:tgtEl>
                                          <p:spTgt spid="7">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anim calcmode="lin" valueType="num">
                                      <p:cBhvr>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anim calcmode="lin" valueType="num">
                                      <p:cBhvr>
                                        <p:cTn id="2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1" end="1"/>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anim calcmode="lin" valueType="num">
                                      <p:cBhvr>
                                        <p:cTn id="3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2" end="2"/>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fade">
                                      <p:cBhvr>
                                        <p:cTn id="37" dur="500"/>
                                        <p:tgtEl>
                                          <p:spTgt spid="7">
                                            <p:txEl>
                                              <p:pRg st="3" end="3"/>
                                            </p:txEl>
                                          </p:spTgt>
                                        </p:tgtEl>
                                      </p:cBhvr>
                                    </p:animEffect>
                                    <p:anim calcmode="lin" valueType="num">
                                      <p:cBhvr>
                                        <p:cTn id="3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3" end="3"/>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500"/>
                                        <p:tgtEl>
                                          <p:spTgt spid="7">
                                            <p:txEl>
                                              <p:pRg st="4" end="4"/>
                                            </p:txEl>
                                          </p:spTgt>
                                        </p:tgtEl>
                                      </p:cBhvr>
                                    </p:animEffect>
                                    <p:anim calcmode="lin" valueType="num">
                                      <p:cBhvr>
                                        <p:cTn id="4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bg/>
                                          </p:spTgt>
                                        </p:tgtEl>
                                        <p:attrNameLst>
                                          <p:attrName>style.visibility</p:attrName>
                                        </p:attrNameLst>
                                      </p:cBhvr>
                                      <p:to>
                                        <p:strVal val="visible"/>
                                      </p:to>
                                    </p:set>
                                    <p:animEffect transition="in" filter="fade">
                                      <p:cBhvr>
                                        <p:cTn id="49" dur="500"/>
                                        <p:tgtEl>
                                          <p:spTgt spid="4">
                                            <p:bg/>
                                          </p:spTgt>
                                        </p:tgtEl>
                                      </p:cBhvr>
                                    </p:animEffect>
                                    <p:anim calcmode="lin" valueType="num">
                                      <p:cBhvr>
                                        <p:cTn id="50" dur="500" fill="hold"/>
                                        <p:tgtEl>
                                          <p:spTgt spid="4">
                                            <p:bg/>
                                          </p:spTgt>
                                        </p:tgtEl>
                                        <p:attrNameLst>
                                          <p:attrName>ppt_x</p:attrName>
                                        </p:attrNameLst>
                                      </p:cBhvr>
                                      <p:tavLst>
                                        <p:tav tm="0">
                                          <p:val>
                                            <p:strVal val="#ppt_x"/>
                                          </p:val>
                                        </p:tav>
                                        <p:tav tm="100000">
                                          <p:val>
                                            <p:strVal val="#ppt_x"/>
                                          </p:val>
                                        </p:tav>
                                      </p:tavLst>
                                    </p:anim>
                                    <p:anim calcmode="lin" valueType="num">
                                      <p:cBhvr>
                                        <p:cTn id="51" dur="500" fill="hold"/>
                                        <p:tgtEl>
                                          <p:spTgt spid="4">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anim calcmode="lin" valueType="num">
                                      <p:cBhvr>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1_1#584c85cfa?vaa=1&amp;vcp=1&amp;vop=1&amp;pid=8c0b77728&amp;color=0,55,96&amp;vtp=1&amp;bt=1&amp;bbb=1&amp;hb=1"/>
              <p:cNvSpPr/>
              <p:nvPr/>
            </p:nvSpPr>
            <p:spPr>
              <a:xfrm>
                <a:off x="502920" y="1350028"/>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例16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[北京大学语言类保送]</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，存在整数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，使得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为一元二次方程</a:t>
                </a:r>
              </a:p>
              <a:p>
                <a:pPr latinLnBrk="1">
                  <a:lnSpc>
                    <a:spcPts val="3100"/>
                  </a:lnSpc>
                </a:pP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𝑥</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𝑎𝑥</m:t>
                    </m:r>
                    <m:r>
                      <a:rPr lang="en-US" altLang="zh-CN" b="0" i="0" smtClean="0">
                        <a:solidFill>
                          <a:srgbClr val="003760"/>
                        </a:solidFill>
                        <a:latin typeface="Cambria Math" pitchFamily="34" charset="0"/>
                        <a:ea typeface="Cambria Math" pitchFamily="34" charset="-122"/>
                        <a:cs typeface="Cambria Math" pitchFamily="34" charset="-120"/>
                      </a:rPr>
                      <m:t>+2</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𝑏</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的两个实根，则角</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的个数为(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71_1#584c85cfa?vaa=1&amp;vcp=1&amp;vop=1&amp;pid=8c0b77728&amp;color=0,55,96&amp;vtp=1&amp;bt=1&amp;bbb=1&amp;hb=1"/>
              <p:cNvSpPr>
                <a:spLocks noRot="1" noChangeAspect="1" noMove="1" noResize="1" noEditPoints="1" noAdjustHandles="1" noChangeArrowheads="1" noChangeShapeType="1" noTextEdit="1"/>
              </p:cNvSpPr>
              <p:nvPr/>
            </p:nvSpPr>
            <p:spPr>
              <a:xfrm>
                <a:off x="502920" y="1350028"/>
                <a:ext cx="10570464" cy="770255"/>
              </a:xfrm>
              <a:prstGeom prst="rect">
                <a:avLst/>
              </a:prstGeom>
              <a:blipFill>
                <a:blip r:embed="rId3"/>
                <a:stretch>
                  <a:fillRect l="-1384" b="-18110"/>
                </a:stretch>
              </a:blipFill>
              <a:ln/>
            </p:spPr>
            <p:txBody>
              <a:bodyPr/>
              <a:lstStyle/>
              <a:p>
                <a:r>
                  <a:rPr lang="zh-CN" altLang="en-US">
                    <a:noFill/>
                  </a:rPr>
                  <a:t> </a:t>
                </a:r>
              </a:p>
            </p:txBody>
          </p:sp>
        </mc:Fallback>
      </mc:AlternateContent>
      <p:sp>
        <p:nvSpPr>
          <p:cNvPr id="3" name="QC_5_AN.74_1#584c85cfa.bracket?vaa=1&amp;vcp=1&amp;vop=1&amp;pid=8c0b77728&amp;color=0,55,96&amp;vpa=18&amp;vtp=1"/>
          <p:cNvSpPr/>
          <p:nvPr/>
        </p:nvSpPr>
        <p:spPr>
          <a:xfrm>
            <a:off x="5498910" y="184596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p:sp>
        <p:nvSpPr>
          <p:cNvPr id="4" name="QC_5_BD.71_2#584c85cfa.choices?vaa=1&amp;vcp=1&amp;vop=1&amp;pid=8c0b77728&amp;color=0,55,96&amp;vtp=1&amp;bbb=1"/>
          <p:cNvSpPr/>
          <p:nvPr/>
        </p:nvSpPr>
        <p:spPr>
          <a:xfrm>
            <a:off x="502920" y="2126633"/>
            <a:ext cx="10570464" cy="360680"/>
          </a:xfrm>
          <a:prstGeom prst="rect">
            <a:avLst/>
          </a:prstGeom>
          <a:noFill/>
          <a:ln/>
        </p:spPr>
        <p:txBody>
          <a:bodyPr wrap="none" lIns="0" tIns="0" rIns="0" bIns="0" rtlCol="0" anchor="t"/>
          <a:lstStyle/>
          <a:p>
            <a:pPr latinLnBrk="1">
              <a:lnSpc>
                <a:spcPts val="3200"/>
              </a:lnSpc>
              <a:tabLst>
                <a:tab pos="2280666" algn="l"/>
                <a:tab pos="4535932" algn="l"/>
                <a:tab pos="67911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前三个选项都不对</a:t>
            </a:r>
            <a:endParaRPr lang="en-US" altLang="zh-CN" sz="1800" dirty="0">
              <a:solidFill>
                <a:srgbClr val="003760"/>
              </a:solidFill>
            </a:endParaRPr>
          </a:p>
        </p:txBody>
      </p:sp>
      <mc:AlternateContent xmlns:mc="http://schemas.openxmlformats.org/markup-compatibility/2006">
        <mc:Choice xmlns:a14="http://schemas.microsoft.com/office/drawing/2010/main" Requires="a14">
          <p:sp>
            <p:nvSpPr>
              <p:cNvPr id="5" name="QC_5_EX.72_1#584c85cfa?vaa=1&amp;vcp=1&amp;vop=1&amp;pid=8c0b77728&amp;color=0,55,96&amp;vtp=1&amp;bbb=1&amp;hb=1"/>
              <p:cNvSpPr/>
              <p:nvPr/>
            </p:nvSpPr>
            <p:spPr>
              <a:xfrm>
                <a:off x="502920" y="2491123"/>
                <a:ext cx="1057046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一元二次方程有解，需要</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，而解的问题往往结合根与系数的关系</a:t>
                </a:r>
                <a:r>
                  <a:rPr lang="en-US" altLang="zh-CN" sz="1800" b="0" i="0">
                    <a:solidFill>
                      <a:srgbClr val="003760"/>
                    </a:solidFill>
                    <a:latin typeface="Times New Roman" pitchFamily="34" charset="0"/>
                    <a:ea typeface="微软雅黑" pitchFamily="34" charset="-122"/>
                    <a:cs typeface="Times New Roman" pitchFamily="34" charset="-120"/>
                  </a:rPr>
                  <a:t>.由于</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得到</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的和与积，因而利用两者和的平方与两者积的关系，得到参数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的范围，再由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数</a:t>
                </a:r>
                <a:r>
                  <a:rPr lang="en-US" altLang="zh-CN" b="0" i="0" dirty="0">
                    <a:solidFill>
                      <a:srgbClr val="003760"/>
                    </a:solidFill>
                    <a:latin typeface="Times New Roman" pitchFamily="34" charset="0"/>
                    <a:ea typeface="微软雅黑" pitchFamily="34" charset="-122"/>
                    <a:cs typeface="Times New Roman" pitchFamily="34" charset="-120"/>
                  </a:rPr>
                  <a:t>，确定</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𝑎</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𝑏</m:t>
                    </m:r>
                  </m:oMath>
                </a14:m>
                <a:r>
                  <a:rPr lang="en-US" altLang="zh-CN" b="0" i="0" dirty="0">
                    <a:solidFill>
                      <a:srgbClr val="003760"/>
                    </a:solidFill>
                    <a:latin typeface="Times New Roman" pitchFamily="34" charset="0"/>
                    <a:ea typeface="微软雅黑" pitchFamily="34" charset="-122"/>
                    <a:cs typeface="Times New Roman" pitchFamily="34" charset="-120"/>
                  </a:rPr>
                  <a:t>的值，进一步求出方程解，得到角</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的个数.</a:t>
                </a:r>
                <a:endParaRPr lang="en-US" altLang="zh-CN" dirty="0">
                  <a:solidFill>
                    <a:srgbClr val="003760"/>
                  </a:solidFill>
                </a:endParaRPr>
              </a:p>
            </p:txBody>
          </p:sp>
        </mc:Choice>
        <mc:Fallback>
          <p:sp>
            <p:nvSpPr>
              <p:cNvPr id="5" name="QC_5_EX.72_1#584c85cfa?vaa=1&amp;vcp=1&amp;vop=1&amp;pid=8c0b77728&amp;color=0,55,96&amp;vtp=1&amp;bbb=1&amp;hb=1"/>
              <p:cNvSpPr>
                <a:spLocks noRot="1" noChangeAspect="1" noMove="1" noResize="1" noEditPoints="1" noAdjustHandles="1" noChangeArrowheads="1" noChangeShapeType="1" noTextEdit="1"/>
              </p:cNvSpPr>
              <p:nvPr/>
            </p:nvSpPr>
            <p:spPr>
              <a:xfrm>
                <a:off x="502920" y="2491123"/>
                <a:ext cx="10570464" cy="1189355"/>
              </a:xfrm>
              <a:prstGeom prst="rect">
                <a:avLst/>
              </a:prstGeom>
              <a:blipFill>
                <a:blip r:embed="rId4"/>
                <a:stretch>
                  <a:fillRect l="-1384" r="-1269"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73_1#584c85cfa?vaa=1&amp;vcp=1&amp;vop=1&amp;pid=8c0b77728&amp;color=0,55,96&amp;vtp=1&amp;bbb=1&amp;hb=1"/>
              <p:cNvSpPr/>
              <p:nvPr/>
            </p:nvSpPr>
            <p:spPr>
              <a:xfrm>
                <a:off x="502920" y="3684923"/>
                <a:ext cx="10570464" cy="2036953"/>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方程有实数根，则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，由根与系数的关系得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，从而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5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，那么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∈[0,2</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，即角</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的个数为4，故选D.</a:t>
                </a:r>
                <a:endParaRPr lang="en-US" altLang="zh-CN" dirty="0">
                  <a:solidFill>
                    <a:srgbClr val="003760"/>
                  </a:solidFill>
                </a:endParaRPr>
              </a:p>
            </p:txBody>
          </p:sp>
        </mc:Choice>
        <mc:Fallback>
          <p:sp>
            <p:nvSpPr>
              <p:cNvPr id="6" name="QC_5_AS.73_1#584c85cfa?vaa=1&amp;vcp=1&amp;vop=1&amp;pid=8c0b77728&amp;color=0,55,96&amp;vtp=1&amp;bbb=1&amp;hb=1"/>
              <p:cNvSpPr>
                <a:spLocks noRot="1" noChangeAspect="1" noMove="1" noResize="1" noEditPoints="1" noAdjustHandles="1" noChangeArrowheads="1" noChangeShapeType="1" noTextEdit="1"/>
              </p:cNvSpPr>
              <p:nvPr/>
            </p:nvSpPr>
            <p:spPr>
              <a:xfrm>
                <a:off x="502920" y="3684923"/>
                <a:ext cx="10570464" cy="2036953"/>
              </a:xfrm>
              <a:prstGeom prst="rect">
                <a:avLst/>
              </a:prstGeom>
              <a:blipFill>
                <a:blip r:embed="rId5"/>
                <a:stretch>
                  <a:fillRect l="-1384" r="-461" b="-388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500"/>
                                        <p:tgtEl>
                                          <p:spTgt spid="6">
                                            <p:txEl>
                                              <p:pRg st="2" end="2"/>
                                            </p:txEl>
                                          </p:spTgt>
                                        </p:tgtEl>
                                      </p:cBhvr>
                                    </p:animEffect>
                                    <p:anim calcmode="lin" valueType="num">
                                      <p:cBhvr>
                                        <p:cTn id="4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anim calcmode="lin" valueType="num">
                                      <p:cBhvr>
                                        <p:cTn id="5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bg/>
                                          </p:spTgt>
                                        </p:tgtEl>
                                        <p:attrNameLst>
                                          <p:attrName>style.visibility</p:attrName>
                                        </p:attrNameLst>
                                      </p:cBhvr>
                                      <p:to>
                                        <p:strVal val="visible"/>
                                      </p:to>
                                    </p:set>
                                    <p:animEffect transition="in" filter="fade">
                                      <p:cBhvr>
                                        <p:cTn id="56" dur="500"/>
                                        <p:tgtEl>
                                          <p:spTgt spid="3">
                                            <p:bg/>
                                          </p:spTgt>
                                        </p:tgtEl>
                                      </p:cBhvr>
                                    </p:animEffect>
                                    <p:anim calcmode="lin" valueType="num">
                                      <p:cBhvr>
                                        <p:cTn id="57" dur="500" fill="hold"/>
                                        <p:tgtEl>
                                          <p:spTgt spid="3">
                                            <p:bg/>
                                          </p:spTgt>
                                        </p:tgtEl>
                                        <p:attrNameLst>
                                          <p:attrName>ppt_x</p:attrName>
                                        </p:attrNameLst>
                                      </p:cBhvr>
                                      <p:tavLst>
                                        <p:tav tm="0">
                                          <p:val>
                                            <p:strVal val="#ppt_x"/>
                                          </p:val>
                                        </p:tav>
                                        <p:tav tm="100000">
                                          <p:val>
                                            <p:strVal val="#ppt_x"/>
                                          </p:val>
                                        </p:tav>
                                      </p:tavLst>
                                    </p:anim>
                                    <p:anim calcmode="lin" valueType="num">
                                      <p:cBhvr>
                                        <p:cTn id="58" dur="500" fill="hold"/>
                                        <p:tgtEl>
                                          <p:spTgt spid="3">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500"/>
                                        <p:tgtEl>
                                          <p:spTgt spid="3">
                                            <p:txEl>
                                              <p:pRg st="0" end="0"/>
                                            </p:txEl>
                                          </p:spTgt>
                                        </p:tgtEl>
                                      </p:cBhvr>
                                    </p:animEffect>
                                    <p:anim calcmode="lin" valueType="num">
                                      <p:cBhvr>
                                        <p:cTn id="6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6_1#925f93cd8?vaa=1&amp;vcp=1&amp;vop=1&amp;pid=8c0b77728&amp;color=0,55,96&amp;vtp=1&amp;bt=1&amp;bbb=1&amp;hb=1"/>
              <p:cNvSpPr/>
              <p:nvPr/>
            </p:nvSpPr>
            <p:spPr>
              <a:xfrm>
                <a:off x="502920" y="1204613"/>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例17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[北京大学基础学科招生]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𝑛</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，则在</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0" i="0">
                            <a:solidFill>
                              <a:srgbClr val="003760"/>
                            </a:solidFill>
                            <a:latin typeface="Cambria Math" pitchFamily="34" charset="0"/>
                            <a:ea typeface="Cambria Math" pitchFamily="34" charset="-122"/>
                            <a:cs typeface="Cambria Math" pitchFamily="34" charset="-120"/>
                          </a:rPr>
                          <m:t>100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中，</a:t>
                </a:r>
                <a:r>
                  <a:rPr lang="en-US" altLang="zh-CN" b="0" i="0">
                    <a:solidFill>
                      <a:srgbClr val="003760"/>
                    </a:solidFill>
                    <a:latin typeface="Times New Roman" pitchFamily="34" charset="0"/>
                    <a:ea typeface="微软雅黑" pitchFamily="34" charset="-122"/>
                    <a:cs typeface="Times New Roman" pitchFamily="34" charset="-120"/>
                  </a:rPr>
                  <a:t>正数的个数为(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p:sp>
            <p:nvSpPr>
              <p:cNvPr id="2" name="QC_5_BD.76_1#925f93cd8?vaa=1&amp;vcp=1&amp;vop=1&amp;pid=8c0b77728&amp;color=0,55,96&amp;vtp=1&amp;bt=1&amp;bbb=1&amp;hb=1"/>
              <p:cNvSpPr>
                <a:spLocks noRot="1" noChangeAspect="1" noMove="1" noResize="1" noEditPoints="1" noAdjustHandles="1" noChangeArrowheads="1" noChangeShapeType="1" noTextEdit="1"/>
              </p:cNvSpPr>
              <p:nvPr/>
            </p:nvSpPr>
            <p:spPr>
              <a:xfrm>
                <a:off x="502920" y="1204613"/>
                <a:ext cx="10570464" cy="935355"/>
              </a:xfrm>
              <a:prstGeom prst="rect">
                <a:avLst/>
              </a:prstGeom>
              <a:blipFill>
                <a:blip r:embed="rId3"/>
                <a:stretch>
                  <a:fillRect l="-1384" b="-15033"/>
                </a:stretch>
              </a:blipFill>
              <a:ln/>
            </p:spPr>
            <p:txBody>
              <a:bodyPr/>
              <a:lstStyle/>
              <a:p>
                <a:r>
                  <a:rPr lang="zh-CN" altLang="en-US">
                    <a:noFill/>
                  </a:rPr>
                  <a:t> </a:t>
                </a:r>
              </a:p>
            </p:txBody>
          </p:sp>
        </mc:Fallback>
      </mc:AlternateContent>
      <p:sp>
        <p:nvSpPr>
          <p:cNvPr id="3" name="QC_5_AN.79_1#925f93cd8.bracket?vaa=1&amp;vcp=1&amp;vop=1&amp;pid=8c0b77728&amp;color=0,55,96&amp;vpa=19&amp;vtp=1"/>
          <p:cNvSpPr/>
          <p:nvPr/>
        </p:nvSpPr>
        <p:spPr>
          <a:xfrm>
            <a:off x="2898966" y="187060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p:sp>
        <p:nvSpPr>
          <p:cNvPr id="4" name="QC_5_BD.76_2#925f93cd8.choices?vaa=1&amp;vcp=1&amp;vop=1&amp;pid=8c0b77728&amp;color=0,55,96&amp;vtp=1&amp;bbb=1"/>
          <p:cNvSpPr/>
          <p:nvPr/>
        </p:nvSpPr>
        <p:spPr>
          <a:xfrm>
            <a:off x="502920" y="2150001"/>
            <a:ext cx="10570464" cy="360680"/>
          </a:xfrm>
          <a:prstGeom prst="rect">
            <a:avLst/>
          </a:prstGeom>
          <a:noFill/>
          <a:ln/>
        </p:spPr>
        <p:txBody>
          <a:bodyPr wrap="none" lIns="0" tIns="0" rIns="0" bIns="0" rtlCol="0" anchor="t"/>
          <a:lstStyle/>
          <a:p>
            <a:pPr latinLnBrk="1">
              <a:lnSpc>
                <a:spcPts val="3200"/>
              </a:lnSpc>
              <a:tabLst>
                <a:tab pos="2680716" algn="l"/>
                <a:tab pos="5336032" algn="l"/>
                <a:tab pos="79913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86</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100</a:t>
            </a:r>
            <a:endParaRPr lang="en-US" altLang="zh-CN" sz="1800" dirty="0">
              <a:solidFill>
                <a:srgbClr val="003760"/>
              </a:solidFill>
            </a:endParaRPr>
          </a:p>
        </p:txBody>
      </p:sp>
      <mc:AlternateContent xmlns:mc="http://schemas.openxmlformats.org/markup-compatibility/2006">
        <mc:Choice xmlns:a14="http://schemas.microsoft.com/office/drawing/2010/main" Requires="a14">
          <p:sp>
            <p:nvSpPr>
              <p:cNvPr id="5" name="QC_5_EX.77_1#925f93cd8?vaa=1&amp;vcp=1&amp;vop=1&amp;pid=8c0b77728&amp;color=0,55,96&amp;vtp=1&amp;bbb=1&amp;hb=1"/>
              <p:cNvSpPr/>
              <p:nvPr/>
            </p:nvSpPr>
            <p:spPr>
              <a:xfrm>
                <a:off x="502920" y="2514491"/>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的特点，利用诱导公式及三角函数的周期性，可以确定使</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的个数</a:t>
                </a:r>
                <a:r>
                  <a:rPr lang="en-US" altLang="zh-CN" sz="1800" b="0" i="0">
                    <a:solidFill>
                      <a:srgbClr val="003760"/>
                    </a:solidFill>
                    <a:latin typeface="Times New Roman" pitchFamily="34" charset="0"/>
                    <a:ea typeface="微软雅黑" pitchFamily="34" charset="-122"/>
                    <a:cs typeface="Times New Roman" pitchFamily="34" charset="-120"/>
                  </a:rPr>
                  <a:t>，利用</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三角函数的诱导公式化简</a:t>
                </a:r>
                <a:r>
                  <a:rPr lang="en-US" altLang="zh-CN" b="0" i="0" dirty="0">
                    <a:solidFill>
                      <a:srgbClr val="003760"/>
                    </a:solidFill>
                    <a:latin typeface="Times New Roman" pitchFamily="34" charset="0"/>
                    <a:ea typeface="微软雅黑" pitchFamily="34" charset="-122"/>
                    <a:cs typeface="Times New Roman" pitchFamily="34" charset="-120"/>
                  </a:rPr>
                  <a:t>，进一步求出</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0" i="0">
                            <a:solidFill>
                              <a:srgbClr val="003760"/>
                            </a:solidFill>
                            <a:latin typeface="Cambria Math" pitchFamily="34" charset="0"/>
                            <a:ea typeface="Cambria Math" pitchFamily="34" charset="-122"/>
                            <a:cs typeface="Cambria Math" pitchFamily="34" charset="-120"/>
                          </a:rPr>
                          <m:t>13</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0" i="0">
                            <a:solidFill>
                              <a:srgbClr val="003760"/>
                            </a:solidFill>
                            <a:latin typeface="Cambria Math" pitchFamily="34" charset="0"/>
                            <a:ea typeface="Cambria Math" pitchFamily="34" charset="-122"/>
                            <a:cs typeface="Cambria Math" pitchFamily="34" charset="-120"/>
                          </a:rPr>
                          <m:t>14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为0，再利用周期性可得出结论.</a:t>
                </a:r>
                <a:endParaRPr lang="en-US" altLang="zh-CN" dirty="0">
                  <a:solidFill>
                    <a:srgbClr val="003760"/>
                  </a:solidFill>
                </a:endParaRPr>
              </a:p>
            </p:txBody>
          </p:sp>
        </mc:Choice>
        <mc:Fallback>
          <p:sp>
            <p:nvSpPr>
              <p:cNvPr id="5" name="QC_5_EX.77_1#925f93cd8?vaa=1&amp;vcp=1&amp;vop=1&amp;pid=8c0b77728&amp;color=0,55,96&amp;vtp=1&amp;bbb=1&amp;hb=1"/>
              <p:cNvSpPr>
                <a:spLocks noRot="1" noChangeAspect="1" noMove="1" noResize="1" noEditPoints="1" noAdjustHandles="1" noChangeArrowheads="1" noChangeShapeType="1" noTextEdit="1"/>
              </p:cNvSpPr>
              <p:nvPr/>
            </p:nvSpPr>
            <p:spPr>
              <a:xfrm>
                <a:off x="502920" y="2514491"/>
                <a:ext cx="10570464" cy="773240"/>
              </a:xfrm>
              <a:prstGeom prst="rect">
                <a:avLst/>
              </a:prstGeom>
              <a:blipFill>
                <a:blip r:embed="rId4"/>
                <a:stretch>
                  <a:fillRect l="-1384"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78_1#925f93cd8?vaa=1&amp;vcp=1&amp;vop=1&amp;pid=8c0b77728&amp;color=0,55,96&amp;vtp=1&amp;bbb=1&amp;hb=1"/>
              <p:cNvSpPr/>
              <p:nvPr/>
            </p:nvSpPr>
            <p:spPr>
              <a:xfrm>
                <a:off x="502920" y="3296175"/>
                <a:ext cx="10570464" cy="25258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由三角函数的诱导公式得，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6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13</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13</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27</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27</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依此类推</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14</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27</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28</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41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42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55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56</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69</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70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83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84</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97</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98</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均为0，共14项，</a:t>
                </a:r>
                <a:r>
                  <a:rPr lang="en-US" altLang="zh-CN" sz="1800" b="0" i="0">
                    <a:solidFill>
                      <a:srgbClr val="003760"/>
                    </a:solidFill>
                    <a:latin typeface="Times New Roman" pitchFamily="34" charset="0"/>
                    <a:ea typeface="微软雅黑" pitchFamily="34" charset="-122"/>
                    <a:cs typeface="Times New Roman" pitchFamily="34" charset="-120"/>
                  </a:rPr>
                  <a:t>其余都是正数，</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共</a:t>
                </a:r>
                <a:r>
                  <a:rPr lang="en-US" altLang="zh-CN" b="0" i="0" dirty="0">
                    <a:solidFill>
                      <a:srgbClr val="003760"/>
                    </a:solidFill>
                    <a:latin typeface="Times New Roman" pitchFamily="34" charset="0"/>
                    <a:ea typeface="微软雅黑" pitchFamily="34" charset="-122"/>
                    <a:cs typeface="Times New Roman" pitchFamily="34" charset="-120"/>
                  </a:rPr>
                  <a:t>86项，故选C.</a:t>
                </a:r>
                <a:endParaRPr lang="en-US" altLang="zh-CN" dirty="0">
                  <a:solidFill>
                    <a:srgbClr val="003760"/>
                  </a:solidFill>
                </a:endParaRPr>
              </a:p>
            </p:txBody>
          </p:sp>
        </mc:Choice>
        <mc:Fallback>
          <p:sp>
            <p:nvSpPr>
              <p:cNvPr id="6" name="QC_5_AS.78_1#925f93cd8?vaa=1&amp;vcp=1&amp;vop=1&amp;pid=8c0b77728&amp;color=0,55,96&amp;vtp=1&amp;bbb=1&amp;hb=1"/>
              <p:cNvSpPr>
                <a:spLocks noRot="1" noChangeAspect="1" noMove="1" noResize="1" noEditPoints="1" noAdjustHandles="1" noChangeArrowheads="1" noChangeShapeType="1" noTextEdit="1"/>
              </p:cNvSpPr>
              <p:nvPr/>
            </p:nvSpPr>
            <p:spPr>
              <a:xfrm>
                <a:off x="502920" y="3296175"/>
                <a:ext cx="10570464" cy="2525840"/>
              </a:xfrm>
              <a:prstGeom prst="rect">
                <a:avLst/>
              </a:prstGeom>
              <a:blipFill>
                <a:blip r:embed="rId5"/>
                <a:stretch>
                  <a:fillRect l="-1384" b="-55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3" end="3"/>
                                            </p:txEl>
                                          </p:spTgt>
                                        </p:tgtEl>
                                        <p:attrNameLst>
                                          <p:attrName>style.visibility</p:attrName>
                                        </p:attrNameLst>
                                      </p:cBhvr>
                                      <p:to>
                                        <p:strVal val="visible"/>
                                      </p:to>
                                    </p:set>
                                    <p:animEffect transition="in" filter="fade">
                                      <p:cBhvr>
                                        <p:cTn id="44" dur="500"/>
                                        <p:tgtEl>
                                          <p:spTgt spid="6">
                                            <p:txEl>
                                              <p:pRg st="3" end="3"/>
                                            </p:txEl>
                                          </p:spTgt>
                                        </p:tgtEl>
                                      </p:cBhvr>
                                    </p:animEffect>
                                    <p:anim calcmode="lin" valueType="num">
                                      <p:cBhvr>
                                        <p:cTn id="4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anim calcmode="lin" valueType="num">
                                      <p:cBhvr>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bg/>
                                          </p:spTgt>
                                        </p:tgtEl>
                                        <p:attrNameLst>
                                          <p:attrName>style.visibility</p:attrName>
                                        </p:attrNameLst>
                                      </p:cBhvr>
                                      <p:to>
                                        <p:strVal val="visible"/>
                                      </p:to>
                                    </p:set>
                                    <p:animEffect transition="in" filter="fade">
                                      <p:cBhvr>
                                        <p:cTn id="56" dur="500"/>
                                        <p:tgtEl>
                                          <p:spTgt spid="3">
                                            <p:bg/>
                                          </p:spTgt>
                                        </p:tgtEl>
                                      </p:cBhvr>
                                    </p:animEffect>
                                    <p:anim calcmode="lin" valueType="num">
                                      <p:cBhvr>
                                        <p:cTn id="57" dur="500" fill="hold"/>
                                        <p:tgtEl>
                                          <p:spTgt spid="3">
                                            <p:bg/>
                                          </p:spTgt>
                                        </p:tgtEl>
                                        <p:attrNameLst>
                                          <p:attrName>ppt_x</p:attrName>
                                        </p:attrNameLst>
                                      </p:cBhvr>
                                      <p:tavLst>
                                        <p:tav tm="0">
                                          <p:val>
                                            <p:strVal val="#ppt_x"/>
                                          </p:val>
                                        </p:tav>
                                        <p:tav tm="100000">
                                          <p:val>
                                            <p:strVal val="#ppt_x"/>
                                          </p:val>
                                        </p:tav>
                                      </p:tavLst>
                                    </p:anim>
                                    <p:anim calcmode="lin" valueType="num">
                                      <p:cBhvr>
                                        <p:cTn id="58" dur="500" fill="hold"/>
                                        <p:tgtEl>
                                          <p:spTgt spid="3">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500"/>
                                        <p:tgtEl>
                                          <p:spTgt spid="3">
                                            <p:txEl>
                                              <p:pRg st="0" end="0"/>
                                            </p:txEl>
                                          </p:spTgt>
                                        </p:tgtEl>
                                      </p:cBhvr>
                                    </p:animEffect>
                                    <p:anim calcmode="lin" valueType="num">
                                      <p:cBhvr>
                                        <p:cTn id="6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1_1#0f0d491ec?vaa=1&amp;vcp=1&amp;vop=1&amp;pid=8c0b77728&amp;color=0,55,96&amp;vtp=1&amp;bt=1&amp;bbb=1"/>
              <p:cNvSpPr/>
              <p:nvPr/>
            </p:nvSpPr>
            <p:spPr>
              <a:xfrm>
                <a:off x="502920" y="1063231"/>
                <a:ext cx="10570464" cy="893382"/>
              </a:xfrm>
              <a:prstGeom prst="rect">
                <a:avLst/>
              </a:prstGeom>
              <a:noFill/>
              <a:ln/>
            </p:spPr>
            <p:txBody>
              <a:bodyPr wrap="none" lIns="0" tIns="0" rIns="0" bIns="0" rtlCol="0" anchor="t"/>
              <a:lstStyle/>
              <a:p>
                <a:pPr algn="l" fontAlgn="b" latinLnBrk="1">
                  <a:lnSpc>
                    <a:spcPts val="7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[复旦大学自主招生]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e>
                            </m:d>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𝑦</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𝑦</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2" name="QB_5_BD.81_1#0f0d491ec?vaa=1&amp;vcp=1&amp;vop=1&amp;pid=8c0b77728&amp;color=0,55,96&amp;vtp=1&amp;bt=1&amp;bbb=1"/>
              <p:cNvSpPr>
                <a:spLocks noRot="1" noChangeAspect="1" noMove="1" noResize="1" noEditPoints="1" noAdjustHandles="1" noChangeArrowheads="1" noChangeShapeType="1" noTextEdit="1"/>
              </p:cNvSpPr>
              <p:nvPr/>
            </p:nvSpPr>
            <p:spPr>
              <a:xfrm>
                <a:off x="502920" y="1063231"/>
                <a:ext cx="10570464" cy="893382"/>
              </a:xfrm>
              <a:prstGeom prst="rect">
                <a:avLst/>
              </a:prstGeom>
              <a:blipFill>
                <a:blip r:embed="rId3"/>
                <a:stretch>
                  <a:fillRect b="-680"/>
                </a:stretch>
              </a:blipFill>
              <a:ln/>
            </p:spPr>
            <p:txBody>
              <a:bodyPr/>
              <a:lstStyle/>
              <a:p>
                <a:r>
                  <a:rPr lang="zh-CN" altLang="en-US">
                    <a:noFill/>
                  </a:rPr>
                  <a:t> </a:t>
                </a:r>
              </a:p>
            </p:txBody>
          </p:sp>
        </mc:Fallback>
      </mc:AlternateContent>
      <p:sp>
        <p:nvSpPr>
          <p:cNvPr id="3" name="QB_5_AN.84_1#0f0d491ec.blank?vaa=1&amp;vcp=1&amp;vop=1&amp;pid=8c0b77728&amp;color=0,55,96&amp;vpa=20&amp;vtp=1"/>
          <p:cNvSpPr/>
          <p:nvPr/>
        </p:nvSpPr>
        <p:spPr>
          <a:xfrm>
            <a:off x="10110851" y="1464551"/>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1</a:t>
            </a:r>
            <a:endParaRPr lang="en-US" altLang="zh-CN" sz="2000" dirty="0">
              <a:solidFill>
                <a:srgbClr val="6161F4"/>
              </a:solidFill>
            </a:endParaRPr>
          </a:p>
        </p:txBody>
      </p:sp>
      <p:sp>
        <p:nvSpPr>
          <p:cNvPr id="4" name="QB_5_EX.82_1#0f0d491ec?vaa=1&amp;vcp=1&amp;vop=1&amp;pid=8c0b77728&amp;color=0,55,96&amp;vtp=1&amp;bbb=1&amp;hb=1"/>
          <p:cNvSpPr/>
          <p:nvPr/>
        </p:nvSpPr>
        <p:spPr>
          <a:xfrm>
            <a:off x="502920" y="1961375"/>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已知的方程组含三角函数式，且两个方程各含有一个未知数，彼此似乎不相干</a:t>
            </a:r>
            <a:r>
              <a:rPr lang="en-US" altLang="zh-CN" sz="1800" b="0" i="0">
                <a:solidFill>
                  <a:srgbClr val="003760"/>
                </a:solidFill>
                <a:latin typeface="Times New Roman" pitchFamily="34" charset="0"/>
                <a:ea typeface="微软雅黑" pitchFamily="34" charset="-122"/>
                <a:cs typeface="Times New Roman" pitchFamily="34" charset="-120"/>
              </a:rPr>
              <a:t>，但考虑</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两式结构特点</a:t>
            </a:r>
            <a:r>
              <a:rPr lang="en-US" altLang="zh-CN" b="0" i="0" dirty="0">
                <a:solidFill>
                  <a:srgbClr val="003760"/>
                </a:solidFill>
                <a:latin typeface="Times New Roman" pitchFamily="34" charset="0"/>
                <a:ea typeface="微软雅黑" pitchFamily="34" charset="-122"/>
                <a:cs typeface="Times New Roman" pitchFamily="34" charset="-120"/>
              </a:rPr>
              <a:t>，可以构造函数，利用函数奇偶性与单调性求解.</a:t>
            </a:r>
            <a:endParaRPr lang="en-US" altLang="zh-CN" dirty="0">
              <a:solidFill>
                <a:srgbClr val="003760"/>
              </a:solidFill>
            </a:endParaRPr>
          </a:p>
        </p:txBody>
      </p:sp>
      <mc:AlternateContent xmlns:mc="http://schemas.openxmlformats.org/markup-compatibility/2006">
        <mc:Choice xmlns:a14="http://schemas.microsoft.com/office/drawing/2010/main" Requires="a14">
          <p:sp>
            <p:nvSpPr>
              <p:cNvPr id="5" name="QB_5_AS.83_1#0f0d491ec?vaa=1&amp;vcp=1&amp;vop=1&amp;pid=8c0b77728&amp;color=0,55,96&amp;vtp=1&amp;bbb=1"/>
              <p:cNvSpPr/>
              <p:nvPr/>
            </p:nvSpPr>
            <p:spPr>
              <a:xfrm>
                <a:off x="502920" y="2743060"/>
                <a:ext cx="10570464" cy="3195955"/>
              </a:xfrm>
              <a:prstGeom prst="rect">
                <a:avLst/>
              </a:prstGeom>
              <a:noFill/>
              <a:ln/>
            </p:spPr>
            <p:txBody>
              <a:bodyPr wrap="none" lIns="0" tIns="0" rIns="0" bIns="0" rtlCol="0" anchor="t"/>
              <a:lstStyle/>
              <a:p>
                <a:pPr algn="l" latinLnBrk="1">
                  <a:lnSpc>
                    <a:spcPts val="7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e>
                            </m:d>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𝑦</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𝑦</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62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化为</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𝑦</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为奇函数，且在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5" name="QB_5_AS.83_1#0f0d491ec?vaa=1&amp;vcp=1&amp;vop=1&amp;pid=8c0b77728&amp;color=0,55,96&amp;vtp=1&amp;bbb=1"/>
              <p:cNvSpPr>
                <a:spLocks noRot="1" noChangeAspect="1" noMove="1" noResize="1" noEditPoints="1" noAdjustHandles="1" noChangeArrowheads="1" noChangeShapeType="1" noTextEdit="1"/>
              </p:cNvSpPr>
              <p:nvPr/>
            </p:nvSpPr>
            <p:spPr>
              <a:xfrm>
                <a:off x="502920" y="2743060"/>
                <a:ext cx="10570464" cy="3195955"/>
              </a:xfrm>
              <a:prstGeom prst="rect">
                <a:avLst/>
              </a:prstGeom>
              <a:blipFill>
                <a:blip r:embed="rId4"/>
                <a:stretch>
                  <a:fillRect l="-1384" b="-43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500"/>
                                        <p:tgtEl>
                                          <p:spTgt spid="5">
                                            <p:txEl>
                                              <p:pRg st="4" end="4"/>
                                            </p:txEl>
                                          </p:spTgt>
                                        </p:tgtEl>
                                      </p:cBhvr>
                                    </p:animEffect>
                                    <p:anim calcmode="lin" valueType="num">
                                      <p:cBhvr>
                                        <p:cTn id="5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bg/>
                                          </p:spTgt>
                                        </p:tgtEl>
                                        <p:attrNameLst>
                                          <p:attrName>style.visibility</p:attrName>
                                        </p:attrNameLst>
                                      </p:cBhvr>
                                      <p:to>
                                        <p:strVal val="visible"/>
                                      </p:to>
                                    </p:set>
                                    <p:animEffect transition="in" filter="fade">
                                      <p:cBhvr>
                                        <p:cTn id="56" dur="500"/>
                                        <p:tgtEl>
                                          <p:spTgt spid="3">
                                            <p:bg/>
                                          </p:spTgt>
                                        </p:tgtEl>
                                      </p:cBhvr>
                                    </p:animEffect>
                                    <p:anim calcmode="lin" valueType="num">
                                      <p:cBhvr>
                                        <p:cTn id="57" dur="500" fill="hold"/>
                                        <p:tgtEl>
                                          <p:spTgt spid="3">
                                            <p:bg/>
                                          </p:spTgt>
                                        </p:tgtEl>
                                        <p:attrNameLst>
                                          <p:attrName>ppt_x</p:attrName>
                                        </p:attrNameLst>
                                      </p:cBhvr>
                                      <p:tavLst>
                                        <p:tav tm="0">
                                          <p:val>
                                            <p:strVal val="#ppt_x"/>
                                          </p:val>
                                        </p:tav>
                                        <p:tav tm="100000">
                                          <p:val>
                                            <p:strVal val="#ppt_x"/>
                                          </p:val>
                                        </p:tav>
                                      </p:tavLst>
                                    </p:anim>
                                    <p:anim calcmode="lin" valueType="num">
                                      <p:cBhvr>
                                        <p:cTn id="58" dur="500" fill="hold"/>
                                        <p:tgtEl>
                                          <p:spTgt spid="3">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500"/>
                                        <p:tgtEl>
                                          <p:spTgt spid="3">
                                            <p:txEl>
                                              <p:pRg st="0" end="0"/>
                                            </p:txEl>
                                          </p:spTgt>
                                        </p:tgtEl>
                                      </p:cBhvr>
                                    </p:animEffect>
                                    <p:anim calcmode="lin" valueType="num">
                                      <p:cBhvr>
                                        <p:cTn id="6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16fb50af3.fixed?vcp=1&amp;pid=770889e31&amp;color=61,88,159&amp;vtp=1&amp;bbb=1"/>
          <p:cNvSpPr/>
          <p:nvPr/>
        </p:nvSpPr>
        <p:spPr>
          <a:xfrm>
            <a:off x="2642616"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第七章</a:t>
            </a:r>
            <a:endParaRPr lang="en-US" altLang="zh-CN" sz="5400" dirty="0"/>
          </a:p>
        </p:txBody>
      </p:sp>
      <p:sp>
        <p:nvSpPr>
          <p:cNvPr id="3" name="C_2_BD#16fb50af3.fixed?vcp=1&amp;pid=770889e31&amp;color=61,88,159&amp;vtp=1&amp;bbb=1"/>
          <p:cNvSpPr/>
          <p:nvPr/>
        </p:nvSpPr>
        <p:spPr>
          <a:xfrm>
            <a:off x="5989320" y="2697480"/>
            <a:ext cx="4315968" cy="1188720"/>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全章总结</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C_3#86672b8d6?vcp=1&amp;pid=16fb50af3&amp;color=0,55,96&amp;tib=255,255,255&amp;vtp=1&amp;bt=1" descr="preencoded.png"/>
          <p:cNvPicPr>
            <a:picLocks noChangeAspect="1"/>
          </p:cNvPicPr>
          <p:nvPr/>
        </p:nvPicPr>
        <p:blipFill>
          <a:blip r:embed="rId3"/>
          <a:stretch>
            <a:fillRect/>
          </a:stretch>
        </p:blipFill>
        <p:spPr>
          <a:xfrm>
            <a:off x="521208" y="792000"/>
            <a:ext cx="493776" cy="530352"/>
          </a:xfrm>
          <a:prstGeom prst="rect">
            <a:avLst/>
          </a:prstGeom>
        </p:spPr>
      </p:pic>
      <p:sp>
        <p:nvSpPr>
          <p:cNvPr id="3" name="C_3_BD#86672b8d6?vcp=1&amp;pid=16fb50af3&amp;color=61,88,159&amp;vtp=1&amp;bbb=1"/>
          <p:cNvSpPr/>
          <p:nvPr/>
        </p:nvSpPr>
        <p:spPr>
          <a:xfrm>
            <a:off x="1152144" y="792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核心素养提升</a:t>
            </a:r>
            <a:endParaRPr lang="en-US" altLang="zh-CN" sz="2400" dirty="0"/>
          </a:p>
        </p:txBody>
      </p:sp>
      <mc:AlternateContent xmlns:mc="http://schemas.openxmlformats.org/markup-compatibility/2006">
        <mc:Choice xmlns:a14="http://schemas.microsoft.com/office/drawing/2010/main" Requires="a14">
          <p:sp>
            <p:nvSpPr>
              <p:cNvPr id="4" name="QC_4_BD.86_1#864c54a04?vaa=1&amp;vcp=1&amp;vop=1&amp;pid=86672b8d6&amp;color=0,55,96&amp;vtp=1&amp;bbb=1&amp;hb=1"/>
              <p:cNvSpPr/>
              <p:nvPr/>
            </p:nvSpPr>
            <p:spPr>
              <a:xfrm>
                <a:off x="502920" y="1317272"/>
                <a:ext cx="10570464" cy="213791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《九章算术》中《方田》章有弧田面积计算问题，术曰：以弦乘矢，矢又自乘，并之，二而一</a:t>
                </a:r>
                <a:r>
                  <a:rPr lang="en-US" altLang="zh-CN" sz="1800" b="0" i="0">
                    <a:solidFill>
                      <a:srgbClr val="003760"/>
                    </a:solidFill>
                    <a:latin typeface="Times New Roman" pitchFamily="34" charset="0"/>
                    <a:ea typeface="微软雅黑" pitchFamily="34" charset="-122"/>
                    <a:cs typeface="Times New Roman" pitchFamily="34" charset="-120"/>
                  </a:rPr>
                  <a:t>.其大</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意是</a:t>
                </a:r>
                <a:r>
                  <a:rPr lang="en-US" altLang="zh-CN" sz="1800" b="0" i="0" dirty="0">
                    <a:solidFill>
                      <a:srgbClr val="003760"/>
                    </a:solidFill>
                    <a:latin typeface="Times New Roman" pitchFamily="34" charset="0"/>
                    <a:ea typeface="微软雅黑" pitchFamily="34" charset="-122"/>
                    <a:cs typeface="Times New Roman" pitchFamily="34" charset="-120"/>
                  </a:rPr>
                  <a:t>，弧田面积计算公式为：弧田面积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（弦</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矢×矢），弧田是由圆弧（简称为弧田的弧</a:t>
                </a:r>
                <a:r>
                  <a:rPr lang="en-US" altLang="zh-CN" sz="1800" b="0" i="0">
                    <a:solidFill>
                      <a:srgbClr val="003760"/>
                    </a:solidFill>
                    <a:latin typeface="Times New Roman" pitchFamily="34" charset="0"/>
                    <a:ea typeface="微软雅黑" pitchFamily="34" charset="-122"/>
                    <a:cs typeface="Times New Roman" pitchFamily="34" charset="-120"/>
                  </a:rPr>
                  <a:t>）和以圆</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弧的端点为端点的线段</a:t>
                </a:r>
                <a:r>
                  <a:rPr lang="en-US" altLang="zh-CN" sz="1800" b="0" i="0" dirty="0">
                    <a:solidFill>
                      <a:srgbClr val="003760"/>
                    </a:solidFill>
                    <a:latin typeface="Times New Roman" pitchFamily="34" charset="0"/>
                    <a:ea typeface="微软雅黑" pitchFamily="34" charset="-122"/>
                    <a:cs typeface="Times New Roman" pitchFamily="34" charset="-120"/>
                  </a:rPr>
                  <a:t>（简称弧田的弦）围成的平面图形，公式中“弦”指的是弧田的弦长，“矢</a:t>
                </a:r>
                <a:r>
                  <a:rPr lang="en-US" altLang="zh-CN" sz="1800" b="0" i="0">
                    <a:solidFill>
                      <a:srgbClr val="003760"/>
                    </a:solidFill>
                    <a:latin typeface="Times New Roman" pitchFamily="34" charset="0"/>
                    <a:ea typeface="微软雅黑" pitchFamily="34" charset="-122"/>
                    <a:cs typeface="Times New Roman" pitchFamily="34" charset="-120"/>
                  </a:rPr>
                  <a:t>”指的是弧</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田的弧所在圆的半径与圆心到弧田的弦的距离之差</a:t>
                </a:r>
                <a:r>
                  <a:rPr lang="en-US" altLang="zh-CN" sz="1800" b="0" i="0" dirty="0">
                    <a:solidFill>
                      <a:srgbClr val="003760"/>
                    </a:solidFill>
                    <a:latin typeface="Times New Roman" pitchFamily="34" charset="0"/>
                    <a:ea typeface="微软雅黑" pitchFamily="34" charset="-122"/>
                    <a:cs typeface="Times New Roman" pitchFamily="34" charset="-120"/>
                  </a:rPr>
                  <a:t>.现有一弧田，其弦</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等于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，其弧所在圆为圆</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，若</a:t>
                </a: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用上述弧田面积公式计算得该弧田的面积为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𝐴𝑂𝐵</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C_4_BD.86_1#864c54a04?vaa=1&amp;vcp=1&amp;vop=1&amp;pid=86672b8d6&amp;color=0,55,96&amp;vtp=1&amp;bbb=1&amp;hb=1"/>
              <p:cNvSpPr>
                <a:spLocks noRot="1" noChangeAspect="1" noMove="1" noResize="1" noEditPoints="1" noAdjustHandles="1" noChangeArrowheads="1" noChangeShapeType="1" noTextEdit="1"/>
              </p:cNvSpPr>
              <p:nvPr/>
            </p:nvSpPr>
            <p:spPr>
              <a:xfrm>
                <a:off x="502920" y="1317272"/>
                <a:ext cx="10570464" cy="2137918"/>
              </a:xfrm>
              <a:prstGeom prst="rect">
                <a:avLst/>
              </a:prstGeom>
              <a:blipFill>
                <a:blip r:embed="rId4"/>
                <a:stretch>
                  <a:fillRect l="-1384" r="-1326" b="-398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BD.86_2#864c54a04.choices?vaa=1&amp;vcp=1&amp;vop=1&amp;pid=86672b8d6&amp;color=0,55,96&amp;vtp=1&amp;bbb=1"/>
              <p:cNvSpPr/>
              <p:nvPr/>
            </p:nvSpPr>
            <p:spPr>
              <a:xfrm>
                <a:off x="502920" y="3455952"/>
                <a:ext cx="10570464" cy="525971"/>
              </a:xfrm>
              <a:prstGeom prst="rect">
                <a:avLst/>
              </a:prstGeom>
              <a:noFill/>
              <a:ln/>
            </p:spPr>
            <p:txBody>
              <a:bodyPr wrap="none" lIns="0" tIns="0" rIns="0" bIns="0" rtlCol="0" anchor="t"/>
              <a:lstStyle/>
              <a:p>
                <a:pPr latinLnBrk="1">
                  <a:lnSpc>
                    <a:spcPts val="4500"/>
                  </a:lnSpc>
                  <a:tabLst>
                    <a:tab pos="2683891" algn="l"/>
                    <a:tab pos="5342382" algn="l"/>
                    <a:tab pos="80008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QC_4_BD.86_2#864c54a04.choices?vaa=1&amp;vcp=1&amp;vop=1&amp;pid=86672b8d6&amp;color=0,55,96&amp;vtp=1&amp;bbb=1"/>
              <p:cNvSpPr>
                <a:spLocks noRot="1" noChangeAspect="1" noMove="1" noResize="1" noEditPoints="1" noAdjustHandles="1" noChangeArrowheads="1" noChangeShapeType="1" noTextEdit="1"/>
              </p:cNvSpPr>
              <p:nvPr/>
            </p:nvSpPr>
            <p:spPr>
              <a:xfrm>
                <a:off x="502920" y="3455952"/>
                <a:ext cx="10570464" cy="525971"/>
              </a:xfrm>
              <a:prstGeom prst="rect">
                <a:avLst/>
              </a:prstGeom>
              <a:blipFill>
                <a:blip r:embed="rId5"/>
                <a:stretch>
                  <a:fillRect l="-1384" b="-15116"/>
                </a:stretch>
              </a:blipFill>
              <a:ln/>
            </p:spPr>
            <p:txBody>
              <a:bodyPr/>
              <a:lstStyle/>
              <a:p>
                <a:r>
                  <a:rPr lang="zh-CN" altLang="en-US">
                    <a:noFill/>
                  </a:rPr>
                  <a:t> </a:t>
                </a:r>
              </a:p>
            </p:txBody>
          </p:sp>
        </mc:Fallback>
      </mc:AlternateContent>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AS.88_1#864c54a04?vaa=1&amp;vcp=1&amp;vop=1&amp;pid=86672b8d6&amp;color=0,55,96&amp;vtp=1&amp;bt=1&amp;bbb=1"/>
          <p:cNvSpPr/>
          <p:nvPr/>
        </p:nvSpPr>
        <p:spPr>
          <a:xfrm>
            <a:off x="502920" y="1071549"/>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由题意，作出示意图如图所示.</a:t>
            </a:r>
            <a:endParaRPr lang="en-US" altLang="zh-CN" sz="1800" dirty="0"/>
          </a:p>
        </p:txBody>
      </p:sp>
      <p:pic>
        <p:nvPicPr>
          <p:cNvPr id="3" name="QC_4_AS.88_2#864c54a04?vaa=1&amp;vcp=1&amp;vop=1&amp;pid=86672b8d6&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65776" y="1570659"/>
            <a:ext cx="1444752"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4_AS.88_3#864c54a04?vaa=1&amp;vcp=1&amp;vop=1&amp;pid=86672b8d6&amp;color=0,55,96&amp;vtp=1&amp;bbb=1"/>
              <p:cNvSpPr/>
              <p:nvPr/>
            </p:nvSpPr>
            <p:spPr>
              <a:xfrm>
                <a:off x="502920" y="2700959"/>
                <a:ext cx="10570464" cy="31115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为弦</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𝑂𝐶</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，该圆的半径为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由题意</a:t>
                </a:r>
                <a:r>
                  <a:rPr lang="en-US" altLang="zh-CN" sz="1800" b="0" i="0" dirty="0">
                    <a:solidFill>
                      <a:srgbClr val="003760"/>
                    </a:solidFill>
                    <a:latin typeface="Times New Roman" pitchFamily="34" charset="0"/>
                    <a:ea typeface="微软雅黑" pitchFamily="34" charset="-122"/>
                    <a:cs typeface="Times New Roman" pitchFamily="34" charset="-120"/>
                  </a:rPr>
                  <a:t>，“弦”指</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，“矢”指</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因为该弧田的面积为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（舍去），</a:t>
                </a:r>
                <a:endParaRPr lang="en-US" altLang="zh-CN" sz="1800" dirty="0"/>
              </a:p>
              <a:p>
                <a:pPr algn="l" latinLnBrk="1">
                  <a:lnSpc>
                    <a:spcPct val="110000"/>
                  </a:lnSpc>
                </a:pPr>
                <a:endParaRPr lang="en-US" altLang="zh-CN" sz="1800" dirty="0"/>
              </a:p>
            </p:txBody>
          </p:sp>
        </mc:Choice>
        <mc:Fallback>
          <p:sp>
            <p:nvSpPr>
              <p:cNvPr id="4" name="QC_4_AS.88_3#864c54a04?vaa=1&amp;vcp=1&amp;vop=1&amp;pid=86672b8d6&amp;color=0,55,96&amp;vtp=1&amp;bbb=1"/>
              <p:cNvSpPr>
                <a:spLocks noRot="1" noChangeAspect="1" noMove="1" noResize="1" noEditPoints="1" noAdjustHandles="1" noChangeArrowheads="1" noChangeShapeType="1" noTextEdit="1"/>
              </p:cNvSpPr>
              <p:nvPr/>
            </p:nvSpPr>
            <p:spPr>
              <a:xfrm>
                <a:off x="502920" y="2700959"/>
                <a:ext cx="10570464" cy="3111500"/>
              </a:xfrm>
              <a:prstGeom prst="rect">
                <a:avLst/>
              </a:prstGeom>
              <a:blipFill>
                <a:blip r:embed="rId4"/>
                <a:stretch>
                  <a:fillRect b="-31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anim calcmode="lin" valueType="num">
                                      <p:cBhvr>
                                        <p:cTn id="3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fade">
                                      <p:cBhvr>
                                        <p:cTn id="42" dur="500"/>
                                        <p:tgtEl>
                                          <p:spTgt spid="4">
                                            <p:txEl>
                                              <p:pRg st="3" end="3"/>
                                            </p:txEl>
                                          </p:spTgt>
                                        </p:tgtEl>
                                      </p:cBhvr>
                                    </p:animEffect>
                                    <p:anim calcmode="lin" valueType="num">
                                      <p:cBhvr>
                                        <p:cTn id="4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fade">
                                      <p:cBhvr>
                                        <p:cTn id="47" dur="500"/>
                                        <p:tgtEl>
                                          <p:spTgt spid="4">
                                            <p:txEl>
                                              <p:pRg st="4" end="4"/>
                                            </p:txEl>
                                          </p:spTgt>
                                        </p:tgtEl>
                                      </p:cBhvr>
                                    </p:animEffect>
                                    <p:anim calcmode="lin" valueType="num">
                                      <p:cBhvr>
                                        <p:cTn id="4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4" end="4"/>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5" end="5"/>
                                            </p:txEl>
                                          </p:spTgt>
                                        </p:tgtEl>
                                        <p:attrNameLst>
                                          <p:attrName>style.visibility</p:attrName>
                                        </p:attrNameLst>
                                      </p:cBhvr>
                                      <p:to>
                                        <p:strVal val="visible"/>
                                      </p:to>
                                    </p:set>
                                    <p:animEffect transition="in" filter="fade">
                                      <p:cBhvr>
                                        <p:cTn id="52" dur="500"/>
                                        <p:tgtEl>
                                          <p:spTgt spid="4">
                                            <p:txEl>
                                              <p:pRg st="5" end="5"/>
                                            </p:txEl>
                                          </p:spTgt>
                                        </p:tgtEl>
                                      </p:cBhvr>
                                    </p:animEffect>
                                    <p:anim calcmode="lin" valueType="num">
                                      <p:cBhvr>
                                        <p:cTn id="5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6" end="6"/>
                                            </p:txEl>
                                          </p:spTgt>
                                        </p:tgtEl>
                                        <p:attrNameLst>
                                          <p:attrName>style.visibility</p:attrName>
                                        </p:attrNameLst>
                                      </p:cBhvr>
                                      <p:to>
                                        <p:strVal val="visible"/>
                                      </p:to>
                                    </p:set>
                                    <p:animEffect transition="in" filter="fade">
                                      <p:cBhvr>
                                        <p:cTn id="57" dur="500"/>
                                        <p:tgtEl>
                                          <p:spTgt spid="4">
                                            <p:txEl>
                                              <p:pRg st="6" end="6"/>
                                            </p:txEl>
                                          </p:spTgt>
                                        </p:tgtEl>
                                      </p:cBhvr>
                                    </p:animEffect>
                                    <p:anim calcmode="lin" valueType="num">
                                      <p:cBhvr>
                                        <p:cTn id="5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88_3#864c54a04?vaa=1&amp;vcp=1&amp;vop=1&amp;pid=86672b8d6&amp;color=0,55,96&amp;vtp=1&amp;bbb=1">
                <a:extLst>
                  <a:ext uri="{FF2B5EF4-FFF2-40B4-BE49-F238E27FC236}">
                    <a16:creationId xmlns:a16="http://schemas.microsoft.com/office/drawing/2014/main" id="{44400D64-0B7D-EB38-8529-FE15A3BCBB2B}"/>
                  </a:ext>
                </a:extLst>
              </p:cNvPr>
              <p:cNvSpPr/>
              <p:nvPr/>
            </p:nvSpPr>
            <p:spPr>
              <a:xfrm>
                <a:off x="502920" y="2719198"/>
                <a:ext cx="10570464" cy="1199071"/>
              </a:xfrm>
              <a:prstGeom prst="rect">
                <a:avLst/>
              </a:prstGeom>
              <a:noFill/>
              <a:ln/>
            </p:spPr>
            <p:txBody>
              <a:bodyPr wrap="none" lIns="0" tIns="0" rIns="0" bIns="0" rtlCol="0" anchor="t"/>
              <a:lstStyle/>
              <a:p>
                <a:pPr algn="l" latinLnBrk="1">
                  <a:lnSpc>
                    <a:spcPts val="5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p>
            </p:txBody>
          </p:sp>
        </mc:Choice>
        <mc:Fallback>
          <p:sp>
            <p:nvSpPr>
              <p:cNvPr id="2" name="QC_4_AS.88_3#864c54a04?vaa=1&amp;vcp=1&amp;vop=1&amp;pid=86672b8d6&amp;color=0,55,96&amp;vtp=1&amp;bbb=1">
                <a:extLst>
                  <a:ext uri="{FF2B5EF4-FFF2-40B4-BE49-F238E27FC236}">
                    <a16:creationId xmlns:a16="http://schemas.microsoft.com/office/drawing/2014/main" id="{44400D64-0B7D-EB38-8529-FE15A3BCBB2B}"/>
                  </a:ext>
                </a:extLst>
              </p:cNvPr>
              <p:cNvSpPr>
                <a:spLocks noRot="1" noChangeAspect="1" noMove="1" noResize="1" noEditPoints="1" noAdjustHandles="1" noChangeArrowheads="1" noChangeShapeType="1" noTextEdit="1"/>
              </p:cNvSpPr>
              <p:nvPr/>
            </p:nvSpPr>
            <p:spPr>
              <a:xfrm>
                <a:off x="502920" y="2719198"/>
                <a:ext cx="10570464" cy="1199071"/>
              </a:xfrm>
              <a:prstGeom prst="rect">
                <a:avLst/>
              </a:prstGeom>
              <a:blipFill>
                <a:blip r:embed="rId2"/>
                <a:stretch>
                  <a:fillRect b="-7107"/>
                </a:stretch>
              </a:blipFill>
              <a:ln/>
            </p:spPr>
            <p:txBody>
              <a:bodyPr/>
              <a:lstStyle/>
              <a:p>
                <a:r>
                  <a:rPr lang="zh-CN" altLang="en-US">
                    <a:noFill/>
                  </a:rPr>
                  <a:t> </a:t>
                </a:r>
              </a:p>
            </p:txBody>
          </p:sp>
        </mc:Fallback>
      </mc:AlternateContent>
      <p:sp>
        <p:nvSpPr>
          <p:cNvPr id="3" name="QC_4_AN.89_1#864c54a04?vaa=1&amp;vcp=1&amp;vop=1&amp;pid=86672b8d6&amp;color=0,55,96&amp;vtp=1&amp;bbb=1">
            <a:extLst>
              <a:ext uri="{FF2B5EF4-FFF2-40B4-BE49-F238E27FC236}">
                <a16:creationId xmlns:a16="http://schemas.microsoft.com/office/drawing/2014/main" id="{B9ED0F04-ACB1-8804-75A7-39CA370C929E}"/>
              </a:ext>
            </a:extLst>
          </p:cNvPr>
          <p:cNvSpPr/>
          <p:nvPr/>
        </p:nvSpPr>
        <p:spPr>
          <a:xfrm>
            <a:off x="502920" y="3921859"/>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15565313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90_1#aa3b8a37c?vaa=1&amp;vcp=1&amp;vop=1&amp;pid=86672b8d6&amp;color=0,55,96&amp;vtp=1&amp;bt=1&amp;bbb=1"/>
              <p:cNvSpPr/>
              <p:nvPr/>
            </p:nvSpPr>
            <p:spPr>
              <a:xfrm>
                <a:off x="502920" y="2601010"/>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表示不超过实数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的最大整数，</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C_4_BD.90_1#aa3b8a37c?vaa=1&amp;vcp=1&amp;vop=1&amp;pid=86672b8d6&amp;color=0,55,96&amp;vtp=1&amp;bt=1&amp;bbb=1"/>
              <p:cNvSpPr>
                <a:spLocks noRot="1" noChangeAspect="1" noMove="1" noResize="1" noEditPoints="1" noAdjustHandles="1" noChangeArrowheads="1" noChangeShapeType="1" noTextEdit="1"/>
              </p:cNvSpPr>
              <p:nvPr/>
            </p:nvSpPr>
            <p:spPr>
              <a:xfrm>
                <a:off x="502920" y="2601010"/>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4_BD.90_2#aa3b8a37c.choices?vaa=1&amp;vcp=1&amp;vop=1&amp;pid=86672b8d6&amp;color=0,55,96&amp;vtp=1&amp;bbb=1"/>
              <p:cNvSpPr/>
              <p:nvPr/>
            </p:nvSpPr>
            <p:spPr>
              <a:xfrm>
                <a:off x="502920" y="2971596"/>
                <a:ext cx="10570464" cy="525971"/>
              </a:xfrm>
              <a:prstGeom prst="rect">
                <a:avLst/>
              </a:prstGeom>
              <a:noFill/>
              <a:ln/>
            </p:spPr>
            <p:txBody>
              <a:bodyPr wrap="none" lIns="0" tIns="0" rIns="0" bIns="0" rtlCol="0" anchor="t"/>
              <a:lstStyle/>
              <a:p>
                <a:pPr latinLnBrk="1">
                  <a:lnSpc>
                    <a:spcPts val="4500"/>
                  </a:lnSpc>
                  <a:tabLst>
                    <a:tab pos="2445766" algn="l"/>
                    <a:tab pos="4764532" algn="l"/>
                    <a:tab pos="77690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是奇函数</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的一个周期是</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的最小值小于0</a:t>
                </a:r>
                <a:endParaRPr lang="en-US" altLang="zh-CN" sz="1800" dirty="0"/>
              </a:p>
            </p:txBody>
          </p:sp>
        </mc:Choice>
        <mc:Fallback>
          <p:sp>
            <p:nvSpPr>
              <p:cNvPr id="4" name="QC_4_BD.90_2#aa3b8a37c.choices?vaa=1&amp;vcp=1&amp;vop=1&amp;pid=86672b8d6&amp;color=0,55,96&amp;vtp=1&amp;bbb=1"/>
              <p:cNvSpPr>
                <a:spLocks noRot="1" noChangeAspect="1" noMove="1" noResize="1" noEditPoints="1" noAdjustHandles="1" noChangeArrowheads="1" noChangeShapeType="1" noTextEdit="1"/>
              </p:cNvSpPr>
              <p:nvPr/>
            </p:nvSpPr>
            <p:spPr>
              <a:xfrm>
                <a:off x="502920" y="2971596"/>
                <a:ext cx="10570464" cy="525971"/>
              </a:xfrm>
              <a:prstGeom prst="rect">
                <a:avLst/>
              </a:prstGeom>
              <a:blipFill>
                <a:blip r:embed="rId4"/>
                <a:stretch>
                  <a:fillRect l="-1384" b="-1494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91_1#aa3b8a37c?vaa=1&amp;vcp=1&amp;vop=1&amp;pid=86672b8d6&amp;color=0,55,96&amp;vtp=1&amp;bbb=1&amp;hb=1"/>
              <p:cNvSpPr/>
              <p:nvPr/>
            </p:nvSpPr>
            <p:spPr>
              <a:xfrm>
                <a:off x="502920" y="3508298"/>
                <a:ext cx="10570464" cy="938340"/>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利用奇函数的性质判断A，分别求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判断B，取特殊值验证的方法判断C</a:t>
                </a:r>
                <a:r>
                  <a:rPr lang="en-US" altLang="zh-CN" sz="1800" b="0" i="0">
                    <a:solidFill>
                      <a:srgbClr val="003760"/>
                    </a:solidFill>
                    <a:latin typeface="Times New Roman" pitchFamily="34" charset="0"/>
                    <a:ea typeface="微软雅黑" pitchFamily="34" charset="-122"/>
                    <a:cs typeface="Times New Roman" pitchFamily="34" charset="-120"/>
                  </a:rPr>
                  <a:t>，分</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区间计算一个周期内的最小值</a:t>
                </a:r>
                <a:r>
                  <a:rPr lang="en-US" altLang="zh-CN" b="0" i="0" dirty="0">
                    <a:solidFill>
                      <a:srgbClr val="003760"/>
                    </a:solidFill>
                    <a:latin typeface="Times New Roman" pitchFamily="34" charset="0"/>
                    <a:ea typeface="微软雅黑" pitchFamily="34" charset="-122"/>
                    <a:cs typeface="Times New Roman" pitchFamily="34" charset="-120"/>
                  </a:rPr>
                  <a:t>，判断D.</a:t>
                </a:r>
                <a:endParaRPr lang="en-US" altLang="zh-CN" dirty="0"/>
              </a:p>
            </p:txBody>
          </p:sp>
        </mc:Choice>
        <mc:Fallback>
          <p:sp>
            <p:nvSpPr>
              <p:cNvPr id="5" name="QC_4_EX.91_1#aa3b8a37c?vaa=1&amp;vcp=1&amp;vop=1&amp;pid=86672b8d6&amp;color=0,55,96&amp;vtp=1&amp;bbb=1&amp;hb=1"/>
              <p:cNvSpPr>
                <a:spLocks noRot="1" noChangeAspect="1" noMove="1" noResize="1" noEditPoints="1" noAdjustHandles="1" noChangeArrowheads="1" noChangeShapeType="1" noTextEdit="1"/>
              </p:cNvSpPr>
              <p:nvPr/>
            </p:nvSpPr>
            <p:spPr>
              <a:xfrm>
                <a:off x="502920" y="3508298"/>
                <a:ext cx="10570464" cy="938340"/>
              </a:xfrm>
              <a:prstGeom prst="rect">
                <a:avLst/>
              </a:prstGeom>
              <a:blipFill>
                <a:blip r:embed="rId5"/>
                <a:stretch>
                  <a:fillRect l="-1384" b="-150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3_1#aa3b8a37c?vaa=1&amp;vcp=1&amp;vop=1&amp;pid=86672b8d6&amp;color=0,55,96&amp;mp=1&amp;vtp=1&amp;bt=1&amp;bbb=1&amp;hb=1"/>
              <p:cNvSpPr/>
              <p:nvPr/>
            </p:nvSpPr>
            <p:spPr>
              <a:xfrm>
                <a:off x="502920" y="867143"/>
                <a:ext cx="10570464" cy="52959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1+1≠0</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不是奇</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函数</a:t>
                </a:r>
                <a:r>
                  <a:rPr lang="en-US" altLang="zh-CN" sz="1800" b="0" i="0" dirty="0">
                    <a:solidFill>
                      <a:srgbClr val="003760"/>
                    </a:solidFill>
                    <a:latin typeface="Times New Roman" pitchFamily="34" charset="0"/>
                    <a:ea typeface="微软雅黑" pitchFamily="34" charset="-122"/>
                    <a:cs typeface="Times New Roman" pitchFamily="34" charset="-120"/>
                  </a:rPr>
                  <a:t>，故A不正确.</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a:t>
                </a:r>
                <a:r>
                  <a:rPr lang="en-US" altLang="zh-CN" sz="1800" b="0" i="0" dirty="0">
                    <a:solidFill>
                      <a:srgbClr val="003760"/>
                    </a:solidFill>
                    <a:latin typeface="Times New Roman" pitchFamily="34" charset="0"/>
                    <a:ea typeface="微软雅黑" pitchFamily="34" charset="-122"/>
                    <a:cs typeface="Times New Roman" pitchFamily="34" charset="-120"/>
                  </a:rPr>
                  <a:t>B选项,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)&gt;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，故B不正确.</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a:t>
                </a:r>
                <a:r>
                  <a:rPr lang="en-US" altLang="zh-CN" sz="1800" b="0" i="0" dirty="0">
                    <a:solidFill>
                      <a:srgbClr val="003760"/>
                    </a:solidFill>
                    <a:latin typeface="Times New Roman" pitchFamily="34" charset="0"/>
                    <a:ea typeface="微软雅黑" pitchFamily="34" charset="-122"/>
                    <a:cs typeface="Times New Roman" pitchFamily="34" charset="-120"/>
                  </a:rPr>
                  <a:t>C选项,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的一个周期不是</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，故C不正确.</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a:t>
                </a:r>
                <a:r>
                  <a:rPr lang="en-US" altLang="zh-CN" sz="1800" b="0" i="0" dirty="0">
                    <a:solidFill>
                      <a:srgbClr val="003760"/>
                    </a:solidFill>
                    <a:latin typeface="Times New Roman" pitchFamily="34" charset="0"/>
                    <a:ea typeface="微软雅黑" pitchFamily="34" charset="-122"/>
                    <a:cs typeface="Times New Roman" pitchFamily="34" charset="-120"/>
                  </a:rPr>
                  <a:t>D选项,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p:sp>
            <p:nvSpPr>
              <p:cNvPr id="2" name="QC_4_AS.93_1#aa3b8a37c?vaa=1&amp;vcp=1&amp;vop=1&amp;pid=86672b8d6&amp;color=0,55,96&amp;mp=1&amp;vtp=1&amp;bt=1&amp;bbb=1&amp;hb=1"/>
              <p:cNvSpPr>
                <a:spLocks noRot="1" noChangeAspect="1" noMove="1" noResize="1" noEditPoints="1" noAdjustHandles="1" noChangeArrowheads="1" noChangeShapeType="1" noTextEdit="1"/>
              </p:cNvSpPr>
              <p:nvPr/>
            </p:nvSpPr>
            <p:spPr>
              <a:xfrm>
                <a:off x="502920" y="867143"/>
                <a:ext cx="10570464" cy="5295900"/>
              </a:xfrm>
              <a:prstGeom prst="rect">
                <a:avLst/>
              </a:prstGeom>
              <a:blipFill>
                <a:blip r:embed="rId3"/>
                <a:stretch>
                  <a:fillRect l="-1384" r="-1096" b="-6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3_1#aa3b8a37c?vaa=1&amp;vcp=1&amp;vop=1&amp;pid=86672b8d6&amp;color=0,55,96&amp;mp=1&amp;vtp=1&amp;bt=1&amp;bbb=1&amp;hb=1">
                <a:extLst>
                  <a:ext uri="{FF2B5EF4-FFF2-40B4-BE49-F238E27FC236}">
                    <a16:creationId xmlns:a16="http://schemas.microsoft.com/office/drawing/2014/main" id="{AC254706-DD67-07CE-F98F-F8DAB759F7C7}"/>
                  </a:ext>
                </a:extLst>
              </p:cNvPr>
              <p:cNvSpPr/>
              <p:nvPr/>
            </p:nvSpPr>
            <p:spPr>
              <a:xfrm>
                <a:off x="502920" y="1468248"/>
                <a:ext cx="10570464" cy="3656140"/>
              </a:xfrm>
              <a:prstGeom prst="rect">
                <a:avLst/>
              </a:prstGeom>
              <a:noFill/>
              <a:ln/>
            </p:spPr>
            <p:txBody>
              <a:bodyPr wrap="none" lIns="0" tIns="0" rIns="0" bIns="0" rtlCol="0" anchor="t"/>
              <a:lstStyle/>
              <a:p>
                <a:pPr algn="l"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综上可知</a:t>
                </a:r>
                <a:r>
                  <a:rPr lang="en-US" altLang="zh-CN" sz="1800" b="0" i="0" dirty="0">
                    <a:solidFill>
                      <a:srgbClr val="003760"/>
                    </a:solidFill>
                    <a:latin typeface="Times New Roman" pitchFamily="34" charset="0"/>
                    <a:ea typeface="微软雅黑" pitchFamily="34" charset="-122"/>
                    <a:cs typeface="Times New Roman" pitchFamily="34" charset="-120"/>
                  </a:rPr>
                  <a:t>，一个周期内的最小值是</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1&lt;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1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1&lt;0</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的最小值小于0.故D正确.</a:t>
                </a:r>
                <a:endParaRPr lang="en-US" altLang="zh-CN" dirty="0"/>
              </a:p>
            </p:txBody>
          </p:sp>
        </mc:Choice>
        <mc:Fallback>
          <p:sp>
            <p:nvSpPr>
              <p:cNvPr id="2" name="QC_4_AS.93_1#aa3b8a37c?vaa=1&amp;vcp=1&amp;vop=1&amp;pid=86672b8d6&amp;color=0,55,96&amp;mp=1&amp;vtp=1&amp;bt=1&amp;bbb=1&amp;hb=1">
                <a:extLst>
                  <a:ext uri="{FF2B5EF4-FFF2-40B4-BE49-F238E27FC236}">
                    <a16:creationId xmlns:a16="http://schemas.microsoft.com/office/drawing/2014/main" id="{AC254706-DD67-07CE-F98F-F8DAB759F7C7}"/>
                  </a:ext>
                </a:extLst>
              </p:cNvPr>
              <p:cNvSpPr>
                <a:spLocks noRot="1" noChangeAspect="1" noMove="1" noResize="1" noEditPoints="1" noAdjustHandles="1" noChangeArrowheads="1" noChangeShapeType="1" noTextEdit="1"/>
              </p:cNvSpPr>
              <p:nvPr/>
            </p:nvSpPr>
            <p:spPr>
              <a:xfrm>
                <a:off x="502920" y="1468248"/>
                <a:ext cx="10570464" cy="3656140"/>
              </a:xfrm>
              <a:prstGeom prst="rect">
                <a:avLst/>
              </a:prstGeom>
              <a:blipFill>
                <a:blip r:embed="rId2"/>
                <a:stretch>
                  <a:fillRect l="-1038" b="-3667"/>
                </a:stretch>
              </a:blipFill>
              <a:ln/>
            </p:spPr>
            <p:txBody>
              <a:bodyPr/>
              <a:lstStyle/>
              <a:p>
                <a:r>
                  <a:rPr lang="zh-CN" altLang="en-US">
                    <a:noFill/>
                  </a:rPr>
                  <a:t> </a:t>
                </a:r>
              </a:p>
            </p:txBody>
          </p:sp>
        </mc:Fallback>
      </mc:AlternateContent>
      <p:sp>
        <p:nvSpPr>
          <p:cNvPr id="3" name="QC_4_AN.94_1#aa3b8a37c?vaa=1&amp;vcp=1&amp;vop=1&amp;pid=86672b8d6&amp;color=0,55,96&amp;vtp=1&amp;bbb=1">
            <a:extLst>
              <a:ext uri="{FF2B5EF4-FFF2-40B4-BE49-F238E27FC236}">
                <a16:creationId xmlns:a16="http://schemas.microsoft.com/office/drawing/2014/main" id="{5E4AD8F1-EE9A-97C1-5D88-DAB4D9DDBE80}"/>
              </a:ext>
            </a:extLst>
          </p:cNvPr>
          <p:cNvSpPr/>
          <p:nvPr/>
        </p:nvSpPr>
        <p:spPr>
          <a:xfrm>
            <a:off x="502920" y="5121247"/>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p>
        </p:txBody>
      </p:sp>
    </p:spTree>
    <p:extLst>
      <p:ext uri="{BB962C8B-B14F-4D97-AF65-F5344CB8AC3E}">
        <p14:creationId xmlns:p14="http://schemas.microsoft.com/office/powerpoint/2010/main" val="38248995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P_4_BD#32704c587?vcp=1&amp;pid=86672b8d6&amp;color=0,55,96&amp;vtp=1&amp;bt=1&amp;bbb=1&amp;hb=1"/>
          <p:cNvSpPr/>
          <p:nvPr/>
        </p:nvSpPr>
        <p:spPr>
          <a:xfrm>
            <a:off x="502920" y="3147522"/>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【解题策略】</a:t>
            </a:r>
            <a:r>
              <a:rPr lang="en-US" altLang="zh-CN" sz="1800" b="0" i="0" dirty="0">
                <a:solidFill>
                  <a:srgbClr val="003760"/>
                </a:solidFill>
                <a:latin typeface="Times New Roman" pitchFamily="34" charset="0"/>
                <a:ea typeface="微软雅黑" pitchFamily="34" charset="-122"/>
                <a:cs typeface="Times New Roman" pitchFamily="34" charset="-120"/>
              </a:rPr>
              <a:t>本题是三角函数新定义题，难点是读懂题意</a:t>
            </a:r>
            <a:r>
              <a:rPr lang="en-US" altLang="zh-CN" sz="1800" b="0" i="0">
                <a:solidFill>
                  <a:srgbClr val="003760"/>
                </a:solidFill>
                <a:latin typeface="Times New Roman" pitchFamily="34" charset="0"/>
                <a:ea typeface="微软雅黑" pitchFamily="34" charset="-122"/>
                <a:cs typeface="Times New Roman" pitchFamily="34" charset="-120"/>
              </a:rPr>
              <a:t>，判断最后一个选项的关键是求出函数的周</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期</a:t>
            </a:r>
            <a:r>
              <a:rPr lang="en-US" altLang="zh-CN" b="0" i="0" dirty="0">
                <a:solidFill>
                  <a:srgbClr val="003760"/>
                </a:solidFill>
                <a:latin typeface="Times New Roman" pitchFamily="34" charset="0"/>
                <a:ea typeface="微软雅黑" pitchFamily="34" charset="-122"/>
                <a:cs typeface="Times New Roman" pitchFamily="34" charset="-120"/>
              </a:rPr>
              <a:t>，并利用三角函数的性质，在一个周期内分区间段讨论函数值.</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6d5db4b93?vcp=1&amp;pid=16fb50af3&amp;color=0,55,96&amp;tib=255,255,255&amp;vtp=1&amp;bt=1" descr="preencoded.png"/>
          <p:cNvPicPr>
            <a:picLocks noChangeAspect="1"/>
          </p:cNvPicPr>
          <p:nvPr/>
        </p:nvPicPr>
        <p:blipFill>
          <a:blip r:embed="rId3"/>
          <a:stretch>
            <a:fillRect/>
          </a:stretch>
        </p:blipFill>
        <p:spPr>
          <a:xfrm>
            <a:off x="521208" y="792000"/>
            <a:ext cx="493776" cy="530352"/>
          </a:xfrm>
          <a:prstGeom prst="rect">
            <a:avLst/>
          </a:prstGeom>
        </p:spPr>
      </p:pic>
      <p:sp>
        <p:nvSpPr>
          <p:cNvPr id="3" name="C_3_BD#6d5db4b93?vcp=1&amp;pid=16fb50af3&amp;color=61,88,159&amp;vtp=1&amp;bbb=1"/>
          <p:cNvSpPr/>
          <p:nvPr/>
        </p:nvSpPr>
        <p:spPr>
          <a:xfrm>
            <a:off x="1152144" y="792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数学思想方法</a:t>
            </a:r>
            <a:endParaRPr lang="en-US" altLang="zh-CN" sz="2400" dirty="0"/>
          </a:p>
        </p:txBody>
      </p:sp>
      <p:pic>
        <p:nvPicPr>
          <p:cNvPr id="4" name="QC_4_BD.1_1#8028fc0c9?htil=1&amp;vaa=1&amp;vcp=1&amp;vop=1&amp;pid=6d5db4b93&amp;color=0,55,96&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46888" y="1445288"/>
            <a:ext cx="1600200"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2#8028fc0c9?htil=1&amp;vaa=1&amp;vcp=1&amp;vop=1&amp;pid=6d5db4b93&amp;color=0,55,96&amp;vtp=1&amp;bbb=1&amp;hb=1&amp;hs=1"/>
              <p:cNvSpPr/>
              <p:nvPr/>
            </p:nvSpPr>
            <p:spPr>
              <a:xfrm>
                <a:off x="502920" y="1317272"/>
                <a:ext cx="8833104" cy="1072134"/>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的部分图象如图所示，若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500"/>
                  </a:lnSpc>
                </a:pP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C_4_BD.1_2#8028fc0c9?htil=1&amp;vaa=1&amp;vcp=1&amp;vop=1&amp;pid=6d5db4b93&amp;color=0,55,96&amp;vtp=1&amp;bbb=1&amp;hb=1&amp;hs=1"/>
              <p:cNvSpPr>
                <a:spLocks noRot="1" noChangeAspect="1" noMove="1" noResize="1" noEditPoints="1" noAdjustHandles="1" noChangeArrowheads="1" noChangeShapeType="1" noTextEdit="1"/>
              </p:cNvSpPr>
              <p:nvPr/>
            </p:nvSpPr>
            <p:spPr>
              <a:xfrm>
                <a:off x="502920" y="1317272"/>
                <a:ext cx="8833104" cy="1072134"/>
              </a:xfrm>
              <a:prstGeom prst="rect">
                <a:avLst/>
              </a:prstGeom>
              <a:blipFill>
                <a:blip r:embed="rId5"/>
                <a:stretch>
                  <a:fillRect l="-1656" b="-79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4_BD.1_3#8028fc0c9.choices?htil=1&amp;vaa=1&amp;vcp=1&amp;vop=1&amp;pid=6d5db4b93&amp;color=0,55,96&amp;vtp=1&amp;bbb=1&amp;hs=1"/>
              <p:cNvSpPr/>
              <p:nvPr/>
            </p:nvSpPr>
            <p:spPr>
              <a:xfrm>
                <a:off x="503995" y="2389406"/>
                <a:ext cx="10572016" cy="461518"/>
              </a:xfrm>
              <a:prstGeom prst="rect">
                <a:avLst/>
              </a:prstGeom>
              <a:noFill/>
              <a:ln/>
            </p:spPr>
            <p:txBody>
              <a:bodyPr wrap="none" lIns="0" tIns="0" rIns="0" bIns="0" rtlCol="0" anchor="t"/>
              <a:lstStyle/>
              <a:p>
                <a:pPr latinLnBrk="1">
                  <a:lnSpc>
                    <a:spcPts val="3700"/>
                  </a:lnSpc>
                  <a:tabLst>
                    <a:tab pos="2436876" algn="l"/>
                    <a:tab pos="4734052" algn="l"/>
                    <a:tab pos="682802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7" name="QC_4_BD.1_3#8028fc0c9.choices?htil=1&amp;vaa=1&amp;vcp=1&amp;vop=1&amp;pid=6d5db4b93&amp;color=0,55,96&amp;vtp=1&amp;bbb=1&amp;hs=1"/>
              <p:cNvSpPr>
                <a:spLocks noRot="1" noChangeAspect="1" noMove="1" noResize="1" noEditPoints="1" noAdjustHandles="1" noChangeArrowheads="1" noChangeShapeType="1" noTextEdit="1"/>
              </p:cNvSpPr>
              <p:nvPr/>
            </p:nvSpPr>
            <p:spPr>
              <a:xfrm>
                <a:off x="503995" y="2389406"/>
                <a:ext cx="10572016" cy="461518"/>
              </a:xfrm>
              <a:prstGeom prst="rect">
                <a:avLst/>
              </a:prstGeom>
              <a:blipFill>
                <a:blip r:embed="rId6"/>
                <a:stretch>
                  <a:fillRect l="-1384" b="-171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EX.2_1#8028fc0c9?vaa=1&amp;vcp=1&amp;vop=1&amp;pid=6d5db4b93&amp;color=0,55,96&amp;vtp=1&amp;bbb=1&amp;hb=1"/>
              <p:cNvSpPr/>
              <p:nvPr/>
            </p:nvSpPr>
            <p:spPr>
              <a:xfrm>
                <a:off x="502920" y="2851749"/>
                <a:ext cx="10570464" cy="13320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由周期求出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，由“五点法”求出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的值，从而求出函数的解析式</a:t>
                </a:r>
                <a:r>
                  <a:rPr lang="en-US" altLang="zh-CN" sz="1800" b="0" i="0">
                    <a:solidFill>
                      <a:srgbClr val="003760"/>
                    </a:solidFill>
                    <a:latin typeface="Times New Roman" pitchFamily="34" charset="0"/>
                    <a:ea typeface="微软雅黑" pitchFamily="34" charset="-122"/>
                    <a:cs typeface="Times New Roman" pitchFamily="34" charset="-120"/>
                  </a:rPr>
                  <a:t>.由图得函数</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上的对称轴为直线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，根据正弦型函数图象的对称</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性得</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=2</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0</m:t>
                        </m:r>
                      </m:sub>
                    </m:sSub>
                  </m:oMath>
                </a14:m>
                <a:r>
                  <a:rPr lang="en-US" altLang="zh-CN" b="0" i="0" dirty="0">
                    <a:solidFill>
                      <a:srgbClr val="003760"/>
                    </a:solidFill>
                    <a:latin typeface="Times New Roman" pitchFamily="34" charset="0"/>
                    <a:ea typeface="微软雅黑" pitchFamily="34" charset="-122"/>
                    <a:cs typeface="Times New Roman" pitchFamily="34" charset="-120"/>
                  </a:rPr>
                  <a:t>，代入解析式即可得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的值.</a:t>
                </a:r>
                <a:endParaRPr lang="en-US" altLang="zh-CN" dirty="0"/>
              </a:p>
            </p:txBody>
          </p:sp>
        </mc:Choice>
        <mc:Fallback>
          <p:sp>
            <p:nvSpPr>
              <p:cNvPr id="8" name="QC_4_EX.2_1#8028fc0c9?vaa=1&amp;vcp=1&amp;vop=1&amp;pid=6d5db4b93&amp;color=0,55,96&amp;vtp=1&amp;bbb=1&amp;hb=1"/>
              <p:cNvSpPr>
                <a:spLocks noRot="1" noChangeAspect="1" noMove="1" noResize="1" noEditPoints="1" noAdjustHandles="1" noChangeArrowheads="1" noChangeShapeType="1" noTextEdit="1"/>
              </p:cNvSpPr>
              <p:nvPr/>
            </p:nvSpPr>
            <p:spPr>
              <a:xfrm>
                <a:off x="502920" y="2851749"/>
                <a:ext cx="10570464" cy="1332040"/>
              </a:xfrm>
              <a:prstGeom prst="rect">
                <a:avLst/>
              </a:prstGeom>
              <a:blipFill>
                <a:blip r:embed="rId7"/>
                <a:stretch>
                  <a:fillRect l="-1384" b="-105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_1#8028fc0c9?vaa=1&amp;vcp=1&amp;vop=1&amp;pid=6d5db4b93&amp;color=0,55,96&amp;vtp=1&amp;bt=1&amp;bbb=1"/>
              <p:cNvSpPr/>
              <p:nvPr/>
            </p:nvSpPr>
            <p:spPr>
              <a:xfrm>
                <a:off x="502920" y="1372984"/>
                <a:ext cx="10570464" cy="35321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的部分图象可得，</a:t>
                </a:r>
                <a:endParaRPr lang="en-US" altLang="zh-CN" sz="1800" dirty="0"/>
              </a:p>
              <a:p>
                <a:pPr latinLnBrk="1">
                  <a:lnSpc>
                    <a:spcPts val="34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再根据</a:t>
                </a:r>
                <a:r>
                  <a:rPr lang="en-US" altLang="zh-CN" sz="1800" b="0" i="0" dirty="0">
                    <a:solidFill>
                      <a:srgbClr val="003760"/>
                    </a:solidFill>
                    <a:latin typeface="Times New Roman" pitchFamily="34" charset="0"/>
                    <a:ea typeface="微软雅黑" pitchFamily="34" charset="-122"/>
                    <a:cs typeface="Times New Roman" pitchFamily="34" charset="-120"/>
                  </a:rPr>
                  <a:t>“五点法”可得，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p>
            </p:txBody>
          </p:sp>
        </mc:Choice>
        <mc:Fallback>
          <p:sp>
            <p:nvSpPr>
              <p:cNvPr id="2" name="QC_4_AS.4_1#8028fc0c9?vaa=1&amp;vcp=1&amp;vop=1&amp;pid=6d5db4b93&amp;color=0,55,96&amp;vtp=1&amp;bt=1&amp;bbb=1"/>
              <p:cNvSpPr>
                <a:spLocks noRot="1" noChangeAspect="1" noMove="1" noResize="1" noEditPoints="1" noAdjustHandles="1" noChangeArrowheads="1" noChangeShapeType="1" noTextEdit="1"/>
              </p:cNvSpPr>
              <p:nvPr/>
            </p:nvSpPr>
            <p:spPr>
              <a:xfrm>
                <a:off x="502920" y="1372984"/>
                <a:ext cx="10570464" cy="3532188"/>
              </a:xfrm>
              <a:prstGeom prst="rect">
                <a:avLst/>
              </a:prstGeom>
              <a:blipFill>
                <a:blip r:embed="rId3"/>
                <a:stretch>
                  <a:fillRect l="-1384" b="-2241"/>
                </a:stretch>
              </a:blipFill>
              <a:ln/>
            </p:spPr>
            <p:txBody>
              <a:bodyPr/>
              <a:lstStyle/>
              <a:p>
                <a:r>
                  <a:rPr lang="zh-CN" altLang="en-US">
                    <a:noFill/>
                  </a:rPr>
                  <a:t> </a:t>
                </a:r>
              </a:p>
            </p:txBody>
          </p:sp>
        </mc:Fallback>
      </mc:AlternateContent>
      <p:sp>
        <p:nvSpPr>
          <p:cNvPr id="3" name="QC_4_AN.5_1#8028fc0c9?vaa=1&amp;vcp=1&amp;vop=1&amp;pid=6d5db4b93&amp;color=0,55,96&amp;vtp=1&amp;bbb=1"/>
          <p:cNvSpPr/>
          <p:nvPr/>
        </p:nvSpPr>
        <p:spPr>
          <a:xfrm>
            <a:off x="502920" y="4915013"/>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P_4_BD#f29147738?htil=2&amp;vcp=1&amp;pid=6d5db4b93&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45752" y="1120539"/>
            <a:ext cx="215798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4_BD#f29147738?htil=2&amp;vcp=1&amp;pid=6d5db4b93&amp;color=0,55,96&amp;vtp=1&amp;bt=1&amp;bbb=1&amp;hb=1&amp;hs=1"/>
              <p:cNvSpPr/>
              <p:nvPr/>
            </p:nvSpPr>
            <p:spPr>
              <a:xfrm>
                <a:off x="502920" y="1056531"/>
                <a:ext cx="828446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【解题策略】</a:t>
                </a:r>
                <a:r>
                  <a:rPr lang="en-US" altLang="zh-CN" sz="1800" b="0" i="0" dirty="0">
                    <a:solidFill>
                      <a:srgbClr val="003760"/>
                    </a:solidFill>
                    <a:latin typeface="Times New Roman" pitchFamily="34" charset="0"/>
                    <a:ea typeface="微软雅黑" pitchFamily="34" charset="-122"/>
                    <a:cs typeface="Times New Roman" pitchFamily="34" charset="-120"/>
                  </a:rPr>
                  <a:t>本题主要考查三角函数图象的对称性及由函数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的部分图象求函数解析式</a:t>
                </a:r>
                <a:r>
                  <a:rPr lang="en-US" altLang="zh-CN" sz="1800" b="0" i="0" dirty="0">
                    <a:solidFill>
                      <a:srgbClr val="003760"/>
                    </a:solidFill>
                    <a:latin typeface="Times New Roman" pitchFamily="34" charset="0"/>
                    <a:ea typeface="微软雅黑" pitchFamily="34" charset="-122"/>
                    <a:cs typeface="Times New Roman" pitchFamily="34" charset="-120"/>
                  </a:rPr>
                  <a:t>.给出函数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在一个周期内的图象</a:t>
                </a:r>
                <a:r>
                  <a:rPr lang="en-US" altLang="zh-CN" sz="1800" b="0" i="0">
                    <a:solidFill>
                      <a:srgbClr val="003760"/>
                    </a:solidFill>
                    <a:latin typeface="Times New Roman" pitchFamily="34" charset="0"/>
                    <a:ea typeface="微软雅黑" pitchFamily="34" charset="-122"/>
                    <a:cs typeface="Times New Roman" pitchFamily="34" charset="-120"/>
                  </a:rPr>
                  <a:t>，求</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它的解析式</a:t>
                </a:r>
                <a:r>
                  <a:rPr lang="en-US" altLang="zh-CN" sz="1800" b="0" i="0" dirty="0">
                    <a:solidFill>
                      <a:srgbClr val="003760"/>
                    </a:solidFill>
                    <a:latin typeface="Times New Roman" pitchFamily="34" charset="0"/>
                    <a:ea typeface="微软雅黑" pitchFamily="34" charset="-122"/>
                    <a:cs typeface="Times New Roman" pitchFamily="34" charset="-120"/>
                  </a:rPr>
                  <a:t>，关键在于观察给出的图象，从图象给出的信息中确定</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的值</a:t>
                </a:r>
                <a:r>
                  <a:rPr lang="en-US" altLang="zh-CN" b="0" i="0" dirty="0">
                    <a:solidFill>
                      <a:srgbClr val="003760"/>
                    </a:solidFill>
                    <a:latin typeface="Times New Roman" pitchFamily="34" charset="0"/>
                    <a:ea typeface="微软雅黑" pitchFamily="34" charset="-122"/>
                    <a:cs typeface="Times New Roman" pitchFamily="34" charset="-120"/>
                  </a:rPr>
                  <a:t>.求解的一般步骤如下：</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观察图象的最高点与最低点，设其纵坐标分别为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P_4_BD#f29147738?htil=2&amp;vcp=1&amp;pid=6d5db4b93&amp;color=0,55,96&amp;vtp=1&amp;bt=1&amp;bbb=1&amp;hb=1&amp;hs=1"/>
              <p:cNvSpPr>
                <a:spLocks noRot="1" noChangeAspect="1" noMove="1" noResize="1" noEditPoints="1" noAdjustHandles="1" noChangeArrowheads="1" noChangeShapeType="1" noTextEdit="1"/>
              </p:cNvSpPr>
              <p:nvPr/>
            </p:nvSpPr>
            <p:spPr>
              <a:xfrm>
                <a:off x="502920" y="1056531"/>
                <a:ext cx="8284464" cy="1608455"/>
              </a:xfrm>
              <a:prstGeom prst="rect">
                <a:avLst/>
              </a:prstGeom>
              <a:blipFill>
                <a:blip r:embed="rId4"/>
                <a:stretch>
                  <a:fillRect l="-1766" r="-1030"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P_4_BD#f29147738?htil=2&amp;vcp=1&amp;pid=6d5db4b93&amp;color=0,55,96&amp;vtp=1&amp;bt=1&amp;bbb=1&amp;hb=1&amp;hs=1">
                <a:extLst>
                  <a:ext uri="{FF2B5EF4-FFF2-40B4-BE49-F238E27FC236}">
                    <a16:creationId xmlns:a16="http://schemas.microsoft.com/office/drawing/2014/main" id="{951BFBDA-EB4C-1758-A65C-7E7F701DEE16}"/>
                  </a:ext>
                </a:extLst>
              </p:cNvPr>
              <p:cNvSpPr/>
              <p:nvPr/>
            </p:nvSpPr>
            <p:spPr>
              <a:xfrm>
                <a:off x="502920" y="2655461"/>
                <a:ext cx="10572016" cy="3376740"/>
              </a:xfrm>
              <a:prstGeom prst="rect">
                <a:avLst/>
              </a:prstGeom>
              <a:noFill/>
              <a:ln/>
            </p:spPr>
            <p:txBody>
              <a:bodyPr wrap="none" lIns="0" tIns="0" rIns="0" bIns="0" rtlCol="0" anchor="t"/>
              <a:lstStyle/>
              <a:p>
                <a:pPr latinLnBrk="1">
                  <a:lnSpc>
                    <a:spcPts val="3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；根据图象得出周期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，由公式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；利用</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零点或最高</a:t>
                </a:r>
                <a:r>
                  <a:rPr lang="en-US" altLang="zh-CN" sz="1800" b="0" i="0" dirty="0">
                    <a:solidFill>
                      <a:srgbClr val="003760"/>
                    </a:solidFill>
                    <a:latin typeface="Times New Roman" pitchFamily="34" charset="0"/>
                    <a:ea typeface="微软雅黑" pitchFamily="34" charset="-122"/>
                    <a:cs typeface="Times New Roman" pitchFamily="34" charset="-120"/>
                  </a:rPr>
                  <a:t>、低点或“五点法”求出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.此外，三角函数图象的应用</a:t>
                </a:r>
                <a:r>
                  <a:rPr lang="en-US" altLang="zh-CN" sz="1800" b="0" i="0">
                    <a:solidFill>
                      <a:srgbClr val="003760"/>
                    </a:solidFill>
                    <a:latin typeface="Times New Roman" pitchFamily="34" charset="0"/>
                    <a:ea typeface="微软雅黑" pitchFamily="34" charset="-122"/>
                    <a:cs typeface="Times New Roman" pitchFamily="34" charset="-120"/>
                  </a:rPr>
                  <a:t>，尤其对称性（</a:t>
                </a:r>
                <a:r>
                  <a:rPr lang="en-US" altLang="zh-CN" sz="1800" b="0" i="0" dirty="0">
                    <a:solidFill>
                      <a:srgbClr val="003760"/>
                    </a:solidFill>
                    <a:latin typeface="Times New Roman" pitchFamily="34" charset="0"/>
                    <a:ea typeface="微软雅黑" pitchFamily="34" charset="-122"/>
                    <a:cs typeface="Times New Roman" pitchFamily="34" charset="-120"/>
                  </a:rPr>
                  <a:t>对称轴、对称中心</a:t>
                </a:r>
                <a:r>
                  <a:rPr lang="en-US" altLang="zh-CN" sz="1800" b="0" i="0">
                    <a:solidFill>
                      <a:srgbClr val="003760"/>
                    </a:solidFill>
                    <a:latin typeface="Times New Roman" pitchFamily="34" charset="0"/>
                    <a:ea typeface="微软雅黑" pitchFamily="34" charset="-122"/>
                    <a:cs typeface="Times New Roman" pitchFamily="34" charset="-120"/>
                  </a:rPr>
                  <a:t>）是</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求解过程中需要考虑的重要因素，对于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，若在一个周期内存在</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,使得</a:t>
                </a:r>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是图象对称轴的方程；若在一个周期内存在</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&lt;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&lt;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,使得</a:t>
                </a:r>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，则图象的对称中心可能是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，也可能是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，如图所示的三角函数</a:t>
                </a:r>
              </a:p>
              <a:p>
                <a:pPr latinLnBrk="1">
                  <a:lnSpc>
                    <a:spcPts val="4500"/>
                  </a:lnSpc>
                </a:pPr>
                <a:r>
                  <a:rPr lang="en-US" altLang="zh-CN" sz="1800" b="0" i="0">
                    <a:solidFill>
                      <a:srgbClr val="003760"/>
                    </a:solidFill>
                    <a:latin typeface="Times New Roman" pitchFamily="34" charset="0"/>
                    <a:ea typeface="微软雅黑" pitchFamily="34" charset="-122"/>
                    <a:cs typeface="Times New Roman" pitchFamily="34" charset="-120"/>
                  </a:rPr>
                  <a:t>图象对称中心为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,故离开对图形的观察判断</a:t>
                </a:r>
                <a:r>
                  <a:rPr lang="en-US" altLang="zh-CN" sz="1800" b="0" i="0">
                    <a:solidFill>
                      <a:srgbClr val="003760"/>
                    </a:solidFill>
                    <a:latin typeface="Times New Roman" pitchFamily="34" charset="0"/>
                    <a:ea typeface="微软雅黑" pitchFamily="34" charset="-122"/>
                    <a:cs typeface="Times New Roman" pitchFamily="34" charset="-120"/>
                  </a:rPr>
                  <a:t>，有可能</a:t>
                </a:r>
                <a:r>
                  <a:rPr lang="en-US" altLang="zh-CN" b="0" i="0">
                    <a:solidFill>
                      <a:srgbClr val="003760"/>
                    </a:solidFill>
                    <a:latin typeface="Times New Roman" pitchFamily="34" charset="0"/>
                    <a:ea typeface="微软雅黑" pitchFamily="34" charset="-122"/>
                    <a:cs typeface="Times New Roman" pitchFamily="34" charset="-120"/>
                  </a:rPr>
                  <a:t>得不出正确结果，故要真正认识到数形结合</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的必要性与重要性</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P_4_BD#f29147738?htil=2&amp;vcp=1&amp;pid=6d5db4b93&amp;color=0,55,96&amp;vtp=1&amp;bt=1&amp;bbb=1&amp;hb=1&amp;hs=1">
                <a:extLst>
                  <a:ext uri="{FF2B5EF4-FFF2-40B4-BE49-F238E27FC236}">
                    <a16:creationId xmlns:a16="http://schemas.microsoft.com/office/drawing/2014/main" id="{951BFBDA-EB4C-1758-A65C-7E7F701DEE16}"/>
                  </a:ext>
                </a:extLst>
              </p:cNvPr>
              <p:cNvSpPr>
                <a:spLocks noRot="1" noChangeAspect="1" noMove="1" noResize="1" noEditPoints="1" noAdjustHandles="1" noChangeArrowheads="1" noChangeShapeType="1" noTextEdit="1"/>
              </p:cNvSpPr>
              <p:nvPr/>
            </p:nvSpPr>
            <p:spPr>
              <a:xfrm>
                <a:off x="502920" y="2655461"/>
                <a:ext cx="10572016" cy="3376740"/>
              </a:xfrm>
              <a:prstGeom prst="rect">
                <a:avLst/>
              </a:prstGeom>
              <a:blipFill>
                <a:blip r:embed="rId5"/>
                <a:stretch>
                  <a:fillRect l="-1384" b="-3971"/>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_1#20d6b3475?vaa=1&amp;vcp=1&amp;vop=1&amp;pid=6d5db4b93&amp;color=0,55,96&amp;vtp=1&amp;bt=1&amp;bbb=1"/>
              <p:cNvSpPr/>
              <p:nvPr/>
            </p:nvSpPr>
            <p:spPr>
              <a:xfrm>
                <a:off x="502920" y="1386286"/>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定义在</a:t>
                </a:r>
                <a14:m>
                  <m:oMath xmlns:m="http://schemas.openxmlformats.org/officeDocument/2006/math">
                    <m:r>
                      <a:rPr lang="en-US" altLang="zh-CN" sz="1800" b="1" i="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上的函数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，给出下列结论：</a:t>
                </a:r>
                <a:endParaRPr lang="en-US" altLang="zh-CN" sz="1800" dirty="0"/>
              </a:p>
            </p:txBody>
          </p:sp>
        </mc:Choice>
        <mc:Fallback>
          <p:sp>
            <p:nvSpPr>
              <p:cNvPr id="2" name="QC_4_BD.6_1#20d6b3475?vaa=1&amp;vcp=1&amp;vop=1&amp;pid=6d5db4b93&amp;color=0,55,96&amp;vtp=1&amp;bt=1&amp;bbb=1"/>
              <p:cNvSpPr>
                <a:spLocks noRot="1" noChangeAspect="1" noMove="1" noResize="1" noEditPoints="1" noAdjustHandles="1" noChangeArrowheads="1" noChangeShapeType="1" noTextEdit="1"/>
              </p:cNvSpPr>
              <p:nvPr/>
            </p:nvSpPr>
            <p:spPr>
              <a:xfrm>
                <a:off x="502920" y="1386286"/>
                <a:ext cx="10570464" cy="525463"/>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BD.6_2#20d6b3475?vaa=1&amp;vcp=1&amp;vop=1&amp;pid=6d5db4b93&amp;color=0,55,96&amp;vtp=1&amp;bbb=1"/>
              <p:cNvSpPr/>
              <p:nvPr/>
            </p:nvSpPr>
            <p:spPr>
              <a:xfrm>
                <a:off x="502920" y="1917084"/>
                <a:ext cx="10570464"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为周期函数；</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当且仅当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取得最小值；</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当且仅当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的图象上相邻最低点间的距离为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C_4_BD.6_2#20d6b3475?vaa=1&amp;vcp=1&amp;vop=1&amp;pid=6d5db4b93&amp;color=0,55,96&amp;vtp=1&amp;bbb=1"/>
              <p:cNvSpPr>
                <a:spLocks noRot="1" noChangeAspect="1" noMove="1" noResize="1" noEditPoints="1" noAdjustHandles="1" noChangeArrowheads="1" noChangeShapeType="1" noTextEdit="1"/>
              </p:cNvSpPr>
              <p:nvPr/>
            </p:nvSpPr>
            <p:spPr>
              <a:xfrm>
                <a:off x="502920" y="1917084"/>
                <a:ext cx="10570464" cy="2027555"/>
              </a:xfrm>
              <a:prstGeom prst="rect">
                <a:avLst/>
              </a:prstGeom>
              <a:blipFill>
                <a:blip r:embed="rId4"/>
                <a:stretch>
                  <a:fillRect l="-1384" b="-6907"/>
                </a:stretch>
              </a:blipFill>
              <a:ln/>
            </p:spPr>
            <p:txBody>
              <a:bodyPr/>
              <a:lstStyle/>
              <a:p>
                <a:r>
                  <a:rPr lang="zh-CN" altLang="en-US">
                    <a:noFill/>
                  </a:rPr>
                  <a:t> </a:t>
                </a:r>
              </a:p>
            </p:txBody>
          </p:sp>
        </mc:Fallback>
      </mc:AlternateContent>
      <p:sp>
        <p:nvSpPr>
          <p:cNvPr id="4" name="QC_4_BD.6_3#20d6b3475?vaa=1&amp;vcp=1&amp;vop=1&amp;pid=6d5db4b93&amp;color=0,55,96&amp;vtp=1&amp;bbb=1"/>
          <p:cNvSpPr/>
          <p:nvPr/>
        </p:nvSpPr>
        <p:spPr>
          <a:xfrm>
            <a:off x="502920" y="3946226"/>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其中正确结论的序号有(</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6" name="QC_4_BD.6_4#20d6b3475.choices?vaa=1&amp;vcp=1&amp;vop=1&amp;pid=6d5db4b93&amp;color=0,55,96&amp;vtp=1&amp;bbb=1"/>
          <p:cNvSpPr/>
          <p:nvPr/>
        </p:nvSpPr>
        <p:spPr>
          <a:xfrm>
            <a:off x="502920" y="4352689"/>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①④⑤</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①③④</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①②④</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②③⑤</a:t>
            </a:r>
            <a:endParaRPr lang="en-US" altLang="zh-CN" sz="1800" dirty="0"/>
          </a:p>
        </p:txBody>
      </p:sp>
      <mc:AlternateContent xmlns:mc="http://schemas.openxmlformats.org/markup-compatibility/2006">
        <mc:Choice xmlns:a14="http://schemas.microsoft.com/office/drawing/2010/main" Requires="a14">
          <p:sp>
            <p:nvSpPr>
              <p:cNvPr id="7" name="QC_4_EX.7_1#20d6b3475?vaa=1&amp;vcp=1&amp;vop=1&amp;pid=6d5db4b93&amp;color=0,55,96&amp;vtp=1&amp;bbb=1&amp;hb=1"/>
              <p:cNvSpPr/>
              <p:nvPr/>
            </p:nvSpPr>
            <p:spPr>
              <a:xfrm>
                <a:off x="502920" y="4726006"/>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【思路分析】</a:t>
                </a:r>
                <a:r>
                  <a:rPr lang="en-US" altLang="zh-CN" sz="1800" b="0" i="0" dirty="0">
                    <a:solidFill>
                      <a:srgbClr val="003760"/>
                    </a:solidFill>
                    <a:latin typeface="Times New Roman" pitchFamily="34" charset="0"/>
                    <a:ea typeface="微软雅黑" pitchFamily="34" charset="-122"/>
                    <a:cs typeface="Times New Roman" pitchFamily="34" charset="-120"/>
                  </a:rPr>
                  <a:t>根据绝对值的应用将函数进行化简，然后作出函数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Times New Roman" pitchFamily="34" charset="0"/>
                    <a:ea typeface="微软雅黑" pitchFamily="34" charset="-122"/>
                    <a:cs typeface="Times New Roman" pitchFamily="34" charset="-120"/>
                  </a:rPr>
                  <a:t>，利用数形结合以及三角</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函数的性质进行判断即可</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7" name="QC_4_EX.7_1#20d6b3475?vaa=1&amp;vcp=1&amp;vop=1&amp;pid=6d5db4b93&amp;color=0,55,96&amp;vtp=1&amp;bbb=1&amp;hb=1"/>
              <p:cNvSpPr>
                <a:spLocks noRot="1" noChangeAspect="1" noMove="1" noResize="1" noEditPoints="1" noAdjustHandles="1" noChangeArrowheads="1" noChangeShapeType="1" noTextEdit="1"/>
              </p:cNvSpPr>
              <p:nvPr/>
            </p:nvSpPr>
            <p:spPr>
              <a:xfrm>
                <a:off x="502920" y="4726006"/>
                <a:ext cx="10570464" cy="773240"/>
              </a:xfrm>
              <a:prstGeom prst="rect">
                <a:avLst/>
              </a:prstGeom>
              <a:blipFill>
                <a:blip r:embed="rId5"/>
                <a:stretch>
                  <a:fillRect l="-1384" r="-923"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4_AS.9_1#20d6b3475?htil=3&amp;vaa=1&amp;vcp=1&amp;vop=1&amp;pid=6d5db4b93&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93050" y="929160"/>
            <a:ext cx="3703320"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AS.9_2#20d6b3475?htil=3&amp;vaa=1&amp;vcp=1&amp;vop=1&amp;pid=6d5db4b93&amp;color=0,55,96&amp;vtp=1&amp;bt=1&amp;bbb=1&amp;hb=1&amp;hs=1"/>
              <p:cNvSpPr/>
              <p:nvPr/>
            </p:nvSpPr>
            <p:spPr>
              <a:xfrm>
                <a:off x="502920" y="792000"/>
                <a:ext cx="6729984" cy="43180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endParaRPr lang="en-US" altLang="zh-CN" sz="1800" dirty="0"/>
              </a:p>
              <a:p>
                <a:pPr latinLnBrk="1">
                  <a:lnSpc>
                    <a:spcPts val="100"/>
                  </a:lnSpc>
                </a:pPr>
                <a:endParaRPr lang="en-US" altLang="zh-CN" dirty="0"/>
              </a:p>
            </p:txBody>
          </p:sp>
        </mc:Choice>
        <mc:Fallback>
          <p:sp>
            <p:nvSpPr>
              <p:cNvPr id="3" name="QC_4_AS.9_2#20d6b3475?htil=3&amp;vaa=1&amp;vcp=1&amp;vop=1&amp;pid=6d5db4b93&amp;color=0,55,96&amp;vtp=1&amp;bt=1&amp;bbb=1&amp;hb=1&amp;hs=1"/>
              <p:cNvSpPr>
                <a:spLocks noRot="1" noChangeAspect="1" noMove="1" noResize="1" noEditPoints="1" noAdjustHandles="1" noChangeArrowheads="1" noChangeShapeType="1" noTextEdit="1"/>
              </p:cNvSpPr>
              <p:nvPr/>
            </p:nvSpPr>
            <p:spPr>
              <a:xfrm>
                <a:off x="502920" y="792000"/>
                <a:ext cx="6729984" cy="431800"/>
              </a:xfrm>
              <a:prstGeom prst="rect">
                <a:avLst/>
              </a:prstGeom>
              <a:blipFill>
                <a:blip r:embed="rId4"/>
                <a:stretch>
                  <a:fillRect l="-2174" b="-183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4_AS.9_3#20d6b3475?vaa=1&amp;vcp=1&amp;vop=1&amp;pid=6d5db4b93&amp;color=0,55,96&amp;vtp=1&amp;bbb=1"/>
              <p:cNvSpPr/>
              <p:nvPr/>
            </p:nvSpPr>
            <p:spPr>
              <a:xfrm>
                <a:off x="502920" y="3696172"/>
                <a:ext cx="10570464" cy="22225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利用图象观察得,</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函数是以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为周期的周期函数，故①正确；</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由图象知，函数的最小值为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，故②错误；</a:t>
                </a:r>
                <a:endParaRPr lang="en-US" altLang="zh-CN" sz="1800" dirty="0"/>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由图象知，当且仅当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时，函数取得最小值</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，故③错误；</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由图象知，当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成立，故④正确；</a:t>
                </a:r>
                <a:endParaRPr lang="en-US" altLang="zh-CN" sz="1800" dirty="0"/>
              </a:p>
              <a:p>
                <a:pPr algn="l" latinLnBrk="1">
                  <a:lnSpc>
                    <a:spcPct val="150000"/>
                  </a:lnSpc>
                </a:pPr>
                <a:endParaRPr lang="en-US" altLang="zh-CN" sz="1800" dirty="0"/>
              </a:p>
            </p:txBody>
          </p:sp>
        </mc:Choice>
        <mc:Fallback>
          <p:sp>
            <p:nvSpPr>
              <p:cNvPr id="4" name="QC_4_AS.9_3#20d6b3475?vaa=1&amp;vcp=1&amp;vop=1&amp;pid=6d5db4b93&amp;color=0,55,96&amp;vtp=1&amp;bbb=1"/>
              <p:cNvSpPr>
                <a:spLocks noRot="1" noChangeAspect="1" noMove="1" noResize="1" noEditPoints="1" noAdjustHandles="1" noChangeArrowheads="1" noChangeShapeType="1" noTextEdit="1"/>
              </p:cNvSpPr>
              <p:nvPr/>
            </p:nvSpPr>
            <p:spPr>
              <a:xfrm>
                <a:off x="502920" y="3696172"/>
                <a:ext cx="10570464" cy="2222500"/>
              </a:xfrm>
              <a:prstGeom prst="rect">
                <a:avLst/>
              </a:prstGeom>
              <a:blipFill>
                <a:blip r:embed="rId5"/>
                <a:stretch>
                  <a:fillRect b="-383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9_2#20d6b3475?htil=3&amp;vaa=1&amp;vcp=1&amp;vop=1&amp;pid=6d5db4b93&amp;color=0,55,96&amp;vtp=1&amp;bt=1&amp;bbb=1&amp;hb=1&amp;hs=1">
                <a:extLst>
                  <a:ext uri="{FF2B5EF4-FFF2-40B4-BE49-F238E27FC236}">
                    <a16:creationId xmlns:a16="http://schemas.microsoft.com/office/drawing/2014/main" id="{E7D4B374-952F-8BAF-EC5B-92E107C1EBF9}"/>
                  </a:ext>
                </a:extLst>
              </p:cNvPr>
              <p:cNvSpPr/>
              <p:nvPr/>
            </p:nvSpPr>
            <p:spPr>
              <a:xfrm>
                <a:off x="503995" y="2766532"/>
                <a:ext cx="10572016" cy="935355"/>
              </a:xfrm>
              <a:prstGeom prst="rect">
                <a:avLst/>
              </a:prstGeom>
              <a:noFill/>
              <a:ln/>
            </p:spPr>
            <p:txBody>
              <a:bodyPr wrap="none" lIns="0" tIns="0" rIns="0" bIns="0" rtlCol="0" anchor="t"/>
              <a:lstStyle/>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的部分图象即图中实线部分.</a:t>
                </a:r>
                <a:endParaRPr lang="en-US" altLang="zh-CN" dirty="0"/>
              </a:p>
            </p:txBody>
          </p:sp>
        </mc:Choice>
        <mc:Fallback>
          <p:sp>
            <p:nvSpPr>
              <p:cNvPr id="6" name="QC_4_AS.9_2#20d6b3475?htil=3&amp;vaa=1&amp;vcp=1&amp;vop=1&amp;pid=6d5db4b93&amp;color=0,55,96&amp;vtp=1&amp;bt=1&amp;bbb=1&amp;hb=1&amp;hs=1">
                <a:extLst>
                  <a:ext uri="{FF2B5EF4-FFF2-40B4-BE49-F238E27FC236}">
                    <a16:creationId xmlns:a16="http://schemas.microsoft.com/office/drawing/2014/main" id="{E7D4B374-952F-8BAF-EC5B-92E107C1EBF9}"/>
                  </a:ext>
                </a:extLst>
              </p:cNvPr>
              <p:cNvSpPr>
                <a:spLocks noRot="1" noChangeAspect="1" noMove="1" noResize="1" noEditPoints="1" noAdjustHandles="1" noChangeArrowheads="1" noChangeShapeType="1" noTextEdit="1"/>
              </p:cNvSpPr>
              <p:nvPr/>
            </p:nvSpPr>
            <p:spPr>
              <a:xfrm>
                <a:off x="503995" y="2766532"/>
                <a:ext cx="10572016" cy="935355"/>
              </a:xfrm>
              <a:prstGeom prst="rect">
                <a:avLst/>
              </a:prstGeom>
              <a:blipFill>
                <a:blip r:embed="rId6"/>
                <a:stretch>
                  <a:fillRect l="-1038" b="-150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4_AS.9_2#20d6b3475?htil=3&amp;vaa=1&amp;vcp=1&amp;vop=1&amp;pid=6d5db4b93&amp;color=0,55,96&amp;vtp=1&amp;bt=1&amp;bbb=1&amp;hb=1&amp;hs=1">
                <a:extLst>
                  <a:ext uri="{FF2B5EF4-FFF2-40B4-BE49-F238E27FC236}">
                    <a16:creationId xmlns:a16="http://schemas.microsoft.com/office/drawing/2014/main" id="{6463F3FA-4E9C-7E49-2653-3B8594F45EDC}"/>
                  </a:ext>
                </a:extLst>
              </p:cNvPr>
              <p:cNvSpPr/>
              <p:nvPr/>
            </p:nvSpPr>
            <p:spPr>
              <a:xfrm>
                <a:off x="502920" y="1224879"/>
                <a:ext cx="6729984" cy="1016000"/>
              </a:xfrm>
              <a:prstGeom prst="rect">
                <a:avLst/>
              </a:prstGeom>
              <a:noFill/>
              <a:ln/>
            </p:spPr>
            <p:txBody>
              <a:bodyPr wrap="square" lIns="0" tIns="0" rIns="0" bIns="0" rtlCol="0" anchor="t"/>
              <a:lstStyle/>
              <a:p>
                <a:pPr latinLnBrk="1">
                  <a:lnSpc>
                    <a:spcPts val="40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p:sp>
            <p:nvSpPr>
              <p:cNvPr id="7" name="QC_4_AS.9_2#20d6b3475?htil=3&amp;vaa=1&amp;vcp=1&amp;vop=1&amp;pid=6d5db4b93&amp;color=0,55,96&amp;vtp=1&amp;bt=1&amp;bbb=1&amp;hb=1&amp;hs=1">
                <a:extLst>
                  <a:ext uri="{FF2B5EF4-FFF2-40B4-BE49-F238E27FC236}">
                    <a16:creationId xmlns:a16="http://schemas.microsoft.com/office/drawing/2014/main" id="{6463F3FA-4E9C-7E49-2653-3B8594F45EDC}"/>
                  </a:ext>
                </a:extLst>
              </p:cNvPr>
              <p:cNvSpPr>
                <a:spLocks noRot="1" noChangeAspect="1" noMove="1" noResize="1" noEditPoints="1" noAdjustHandles="1" noChangeArrowheads="1" noChangeShapeType="1" noTextEdit="1"/>
              </p:cNvSpPr>
              <p:nvPr/>
            </p:nvSpPr>
            <p:spPr>
              <a:xfrm>
                <a:off x="502920" y="1224879"/>
                <a:ext cx="6729984" cy="1016000"/>
              </a:xfrm>
              <a:prstGeom prst="rect">
                <a:avLst/>
              </a:prstGeom>
              <a:blipFill>
                <a:blip r:embed="rId7"/>
                <a:stretch>
                  <a:fillRect l="-1630" r="-272" b="-658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AS.9_2#20d6b3475?htil=3&amp;vaa=1&amp;vcp=1&amp;vop=1&amp;pid=6d5db4b93&amp;color=0,55,96&amp;vtp=1&amp;bt=1&amp;bbb=1&amp;hb=1&amp;hs=1">
                <a:extLst>
                  <a:ext uri="{FF2B5EF4-FFF2-40B4-BE49-F238E27FC236}">
                    <a16:creationId xmlns:a16="http://schemas.microsoft.com/office/drawing/2014/main" id="{A40DEFC5-8AE8-90C7-8C97-181B8878AEF6}"/>
                  </a:ext>
                </a:extLst>
              </p:cNvPr>
              <p:cNvSpPr/>
              <p:nvPr/>
            </p:nvSpPr>
            <p:spPr>
              <a:xfrm>
                <a:off x="502920" y="2240879"/>
                <a:ext cx="6729984" cy="525653"/>
              </a:xfrm>
              <a:prstGeom prst="rect">
                <a:avLst/>
              </a:prstGeom>
              <a:noFill/>
              <a:ln/>
            </p:spPr>
            <p:txBody>
              <a:bodyPr wrap="none" lIns="0" tIns="0" rIns="0" bIns="0" rtlCol="0" anchor="t"/>
              <a:lstStyle/>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endParaRPr lang="en-US" altLang="zh-CN" dirty="0"/>
              </a:p>
            </p:txBody>
          </p:sp>
        </mc:Choice>
        <mc:Fallback>
          <p:sp>
            <p:nvSpPr>
              <p:cNvPr id="8" name="QC_4_AS.9_2#20d6b3475?htil=3&amp;vaa=1&amp;vcp=1&amp;vop=1&amp;pid=6d5db4b93&amp;color=0,55,96&amp;vtp=1&amp;bt=1&amp;bbb=1&amp;hb=1&amp;hs=1">
                <a:extLst>
                  <a:ext uri="{FF2B5EF4-FFF2-40B4-BE49-F238E27FC236}">
                    <a16:creationId xmlns:a16="http://schemas.microsoft.com/office/drawing/2014/main" id="{A40DEFC5-8AE8-90C7-8C97-181B8878AEF6}"/>
                  </a:ext>
                </a:extLst>
              </p:cNvPr>
              <p:cNvSpPr>
                <a:spLocks noRot="1" noChangeAspect="1" noMove="1" noResize="1" noEditPoints="1" noAdjustHandles="1" noChangeArrowheads="1" noChangeShapeType="1" noTextEdit="1"/>
              </p:cNvSpPr>
              <p:nvPr/>
            </p:nvSpPr>
            <p:spPr>
              <a:xfrm>
                <a:off x="502920" y="2240879"/>
                <a:ext cx="6729984" cy="525653"/>
              </a:xfrm>
              <a:prstGeom prst="rect">
                <a:avLst/>
              </a:prstGeom>
              <a:blipFill>
                <a:blip r:embed="rId8"/>
                <a:stretch>
                  <a:fillRect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bg/>
                                          </p:spTgt>
                                        </p:tgtEl>
                                        <p:attrNameLst>
                                          <p:attrName>style.visibility</p:attrName>
                                        </p:attrNameLst>
                                      </p:cBhvr>
                                      <p:to>
                                        <p:strVal val="visible"/>
                                      </p:to>
                                    </p:set>
                                    <p:animEffect transition="in" filter="fade">
                                      <p:cBhvr>
                                        <p:cTn id="32" dur="500"/>
                                        <p:tgtEl>
                                          <p:spTgt spid="8">
                                            <p:bg/>
                                          </p:spTgt>
                                        </p:tgtEl>
                                      </p:cBhvr>
                                    </p:animEffect>
                                    <p:anim calcmode="lin" valueType="num">
                                      <p:cBhvr>
                                        <p:cTn id="33" dur="500" fill="hold"/>
                                        <p:tgtEl>
                                          <p:spTgt spid="8">
                                            <p:bg/>
                                          </p:spTgt>
                                        </p:tgtEl>
                                        <p:attrNameLst>
                                          <p:attrName>ppt_x</p:attrName>
                                        </p:attrNameLst>
                                      </p:cBhvr>
                                      <p:tavLst>
                                        <p:tav tm="0">
                                          <p:val>
                                            <p:strVal val="#ppt_x"/>
                                          </p:val>
                                        </p:tav>
                                        <p:tav tm="100000">
                                          <p:val>
                                            <p:strVal val="#ppt_x"/>
                                          </p:val>
                                        </p:tav>
                                      </p:tavLst>
                                    </p:anim>
                                    <p:anim calcmode="lin" valueType="num">
                                      <p:cBhvr>
                                        <p:cTn id="34" dur="500" fill="hold"/>
                                        <p:tgtEl>
                                          <p:spTgt spid="8">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anim calcmode="lin" valueType="num">
                                      <p:cBhvr>
                                        <p:cTn id="3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8">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Effect transition="in" filter="fade">
                                      <p:cBhvr>
                                        <p:cTn id="52" dur="500"/>
                                        <p:tgtEl>
                                          <p:spTgt spid="6">
                                            <p:txEl>
                                              <p:pRg st="1" end="1"/>
                                            </p:txEl>
                                          </p:spTgt>
                                        </p:tgtEl>
                                      </p:cBhvr>
                                    </p:animEffect>
                                    <p:anim calcmode="lin" valueType="num">
                                      <p:cBhvr>
                                        <p:cTn id="5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Effect transition="in" filter="fade">
                                      <p:cBhvr>
                                        <p:cTn id="57" dur="500"/>
                                        <p:tgtEl>
                                          <p:spTgt spid="4">
                                            <p:bg/>
                                          </p:spTgt>
                                        </p:tgtEl>
                                      </p:cBhvr>
                                    </p:animEffect>
                                    <p:anim calcmode="lin" valueType="num">
                                      <p:cBhvr>
                                        <p:cTn id="58" dur="500" fill="hold"/>
                                        <p:tgtEl>
                                          <p:spTgt spid="4">
                                            <p:bg/>
                                          </p:spTgt>
                                        </p:tgtEl>
                                        <p:attrNameLst>
                                          <p:attrName>ppt_x</p:attrName>
                                        </p:attrNameLst>
                                      </p:cBhvr>
                                      <p:tavLst>
                                        <p:tav tm="0">
                                          <p:val>
                                            <p:strVal val="#ppt_x"/>
                                          </p:val>
                                        </p:tav>
                                        <p:tav tm="100000">
                                          <p:val>
                                            <p:strVal val="#ppt_x"/>
                                          </p:val>
                                        </p:tav>
                                      </p:tavLst>
                                    </p:anim>
                                    <p:anim calcmode="lin" valueType="num">
                                      <p:cBhvr>
                                        <p:cTn id="59" dur="500" fill="hold"/>
                                        <p:tgtEl>
                                          <p:spTgt spid="4">
                                            <p:bg/>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0" end="0"/>
                                            </p:txEl>
                                          </p:spTgt>
                                        </p:tgtEl>
                                        <p:attrNameLst>
                                          <p:attrName>style.visibility</p:attrName>
                                        </p:attrNameLst>
                                      </p:cBhvr>
                                      <p:to>
                                        <p:strVal val="visible"/>
                                      </p:to>
                                    </p:set>
                                    <p:animEffect transition="in" filter="fade">
                                      <p:cBhvr>
                                        <p:cTn id="62" dur="500"/>
                                        <p:tgtEl>
                                          <p:spTgt spid="4">
                                            <p:txEl>
                                              <p:pRg st="0" end="0"/>
                                            </p:txEl>
                                          </p:spTgt>
                                        </p:tgtEl>
                                      </p:cBhvr>
                                    </p:animEffect>
                                    <p:anim calcmode="lin" valueType="num">
                                      <p:cBhvr>
                                        <p:cTn id="6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
                                            <p:txEl>
                                              <p:pRg st="1" end="1"/>
                                            </p:txEl>
                                          </p:spTgt>
                                        </p:tgtEl>
                                        <p:attrNameLst>
                                          <p:attrName>style.visibility</p:attrName>
                                        </p:attrNameLst>
                                      </p:cBhvr>
                                      <p:to>
                                        <p:strVal val="visible"/>
                                      </p:to>
                                    </p:set>
                                    <p:animEffect transition="in" filter="fade">
                                      <p:cBhvr>
                                        <p:cTn id="67" dur="500"/>
                                        <p:tgtEl>
                                          <p:spTgt spid="4">
                                            <p:txEl>
                                              <p:pRg st="1" end="1"/>
                                            </p:txEl>
                                          </p:spTgt>
                                        </p:tgtEl>
                                      </p:cBhvr>
                                    </p:animEffect>
                                    <p:anim calcmode="lin" valueType="num">
                                      <p:cBhvr>
                                        <p:cTn id="6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69" dur="500" fill="hold"/>
                                        <p:tgtEl>
                                          <p:spTgt spid="4">
                                            <p:txEl>
                                              <p:pRg st="1" end="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
                                            <p:txEl>
                                              <p:pRg st="2" end="2"/>
                                            </p:txEl>
                                          </p:spTgt>
                                        </p:tgtEl>
                                        <p:attrNameLst>
                                          <p:attrName>style.visibility</p:attrName>
                                        </p:attrNameLst>
                                      </p:cBhvr>
                                      <p:to>
                                        <p:strVal val="visible"/>
                                      </p:to>
                                    </p:set>
                                    <p:animEffect transition="in" filter="fade">
                                      <p:cBhvr>
                                        <p:cTn id="72" dur="500"/>
                                        <p:tgtEl>
                                          <p:spTgt spid="4">
                                            <p:txEl>
                                              <p:pRg st="2" end="2"/>
                                            </p:txEl>
                                          </p:spTgt>
                                        </p:tgtEl>
                                      </p:cBhvr>
                                    </p:animEffect>
                                    <p:anim calcmode="lin" valueType="num">
                                      <p:cBhvr>
                                        <p:cTn id="7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74" dur="500" fill="hold"/>
                                        <p:tgtEl>
                                          <p:spTgt spid="4">
                                            <p:txEl>
                                              <p:pRg st="2" end="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
                                            <p:txEl>
                                              <p:pRg st="3" end="3"/>
                                            </p:txEl>
                                          </p:spTgt>
                                        </p:tgtEl>
                                        <p:attrNameLst>
                                          <p:attrName>style.visibility</p:attrName>
                                        </p:attrNameLst>
                                      </p:cBhvr>
                                      <p:to>
                                        <p:strVal val="visible"/>
                                      </p:to>
                                    </p:set>
                                    <p:animEffect transition="in" filter="fade">
                                      <p:cBhvr>
                                        <p:cTn id="77" dur="500"/>
                                        <p:tgtEl>
                                          <p:spTgt spid="4">
                                            <p:txEl>
                                              <p:pRg st="3" end="3"/>
                                            </p:txEl>
                                          </p:spTgt>
                                        </p:tgtEl>
                                      </p:cBhvr>
                                    </p:animEffect>
                                    <p:anim calcmode="lin" valueType="num">
                                      <p:cBhvr>
                                        <p:cTn id="7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79" dur="500" fill="hold"/>
                                        <p:tgtEl>
                                          <p:spTgt spid="4">
                                            <p:txEl>
                                              <p:pRg st="3" end="3"/>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
                                            <p:txEl>
                                              <p:pRg st="4" end="4"/>
                                            </p:txEl>
                                          </p:spTgt>
                                        </p:tgtEl>
                                        <p:attrNameLst>
                                          <p:attrName>style.visibility</p:attrName>
                                        </p:attrNameLst>
                                      </p:cBhvr>
                                      <p:to>
                                        <p:strVal val="visible"/>
                                      </p:to>
                                    </p:set>
                                    <p:animEffect transition="in" filter="fade">
                                      <p:cBhvr>
                                        <p:cTn id="82" dur="500"/>
                                        <p:tgtEl>
                                          <p:spTgt spid="4">
                                            <p:txEl>
                                              <p:pRg st="4" end="4"/>
                                            </p:txEl>
                                          </p:spTgt>
                                        </p:tgtEl>
                                      </p:cBhvr>
                                    </p:animEffect>
                                    <p:anim calcmode="lin" valueType="num">
                                      <p:cBhvr>
                                        <p:cTn id="8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8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3#20d6b3475?vaa=1&amp;vcp=1&amp;vop=1&amp;pid=6d5db4b93&amp;color=0,55,96&amp;vtp=1&amp;bbb=1">
                <a:extLst>
                  <a:ext uri="{FF2B5EF4-FFF2-40B4-BE49-F238E27FC236}">
                    <a16:creationId xmlns:a16="http://schemas.microsoft.com/office/drawing/2014/main" id="{EBFF258C-18BA-E08C-98C6-494067974056}"/>
                  </a:ext>
                </a:extLst>
              </p:cNvPr>
              <p:cNvSpPr/>
              <p:nvPr/>
            </p:nvSpPr>
            <p:spPr>
              <a:xfrm>
                <a:off x="502920" y="2913190"/>
                <a:ext cx="10570464" cy="770255"/>
              </a:xfrm>
              <a:prstGeom prst="rect">
                <a:avLst/>
              </a:prstGeom>
              <a:noFill/>
              <a:ln/>
            </p:spPr>
            <p:txBody>
              <a:bodyPr wrap="none" lIns="0" tIns="0" rIns="0" bIns="0" rtlCol="0" anchor="t"/>
              <a:lstStyle/>
              <a:p>
                <a:pPr algn="l"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的图象上相邻最低点间的距离为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，故⑤正确.</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故正确的有</a:t>
                </a:r>
                <a:r>
                  <a:rPr lang="en-US" altLang="zh-CN" sz="1800" b="0" i="0" dirty="0">
                    <a:solidFill>
                      <a:srgbClr val="003760"/>
                    </a:solidFill>
                    <a:latin typeface="Times New Roman" pitchFamily="34" charset="0"/>
                    <a:ea typeface="微软雅黑" pitchFamily="34" charset="-122"/>
                    <a:cs typeface="Times New Roman" pitchFamily="34" charset="-120"/>
                  </a:rPr>
                  <a:t>①④⑤，故选A.</a:t>
                </a:r>
                <a:endParaRPr lang="en-US" altLang="zh-CN" sz="1800" dirty="0"/>
              </a:p>
            </p:txBody>
          </p:sp>
        </mc:Choice>
        <mc:Fallback>
          <p:sp>
            <p:nvSpPr>
              <p:cNvPr id="2" name="QC_4_AS.9_3#20d6b3475?vaa=1&amp;vcp=1&amp;vop=1&amp;pid=6d5db4b93&amp;color=0,55,96&amp;vtp=1&amp;bbb=1">
                <a:extLst>
                  <a:ext uri="{FF2B5EF4-FFF2-40B4-BE49-F238E27FC236}">
                    <a16:creationId xmlns:a16="http://schemas.microsoft.com/office/drawing/2014/main" id="{EBFF258C-18BA-E08C-98C6-494067974056}"/>
                  </a:ext>
                </a:extLst>
              </p:cNvPr>
              <p:cNvSpPr>
                <a:spLocks noRot="1" noChangeAspect="1" noMove="1" noResize="1" noEditPoints="1" noAdjustHandles="1" noChangeArrowheads="1" noChangeShapeType="1" noTextEdit="1"/>
              </p:cNvSpPr>
              <p:nvPr/>
            </p:nvSpPr>
            <p:spPr>
              <a:xfrm>
                <a:off x="502920" y="2913190"/>
                <a:ext cx="10570464" cy="770255"/>
              </a:xfrm>
              <a:prstGeom prst="rect">
                <a:avLst/>
              </a:prstGeom>
              <a:blipFill>
                <a:blip r:embed="rId2"/>
                <a:stretch>
                  <a:fillRect b="-18254"/>
                </a:stretch>
              </a:blipFill>
              <a:ln/>
            </p:spPr>
            <p:txBody>
              <a:bodyPr/>
              <a:lstStyle/>
              <a:p>
                <a:r>
                  <a:rPr lang="zh-CN" altLang="en-US">
                    <a:noFill/>
                  </a:rPr>
                  <a:t> </a:t>
                </a:r>
              </a:p>
            </p:txBody>
          </p:sp>
        </mc:Fallback>
      </mc:AlternateContent>
      <p:sp>
        <p:nvSpPr>
          <p:cNvPr id="3" name="QC_4_AN.10_1#20d6b3475?vaa=1&amp;vcp=1&amp;vop=1&amp;pid=6d5db4b93&amp;color=0,55,96&amp;vtp=1&amp;bbb=1">
            <a:extLst>
              <a:ext uri="{FF2B5EF4-FFF2-40B4-BE49-F238E27FC236}">
                <a16:creationId xmlns:a16="http://schemas.microsoft.com/office/drawing/2014/main" id="{C8F532B1-3A8E-689C-3ED8-4271866B179F}"/>
              </a:ext>
            </a:extLst>
          </p:cNvPr>
          <p:cNvSpPr/>
          <p:nvPr/>
        </p:nvSpPr>
        <p:spPr>
          <a:xfrm>
            <a:off x="502920" y="3731550"/>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extLst>
      <p:ext uri="{BB962C8B-B14F-4D97-AF65-F5344CB8AC3E}">
        <p14:creationId xmlns:p14="http://schemas.microsoft.com/office/powerpoint/2010/main" val="1003355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TotalTime>
  <Words>4825</Words>
  <Application>Microsoft Office PowerPoint</Application>
  <PresentationFormat>宽屏</PresentationFormat>
  <Paragraphs>284</Paragraphs>
  <Slides>36</Slides>
  <Notes>33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36</vt:i4>
      </vt:variant>
    </vt:vector>
  </HeadingPairs>
  <TitlesOfParts>
    <vt:vector size="44" baseType="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2025-09-29T09:47:46Z</dcterms:created>
  <dcterms:modified xsi:type="dcterms:W3CDTF">2025-09-29T10:01:25Z</dcterms:modified>
  <cp:category/>
  <cp:contentStatus/>
</cp:coreProperties>
</file>