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86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7441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d521041e46103c3b205eaf#tid=68da2f9666391f0009f9652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4464" y="4142232"/>
            <a:ext cx="3419856" cy="8961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84464" y="4142232"/>
            <a:ext cx="3419856" cy="8961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必修  第三册  RJB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5152" y="2011680"/>
            <a:ext cx="2880360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7752" y="2697480"/>
            <a:ext cx="3136392" cy="1188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2697480"/>
            <a:ext cx="3136392" cy="1188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17_1#68b408622?vaa=1&amp;vcp=1&amp;vop=1&amp;pid=d13036f6a&amp;color=0,55,96&amp;mp=1&amp;vtp=1&amp;bt=1&amp;bbb=1&amp;hb=1"/>
              <p:cNvSpPr/>
              <p:nvPr/>
            </p:nvSpPr>
            <p:spPr>
              <a:xfrm>
                <a:off x="502920" y="814786"/>
                <a:ext cx="10570464" cy="5245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依题意，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8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00376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1800" b="0" i="0">
                                            <a:solidFill>
                                              <a:srgbClr val="00376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altLang="zh-CN" sz="1800" b="0" i="0">
                                            <a:solidFill>
                                              <a:srgbClr val="00376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6</m:t>
                                        </m:r>
                                      </m:den>
                                    </m:f>
                                    <m:r>
                                      <a:rPr lang="en-US" altLang="zh-CN" sz="1800" b="1" i="1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𝒂</m:t>
                                    </m:r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+</m:t>
                                    </m:r>
                                    <m:f>
                                      <m:f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00376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1800" b="0" i="0">
                                            <a:solidFill>
                                              <a:srgbClr val="00376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2</m:t>
                                        </m:r>
                                      </m:num>
                                      <m:den>
                                        <m:r>
                                          <a:rPr lang="en-US" altLang="zh-CN" sz="1800" b="0" i="0">
                                            <a:solidFill>
                                              <a:srgbClr val="00376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  <m:r>
                                      <a:rPr lang="en-US" altLang="zh-CN" sz="1800" b="1" i="1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𝒃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=25,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       </m:t>
                            </m:r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6</m:t>
                                    </m:r>
                                  </m:den>
                                </m:f>
                                <m:r>
                                  <a:rPr lang="en-US" altLang="zh-CN" sz="1800" b="1" i="1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𝒂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3</m:t>
                                    </m:r>
                                  </m:den>
                                </m:f>
                                <m:r>
                                  <a:rPr lang="en-US" altLang="zh-CN" sz="1800" b="1" i="1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𝒃</m:t>
                                </m:r>
                              </m:e>
                            </m:d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⋅(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𝒂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8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36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∣</m:t>
                                </m:r>
                                <m:r>
                                  <a:rPr lang="en-US" altLang="zh-CN" sz="1800" b="1" i="1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𝒂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∣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9</m:t>
                                </m:r>
                              </m:den>
                            </m:f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𝒂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9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∣</m:t>
                                </m:r>
                                <m:r>
                                  <a:rPr lang="en-US" altLang="zh-CN" sz="1800" b="1" i="1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𝒃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∣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=25,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       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∣</m:t>
                                </m:r>
                                <m:r>
                                  <a:rPr lang="en-US" altLang="zh-CN" sz="1800" b="1" i="1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𝒂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∣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𝒂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∣</m:t>
                                </m:r>
                                <m:r>
                                  <a:rPr lang="en-US" altLang="zh-CN" sz="1800" b="1" i="1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𝒃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∣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∣</m:t>
                                </m:r>
                                <m:r>
                                  <a:rPr lang="en-US" altLang="zh-CN" sz="1800" b="1" i="1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𝒂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∣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+8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𝒂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+16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∣</m:t>
                                </m:r>
                                <m:r>
                                  <a:rPr lang="en-US" altLang="zh-CN" sz="1800" b="1" i="1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𝒃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∣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=900,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①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       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∣</m:t>
                                </m:r>
                                <m:r>
                                  <a:rPr lang="en-US" altLang="zh-CN" sz="1800" b="1" i="1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𝒂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∣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−4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∣</m:t>
                                </m:r>
                                <m:r>
                                  <a:rPr lang="en-US" altLang="zh-CN" sz="1800" b="1" i="1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𝒃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∣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+3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𝒂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②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,代入①得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  <m:r>
                      <a:rPr lang="en-US" altLang="zh-CN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2" name="QB_5_AS.17_1#68b408622?vaa=1&amp;vcp=1&amp;vop=1&amp;pid=d13036f6a&amp;color=0,55,96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814786"/>
                <a:ext cx="10570464" cy="5245100"/>
              </a:xfrm>
              <a:prstGeom prst="rect">
                <a:avLst/>
              </a:prstGeom>
              <a:blipFill>
                <a:blip r:embed="rId3"/>
                <a:stretch>
                  <a:fillRect l="-1384" b="-17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N.18_1#68b408622?vaa=1&amp;vcp=1&amp;vop=1&amp;pid=d13036f6a&amp;color=0,55,96&amp;vtp=1&amp;bbb=1">
                <a:extLst>
                  <a:ext uri="{FF2B5EF4-FFF2-40B4-BE49-F238E27FC236}">
                    <a16:creationId xmlns:a16="http://schemas.microsoft.com/office/drawing/2014/main" id="{3BB9A3C9-0954-5489-DF89-663685A2C9B5}"/>
                  </a:ext>
                </a:extLst>
              </p:cNvPr>
              <p:cNvSpPr/>
              <p:nvPr/>
            </p:nvSpPr>
            <p:spPr>
              <a:xfrm>
                <a:off x="502920" y="3891379"/>
                <a:ext cx="10570464" cy="4033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【答案】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AN.18_1#68b408622?vaa=1&amp;vcp=1&amp;vop=1&amp;pid=d13036f6a&amp;color=0,55,96&amp;vtp=1&amp;bbb=1">
                <a:extLst>
                  <a:ext uri="{FF2B5EF4-FFF2-40B4-BE49-F238E27FC236}">
                    <a16:creationId xmlns:a16="http://schemas.microsoft.com/office/drawing/2014/main" id="{3BB9A3C9-0954-5489-DF89-663685A2C9B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891379"/>
                <a:ext cx="10570464" cy="403352"/>
              </a:xfrm>
              <a:prstGeom prst="rect">
                <a:avLst/>
              </a:prstGeom>
              <a:blipFill>
                <a:blip r:embed="rId2"/>
                <a:stretch>
                  <a:fillRect l="-1499" b="-373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S.17_1#68b408622?vaa=1&amp;vcp=1&amp;vop=1&amp;pid=d13036f6a&amp;color=0,55,96&amp;mp=1&amp;vtp=1&amp;bt=1&amp;bbb=1&amp;hb=1">
                <a:extLst>
                  <a:ext uri="{FF2B5EF4-FFF2-40B4-BE49-F238E27FC236}">
                    <a16:creationId xmlns:a16="http://schemas.microsoft.com/office/drawing/2014/main" id="{5409417A-34E1-38BB-B1C2-BDF5471E2360}"/>
                  </a:ext>
                </a:extLst>
              </p:cNvPr>
              <p:cNvSpPr/>
              <p:nvPr/>
            </p:nvSpPr>
            <p:spPr>
              <a:xfrm>
                <a:off x="502920" y="2766124"/>
                <a:ext cx="10570464" cy="1119759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</m:t>
                        </m:r>
                      </m:e>
                    </m:acc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(20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  <m:r>
                      <a:rPr lang="en-US" altLang="zh-CN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900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B_5_AS.17_1#68b408622?vaa=1&amp;vcp=1&amp;vop=1&amp;pid=d13036f6a&amp;color=0,55,96&amp;mp=1&amp;vtp=1&amp;bt=1&amp;bbb=1&amp;hb=1">
                <a:extLst>
                  <a:ext uri="{FF2B5EF4-FFF2-40B4-BE49-F238E27FC236}">
                    <a16:creationId xmlns:a16="http://schemas.microsoft.com/office/drawing/2014/main" id="{5409417A-34E1-38BB-B1C2-BDF5471E236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66124"/>
                <a:ext cx="10570464" cy="1119759"/>
              </a:xfrm>
              <a:prstGeom prst="rect">
                <a:avLst/>
              </a:prstGeom>
              <a:blipFill>
                <a:blip r:embed="rId3"/>
                <a:stretch>
                  <a:fillRect l="-865" b="-76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27223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7ddef13f?vcp=1&amp;pid=d404dd767&amp;color=97,97,244&amp;vtp=1&amp;bt=1&amp;bbb=1"/>
          <p:cNvSpPr/>
          <p:nvPr/>
        </p:nvSpPr>
        <p:spPr>
          <a:xfrm>
            <a:off x="502920" y="79200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考点2</a:t>
            </a:r>
            <a:r>
              <a:rPr lang="en-US" altLang="zh-CN" sz="22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平面向量的夹角与垂直</a:t>
            </a:r>
            <a:endParaRPr lang="en-US" altLang="zh-CN" sz="22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9_1#acaa74cf8?vaa=1&amp;vcp=1&amp;vop=1&amp;pid=67ddef13f&amp;color=0,55,96&amp;vtp=1&amp;bbb=1"/>
              <p:cNvSpPr/>
              <p:nvPr/>
            </p:nvSpPr>
            <p:spPr>
              <a:xfrm>
                <a:off x="502920" y="1286668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[全国新课标Ⅰ2024·3，5分]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⊥(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3" name="QC_5_BD.19_1#acaa74cf8?vaa=1&amp;vcp=1&amp;vop=1&amp;pid=67ddef13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86668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21_1#acaa74cf8.bracket?vaa=1&amp;vcp=1&amp;vop=1&amp;pid=67ddef13f&amp;color=0,55,96&amp;vpa=4&amp;vtp=1"/>
          <p:cNvSpPr/>
          <p:nvPr/>
        </p:nvSpPr>
        <p:spPr>
          <a:xfrm>
            <a:off x="9303576" y="1370993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9_2#acaa74cf8.choices?vaa=1&amp;vcp=1&amp;vop=1&amp;pid=67ddef13f&amp;color=0,55,96&amp;vtp=1&amp;bbb=1"/>
              <p:cNvSpPr/>
              <p:nvPr/>
            </p:nvSpPr>
            <p:spPr>
              <a:xfrm>
                <a:off x="502920" y="1692620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04541" algn="l"/>
                    <a:tab pos="5583682" algn="l"/>
                    <a:tab pos="81723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BD.19_2#acaa74cf8.choices?vaa=1&amp;vcp=1&amp;vop=1&amp;pid=67ddef13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92620"/>
                <a:ext cx="10570464" cy="360680"/>
              </a:xfrm>
              <a:prstGeom prst="rect">
                <a:avLst/>
              </a:prstGeom>
              <a:blipFill>
                <a:blip r:embed="rId4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20_1#acaa74cf8?vaa=1&amp;vcp=1&amp;vop=1&amp;pid=67ddef13f&amp;color=0,55,96&amp;vtp=1&amp;bbb=1&amp;hb=1"/>
              <p:cNvSpPr/>
              <p:nvPr/>
            </p:nvSpPr>
            <p:spPr>
              <a:xfrm>
                <a:off x="502920" y="2065937"/>
                <a:ext cx="10570464" cy="772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)−4(0,1)=(2,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⊥(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2×2+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+4=0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20_1#acaa74cf8?vaa=1&amp;vcp=1&amp;vop=1&amp;pid=67ddef13f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65937"/>
                <a:ext cx="10570464" cy="772859"/>
              </a:xfrm>
              <a:prstGeom prst="rect">
                <a:avLst/>
              </a:prstGeom>
              <a:blipFill>
                <a:blip r:embed="rId5"/>
                <a:stretch>
                  <a:fillRect l="-1384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3_1#80f59cde4?vaa=1&amp;vcp=1&amp;vop=1&amp;pid=67ddef13f&amp;color=0,55,96&amp;vtp=1&amp;bt=1&amp;bbb=1"/>
              <p:cNvSpPr/>
              <p:nvPr/>
            </p:nvSpPr>
            <p:spPr>
              <a:xfrm>
                <a:off x="502920" y="2287415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[全国甲理2024·9，5分]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2" name="QC_5_BD.23_1#80f59cde4?vaa=1&amp;vcp=1&amp;vop=1&amp;pid=67ddef13f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287415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5_1#80f59cde4.bracket?vaa=1&amp;vcp=1&amp;vop=1&amp;pid=67ddef13f&amp;color=0,55,96&amp;vpa=5&amp;vtp=1"/>
          <p:cNvSpPr/>
          <p:nvPr/>
        </p:nvSpPr>
        <p:spPr>
          <a:xfrm>
            <a:off x="7124510" y="2369203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3_2#80f59cde4.choices?vaa=1&amp;vcp=1&amp;vop=1&amp;pid=67ddef13f&amp;color=0,55,96&amp;vtp=1&amp;bbb=1"/>
              <p:cNvSpPr/>
              <p:nvPr/>
            </p:nvSpPr>
            <p:spPr>
              <a:xfrm>
                <a:off x="502920" y="2658002"/>
                <a:ext cx="10570464" cy="8490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393182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的必要条件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的必要条件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  <a:tabLst>
                    <a:tab pos="5393182" algn="l"/>
                  </a:tabLst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的充分条件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=−1+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的充分条件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C_5_BD.23_2#80f59cde4.choices?vaa=1&amp;vcp=1&amp;vop=1&amp;pid=67ddef13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58002"/>
                <a:ext cx="10570464" cy="849059"/>
              </a:xfrm>
              <a:prstGeom prst="rect">
                <a:avLst/>
              </a:prstGeom>
              <a:blipFill>
                <a:blip r:embed="rId4"/>
                <a:stretch>
                  <a:fillRect l="-1384" b="-172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24_1#80f59cde4?vaa=1&amp;vcp=1&amp;vop=1&amp;pid=67ddef13f&amp;color=0,55,96&amp;vtp=1&amp;bbb=1&amp;hb=1"/>
              <p:cNvSpPr/>
              <p:nvPr/>
            </p:nvSpPr>
            <p:spPr>
              <a:xfrm>
                <a:off x="502920" y="3550875"/>
                <a:ext cx="10570464" cy="12300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由题可得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的充要条件为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+1)⋅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，故A错误，C正确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//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的充要条件为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=1±</m:t>
                    </m:r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，故B，D错误.故选C.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24_1#80f59cde4?vaa=1&amp;vcp=1&amp;vop=1&amp;pid=67ddef13f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550875"/>
                <a:ext cx="10570464" cy="1230059"/>
              </a:xfrm>
              <a:prstGeom prst="rect">
                <a:avLst/>
              </a:prstGeom>
              <a:blipFill>
                <a:blip r:embed="rId5"/>
                <a:stretch>
                  <a:fillRect l="-1384" b="-113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7_1#15b5c054a?vaa=1&amp;vcp=1&amp;vop=1&amp;pid=67ddef13f&amp;color=0,55,96&amp;vtp=1&amp;bt=1&amp;bbb=1"/>
              <p:cNvSpPr/>
              <p:nvPr/>
            </p:nvSpPr>
            <p:spPr>
              <a:xfrm>
                <a:off x="502920" y="2354534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[北京2024·5，4分]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是向量,则“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)⋅(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”是“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2" name="QC_5_BD.27_1#15b5c054a?vaa=1&amp;vcp=1&amp;vop=1&amp;pid=67ddef13f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54534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9_1#15b5c054a.bracket?vaa=1&amp;vcp=1&amp;vop=1&amp;pid=67ddef13f&amp;color=0,55,96&amp;vpa=6&amp;vtp=1"/>
          <p:cNvSpPr/>
          <p:nvPr/>
        </p:nvSpPr>
        <p:spPr>
          <a:xfrm>
            <a:off x="9329420" y="2436322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sp>
        <p:nvSpPr>
          <p:cNvPr id="4" name="QC_5_BD.27_2#15b5c054a.choices?vaa=1&amp;vcp=1&amp;vop=1&amp;pid=67ddef13f&amp;color=0,55,96&amp;vtp=1&amp;bbb=1"/>
          <p:cNvSpPr/>
          <p:nvPr/>
        </p:nvSpPr>
        <p:spPr>
          <a:xfrm>
            <a:off x="502920" y="2725121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93182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充分不必要条件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必要不充分条件</a:t>
            </a:r>
            <a:endParaRPr lang="en-US" altLang="zh-CN" sz="1800" dirty="0">
              <a:solidFill>
                <a:srgbClr val="003760"/>
              </a:solidFill>
            </a:endParaRPr>
          </a:p>
          <a:p>
            <a:pPr latinLnBrk="1">
              <a:lnSpc>
                <a:spcPts val="3100"/>
              </a:lnSpc>
              <a:tabLst>
                <a:tab pos="5393182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充要条件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既不充分也不必要条件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28_1#15b5c054a?vaa=1&amp;vcp=1&amp;vop=1&amp;pid=67ddef13f&amp;color=0,55,96&amp;vtp=1&amp;bbb=1&amp;hb=1"/>
              <p:cNvSpPr/>
              <p:nvPr/>
            </p:nvSpPr>
            <p:spPr>
              <a:xfrm>
                <a:off x="502920" y="3506805"/>
                <a:ext cx="10570464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∵(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)⋅(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，不能得到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，充分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性不成立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)⋅(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成立，必要性成立.所以“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)⋅(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是“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”的必要不充分条件.故选B.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28_1#15b5c054a?vaa=1&amp;vcp=1&amp;vop=1&amp;pid=67ddef13f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506805"/>
                <a:ext cx="10570464" cy="1192340"/>
              </a:xfrm>
              <a:prstGeom prst="rect">
                <a:avLst/>
              </a:prstGeom>
              <a:blipFill>
                <a:blip r:embed="rId4"/>
                <a:stretch>
                  <a:fillRect l="-1384" r="-58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1_1#92b3b34cd?vaa=1&amp;vcp=1&amp;vop=1&amp;pid=67ddef13f&amp;color=0,55,96&amp;vtp=1&amp;bt=1&amp;bbb=1"/>
              <p:cNvSpPr/>
              <p:nvPr/>
            </p:nvSpPr>
            <p:spPr>
              <a:xfrm>
                <a:off x="502920" y="2551384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例6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[全国新课标Ⅰ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2023⋅3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，5分]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=(1,−1)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)⊥(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2" name="QC_5_BD.31_1#92b3b34cd?vaa=1&amp;vcp=1&amp;vop=1&amp;pid=67ddef13f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51384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3_1#92b3b34cd.bracket?vaa=1&amp;vcp=1&amp;vop=1&amp;pid=67ddef13f&amp;color=0,55,96&amp;vpa=7&amp;vtp=1"/>
          <p:cNvSpPr/>
          <p:nvPr/>
        </p:nvSpPr>
        <p:spPr>
          <a:xfrm>
            <a:off x="10004108" y="2633172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31_2#92b3b34cd.choices?vaa=1&amp;vcp=1&amp;vop=1&amp;pid=67ddef13f&amp;color=0,55,96&amp;vtp=1&amp;bbb=1"/>
              <p:cNvSpPr/>
              <p:nvPr/>
            </p:nvSpPr>
            <p:spPr>
              <a:xfrm>
                <a:off x="502920" y="2963944"/>
                <a:ext cx="10570464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60091" algn="l"/>
                    <a:tab pos="5672582" algn="l"/>
                    <a:tab pos="81278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𝜆𝜇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𝜆𝜇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31_2#92b3b34cd.choices?vaa=1&amp;vcp=1&amp;vop=1&amp;pid=67ddef13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63944"/>
                <a:ext cx="10570464" cy="355600"/>
              </a:xfrm>
              <a:prstGeom prst="rect">
                <a:avLst/>
              </a:prstGeom>
              <a:blipFill>
                <a:blip r:embed="rId4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32_1#92b3b34cd?vaa=1&amp;vcp=1&amp;vop=1&amp;pid=67ddef13f&amp;color=0,55,96&amp;vtp=1&amp;bbb=1&amp;hb=1"/>
              <p:cNvSpPr/>
              <p:nvPr/>
            </p:nvSpPr>
            <p:spPr>
              <a:xfrm>
                <a:off x="502920" y="3324560"/>
                <a:ext cx="10570464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由于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=(1,−1)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=(1,1)+(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)=(1+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=(1,1)+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(1,−1)=(1+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∵(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)⊥(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∴(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)⋅(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)(1+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)+(1−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)(1−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𝜆𝜇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32_1#92b3b34cd?vaa=1&amp;vcp=1&amp;vop=1&amp;pid=67ddef13f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24560"/>
                <a:ext cx="10570464" cy="1192340"/>
              </a:xfrm>
              <a:prstGeom prst="rect">
                <a:avLst/>
              </a:prstGeom>
              <a:blipFill>
                <a:blip r:embed="rId5"/>
                <a:stretch>
                  <a:fillRect l="-1384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c54f76d1?vcp=1&amp;pid=d404dd767&amp;color=97,97,244&amp;vtp=1&amp;bt=1&amp;bbb=1"/>
          <p:cNvSpPr/>
          <p:nvPr/>
        </p:nvSpPr>
        <p:spPr>
          <a:xfrm>
            <a:off x="502920" y="79200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考点3</a:t>
            </a:r>
            <a:r>
              <a:rPr lang="en-US" altLang="zh-CN" sz="22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向量的模与距离</a:t>
            </a:r>
            <a:endParaRPr lang="en-US" altLang="zh-CN" sz="22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35_1#4168e9612?vaa=1&amp;vcp=1&amp;vop=1&amp;pid=ec54f76d1&amp;color=0,55,96&amp;vtp=1&amp;bbb=1"/>
              <p:cNvSpPr/>
              <p:nvPr/>
            </p:nvSpPr>
            <p:spPr>
              <a:xfrm>
                <a:off x="502920" y="1286668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例7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2025⋅12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,5分]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已知平面向量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−1,2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⊥(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3" name="QB_5_BD.35_1#4168e9612?vaa=1&amp;vcp=1&amp;vop=1&amp;pid=ec54f76d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86668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N.37_1#4168e9612.blank?vaa=1&amp;vcp=1&amp;vop=1&amp;pid=ec54f76d1&amp;color=0,55,96&amp;vpa=8&amp;vtp=1&amp;bbb=1&amp;rh=26.34"/>
              <p:cNvSpPr/>
              <p:nvPr/>
            </p:nvSpPr>
            <p:spPr>
              <a:xfrm>
                <a:off x="10132823" y="1251359"/>
                <a:ext cx="438277" cy="33267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5_AN.37_1#4168e9612.blank?vaa=1&amp;vcp=1&amp;vop=1&amp;pid=ec54f76d1&amp;color=0,55,96&amp;vpa=8&amp;vtp=1&amp;bbb=1&amp;rh=26.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32823" y="1251359"/>
                <a:ext cx="438277" cy="332677"/>
              </a:xfrm>
              <a:prstGeom prst="rect">
                <a:avLst/>
              </a:prstGeom>
              <a:blipFill>
                <a:blip r:embed="rId4"/>
                <a:stretch>
                  <a:fillRect r="-5556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36_1#4168e9612?vaa=1&amp;vcp=1&amp;vop=1&amp;pid=ec54f76d1&amp;color=0,55,96&amp;vtp=1&amp;bbb=1&amp;hb=1"/>
              <p:cNvSpPr/>
              <p:nvPr/>
            </p:nvSpPr>
            <p:spPr>
              <a:xfrm>
                <a:off x="502920" y="1650647"/>
                <a:ext cx="10570464" cy="8109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由题意得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=(1,1−2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⊥(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=(1,1)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B_5_AS.36_1#4168e9612?vaa=1&amp;vcp=1&amp;vop=1&amp;pid=ec54f76d1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50647"/>
                <a:ext cx="10570464" cy="810959"/>
              </a:xfrm>
              <a:prstGeom prst="rect">
                <a:avLst/>
              </a:prstGeom>
              <a:blipFill>
                <a:blip r:embed="rId5"/>
                <a:stretch>
                  <a:fillRect l="-1384" r="-2364" b="-165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39_1#14343ac3a?vaa=1&amp;vcp=1&amp;vop=1&amp;pid=ec54f76d1&amp;color=0,55,96&amp;vtp=1&amp;bt=1&amp;bbb=1"/>
              <p:cNvSpPr/>
              <p:nvPr/>
            </p:nvSpPr>
            <p:spPr>
              <a:xfrm>
                <a:off x="502920" y="2657652"/>
                <a:ext cx="10570464" cy="39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例8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[全国新课标Ⅱ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2023⋅13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，5分]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|=|2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2" name="QB_5_BD.39_1#14343ac3a?vaa=1&amp;vcp=1&amp;vop=1&amp;pid=ec54f76d1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57652"/>
                <a:ext cx="10570464" cy="391859"/>
              </a:xfrm>
              <a:prstGeom prst="rect">
                <a:avLst/>
              </a:prstGeom>
              <a:blipFill>
                <a:blip r:embed="rId3"/>
                <a:stretch>
                  <a:fillRect r="-634" b="-359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41_1#14343ac3a.blank?vaa=1&amp;vcp=1&amp;vop=1&amp;pid=ec54f76d1&amp;color=0,55,96&amp;vpa=9&amp;vtp=1&amp;bbb=1&amp;rh=26.26"/>
              <p:cNvSpPr/>
              <p:nvPr/>
            </p:nvSpPr>
            <p:spPr>
              <a:xfrm>
                <a:off x="10482835" y="2668257"/>
                <a:ext cx="438277" cy="33267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41_1#14343ac3a.blank?vaa=1&amp;vcp=1&amp;vop=1&amp;pid=ec54f76d1&amp;color=0,55,96&amp;vpa=9&amp;vtp=1&amp;bbb=1&amp;rh=26.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82835" y="2668257"/>
                <a:ext cx="438277" cy="332677"/>
              </a:xfrm>
              <a:prstGeom prst="rect">
                <a:avLst/>
              </a:prstGeom>
              <a:blipFill>
                <a:blip r:embed="rId4"/>
                <a:stretch>
                  <a:fillRect r="-4167" b="-92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40_1#14343ac3a?vaa=1&amp;vcp=1&amp;vop=1&amp;pid=ec54f76d1&amp;color=0,55,96&amp;vtp=1&amp;bbb=1"/>
              <p:cNvSpPr/>
              <p:nvPr/>
            </p:nvSpPr>
            <p:spPr>
              <a:xfrm>
                <a:off x="502920" y="3053067"/>
                <a:ext cx="10570464" cy="1346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∣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𝒂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∣=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</m:rad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∣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𝒂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∣=∣2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𝒂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∣,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两式分别平方，得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∣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𝒂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∣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𝒂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+∣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𝒃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∣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      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∣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𝒂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∣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𝒂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+∣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𝒃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∣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=4∣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𝒂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∣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−4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𝒂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+∣</m:t>
                            </m:r>
                            <m:r>
                              <a:rPr lang="en-US" altLang="zh-CN" sz="1800" b="1" i="1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𝒃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∣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5_AS.40_1#14343ac3a?vaa=1&amp;vcp=1&amp;vop=1&amp;pid=ec54f76d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053067"/>
                <a:ext cx="10570464" cy="1346200"/>
              </a:xfrm>
              <a:prstGeom prst="rect">
                <a:avLst/>
              </a:prstGeom>
              <a:blipFill>
                <a:blip r:embed="rId5"/>
                <a:stretch>
                  <a:fillRect l="-1384" b="-4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5cb423a3?vcp=1&amp;pid=d404dd767&amp;color=97,97,244&amp;vtp=1&amp;bt=1&amp;bbb=1"/>
          <p:cNvSpPr/>
          <p:nvPr/>
        </p:nvSpPr>
        <p:spPr>
          <a:xfrm>
            <a:off x="502920" y="79200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考点4</a:t>
            </a:r>
            <a:r>
              <a:rPr lang="en-US" altLang="zh-CN" sz="22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三角恒等变换求值</a:t>
            </a:r>
            <a:endParaRPr lang="en-US" altLang="zh-CN" sz="22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43_1#182c866d3?vaa=1&amp;vcp=1&amp;vop=1&amp;pid=35cb423a3&amp;color=0,55,96&amp;vtp=1&amp;bbb=1"/>
              <p:cNvSpPr/>
              <p:nvPr/>
            </p:nvSpPr>
            <p:spPr>
              <a:xfrm>
                <a:off x="502920" y="1235357"/>
                <a:ext cx="10570464" cy="4719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例9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2025⋅8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,5分]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3" name="QC_5_BD.43_1#182c866d3?vaa=1&amp;vcp=1&amp;vop=1&amp;pid=35cb423a3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35357"/>
                <a:ext cx="10570464" cy="471932"/>
              </a:xfrm>
              <a:prstGeom prst="rect">
                <a:avLst/>
              </a:prstGeom>
              <a:blipFill>
                <a:blip r:embed="rId3"/>
                <a:stretch>
                  <a:fillRect l="-1384"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45_1#182c866d3.bracket?vaa=1&amp;vcp=1&amp;vop=1&amp;pid=35cb423a3&amp;color=0,55,96&amp;vpa=10&amp;vtp=1"/>
          <p:cNvSpPr/>
          <p:nvPr/>
        </p:nvSpPr>
        <p:spPr>
          <a:xfrm>
            <a:off x="7775131" y="1373914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43_2#182c866d3.choices?vaa=1&amp;vcp=1&amp;vop=1&amp;pid=35cb423a3&amp;color=0,55,96&amp;vtp=1&amp;bbb=1"/>
              <p:cNvSpPr/>
              <p:nvPr/>
            </p:nvSpPr>
            <p:spPr>
              <a:xfrm>
                <a:off x="502920" y="1717068"/>
                <a:ext cx="10570464" cy="4716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2658491" algn="l"/>
                    <a:tab pos="5291582" algn="l"/>
                    <a:tab pos="80262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43_2#182c866d3.choices?vaa=1&amp;vcp=1&amp;vop=1&amp;pid=35cb423a3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17068"/>
                <a:ext cx="10570464" cy="471678"/>
              </a:xfrm>
              <a:prstGeom prst="rect">
                <a:avLst/>
              </a:prstGeom>
              <a:blipFill>
                <a:blip r:embed="rId4"/>
                <a:stretch>
                  <a:fillRect l="-1384"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44_1#182c866d3?vaa=1&amp;vcp=1&amp;vop=1&amp;pid=35cb423a3&amp;color=0,55,96&amp;vtp=1&amp;bbb=1&amp;hb=1"/>
              <p:cNvSpPr/>
              <p:nvPr/>
            </p:nvSpPr>
            <p:spPr>
              <a:xfrm>
                <a:off x="502920" y="2199668"/>
                <a:ext cx="10570464" cy="1117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e>
                    </m:ra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25</m:t>
                            </m:r>
                          </m:den>
                        </m:f>
                      </m:e>
                    </m:ra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44_1#182c866d3?vaa=1&amp;vcp=1&amp;vop=1&amp;pid=35cb423a3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99668"/>
                <a:ext cx="10570464" cy="1117600"/>
              </a:xfrm>
              <a:prstGeom prst="rect">
                <a:avLst/>
              </a:prstGeom>
              <a:blipFill>
                <a:blip r:embed="rId5"/>
                <a:stretch>
                  <a:fillRect l="-1384" b="-16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7_1#33902872e?vaa=1&amp;vcp=1&amp;vop=1&amp;pid=35cb423a3&amp;color=0,55,96&amp;vtp=1&amp;bt=1&amp;bbb=1"/>
              <p:cNvSpPr/>
              <p:nvPr/>
            </p:nvSpPr>
            <p:spPr>
              <a:xfrm>
                <a:off x="502920" y="2466263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例10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[全国新课标Ⅰ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2024⋅4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,5分]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2" name="QC_5_BD.47_1#33902872e?vaa=1&amp;vcp=1&amp;vop=1&amp;pid=35cb423a3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66263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49_1#33902872e.bracket?vaa=1&amp;vcp=1&amp;vop=1&amp;pid=35cb423a3&amp;color=0,55,96&amp;vpa=11&amp;vtp=1"/>
          <p:cNvSpPr/>
          <p:nvPr/>
        </p:nvSpPr>
        <p:spPr>
          <a:xfrm>
            <a:off x="9323515" y="2548051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47_2#33902872e.choices?vaa=1&amp;vcp=1&amp;vop=1&amp;pid=35cb423a3&amp;color=0,55,96&amp;vtp=1&amp;bbb=1"/>
              <p:cNvSpPr/>
              <p:nvPr/>
            </p:nvSpPr>
            <p:spPr>
              <a:xfrm>
                <a:off x="502920" y="2836849"/>
                <a:ext cx="10570464" cy="5013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300"/>
                  </a:lnSpc>
                  <a:tabLst>
                    <a:tab pos="2871216" algn="l"/>
                    <a:tab pos="5590032" algn="l"/>
                    <a:tab pos="8092948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47_2#33902872e.choices?vaa=1&amp;vcp=1&amp;vop=1&amp;pid=35cb423a3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36849"/>
                <a:ext cx="10570464" cy="501333"/>
              </a:xfrm>
              <a:prstGeom prst="rect">
                <a:avLst/>
              </a:prstGeom>
              <a:blipFill>
                <a:blip r:embed="rId4"/>
                <a:stretch>
                  <a:fillRect l="-1384" b="-156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48_1#33902872e?vaa=1&amp;vcp=1&amp;vop=1&amp;pid=35cb423a3&amp;color=0,55,96&amp;vtp=1&amp;bbb=1&amp;hb=1"/>
              <p:cNvSpPr/>
              <p:nvPr/>
            </p:nvSpPr>
            <p:spPr>
              <a:xfrm>
                <a:off x="502920" y="3341547"/>
                <a:ext cx="10570464" cy="12558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48_1#33902872e?vaa=1&amp;vcp=1&amp;vop=1&amp;pid=35cb423a3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41547"/>
                <a:ext cx="10570464" cy="1255840"/>
              </a:xfrm>
              <a:prstGeom prst="rect">
                <a:avLst/>
              </a:prstGeom>
              <a:blipFill>
                <a:blip r:embed="rId5"/>
                <a:stretch>
                  <a:fillRect l="-1384" b="-111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5bed3ff3c.fixed?vcp=1&amp;color=61,88,159&amp;vtp=1&amp;bbb=1"/>
          <p:cNvSpPr/>
          <p:nvPr/>
        </p:nvSpPr>
        <p:spPr>
          <a:xfrm>
            <a:off x="4645152" y="2093976"/>
            <a:ext cx="2880360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第八章</a:t>
            </a:r>
            <a:endParaRPr lang="en-US" altLang="zh-CN" sz="5400" dirty="0"/>
          </a:p>
        </p:txBody>
      </p:sp>
      <p:sp>
        <p:nvSpPr>
          <p:cNvPr id="3" name="C_1_BD#5bed3ff3c.fixed?vcp=1&amp;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向量的数量积与三角恒等变换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1_1#6ce0aeb82?vaa=1&amp;vcp=1&amp;vop=1&amp;pid=35cb423a3&amp;color=0,55,96&amp;vtp=1&amp;bt=1&amp;bbb=1"/>
              <p:cNvSpPr/>
              <p:nvPr/>
            </p:nvSpPr>
            <p:spPr>
              <a:xfrm>
                <a:off x="502920" y="1843265"/>
                <a:ext cx="10570464" cy="5259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[全国新课标Ⅰ2023·8,5分]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2" name="QC_5_BD.51_1#6ce0aeb82?vaa=1&amp;vcp=1&amp;vop=1&amp;pid=35cb423a3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43265"/>
                <a:ext cx="10570464" cy="525907"/>
              </a:xfrm>
              <a:prstGeom prst="rect">
                <a:avLst/>
              </a:prstGeom>
              <a:blipFill>
                <a:blip r:embed="rId3"/>
                <a:stretch>
                  <a:fillRect l="-1384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3_1#6ce0aeb82.bracket?vaa=1&amp;vcp=1&amp;vop=1&amp;pid=35cb423a3&amp;color=0,55,96&amp;vpa=12&amp;vtp=1"/>
          <p:cNvSpPr/>
          <p:nvPr/>
        </p:nvSpPr>
        <p:spPr>
          <a:xfrm>
            <a:off x="9551416" y="2029509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1_2#6ce0aeb82.choices?vaa=1&amp;vcp=1&amp;vop=1&amp;pid=35cb423a3&amp;color=0,55,96&amp;vtp=1&amp;bbb=1"/>
              <p:cNvSpPr/>
              <p:nvPr/>
            </p:nvSpPr>
            <p:spPr>
              <a:xfrm>
                <a:off x="502920" y="2375712"/>
                <a:ext cx="10570464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607691" algn="l"/>
                    <a:tab pos="5189982" algn="l"/>
                    <a:tab pos="79754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51_2#6ce0aeb82.choices?vaa=1&amp;vcp=1&amp;vop=1&amp;pid=35cb423a3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75712"/>
                <a:ext cx="10570464" cy="525844"/>
              </a:xfrm>
              <a:prstGeom prst="rect">
                <a:avLst/>
              </a:prstGeom>
              <a:blipFill>
                <a:blip r:embed="rId4"/>
                <a:stretch>
                  <a:fillRect l="-138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52_1#6ce0aeb82?vaa=1&amp;vcp=1&amp;vop=1&amp;pid=35cb423a3&amp;color=0,55,96&amp;vtp=1&amp;bbb=1&amp;hb=1"/>
              <p:cNvSpPr/>
              <p:nvPr/>
            </p:nvSpPr>
            <p:spPr>
              <a:xfrm>
                <a:off x="502920" y="2912986"/>
                <a:ext cx="10570464" cy="21261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)]=1−2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)=1−2×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52_1#6ce0aeb82?vaa=1&amp;vcp=1&amp;vop=1&amp;pid=35cb423a3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12986"/>
                <a:ext cx="10570464" cy="2126171"/>
              </a:xfrm>
              <a:prstGeom prst="rect">
                <a:avLst/>
              </a:prstGeom>
              <a:blipFill>
                <a:blip r:embed="rId5"/>
                <a:stretch>
                  <a:fillRect l="-1384" b="-37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5_1#a667da59b?vaa=1&amp;vcp=1&amp;vop=1&amp;pid=35cb423a3&amp;color=0,55,96&amp;vtp=1&amp;bt=1&amp;bbb=1"/>
              <p:cNvSpPr/>
              <p:nvPr/>
            </p:nvSpPr>
            <p:spPr>
              <a:xfrm>
                <a:off x="502920" y="2508936"/>
                <a:ext cx="10570464" cy="4714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[全国新课标Ⅱ2023·7,5分]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为锐角，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2" name="QC_5_BD.55_1#a667da59b?vaa=1&amp;vcp=1&amp;vop=1&amp;pid=35cb423a3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08936"/>
                <a:ext cx="10570464" cy="471488"/>
              </a:xfrm>
              <a:prstGeom prst="rect">
                <a:avLst/>
              </a:prstGeom>
              <a:blipFill>
                <a:blip r:embed="rId3"/>
                <a:stretch>
                  <a:fillRect l="-1384"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7_1#a667da59b.bracket?vaa=1&amp;vcp=1&amp;vop=1&amp;pid=35cb423a3&amp;color=0,55,96&amp;vpa=13&amp;vtp=1"/>
          <p:cNvSpPr/>
          <p:nvPr/>
        </p:nvSpPr>
        <p:spPr>
          <a:xfrm>
            <a:off x="8089456" y="2652191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5_2#a667da59b.choices?vaa=1&amp;vcp=1&amp;vop=1&amp;pid=35cb423a3&amp;color=0,55,96&amp;vtp=1&amp;bbb=1"/>
              <p:cNvSpPr/>
              <p:nvPr/>
            </p:nvSpPr>
            <p:spPr>
              <a:xfrm>
                <a:off x="502920" y="2983406"/>
                <a:ext cx="10570464" cy="4719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2645791" algn="l"/>
                    <a:tab pos="5393182" algn="l"/>
                    <a:tab pos="801357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55_2#a667da59b.choices?vaa=1&amp;vcp=1&amp;vop=1&amp;pid=35cb423a3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83406"/>
                <a:ext cx="10570464" cy="471932"/>
              </a:xfrm>
              <a:prstGeom prst="rect">
                <a:avLst/>
              </a:prstGeom>
              <a:blipFill>
                <a:blip r:embed="rId4"/>
                <a:stretch>
                  <a:fillRect l="-1384" b="-1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56_1#a667da59b?vaa=1&amp;vcp=1&amp;vop=1&amp;pid=35cb423a3&amp;color=0,55,96&amp;vtp=1&amp;bbb=1&amp;hb=1"/>
              <p:cNvSpPr/>
              <p:nvPr/>
            </p:nvSpPr>
            <p:spPr>
              <a:xfrm>
                <a:off x="502920" y="3464991"/>
                <a:ext cx="10570464" cy="11018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为锐角，所以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为锐角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3−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e>
                            </m:rad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den>
                        </m:f>
                      </m:e>
                    </m:ra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6−2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e>
                            </m:rad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16</m:t>
                            </m:r>
                          </m:den>
                        </m:f>
                      </m:e>
                    </m:ra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en-US" altLang="zh-CN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5</m:t>
                                    </m:r>
                                  </m:e>
                                </m:rad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56_1#a667da59b?vaa=1&amp;vcp=1&amp;vop=1&amp;pid=35cb423a3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464991"/>
                <a:ext cx="10570464" cy="1101852"/>
              </a:xfrm>
              <a:prstGeom prst="rect">
                <a:avLst/>
              </a:prstGeom>
              <a:blipFill>
                <a:blip r:embed="rId5"/>
                <a:stretch>
                  <a:fillRect l="-1384" b="-44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9_1#833d96b65?vaa=1&amp;vcp=1&amp;vop=1&amp;pid=35cb423a3&amp;color=0,55,96&amp;vtp=1&amp;bt=1&amp;bbb=1"/>
              <p:cNvSpPr/>
              <p:nvPr/>
            </p:nvSpPr>
            <p:spPr>
              <a:xfrm>
                <a:off x="502920" y="2465977"/>
                <a:ext cx="10570464" cy="5008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例13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[全国新高考Ⅱ2022·6,5分]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2" name="QC_5_BD.59_1#833d96b65?vaa=1&amp;vcp=1&amp;vop=1&amp;pid=35cb423a3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65977"/>
                <a:ext cx="10570464" cy="500888"/>
              </a:xfrm>
              <a:prstGeom prst="rect">
                <a:avLst/>
              </a:prstGeom>
              <a:blipFill>
                <a:blip r:embed="rId3"/>
                <a:stretch>
                  <a:fillRect l="-1384"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61_1#833d96b65.bracket?vaa=1&amp;vcp=1&amp;vop=1&amp;pid=35cb423a3&amp;color=0,55,96&amp;vpa=14&amp;vtp=1"/>
          <p:cNvSpPr/>
          <p:nvPr/>
        </p:nvSpPr>
        <p:spPr>
          <a:xfrm>
            <a:off x="9621076" y="2625679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9_2#833d96b65.choices?vaa=1&amp;vcp=1&amp;vop=1&amp;pid=35cb423a3&amp;color=0,55,96&amp;vtp=1&amp;bbb=1"/>
              <p:cNvSpPr/>
              <p:nvPr/>
            </p:nvSpPr>
            <p:spPr>
              <a:xfrm>
                <a:off x="502920" y="2978739"/>
                <a:ext cx="10570464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26741" algn="l"/>
                    <a:tab pos="5228082" algn="l"/>
                    <a:tab pos="79945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)=−1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59_2#833d96b65.choices?vaa=1&amp;vcp=1&amp;vop=1&amp;pid=35cb423a3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78739"/>
                <a:ext cx="10570464" cy="355600"/>
              </a:xfrm>
              <a:prstGeom prst="rect">
                <a:avLst/>
              </a:prstGeom>
              <a:blipFill>
                <a:blip r:embed="rId4"/>
                <a:stretch>
                  <a:fillRect l="-1384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60_1#833d96b65?vaa=1&amp;vcp=1&amp;vop=1&amp;pid=35cb423a3&amp;color=0,55,96&amp;vtp=1&amp;bbb=1&amp;hb=1"/>
              <p:cNvSpPr/>
              <p:nvPr/>
            </p:nvSpPr>
            <p:spPr>
              <a:xfrm>
                <a:off x="502920" y="3343229"/>
                <a:ext cx="10570464" cy="12558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由已知等式，得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整理得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60_1#833d96b65?vaa=1&amp;vcp=1&amp;vop=1&amp;pid=35cb423a3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43229"/>
                <a:ext cx="10570464" cy="1255840"/>
              </a:xfrm>
              <a:prstGeom prst="rect">
                <a:avLst/>
              </a:prstGeom>
              <a:blipFill>
                <a:blip r:embed="rId5"/>
                <a:stretch>
                  <a:fillRect l="-1384" r="-2595" b="-111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63_1#cb4bbff54?vaa=1&amp;vcp=1&amp;vop=1&amp;pid=35cb423a3&amp;color=0,55,96&amp;vtp=1&amp;bt=1&amp;bbb=1&amp;hb=1"/>
              <p:cNvSpPr/>
              <p:nvPr/>
            </p:nvSpPr>
            <p:spPr>
              <a:xfrm>
                <a:off x="502920" y="1846535"/>
                <a:ext cx="10570464" cy="10412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例14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[全国新课标Ⅱ2024·13,5分]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为第一象限角，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为第三象限角，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58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325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2" name="QB_5_BD.63_1#cb4bbff54?vaa=1&amp;vcp=1&amp;vop=1&amp;pid=35cb423a3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46535"/>
                <a:ext cx="10570464" cy="1041210"/>
              </a:xfrm>
              <a:prstGeom prst="rect">
                <a:avLst/>
              </a:prstGeom>
              <a:blipFill>
                <a:blip r:embed="rId3"/>
                <a:stretch>
                  <a:fillRect b="-116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65_1#cb4bbff54.blank?vaa=1&amp;vcp=1&amp;vop=1&amp;pid=35cb423a3&amp;color=0,55,96&amp;vpa=15&amp;vtp=1&amp;bbb=1&amp;rh=38.37504"/>
              <p:cNvSpPr/>
              <p:nvPr/>
            </p:nvSpPr>
            <p:spPr>
              <a:xfrm>
                <a:off x="4104387" y="2325451"/>
                <a:ext cx="700723" cy="4873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6161F4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6161F4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>
                                <a:solidFill>
                                  <a:srgbClr val="6161F4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65_1#cb4bbff54.blank?vaa=1&amp;vcp=1&amp;vop=1&amp;pid=35cb423a3&amp;color=0,55,96&amp;vpa=15&amp;vtp=1&amp;bbb=1&amp;rh=38.37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387" y="2325451"/>
                <a:ext cx="700723" cy="487363"/>
              </a:xfrm>
              <a:prstGeom prst="rect">
                <a:avLst/>
              </a:prstGeom>
              <a:blipFill>
                <a:blip r:embed="rId4"/>
                <a:stretch>
                  <a:fillRect b="-2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64_1#cb4bbff54?vaa=1&amp;vcp=1&amp;vop=1&amp;pid=35cb423a3&amp;color=0,55,96&amp;vtp=1&amp;bbb=1&amp;hb=1"/>
              <p:cNvSpPr/>
              <p:nvPr/>
            </p:nvSpPr>
            <p:spPr>
              <a:xfrm>
                <a:off x="502920" y="2895554"/>
                <a:ext cx="10570464" cy="2324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∴2(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76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d>
                      <m:dPr>
                        <m:begChr m:val="{"/>
                        <m:endChr m:val="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𝛼</m:t>
                                </m:r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𝛽</m:t>
                                </m:r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cos</m:t>
                                </m:r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𝛼</m:t>
                                </m:r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𝛽</m:t>
                                </m:r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𝛽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𝛽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)+</m:t>
                            </m:r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cos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𝛽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)=1,</m:t>
                            </m:r>
                          </m:e>
                        </m:eqAr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5_AS.64_1#cb4bbff54?vaa=1&amp;vcp=1&amp;vop=1&amp;pid=35cb423a3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95554"/>
                <a:ext cx="10570464" cy="2324100"/>
              </a:xfrm>
              <a:prstGeom prst="rect">
                <a:avLst/>
              </a:prstGeom>
              <a:blipFill>
                <a:blip r:embed="rId5"/>
                <a:stretch>
                  <a:fillRect l="-1384" b="-5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e74abe7e?vcp=1&amp;pid=d404dd767&amp;color=97,97,244&amp;vtp=1&amp;bt=1&amp;bbb=1"/>
          <p:cNvSpPr/>
          <p:nvPr/>
        </p:nvSpPr>
        <p:spPr>
          <a:xfrm>
            <a:off x="502920" y="79200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考点5</a:t>
            </a:r>
            <a:r>
              <a:rPr lang="en-US" altLang="zh-CN" sz="22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三角恒等变换与三角函数综合</a:t>
            </a:r>
            <a:endParaRPr lang="en-US" altLang="zh-CN" sz="22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67_1#47c708585?vaa=1&amp;vcp=1&amp;vop=1&amp;pid=ae74abe7e&amp;color=0,55,96&amp;vtp=1&amp;bbb=1&amp;hb=1"/>
              <p:cNvSpPr/>
              <p:nvPr/>
            </p:nvSpPr>
            <p:spPr>
              <a:xfrm>
                <a:off x="502920" y="1280808"/>
                <a:ext cx="10570464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例15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[北京2025·8，4分]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上存在零点，则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的最小值为(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3" name="QC_5_BD.67_1#47c708585?vaa=1&amp;vcp=1&amp;vop=1&amp;pid=ae74abe7e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80808"/>
                <a:ext cx="10570464" cy="838200"/>
              </a:xfrm>
              <a:prstGeom prst="rect">
                <a:avLst/>
              </a:prstGeom>
              <a:blipFill>
                <a:blip r:embed="rId3"/>
                <a:stretch>
                  <a:fillRect l="-1384" b="-101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69_1#47c708585.bracket?vaa=1&amp;vcp=1&amp;vop=1&amp;pid=ae74abe7e&amp;color=0,55,96&amp;vpa=16&amp;vtp=1"/>
          <p:cNvSpPr/>
          <p:nvPr/>
        </p:nvSpPr>
        <p:spPr>
          <a:xfrm>
            <a:off x="4176649" y="1794982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sp>
        <p:nvSpPr>
          <p:cNvPr id="5" name="QC_5_BD.67_2#47c708585.choices?vaa=1&amp;vcp=1&amp;vop=1&amp;pid=ae74abe7e&amp;color=0,55,96&amp;vtp=1&amp;bbb=1"/>
          <p:cNvSpPr/>
          <p:nvPr/>
        </p:nvSpPr>
        <p:spPr>
          <a:xfrm>
            <a:off x="502920" y="2126960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9291" algn="l"/>
                <a:tab pos="5393182" algn="l"/>
                <a:tab pos="807707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68_1#47c708585?vaa=1&amp;vcp=1&amp;vop=1&amp;pid=ae74abe7e&amp;color=0,55,96&amp;vtp=1&amp;bbb=1&amp;hb=1"/>
              <p:cNvSpPr/>
              <p:nvPr/>
            </p:nvSpPr>
            <p:spPr>
              <a:xfrm>
                <a:off x="502920" y="2491450"/>
                <a:ext cx="10570464" cy="1684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的一个周期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提示：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不一定是最小正周期），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上存在零点，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取得最小值,最小值为4，故选C.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68_1#47c708585?vaa=1&amp;vcp=1&amp;vop=1&amp;pid=ae74abe7e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91450"/>
                <a:ext cx="10570464" cy="1684655"/>
              </a:xfrm>
              <a:prstGeom prst="rect">
                <a:avLst/>
              </a:prstGeom>
              <a:blipFill>
                <a:blip r:embed="rId4"/>
                <a:stretch>
                  <a:fillRect l="-1384" b="-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71_1#919f79f7d?vaa=1&amp;vcp=1&amp;vop=1&amp;pid=ae74abe7e&amp;color=0,55,96&amp;vtp=1&amp;bt=1&amp;bbb=1"/>
              <p:cNvSpPr/>
              <p:nvPr/>
            </p:nvSpPr>
            <p:spPr>
              <a:xfrm>
                <a:off x="502920" y="2803638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例16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[北京2022·5，4分]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5_BD.71_1#919f79f7d?vaa=1&amp;vcp=1&amp;vop=1&amp;pid=ae74abe7e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03638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71_2#919f79f7d.choices?vaa=1&amp;vcp=1&amp;vop=1&amp;pid=ae74abe7e&amp;color=0,55,96&amp;vtp=1&amp;bbb=1"/>
              <p:cNvSpPr/>
              <p:nvPr/>
            </p:nvSpPr>
            <p:spPr>
              <a:xfrm>
                <a:off x="502920" y="3174225"/>
                <a:ext cx="10570464" cy="10744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400"/>
                  </a:lnSpc>
                  <a:tabLst>
                    <a:tab pos="5393182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  <a:tabLst>
                    <a:tab pos="5393182" algn="l"/>
                  </a:tabLst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71_2#919f79f7d.choices?vaa=1&amp;vcp=1&amp;vop=1&amp;pid=ae74abe7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174225"/>
                <a:ext cx="10570464" cy="1074484"/>
              </a:xfrm>
              <a:prstGeom prst="rect">
                <a:avLst/>
              </a:prstGeom>
              <a:blipFill>
                <a:blip r:embed="rId4"/>
                <a:stretch>
                  <a:fillRect l="-1384" b="-73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73_1#919f79f7d?vaa=1&amp;vcp=1&amp;vop=1&amp;pid=ae74abe7e&amp;color=0,55,96&amp;mp=1&amp;vtp=1&amp;bt=1&amp;bbb=1&amp;hb=1"/>
              <p:cNvSpPr/>
              <p:nvPr/>
            </p:nvSpPr>
            <p:spPr>
              <a:xfrm>
                <a:off x="502920" y="1143273"/>
                <a:ext cx="10570464" cy="4316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由二倍角公式可知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A选项，因为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A选项不正确；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B选项，因为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上不单调，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所以B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选项不正确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C选项，因为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上单调递减，所以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C选项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正确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D选项，因为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上不单调，所以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D选项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不正确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AS.73_1#919f79f7d?vaa=1&amp;vcp=1&amp;vop=1&amp;pid=ae74abe7e&amp;color=0,55,96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143273"/>
                <a:ext cx="10570464" cy="4316540"/>
              </a:xfrm>
              <a:prstGeom prst="rect">
                <a:avLst/>
              </a:prstGeom>
              <a:blipFill>
                <a:blip r:embed="rId3"/>
                <a:stretch>
                  <a:fillRect l="-1384" r="-1326" b="-31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74_1#919f79f7d?vaa=1&amp;vcp=1&amp;vop=1&amp;pid=ae74abe7e&amp;color=0,55,96&amp;vtp=1&amp;bbb=1"/>
          <p:cNvSpPr/>
          <p:nvPr/>
        </p:nvSpPr>
        <p:spPr>
          <a:xfrm>
            <a:off x="502920" y="5471623"/>
            <a:ext cx="10570464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75_1#18830263e?vcp=1&amp;vop=1&amp;pid=ae74abe7e&amp;color=0,55,96&amp;vtp=1&amp;bt=1&amp;bbb=1"/>
              <p:cNvSpPr/>
              <p:nvPr/>
            </p:nvSpPr>
            <p:spPr>
              <a:xfrm>
                <a:off x="502920" y="2817545"/>
                <a:ext cx="10570464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例17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[全国二2025·15,13分]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)(0≤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75_1#18830263e?vcp=1&amp;vop=1&amp;pid=ae74abe7e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17545"/>
                <a:ext cx="10570464" cy="525463"/>
              </a:xfrm>
              <a:prstGeom prst="rect">
                <a:avLst/>
              </a:prstGeom>
              <a:blipFill>
                <a:blip r:embed="rId3"/>
                <a:stretch>
                  <a:fillRect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76_1#bd0d03b30?vcp=1&amp;vop=1&amp;pid=18830263e&amp;color=0,55,96&amp;vtp=1&amp;bbb=1"/>
              <p:cNvSpPr/>
              <p:nvPr/>
            </p:nvSpPr>
            <p:spPr>
              <a:xfrm>
                <a:off x="502920" y="3348342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BD.76_1#bd0d03b30?vcp=1&amp;vop=1&amp;pid=18830263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48342"/>
                <a:ext cx="10570464" cy="360680"/>
              </a:xfrm>
              <a:prstGeom prst="rect">
                <a:avLst/>
              </a:prstGeom>
              <a:blipFill>
                <a:blip r:embed="rId4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77_1#bd0d03b30?vcp=1&amp;vop=1&amp;pid=18830263e&amp;color=0,55,96&amp;vtp=1&amp;bbb=1"/>
              <p:cNvSpPr/>
              <p:nvPr/>
            </p:nvSpPr>
            <p:spPr>
              <a:xfrm>
                <a:off x="502920" y="3712832"/>
                <a:ext cx="10570464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N.77_1#bd0d03b30?vcp=1&amp;vop=1&amp;pid=18830263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712832"/>
                <a:ext cx="10570464" cy="525463"/>
              </a:xfrm>
              <a:prstGeom prst="rect">
                <a:avLst/>
              </a:prstGeom>
              <a:blipFill>
                <a:blip r:embed="rId5"/>
                <a:stretch>
                  <a:fillRect l="-1384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78_1#570311ea6?vcp=1&amp;vop=1&amp;pid=18830263e&amp;color=0,55,96&amp;vtp=1&amp;bt=1&amp;bbb=1"/>
              <p:cNvSpPr/>
              <p:nvPr/>
            </p:nvSpPr>
            <p:spPr>
              <a:xfrm>
                <a:off x="502920" y="1929085"/>
                <a:ext cx="10570464" cy="5010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（2）设函数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的值域和单调区间.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78_1#570311ea6?vcp=1&amp;vop=1&amp;pid=18830263e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29085"/>
                <a:ext cx="10570464" cy="501015"/>
              </a:xfrm>
              <a:prstGeom prst="rect">
                <a:avLst/>
              </a:prstGeom>
              <a:blipFill>
                <a:blip r:embed="rId3"/>
                <a:stretch>
                  <a:fillRect l="-1384" b="-156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79_1#570311ea6?vcp=1&amp;vop=1&amp;pid=18830263e&amp;color=0,55,96&amp;vtp=1&amp;bbb=1"/>
              <p:cNvSpPr/>
              <p:nvPr/>
            </p:nvSpPr>
            <p:spPr>
              <a:xfrm>
                <a:off x="502920" y="2430798"/>
                <a:ext cx="10570464" cy="269671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由（1）可知，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易错：要用“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”整体带入）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79_1#570311ea6?vcp=1&amp;vop=1&amp;pid=18830263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30798"/>
                <a:ext cx="10570464" cy="2696718"/>
              </a:xfrm>
              <a:prstGeom prst="rect">
                <a:avLst/>
              </a:prstGeom>
              <a:blipFill>
                <a:blip r:embed="rId4"/>
                <a:stretch>
                  <a:fillRect b="-2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N.79_2#570311ea6?vcp=1&amp;vop=1&amp;pid=18830263e&amp;color=0,55,96&amp;vtp=1&amp;bt=1&amp;bbb=1&amp;hb=1"/>
              <p:cNvSpPr/>
              <p:nvPr/>
            </p:nvSpPr>
            <p:spPr>
              <a:xfrm>
                <a:off x="502920" y="792000"/>
                <a:ext cx="10570464" cy="54274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（易错：两角和的余弦公式要“变号”连接）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)∈[−1,1]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的单调递减区间为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</a:t>
                </a: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区间为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AN.79_2#570311ea6?vcp=1&amp;vop=1&amp;pid=18830263e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792000"/>
                <a:ext cx="10570464" cy="5427409"/>
              </a:xfrm>
              <a:prstGeom prst="rect">
                <a:avLst/>
              </a:prstGeom>
              <a:blipFill>
                <a:blip r:embed="rId3"/>
                <a:stretch>
                  <a:fillRect l="-1384" t="-112" r="-750" b="-14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7e60e07d.fixed?vcp=1&amp;pid=5bed3ff3c&amp;color=61,88,159&amp;vtp=1&amp;bbb=1"/>
          <p:cNvSpPr/>
          <p:nvPr/>
        </p:nvSpPr>
        <p:spPr>
          <a:xfrm>
            <a:off x="2642616" y="2697480"/>
            <a:ext cx="2587752" cy="1188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第八章</a:t>
            </a:r>
            <a:endParaRPr lang="en-US" altLang="zh-CN" sz="5400" dirty="0"/>
          </a:p>
        </p:txBody>
      </p:sp>
      <p:sp>
        <p:nvSpPr>
          <p:cNvPr id="3" name="C_2_BD#c7e60e07d.fixed?vcp=1&amp;pid=5bed3ff3c&amp;color=61,88,159&amp;vtp=1&amp;bbb=1"/>
          <p:cNvSpPr/>
          <p:nvPr/>
        </p:nvSpPr>
        <p:spPr>
          <a:xfrm>
            <a:off x="5989320" y="2697480"/>
            <a:ext cx="4315968" cy="1188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全章总结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80_1#7c3e710c5?vcp=1&amp;vop=1&amp;pid=ae74abe7e&amp;color=0,55,96&amp;vtp=1&amp;bt=1&amp;bbb=1"/>
              <p:cNvSpPr/>
              <p:nvPr/>
            </p:nvSpPr>
            <p:spPr>
              <a:xfrm>
                <a:off x="502920" y="2179433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例18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[上海交通大学强基计划]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80_1#7c3e710c5?vcp=1&amp;vop=1&amp;pid=ae74abe7e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79433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EX.81_1#7c3e710c5?vcp=1&amp;vop=1&amp;pid=ae74abe7e&amp;color=0,55,96&amp;vtp=1&amp;bbb=1&amp;hb=1"/>
              <p:cNvSpPr/>
              <p:nvPr/>
            </p:nvSpPr>
            <p:spPr>
              <a:xfrm>
                <a:off x="502920" y="2551544"/>
                <a:ext cx="10570464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</a:t>
                </a:r>
                <a:r>
                  <a:rPr lang="en-US" altLang="zh-CN" sz="1800" b="1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已知条件是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两角关系，且三角形中三内角和为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pc="-5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，因而将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通过诱导公式转化为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pc="-5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pc="-5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5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spc="-5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利用两角和的正切公式展开</a:t>
                </a:r>
                <a:r>
                  <a:rPr lang="en-US" altLang="zh-CN" b="0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，结合已知条件转化为利用基本不等式求最值，需要注意的是等号成立的条件.</a:t>
                </a:r>
                <a:endParaRPr lang="en-US" altLang="zh-CN" spc="-50" dirty="0"/>
              </a:p>
            </p:txBody>
          </p:sp>
        </mc:Choice>
        <mc:Fallback>
          <p:sp>
            <p:nvSpPr>
              <p:cNvPr id="3" name="QO_5_EX.81_1#7c3e710c5?vcp=1&amp;vop=1&amp;pid=ae74abe7e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51544"/>
                <a:ext cx="10570464" cy="773240"/>
              </a:xfrm>
              <a:prstGeom prst="rect">
                <a:avLst/>
              </a:prstGeom>
              <a:blipFill>
                <a:blip r:embed="rId4"/>
                <a:stretch>
                  <a:fillRect l="-1384" r="-1845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82_1#7c3e710c5?vcp=1&amp;vop=1&amp;pid=ae74abe7e&amp;color=0,55,96&amp;vtp=1&amp;bbb=1&amp;hb=1"/>
              <p:cNvSpPr/>
              <p:nvPr/>
            </p:nvSpPr>
            <p:spPr>
              <a:xfrm>
                <a:off x="502920" y="3333228"/>
                <a:ext cx="10570464" cy="13858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均为锐角，且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,当且仅当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时等号成立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N.82_1#7c3e710c5?vcp=1&amp;vop=1&amp;pid=ae74abe7e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33228"/>
                <a:ext cx="10570464" cy="1385824"/>
              </a:xfrm>
              <a:prstGeom prst="rect">
                <a:avLst/>
              </a:prstGeom>
              <a:blipFill>
                <a:blip r:embed="rId5"/>
                <a:stretch>
                  <a:fillRect r="-115" b="-57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83_1#907fb42af?vaa=1&amp;vcp=1&amp;vop=1&amp;pid=ae74abe7e&amp;color=0,55,96&amp;vtp=1&amp;bt=1&amp;bbb=1&amp;hb=1"/>
              <p:cNvSpPr/>
              <p:nvPr/>
            </p:nvSpPr>
            <p:spPr>
              <a:xfrm>
                <a:off x="502920" y="980014"/>
                <a:ext cx="10570464" cy="101492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例19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[清华大学文科营暨工科营]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处取得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2" name="QC_5_BD.83_1#907fb42af?vaa=1&amp;vcp=1&amp;vop=1&amp;pid=ae74abe7e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980014"/>
                <a:ext cx="10570464" cy="1014921"/>
              </a:xfrm>
              <a:prstGeom prst="rect">
                <a:avLst/>
              </a:prstGeom>
              <a:blipFill>
                <a:blip r:embed="rId3"/>
                <a:stretch>
                  <a:fillRect l="-1384" b="-84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86_1#907fb42af.bracket?vaa=1&amp;vcp=1&amp;vop=1&amp;pid=ae74abe7e&amp;color=0,55,96&amp;vpa=18&amp;vtp=1"/>
          <p:cNvSpPr/>
          <p:nvPr/>
        </p:nvSpPr>
        <p:spPr>
          <a:xfrm>
            <a:off x="1730947" y="1661115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83_2#907fb42af.choices?vaa=1&amp;vcp=1&amp;vop=1&amp;pid=ae74abe7e&amp;color=0,55,96&amp;vtp=1&amp;bbb=1"/>
              <p:cNvSpPr/>
              <p:nvPr/>
            </p:nvSpPr>
            <p:spPr>
              <a:xfrm>
                <a:off x="502920" y="2001983"/>
                <a:ext cx="10570464" cy="812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5393182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奇函数，且图象关于点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中心对称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偶函数，且图象关于点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中心对称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200"/>
                  </a:lnSpc>
                  <a:tabLst>
                    <a:tab pos="5393182" algn="l"/>
                  </a:tabLst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奇函数，且图象关于点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中心对称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偶函数，且图象关于点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中心对称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C_5_BD.83_2#907fb42af.choices?vaa=1&amp;vcp=1&amp;vop=1&amp;pid=ae74abe7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01983"/>
                <a:ext cx="10570464" cy="812800"/>
              </a:xfrm>
              <a:prstGeom prst="rect">
                <a:avLst/>
              </a:prstGeom>
              <a:blipFill>
                <a:blip r:embed="rId4"/>
                <a:stretch>
                  <a:fillRect l="-1384" b="-97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EX.84_1#907fb42af?vaa=1&amp;vcp=1&amp;vop=1&amp;pid=ae74abe7e&amp;color=0,55,96&amp;vtp=1&amp;bbb=1&amp;hb=1"/>
              <p:cNvSpPr/>
              <p:nvPr/>
            </p:nvSpPr>
            <p:spPr>
              <a:xfrm>
                <a:off x="502920" y="2819609"/>
                <a:ext cx="10570464" cy="812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利用辅助角公式，将函数解析式化为一个角的三角函数形式，确定何时取最大值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，求出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参数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的关系，得到函数解析式，再求出函数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的解析式，判断其奇偶性与对称性.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EX.84_1#907fb42af?vaa=1&amp;vcp=1&amp;vop=1&amp;pid=ae74abe7e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19609"/>
                <a:ext cx="10570464" cy="812800"/>
              </a:xfrm>
              <a:prstGeom prst="rect">
                <a:avLst/>
              </a:prstGeom>
              <a:blipFill>
                <a:blip r:embed="rId5"/>
                <a:stretch>
                  <a:fillRect l="-1384" r="-980" b="-97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85_1#907fb42af?vaa=1&amp;vcp=1&amp;vop=1&amp;pid=ae74abe7e&amp;color=0,55,96&amp;vtp=1&amp;bbb=1"/>
              <p:cNvSpPr/>
              <p:nvPr/>
            </p:nvSpPr>
            <p:spPr>
              <a:xfrm>
                <a:off x="502920" y="3644220"/>
                <a:ext cx="10570464" cy="211632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那么当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时函数取最大值，由已知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，是偶函数，且其图象关于点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中心对称.故选D.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85_1#907fb42af?vaa=1&amp;vcp=1&amp;vop=1&amp;pid=ae74abe7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644220"/>
                <a:ext cx="10570464" cy="2116328"/>
              </a:xfrm>
              <a:prstGeom prst="rect">
                <a:avLst/>
              </a:prstGeom>
              <a:blipFill>
                <a:blip r:embed="rId6"/>
                <a:stretch>
                  <a:fillRect l="-1384" b="-37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1757cca2d?vcp=1&amp;pid=c7e60e07d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2000"/>
            <a:ext cx="493776" cy="530352"/>
          </a:xfrm>
          <a:prstGeom prst="rect">
            <a:avLst/>
          </a:prstGeom>
        </p:spPr>
      </p:pic>
      <p:sp>
        <p:nvSpPr>
          <p:cNvPr id="3" name="C_3_BD#1757cca2d?vcp=1&amp;pid=c7e60e07d&amp;color=61,88,159&amp;vtp=1&amp;bbb=1"/>
          <p:cNvSpPr/>
          <p:nvPr/>
        </p:nvSpPr>
        <p:spPr>
          <a:xfrm>
            <a:off x="1152144" y="792000"/>
            <a:ext cx="3236976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数学思想方法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1_1#11be9c89b?vcp=1&amp;vop=1&amp;pid=1757cca2d&amp;color=0,55,96&amp;vtp=1&amp;bbb=1"/>
              <p:cNvSpPr/>
              <p:nvPr/>
            </p:nvSpPr>
            <p:spPr>
              <a:xfrm>
                <a:off x="502920" y="1317272"/>
                <a:ext cx="10570464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4_BD.1_1#11be9c89b?vcp=1&amp;vop=1&amp;pid=1757cca2d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317272"/>
                <a:ext cx="10570464" cy="533400"/>
              </a:xfrm>
              <a:prstGeom prst="rect">
                <a:avLst/>
              </a:prstGeom>
              <a:blipFill>
                <a:blip r:embed="rId4"/>
                <a:stretch>
                  <a:fillRect b="-79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EX.2_1#11be9c89b?vcp=1&amp;vop=1&amp;pid=1757cca2d&amp;color=0,55,96&amp;vtp=1&amp;bbb=1&amp;hb=1"/>
              <p:cNvSpPr/>
              <p:nvPr/>
            </p:nvSpPr>
            <p:spPr>
              <a:xfrm>
                <a:off x="502920" y="1850672"/>
                <a:ext cx="10570464" cy="10371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，所以可将题目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中涉及的角转化为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，进而求解.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4_EX.2_1#11be9c89b?vcp=1&amp;vop=1&amp;pid=1757cca2d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50672"/>
                <a:ext cx="10570464" cy="1037146"/>
              </a:xfrm>
              <a:prstGeom prst="rect">
                <a:avLst/>
              </a:prstGeom>
              <a:blipFill>
                <a:blip r:embed="rId5"/>
                <a:stretch>
                  <a:fillRect l="-1384" r="-750" b="-76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4_AN.3_1#11be9c89b?vcp=1&amp;vop=1&amp;pid=1757cca2d&amp;color=0,55,96&amp;vtp=1&amp;bbb=1"/>
              <p:cNvSpPr/>
              <p:nvPr/>
            </p:nvSpPr>
            <p:spPr>
              <a:xfrm>
                <a:off x="502920" y="2895819"/>
                <a:ext cx="10570464" cy="2222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120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169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13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4_AN.3_1#11be9c89b?vcp=1&amp;vop=1&amp;pid=1757cca2d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95819"/>
                <a:ext cx="10570464" cy="2222500"/>
              </a:xfrm>
              <a:prstGeom prst="rect">
                <a:avLst/>
              </a:prstGeom>
              <a:blipFill>
                <a:blip r:embed="rId6"/>
                <a:stretch>
                  <a:fillRect l="-1384" b="-2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P_4_BD#6f4fe1252?vcp=1&amp;pid=1757cca2d&amp;color=0,55,96&amp;vtp=1&amp;bbb=1&amp;hb=1"/>
          <p:cNvSpPr/>
          <p:nvPr/>
        </p:nvSpPr>
        <p:spPr>
          <a:xfrm>
            <a:off x="502920" y="5125812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【解题策略】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在三角函数式的化简与求值中，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一般是根据已知条件和三角函数式中角与角之间的关系，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将不同种类的角转化为相同种类的角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，从而使式子中角的种类尽量少.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4_1#abbc06fe3?vcp=1&amp;vop=1&amp;pid=1757cca2d&amp;color=0,55,96&amp;mp=1&amp;vtp=1&amp;bt=1&amp;bbb=1"/>
              <p:cNvSpPr/>
              <p:nvPr/>
            </p:nvSpPr>
            <p:spPr>
              <a:xfrm>
                <a:off x="502920" y="792000"/>
                <a:ext cx="10570464" cy="4617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4_1#abbc06fe3?vcp=1&amp;vop=1&amp;pid=1757cca2d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792000"/>
                <a:ext cx="10570464" cy="461772"/>
              </a:xfrm>
              <a:prstGeom prst="rect">
                <a:avLst/>
              </a:prstGeom>
              <a:blipFill>
                <a:blip r:embed="rId3"/>
                <a:stretch>
                  <a:fillRect b="-171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EX.5_1#abbc06fe3?vcp=1&amp;vop=1&amp;pid=1757cca2d&amp;color=0,55,96&amp;vtp=1&amp;bbb=1"/>
              <p:cNvSpPr/>
              <p:nvPr/>
            </p:nvSpPr>
            <p:spPr>
              <a:xfrm>
                <a:off x="502920" y="1263043"/>
                <a:ext cx="10570464" cy="303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构建方程组，求出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的值，进行求解.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EX.5_1#abbc06fe3?vcp=1&amp;vop=1&amp;pid=1757cca2d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63043"/>
                <a:ext cx="10570464" cy="303530"/>
              </a:xfrm>
              <a:prstGeom prst="rect">
                <a:avLst/>
              </a:prstGeom>
              <a:blipFill>
                <a:blip r:embed="rId4"/>
                <a:stretch>
                  <a:fillRect t="-16000" b="-48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6_1#abbc06fe3?vcp=1&amp;vop=1&amp;pid=1757cca2d&amp;color=0,55,96&amp;vtp=1&amp;bbb=1"/>
              <p:cNvSpPr/>
              <p:nvPr/>
            </p:nvSpPr>
            <p:spPr>
              <a:xfrm>
                <a:off x="502920" y="1577177"/>
                <a:ext cx="10570464" cy="46781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,①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169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∴1+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289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8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联立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①②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       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4_AN.6_1#abbc06fe3?vcp=1&amp;vop=1&amp;pid=1757cca2d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77177"/>
                <a:ext cx="10570464" cy="4678172"/>
              </a:xfrm>
              <a:prstGeom prst="rect">
                <a:avLst/>
              </a:prstGeom>
              <a:blipFill>
                <a:blip r:embed="rId5"/>
                <a:stretch>
                  <a:fillRect l="-1384" b="-16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76c566740?vcp=1&amp;pid=1757cca2d&amp;color=0,55,96&amp;vtp=1&amp;bt=1&amp;bbb=1&amp;hb=1"/>
              <p:cNvSpPr/>
              <p:nvPr/>
            </p:nvSpPr>
            <p:spPr>
              <a:xfrm>
                <a:off x="502920" y="3133807"/>
                <a:ext cx="10570464" cy="798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【解题策略】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的某一三角函数值时，联立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及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建立方程组即可求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得另外两个三角函数值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.求解时要注意根据已知条件判断三角函数值的正负.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76c566740?vcp=1&amp;pid=1757cca2d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133807"/>
                <a:ext cx="10570464" cy="798640"/>
              </a:xfrm>
              <a:prstGeom prst="rect">
                <a:avLst/>
              </a:prstGeom>
              <a:blipFill>
                <a:blip r:embed="rId3"/>
                <a:stretch>
                  <a:fillRect l="-1384" b="-175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7_1#04a885e8c?vaa=1&amp;vcp=1&amp;vop=1&amp;pid=1757cca2d&amp;color=0,55,96&amp;mp=1&amp;vtp=1&amp;bt=1&amp;bbb=1"/>
              <p:cNvSpPr/>
              <p:nvPr/>
            </p:nvSpPr>
            <p:spPr>
              <a:xfrm>
                <a:off x="502920" y="1830024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2" name="QC_4_BD.7_1#04a885e8c?vaa=1&amp;vcp=1&amp;vop=1&amp;pid=1757cca2d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30024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l="-13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9_1#04a885e8c.bracket?vaa=1&amp;vcp=1&amp;vop=1&amp;pid=1757cca2d&amp;color=0,55,96&amp;mp=1&amp;vpa=1&amp;vtp=1"/>
          <p:cNvSpPr/>
          <p:nvPr/>
        </p:nvSpPr>
        <p:spPr>
          <a:xfrm>
            <a:off x="4694873" y="1911812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7_2#04a885e8c.choices?vaa=1&amp;vcp=1&amp;vop=1&amp;pid=1757cca2d&amp;color=0,55,96&amp;vtp=1&amp;bbb=1"/>
              <p:cNvSpPr/>
              <p:nvPr/>
            </p:nvSpPr>
            <p:spPr>
              <a:xfrm>
                <a:off x="502920" y="2200610"/>
                <a:ext cx="10570464" cy="5257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982341" algn="l"/>
                    <a:tab pos="5736082" algn="l"/>
                    <a:tab pos="83501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或0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或0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7_2#04a885e8c.choices?vaa=1&amp;vcp=1&amp;vop=1&amp;pid=1757cca2d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200610"/>
                <a:ext cx="10570464" cy="525717"/>
              </a:xfrm>
              <a:prstGeom prst="rect">
                <a:avLst/>
              </a:prstGeom>
              <a:blipFill>
                <a:blip r:embed="rId4"/>
                <a:stretch>
                  <a:fillRect l="-138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8_1#04a885e8c?vaa=1&amp;vcp=1&amp;vop=1&amp;pid=1757cca2d&amp;color=0,55,96&amp;vtp=1&amp;bbb=1&amp;hb=1"/>
              <p:cNvSpPr/>
              <p:nvPr/>
            </p:nvSpPr>
            <p:spPr>
              <a:xfrm>
                <a:off x="502920" y="2738646"/>
                <a:ext cx="10570464" cy="13893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两边平方并整理，得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 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4_AS.8_1#04a885e8c?vaa=1&amp;vcp=1&amp;vop=1&amp;pid=1757cca2d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38646"/>
                <a:ext cx="10570464" cy="1389317"/>
              </a:xfrm>
              <a:prstGeom prst="rect">
                <a:avLst/>
              </a:prstGeom>
              <a:blipFill>
                <a:blip r:embed="rId5"/>
                <a:stretch>
                  <a:fillRect l="-1384" r="-1038" b="-614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P_4_BD#078f0b46e?vcp=1&amp;pid=1757cca2d&amp;color=0,55,96&amp;vtp=1&amp;bbb=1&amp;hb=1"/>
          <p:cNvSpPr/>
          <p:nvPr/>
        </p:nvSpPr>
        <p:spPr>
          <a:xfrm>
            <a:off x="502920" y="4139774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【解题策略】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分类与整合思想是数学中一种常用思想，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三角函数题中一定要考虑所给角的取值情况，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注意分类讨论后对满足条件的结果进行整合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>
              <a:solidFill>
                <a:srgbClr val="0037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d404dd767?vcp=1&amp;pid=c7e60e07d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792000"/>
            <a:ext cx="493776" cy="530352"/>
          </a:xfrm>
          <a:prstGeom prst="rect">
            <a:avLst/>
          </a:prstGeom>
        </p:spPr>
      </p:pic>
      <p:sp>
        <p:nvSpPr>
          <p:cNvPr id="3" name="C_3_BD#d404dd767?vcp=1&amp;pid=c7e60e07d&amp;color=61,88,159&amp;vtp=1&amp;bbb=1"/>
          <p:cNvSpPr/>
          <p:nvPr/>
        </p:nvSpPr>
        <p:spPr>
          <a:xfrm>
            <a:off x="1152144" y="792000"/>
            <a:ext cx="3236976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高考强化与强基计划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4_BD#d13036f6a?vcp=1&amp;pid=d404dd767&amp;color=97,97,244&amp;vtp=1&amp;bbb=1"/>
          <p:cNvSpPr/>
          <p:nvPr/>
        </p:nvSpPr>
        <p:spPr>
          <a:xfrm>
            <a:off x="502920" y="1317272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考点1</a:t>
            </a:r>
            <a:r>
              <a:rPr lang="en-US" altLang="zh-CN" sz="2200" b="0" i="0" dirty="0">
                <a:solidFill>
                  <a:srgbClr val="6161F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平面向量的数量积及应用</a:t>
            </a:r>
            <a:endParaRPr lang="en-US" altLang="zh-CN" sz="22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1_1#b42099b64?vaa=1&amp;vcp=1&amp;vop=1&amp;pid=d13036f6a&amp;color=0,55,96&amp;vtp=1&amp;bbb=1"/>
              <p:cNvSpPr/>
              <p:nvPr/>
            </p:nvSpPr>
            <p:spPr>
              <a:xfrm>
                <a:off x="502920" y="1815956"/>
                <a:ext cx="10570464" cy="39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[全国乙理2022·3，5分]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已知向量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BD.11_1#b42099b64?vaa=1&amp;vcp=1&amp;vop=1&amp;pid=d13036f6a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815956"/>
                <a:ext cx="10570464" cy="391859"/>
              </a:xfrm>
              <a:prstGeom prst="rect">
                <a:avLst/>
              </a:prstGeom>
              <a:blipFill>
                <a:blip r:embed="rId4"/>
                <a:stretch>
                  <a:fillRect l="-1384" b="-359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5_AN.13_1#b42099b64.bracket?vaa=1&amp;vcp=1&amp;vop=1&amp;pid=d13036f6a&amp;color=0,55,96&amp;vpa=2&amp;vtp=1"/>
          <p:cNvSpPr/>
          <p:nvPr/>
        </p:nvSpPr>
        <p:spPr>
          <a:xfrm>
            <a:off x="9536684" y="1939636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5_BD.11_2#b42099b64.choices?vaa=1&amp;vcp=1&amp;vop=1&amp;pid=d13036f6a&amp;color=0,55,96&amp;vtp=1&amp;bbb=1"/>
              <p:cNvSpPr/>
              <p:nvPr/>
            </p:nvSpPr>
            <p:spPr>
              <a:xfrm>
                <a:off x="502920" y="2208876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04541" algn="l"/>
                    <a:tab pos="5583682" algn="l"/>
                    <a:tab pos="81723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7" name="QC_5_BD.11_2#b42099b64.choices?vaa=1&amp;vcp=1&amp;vop=1&amp;pid=d13036f6a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208876"/>
                <a:ext cx="10570464" cy="360680"/>
              </a:xfrm>
              <a:prstGeom prst="rect">
                <a:avLst/>
              </a:prstGeom>
              <a:blipFill>
                <a:blip r:embed="rId5"/>
                <a:stretch>
                  <a:fillRect l="-1384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5_AS.12_1#b42099b64?vaa=1&amp;vcp=1&amp;vop=1&amp;pid=d13036f6a&amp;color=0,55,96&amp;vtp=1&amp;bbb=1&amp;hb=1"/>
              <p:cNvSpPr/>
              <p:nvPr/>
            </p:nvSpPr>
            <p:spPr>
              <a:xfrm>
                <a:off x="502920" y="2573366"/>
                <a:ext cx="10570464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1" i="1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8" name="QC_5_AS.12_1#b42099b64?vaa=1&amp;vcp=1&amp;vop=1&amp;pid=d13036f6a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73366"/>
                <a:ext cx="10570464" cy="773240"/>
              </a:xfrm>
              <a:prstGeom prst="rect">
                <a:avLst/>
              </a:prstGeom>
              <a:blipFill>
                <a:blip r:embed="rId6"/>
                <a:stretch>
                  <a:fillRect l="-1384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15_1#68b408622?vaa=1&amp;vcp=1&amp;vop=1&amp;pid=d13036f6a&amp;color=0,55,96&amp;vtp=1&amp;bt=1&amp;bbb=1&amp;hb=1"/>
              <p:cNvSpPr/>
              <p:nvPr/>
            </p:nvSpPr>
            <p:spPr>
              <a:xfrm>
                <a:off x="502920" y="3042081"/>
                <a:ext cx="10570464" cy="9856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[天津2025·14,5分]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中点，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,记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_______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</a:t>
                </a: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𝒂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𝒃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表示）；若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</m:t>
                        </m:r>
                      </m:e>
                    </m:acc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|=5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𝐶𝐵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</m:t>
                        </m:r>
                      </m:e>
                    </m:acc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e>
                    </m:acc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5_BD.15_1#68b408622?vaa=1&amp;vcp=1&amp;vop=1&amp;pid=d13036f6a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042081"/>
                <a:ext cx="10570464" cy="985647"/>
              </a:xfrm>
              <a:prstGeom prst="rect">
                <a:avLst/>
              </a:prstGeom>
              <a:blipFill>
                <a:blip r:embed="rId3"/>
                <a:stretch>
                  <a:fillRect l="-1384" b="-141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3595</Words>
  <Application>Microsoft Office PowerPoint</Application>
  <PresentationFormat>宽屏</PresentationFormat>
  <Paragraphs>215</Paragraphs>
  <Slides>31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9" baseType="lpstr">
      <vt:lpstr>仿宋</vt:lpstr>
      <vt:lpstr>SimSun</vt:lpstr>
      <vt:lpstr>微软雅黑</vt:lpstr>
      <vt:lpstr>印品黑体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2025-09-29T10:59:09Z</dcterms:created>
  <dcterms:modified xsi:type="dcterms:W3CDTF">2025-09-29T11:11:06Z</dcterms:modified>
  <cp:category/>
  <cp:contentStatus/>
</cp:coreProperties>
</file>