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075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105c28da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一、单项选择题（本题共7小题，每小题6分，共42分.在每小题给出的四个选项中，只有一项是符合题目要求的）</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f44c142b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二、多项选择题（本题共3小题，每小题6分，共18分.在每小题给出的四个选项中，有多项是符合题目要求的.全部选对的得6分，选对但不全的得3分，有选错的得0分）</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0cb1f6bf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三、非选择题（本题共3小题，共40分，解答时应写出必要的文字说明、方程式和演算步骤，有数值计算的要注明单位）</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e7723be93348528ddcabda#tid=68ef0a9e66391f0009f97a3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43400"/>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物理  选择性必修</a:t>
            </a:r>
            <a:endParaRPr lang="en-US" sz="2400" dirty="0"/>
          </a:p>
        </p:txBody>
      </p:sp>
      <p:sp>
        <p:nvSpPr>
          <p:cNvPr id="4" name="MasterShapeName"/>
          <p:cNvSpPr/>
          <p:nvPr/>
        </p:nvSpPr>
        <p:spPr>
          <a:xfrm>
            <a:off x="8275320" y="4782312"/>
            <a:ext cx="3099816"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0.xml"/><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image" Target="../media/image21.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0.xml"/><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image" Target="../media/image25.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0.xml"/><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image" Target="../media/image29.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0.xml"/><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image" Target="../media/image33.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0.xml"/><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0.xml"/><Relationship Id="rId1"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0.xml"/><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0.xml"/><Relationship Id="rId1" Type="http://schemas.openxmlformats.org/officeDocument/2006/relationships/image" Target="../media/image41.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0.xml"/><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image" Target="../media/image45.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0.xml"/><Relationship Id="rId2" Type="http://schemas.openxmlformats.org/officeDocument/2006/relationships/image" Target="../media/image47.png"/><Relationship Id="rId1" Type="http://schemas.openxmlformats.org/officeDocument/2006/relationships/image" Target="../media/image46.jpeg"/></Relationships>
</file>

<file path=ppt/slides/_rels/slide25.xml.rels><?xml version="1.0" encoding="UTF-8" standalone="yes"?>
<Relationships xmlns="http://schemas.openxmlformats.org/package/2006/relationships"><Relationship Id="rId7" Type="http://schemas.openxmlformats.org/officeDocument/2006/relationships/notesSlide" Target="../notesSlides/notesSlide25.xml"/><Relationship Id="rId6" Type="http://schemas.openxmlformats.org/officeDocument/2006/relationships/slideLayout" Target="../slideLayouts/slideLayout10.xml"/><Relationship Id="rId5" Type="http://schemas.openxmlformats.org/officeDocument/2006/relationships/image" Target="../media/image52.png"/><Relationship Id="rId4" Type="http://schemas.openxmlformats.org/officeDocument/2006/relationships/image" Target="../media/image51.jpeg"/><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image" Target="../media/image48.png"/></Relationships>
</file>

<file path=ppt/slides/_rels/slide26.xml.rels><?xml version="1.0" encoding="UTF-8" standalone="yes"?>
<Relationships xmlns="http://schemas.openxmlformats.org/package/2006/relationships"><Relationship Id="rId8" Type="http://schemas.openxmlformats.org/officeDocument/2006/relationships/notesSlide" Target="../notesSlides/notesSlide26.xml"/><Relationship Id="rId7" Type="http://schemas.openxmlformats.org/officeDocument/2006/relationships/slideLayout" Target="../slideLayouts/slideLayout10.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jpeg"/><Relationship Id="rId3" Type="http://schemas.openxmlformats.org/officeDocument/2006/relationships/image" Target="../media/image55.jpeg"/><Relationship Id="rId2" Type="http://schemas.openxmlformats.org/officeDocument/2006/relationships/image" Target="../media/image54.png"/><Relationship Id="rId1" Type="http://schemas.openxmlformats.org/officeDocument/2006/relationships/image" Target="../media/image53.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0.xml"/><Relationship Id="rId1" Type="http://schemas.openxmlformats.org/officeDocument/2006/relationships/image" Target="../media/image59.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0.xml"/><Relationship Id="rId2" Type="http://schemas.openxmlformats.org/officeDocument/2006/relationships/image" Target="../media/image61.png"/><Relationship Id="rId1" Type="http://schemas.openxmlformats.org/officeDocument/2006/relationships/image" Target="../media/image60.pn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0.xml"/><Relationship Id="rId2" Type="http://schemas.openxmlformats.org/officeDocument/2006/relationships/image" Target="../media/image63.jpeg"/><Relationship Id="rId1" Type="http://schemas.openxmlformats.org/officeDocument/2006/relationships/image" Target="../media/image62.png"/></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10.xml"/><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10.xml"/><Relationship Id="rId2" Type="http://schemas.openxmlformats.org/officeDocument/2006/relationships/image" Target="../media/image65.png"/><Relationship Id="rId1" Type="http://schemas.openxmlformats.org/officeDocument/2006/relationships/image" Target="../media/image64.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0.xml"/><Relationship Id="rId2" Type="http://schemas.openxmlformats.org/officeDocument/2006/relationships/image" Target="../media/image67.png"/><Relationship Id="rId1" Type="http://schemas.openxmlformats.org/officeDocument/2006/relationships/image" Target="../media/image66.pn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0.xml"/><Relationship Id="rId2" Type="http://schemas.openxmlformats.org/officeDocument/2006/relationships/image" Target="../media/image69.jpeg"/><Relationship Id="rId1" Type="http://schemas.openxmlformats.org/officeDocument/2006/relationships/image" Target="../media/image68.png"/></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10.xml"/><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image" Target="../media/image70.png"/></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10.xml"/><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image" Target="../media/image73.png"/></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10.xml"/><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image" Target="../media/image76.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xml"/><Relationship Id="rId1"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2_1#b36ed353c?vop=1&amp;pid=105c28da2&amp;color=0,0,0&amp;vtp=1&amp;bt=1&amp;bbb=1&amp;hb=1"/>
              <p:cNvSpPr/>
              <p:nvPr/>
            </p:nvSpPr>
            <p:spPr>
              <a:xfrm>
                <a:off x="722376" y="972000"/>
                <a:ext cx="10753344" cy="2240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[山东名校考试联盟2025高二下联考]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如图所示，爆米花机内气体的初始温度为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，将玉米粒装入手摇爆米花机中，对爆米花机密封加热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，当气体压强达到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时，开盖使玉米粒爆开.不计玉米粒在加热过程中的体积变化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，机内气体视为理想气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，不考虑少量气体进入玉米粒内引起的机内空气密度的变化.已知加热过程中气体吸热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2_1#b36ed353c?vop=1&amp;pid=105c28da2&amp;color=0,0,0&amp;vtp=1&amp;bt=1&amp;bbb=1&amp;hb=1"/>
              <p:cNvSpPr>
                <a:spLocks noRot="1" noChangeAspect="1" noMove="1" noResize="1" noEditPoints="1" noAdjustHandles="1" noChangeArrowheads="1" noChangeShapeType="1" noTextEdit="1"/>
              </p:cNvSpPr>
              <p:nvPr/>
            </p:nvSpPr>
            <p:spPr>
              <a:xfrm>
                <a:off x="722376" y="972000"/>
                <a:ext cx="10753344" cy="2240153"/>
              </a:xfrm>
              <a:prstGeom prst="rect">
                <a:avLst/>
              </a:prstGeom>
              <a:blipFill rotWithShape="1">
                <a:blip r:embed="rId1"/>
                <a:stretch>
                  <a:fillRect l="-4" t="-20" r="-868" b="-2027"/>
                </a:stretch>
              </a:blipFill>
            </p:spPr>
            <p:txBody>
              <a:bodyPr/>
              <a:lstStyle/>
              <a:p>
                <a:r>
                  <a:rPr lang="zh-CN" altLang="en-US">
                    <a:noFill/>
                  </a:rPr>
                  <a:t> </a:t>
                </a:r>
              </a:p>
            </p:txBody>
          </p:sp>
        </mc:Fallback>
      </mc:AlternateContent>
      <p:sp>
        <p:nvSpPr>
          <p:cNvPr id="3" name="QC_5_AN.13_1#b36ed353c.bracket?vop=1&amp;pid=105c28da2&amp;color=0,0,0&amp;vpa=4&amp;vtp=1"/>
          <p:cNvSpPr/>
          <p:nvPr/>
        </p:nvSpPr>
        <p:spPr>
          <a:xfrm>
            <a:off x="3195701" y="2807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2_2#b36ed353c?vop=1&amp;pid=105c28da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600946" y="3350837"/>
            <a:ext cx="1874520" cy="13990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2_3#b36ed353c.choices?vop=1&amp;pid=105c28da2&amp;color=0,0,0&amp;vtp=1&amp;bbb=1"/>
              <p:cNvSpPr/>
              <p:nvPr/>
            </p:nvSpPr>
            <p:spPr>
              <a:xfrm>
                <a:off x="722376" y="3350837"/>
                <a:ext cx="10753344" cy="847725"/>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A.开盖前瞬间，气体的温度为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108</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.加热过程中，机内气体的熵可能在减少</a:t>
                </a:r>
                <a:endParaRPr lang="en-US" altLang="zh-CN" sz="2000" dirty="0"/>
              </a:p>
              <a:p>
                <a:pPr latinLnBrk="1">
                  <a:lnSpc>
                    <a:spcPts val="35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.加热过程中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，机内气体的分子数密度增大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.加热过程中，气体的内能增加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12_3#b36ed353c.choices?vop=1&amp;pid=105c28da2&amp;color=0,0,0&amp;vtp=1&amp;bbb=1"/>
              <p:cNvSpPr>
                <a:spLocks noRot="1" noChangeAspect="1" noMove="1" noResize="1" noEditPoints="1" noAdjustHandles="1" noChangeArrowheads="1" noChangeShapeType="1" noTextEdit="1"/>
              </p:cNvSpPr>
              <p:nvPr/>
            </p:nvSpPr>
            <p:spPr>
              <a:xfrm>
                <a:off x="722376" y="3350837"/>
                <a:ext cx="10753344" cy="847725"/>
              </a:xfrm>
              <a:prstGeom prst="rect">
                <a:avLst/>
              </a:prstGeom>
              <a:blipFill rotWithShape="1">
                <a:blip r:embed="rId3"/>
                <a:stretch>
                  <a:fillRect l="-4" t="-68" b="-11266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4_1#b36ed353c?vop=1&amp;vop=1&amp;pid=105c28da2&amp;color=0,0,0&amp;vtp=1&amp;bt=1&amp;bbb=1&amp;hb=1"/>
              <p:cNvSpPr/>
              <p:nvPr/>
            </p:nvSpPr>
            <p:spPr>
              <a:xfrm>
                <a:off x="722376" y="972000"/>
                <a:ext cx="10753344" cy="3193034"/>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机内的气体发生等容变化,根据查理定律有</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273</m:t>
                        </m:r>
                      </m:e>
                    </m:d>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927</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；从微观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角度看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,气体分子热运动加剧,无序程度增加,熵在增加,故B错误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；因为不计玉米粒在加热过程中的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体积变化和不考虑少量气体进入玉米粒内引起的机内空气密度的变化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,整个过程气体体积不变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子总数不变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,故机内气体的分子数密度不变,故C错误；已知加热过程中气体吸热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,加热过程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中气体体积不变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,则外界不对气体做功,即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,根据热力学第一定律有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内能增加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,故D正确.</a:t>
                </a:r>
                <a:endParaRPr lang="en-US" altLang="zh-CN" sz="2200" dirty="0"/>
              </a:p>
            </p:txBody>
          </p:sp>
        </mc:Choice>
        <mc:Fallback>
          <p:sp>
            <p:nvSpPr>
              <p:cNvPr id="2" name="QC_5_AS.14_1#b36ed353c?vop=1&amp;vop=1&amp;pid=105c28da2&amp;color=0,0,0&amp;vtp=1&amp;bt=1&amp;bbb=1&amp;hb=1"/>
              <p:cNvSpPr>
                <a:spLocks noRot="1" noChangeAspect="1" noMove="1" noResize="1" noEditPoints="1" noAdjustHandles="1" noChangeArrowheads="1" noChangeShapeType="1" noTextEdit="1"/>
              </p:cNvSpPr>
              <p:nvPr/>
            </p:nvSpPr>
            <p:spPr>
              <a:xfrm>
                <a:off x="722376" y="972000"/>
                <a:ext cx="10753344" cy="3193034"/>
              </a:xfrm>
              <a:prstGeom prst="rect">
                <a:avLst/>
              </a:prstGeom>
              <a:blipFill rotWithShape="1">
                <a:blip r:embed="rId1"/>
                <a:stretch>
                  <a:fillRect l="-4" t="-14" b="-14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5_1#c617adf03?vop=1&amp;pid=105c28da2&amp;color=0,0,0&amp;vtp=1&amp;bt=1&amp;bbb=1&amp;hb=1"/>
              <p:cNvSpPr/>
              <p:nvPr/>
            </p:nvSpPr>
            <p:spPr>
              <a:xfrm>
                <a:off x="722376" y="972000"/>
                <a:ext cx="1075334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[河北邯郸2025高二下检测]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某同学用硬质圆柱形矿泉水瓶制作了一个水深测量仪，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使用前先在矿泉水瓶内注入一定量的水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，拧紧瓶盖并将矿泉水瓶倒置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，水面到达矿泉水瓶圆柱部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，记录该位置为基准位置，测量基准位置到瓶底的距离为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使用时潜水员把该装置带入水下，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保持瓶口向下竖直放置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，拧开瓶盖，稳定后测量瓶内水面到基准位置的高度为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.已知大气压强为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，水的密度为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，重力加速度为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，忽略水温变化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，则矿泉水瓶内水面所在处水的深度为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5_1#c617adf03?vop=1&amp;pid=105c28da2&amp;color=0,0,0&amp;vtp=1&amp;bt=1&amp;bbb=1&amp;hb=1"/>
              <p:cNvSpPr>
                <a:spLocks noRot="1" noChangeAspect="1" noMove="1" noResize="1" noEditPoints="1" noAdjustHandles="1" noChangeArrowheads="1" noChangeShapeType="1" noTextEdit="1"/>
              </p:cNvSpPr>
              <p:nvPr/>
            </p:nvSpPr>
            <p:spPr>
              <a:xfrm>
                <a:off x="722376" y="972000"/>
                <a:ext cx="10753344" cy="2671953"/>
              </a:xfrm>
              <a:prstGeom prst="rect">
                <a:avLst/>
              </a:prstGeom>
              <a:blipFill rotWithShape="1">
                <a:blip r:embed="rId1"/>
                <a:stretch>
                  <a:fillRect l="-4" t="-17" r="-402" b="-1699"/>
                </a:stretch>
              </a:blipFill>
            </p:spPr>
            <p:txBody>
              <a:bodyPr/>
              <a:lstStyle/>
              <a:p>
                <a:r>
                  <a:rPr lang="zh-CN" altLang="en-US">
                    <a:noFill/>
                  </a:rPr>
                  <a:t> </a:t>
                </a:r>
              </a:p>
            </p:txBody>
          </p:sp>
        </mc:Fallback>
      </mc:AlternateContent>
      <p:sp>
        <p:nvSpPr>
          <p:cNvPr id="3" name="QC_5_AN.16_1#c617adf03.bracket?vop=1&amp;pid=105c28da2&amp;color=0,0,0&amp;vpa=5&amp;vtp=1"/>
          <p:cNvSpPr/>
          <p:nvPr/>
        </p:nvSpPr>
        <p:spPr>
          <a:xfrm>
            <a:off x="922401" y="32389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5_2#c617adf03?vop=1&amp;pid=105c28da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988169" y="3628078"/>
            <a:ext cx="731520" cy="12435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5_3#c617adf03.choices?vop=1&amp;pid=105c28da2&amp;color=0,0,0&amp;vtp=1&amp;bbb=1"/>
              <p:cNvSpPr/>
              <p:nvPr/>
            </p:nvSpPr>
            <p:spPr>
              <a:xfrm>
                <a:off x="722376" y="3921448"/>
                <a:ext cx="10753344" cy="533400"/>
              </a:xfrm>
              <a:prstGeom prst="rect">
                <a:avLst/>
              </a:prstGeom>
              <a:noFill/>
            </p:spPr>
            <p:txBody>
              <a:bodyPr wrap="none" lIns="0" tIns="0" rIns="0" bIns="0" rtlCol="0" anchor="t"/>
              <a:lstStyle/>
              <a:p>
                <a:pPr latinLnBrk="1">
                  <a:lnSpc>
                    <a:spcPts val="4200"/>
                  </a:lnSpc>
                  <a:tabLst>
                    <a:tab pos="2853055" algn="l"/>
                    <a:tab pos="5680710" algn="l"/>
                    <a:tab pos="85210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d>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d>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200"/>
                  </a:lnSpc>
                  <a:tabLst>
                    <a:tab pos="2853055" algn="l"/>
                    <a:tab pos="5680710" algn="l"/>
                    <a:tab pos="8521065"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d>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𝑔𝐻</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15_3#c617adf03.choices?vop=1&amp;pid=105c28da2&amp;color=0,0,0&amp;vtp=1&amp;bbb=1"/>
              <p:cNvSpPr>
                <a:spLocks noRot="1" noChangeAspect="1" noMove="1" noResize="1" noEditPoints="1" noAdjustHandles="1" noChangeArrowheads="1" noChangeShapeType="1" noTextEdit="1"/>
              </p:cNvSpPr>
              <p:nvPr/>
            </p:nvSpPr>
            <p:spPr>
              <a:xfrm>
                <a:off x="722376" y="3921448"/>
                <a:ext cx="10753344" cy="533400"/>
              </a:xfrm>
              <a:prstGeom prst="rect">
                <a:avLst/>
              </a:prstGeom>
              <a:blipFill rotWithShape="1">
                <a:blip r:embed="rId3"/>
                <a:stretch>
                  <a:fillRect l="-4" t="-61" b="-9993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7_1#c617adf03?vop=1&amp;vop=1&amp;pid=105c28da2&amp;color=0,0,0&amp;vtp=1&amp;bt=1&amp;bbb=1&amp;hb=1"/>
              <p:cNvSpPr/>
              <p:nvPr/>
            </p:nvSpPr>
            <p:spPr>
              <a:xfrm>
                <a:off x="722376" y="972000"/>
                <a:ext cx="10753344" cy="1917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初始时矿泉水瓶内气体压强为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,设矿泉水瓶圆柱部分的横截面积为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,则初始时矿泉水瓶内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气体体积为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𝑆𝐻</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,设末状态矿泉水瓶内水面所在处水的深度为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,则末状态矿泉水瓶内气体压强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,末状态矿泉水瓶内气体体积为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,矿泉水瓶内的气体发生等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,由玻意耳定律可得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,联立解得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𝜌</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d>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，故B正确.</a:t>
                </a:r>
                <a:endParaRPr lang="en-US" altLang="zh-CN" sz="2200" dirty="0"/>
              </a:p>
            </p:txBody>
          </p:sp>
        </mc:Choice>
        <mc:Fallback>
          <p:sp>
            <p:nvSpPr>
              <p:cNvPr id="2" name="QC_5_AS.17_1#c617adf03?vop=1&amp;vop=1&amp;pid=105c28da2&amp;color=0,0,0&amp;vtp=1&amp;bt=1&amp;bbb=1&amp;hb=1"/>
              <p:cNvSpPr>
                <a:spLocks noRot="1" noChangeAspect="1" noMove="1" noResize="1" noEditPoints="1" noAdjustHandles="1" noChangeArrowheads="1" noChangeShapeType="1" noTextEdit="1"/>
              </p:cNvSpPr>
              <p:nvPr/>
            </p:nvSpPr>
            <p:spPr>
              <a:xfrm>
                <a:off x="722376" y="972000"/>
                <a:ext cx="10753344" cy="1917700"/>
              </a:xfrm>
              <a:prstGeom prst="rect">
                <a:avLst/>
              </a:prstGeom>
              <a:blipFill rotWithShape="1">
                <a:blip r:embed="rId1"/>
                <a:stretch>
                  <a:fillRect l="-4" t="-23" r="-974" b="2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8_1#00ab8a0c1?htil=2&amp;vop=1&amp;pid=105c28da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812323" y="1054295"/>
            <a:ext cx="1618488" cy="20116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8_2#00ab8a0c1?htil=2&amp;vop=1&amp;pid=105c28da2&amp;color=0,0,0&amp;vtp=1&amp;bt=1&amp;bbb=1&amp;hb=1"/>
              <p:cNvSpPr/>
              <p:nvPr/>
            </p:nvSpPr>
            <p:spPr>
              <a:xfrm>
                <a:off x="722376" y="972000"/>
                <a:ext cx="8997696"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[辽宁沈阳东北育才学校2025高二下期中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一定质量的理想气体经历了如图所示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过程回到初状态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状态的温度为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，已知理想气体的内能表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为常量，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为热力学温度），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8_2#00ab8a0c1?htil=2&amp;vop=1&amp;pid=105c28da2&amp;color=0,0,0&amp;vtp=1&amp;bt=1&amp;bbb=1&amp;hb=1"/>
              <p:cNvSpPr>
                <a:spLocks noRot="1" noChangeAspect="1" noMove="1" noResize="1" noEditPoints="1" noAdjustHandles="1" noChangeArrowheads="1" noChangeShapeType="1" noTextEdit="1"/>
              </p:cNvSpPr>
              <p:nvPr/>
            </p:nvSpPr>
            <p:spPr>
              <a:xfrm>
                <a:off x="722376" y="972000"/>
                <a:ext cx="8997696" cy="1300353"/>
              </a:xfrm>
              <a:prstGeom prst="rect">
                <a:avLst/>
              </a:prstGeom>
              <a:blipFill rotWithShape="1">
                <a:blip r:embed="rId2"/>
                <a:stretch>
                  <a:fillRect l="-4" t="-35" r="-1156" b="-3491"/>
                </a:stretch>
              </a:blipFill>
            </p:spPr>
            <p:txBody>
              <a:bodyPr/>
              <a:lstStyle/>
              <a:p>
                <a:r>
                  <a:rPr lang="zh-CN" altLang="en-US">
                    <a:noFill/>
                  </a:rPr>
                  <a:t> </a:t>
                </a:r>
              </a:p>
            </p:txBody>
          </p:sp>
        </mc:Fallback>
      </mc:AlternateContent>
      <p:sp>
        <p:nvSpPr>
          <p:cNvPr id="4" name="QC_5_AN.19_1#00ab8a0c1.bracket?vop=1&amp;pid=105c28da2&amp;color=0,0,0&amp;vpa=6&amp;vtp=1"/>
          <p:cNvSpPr/>
          <p:nvPr/>
        </p:nvSpPr>
        <p:spPr>
          <a:xfrm>
            <a:off x="853586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5_BD.18_3#00ab8a0c1.choices?htil=2&amp;vop=1&amp;pid=105c28da2&amp;color=0,0,0&amp;vtp=1&amp;bbb=1"/>
              <p:cNvSpPr/>
              <p:nvPr/>
            </p:nvSpPr>
            <p:spPr>
              <a:xfrm>
                <a:off x="722376" y="2281877"/>
                <a:ext cx="8997696"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过程内能变化量大小等于</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过程内能变化量大小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过程吸收的热量小于</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过程放出的热量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.一个循环过程中系统放出的热量为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.一个循环过程中内能最大值为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18_3#00ab8a0c1.choices?htil=2&amp;vop=1&amp;pid=105c28da2&amp;color=0,0,0&amp;vtp=1&amp;bbb=1"/>
              <p:cNvSpPr>
                <a:spLocks noRot="1" noChangeAspect="1" noMove="1" noResize="1" noEditPoints="1" noAdjustHandles="1" noChangeArrowheads="1" noChangeShapeType="1" noTextEdit="1"/>
              </p:cNvSpPr>
              <p:nvPr/>
            </p:nvSpPr>
            <p:spPr>
              <a:xfrm>
                <a:off x="722376" y="2281877"/>
                <a:ext cx="8997696" cy="1781302"/>
              </a:xfrm>
              <a:prstGeom prst="rect">
                <a:avLst/>
              </a:prstGeom>
              <a:blipFill rotWithShape="1">
                <a:blip r:embed="rId3"/>
                <a:stretch>
                  <a:fillRect l="-4" t="-18" r="1" b="-264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0_1#00ab8a0c1?vop=1&amp;vop=1&amp;pid=105c28da2&amp;color=0,0,0&amp;vtp=1&amp;bt=1&amp;bbb=1&amp;hb=1"/>
              <p:cNvSpPr/>
              <p:nvPr/>
            </p:nvSpPr>
            <p:spPr>
              <a:xfrm>
                <a:off x="722376" y="972000"/>
                <a:ext cx="10753344" cy="3662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根据理想气体状态方程</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𝑝𝑉</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状态的温度分别为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过程内能变化量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𝑎𝑏</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过程内能变化量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𝑐𝑑</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内能变化量大小小于</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过程内能变化量大小,A错误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过程发生等容变化，则</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𝑏𝑐</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收热量</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𝑏𝑐</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𝑏𝑐</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过程发生等容变化，则</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𝑑𝑎</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，放出的热量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𝑑𝑎</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𝑑𝑎</m:t>
                            </m:r>
                          </m:sub>
                        </m:sSub>
                      </m:e>
                    </m: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𝑏𝑐</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𝑑𝑎</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,B错误；根据热力学第一定律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,系统一个循环过程回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到初状态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其内能不变, 外界对系统做正功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,则系统要放出热量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图像与横轴围成的面积表示功,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；温度越高内能越大,则一个循环过程中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状态时温度最高，内能最大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能最大值</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mc:Choice>
        <mc:Fallback>
          <p:sp>
            <p:nvSpPr>
              <p:cNvPr id="2" name="QC_5_AS.20_1#00ab8a0c1?vop=1&amp;vop=1&amp;pid=105c28da2&amp;color=0,0,0&amp;vtp=1&amp;bt=1&amp;bbb=1&amp;hb=1"/>
              <p:cNvSpPr>
                <a:spLocks noRot="1" noChangeAspect="1" noMove="1" noResize="1" noEditPoints="1" noAdjustHandles="1" noChangeArrowheads="1" noChangeShapeType="1" noTextEdit="1"/>
              </p:cNvSpPr>
              <p:nvPr/>
            </p:nvSpPr>
            <p:spPr>
              <a:xfrm>
                <a:off x="722376" y="972000"/>
                <a:ext cx="10753344" cy="3662934"/>
              </a:xfrm>
              <a:prstGeom prst="rect">
                <a:avLst/>
              </a:prstGeom>
              <a:blipFill rotWithShape="1">
                <a:blip r:embed="rId1"/>
                <a:stretch>
                  <a:fillRect l="-4" t="-12" r="-1482" b="-12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1_1#0ec4be9b0?vop=1&amp;pid=105c28da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7.水平放置的圆柱形密闭容器，中间用无摩擦的活塞隔开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.活塞右端和圆柱形容器的右端用轻质弹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簧相连接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，如图甲所示.弹簧遵循胡克定律，自然长度为圆柱形容器长度的一半.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活塞左侧为真空，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右侧理想气体的热力学温度为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.若缓慢增加活塞右侧理想气体的热力学温度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，其对应的弹簧伸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的关系图线最接近图乙中的(</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1_1#0ec4be9b0?vop=1&amp;pid=105c28da2&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1535" b="-2583"/>
                </a:stretch>
              </a:blipFill>
            </p:spPr>
            <p:txBody>
              <a:bodyPr/>
              <a:lstStyle/>
              <a:p>
                <a:r>
                  <a:rPr lang="zh-CN" altLang="en-US">
                    <a:noFill/>
                  </a:rPr>
                  <a:t> </a:t>
                </a:r>
              </a:p>
            </p:txBody>
          </p:sp>
        </mc:Fallback>
      </mc:AlternateContent>
      <p:sp>
        <p:nvSpPr>
          <p:cNvPr id="3" name="QC_5_AN.22_1#0ec4be9b0.bracket?vop=1&amp;pid=105c28da2&amp;color=0,0,0&amp;vpa=7&amp;vtp=1"/>
          <p:cNvSpPr/>
          <p:nvPr/>
        </p:nvSpPr>
        <p:spPr>
          <a:xfrm>
            <a:off x="5985447"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21_3#0ec4be9b0?iti=5&amp;htil=1&amp;vop=1&amp;pid=105c28da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560320" y="3725613"/>
            <a:ext cx="1700784" cy="4937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21_4#0ec4be9b0?iti=6&amp;htil=1&amp;vop=1&amp;pid=105c28da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836408" y="2866077"/>
            <a:ext cx="1892808"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21_5#0ec4be9b0?iti=5&amp;htil=1&amp;vop=1&amp;pid=105c28da2&amp;color=0,0,0&amp;vtp=1"/>
          <p:cNvSpPr/>
          <p:nvPr/>
        </p:nvSpPr>
        <p:spPr>
          <a:xfrm>
            <a:off x="3255137" y="4346389"/>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5_BD.21_6#0ec4be9b0?iti=6&amp;htil=1&amp;vop=1&amp;pid=105c28da2&amp;color=0,0,0&amp;vtp=1"/>
          <p:cNvSpPr/>
          <p:nvPr/>
        </p:nvSpPr>
        <p:spPr>
          <a:xfrm>
            <a:off x="8627237" y="4355533"/>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8" name="QC_5_BD.21_7#0ec4be9b0.choices?vop=1&amp;pid=105c28da2&amp;color=0,0,0&amp;vtp=1&amp;bbb=1"/>
          <p:cNvSpPr/>
          <p:nvPr/>
        </p:nvSpPr>
        <p:spPr>
          <a:xfrm>
            <a:off x="722376" y="4817686"/>
            <a:ext cx="10753344" cy="405003"/>
          </a:xfrm>
          <a:prstGeom prst="rect">
            <a:avLst/>
          </a:prstGeom>
          <a:noFill/>
        </p:spPr>
        <p:txBody>
          <a:bodyPr wrap="none" lIns="0" tIns="0" rIns="0" bIns="0" rtlCol="0" anchor="t"/>
          <a:lstStyle/>
          <a:p>
            <a:pPr latinLnBrk="1">
              <a:lnSpc>
                <a:spcPts val="3600"/>
              </a:lnSpc>
              <a:tabLst>
                <a:tab pos="2751455" algn="l"/>
                <a:tab pos="5477510" algn="l"/>
                <a:tab pos="82162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B.2</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C.3</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3_1#0ec4be9b0?vop=1&amp;vop=1&amp;pid=105c28da2&amp;color=0,0,0&amp;vtp=1&amp;bt=1&amp;bbb=1&amp;hb=1"/>
              <p:cNvSpPr/>
              <p:nvPr/>
            </p:nvSpPr>
            <p:spPr>
              <a:xfrm>
                <a:off x="722376" y="969264"/>
                <a:ext cx="10753344" cy="15547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设容器总长度为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,当温度为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时,活塞平衡,弹簧伸长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,气体体积为</a:t>
                </a:r>
                <a14:m>
                  <m:oMath xmlns:m="http://schemas.openxmlformats.org/officeDocument/2006/math">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e>
                    </m: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𝑘𝑥</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；由理想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气体状态方程</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𝑝𝑉</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𝑘𝑥</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e>
                        </m:d>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,整理得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den>
                    </m:f>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𝑘𝑙</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𝑥</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图像是过原点开口向右的抛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,故题图乙中3比较符合,C正确.</a:t>
                </a:r>
                <a:endParaRPr lang="en-US" altLang="zh-CN" sz="2200" dirty="0"/>
              </a:p>
            </p:txBody>
          </p:sp>
        </mc:Choice>
        <mc:Fallback>
          <p:sp>
            <p:nvSpPr>
              <p:cNvPr id="2" name="QC_5_AS.23_1#0ec4be9b0?vop=1&amp;vop=1&amp;pid=105c28da2&amp;color=0,0,0&amp;vtp=1&amp;bt=1&amp;bbb=1&amp;hb=1"/>
              <p:cNvSpPr>
                <a:spLocks noRot="1" noChangeAspect="1" noMove="1" noResize="1" noEditPoints="1" noAdjustHandles="1" noChangeArrowheads="1" noChangeShapeType="1" noTextEdit="1"/>
              </p:cNvSpPr>
              <p:nvPr/>
            </p:nvSpPr>
            <p:spPr>
              <a:xfrm>
                <a:off x="722376" y="969264"/>
                <a:ext cx="10753344" cy="1554734"/>
              </a:xfrm>
              <a:prstGeom prst="rect">
                <a:avLst/>
              </a:prstGeom>
              <a:blipFill rotWithShape="1">
                <a:blip r:embed="rId1"/>
                <a:stretch>
                  <a:fillRect l="-4" t="-16" r="-378" b="-290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4_1#811e45650?vop=1&amp;pid=f44c142b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[云南昆明云南师范大学附中2024高二下期中]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分子间作用力与分子间距的关系如图甲所示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子间作用力表现为斥力时为正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，表现为引力时为负，一般分子间距大于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，分子间作用力就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可以忽略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；图乙是分子势能与分子间距之间的关系，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是图线上一点，</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是图线在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点的切线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列说法中正确的是(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4_1#811e45650?vop=1&amp;pid=f44c142b0&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1175" b="-2583"/>
                </a:stretch>
              </a:blipFill>
            </p:spPr>
            <p:txBody>
              <a:bodyPr/>
              <a:lstStyle/>
              <a:p>
                <a:r>
                  <a:rPr lang="zh-CN" altLang="en-US">
                    <a:noFill/>
                  </a:rPr>
                  <a:t> </a:t>
                </a:r>
              </a:p>
            </p:txBody>
          </p:sp>
        </mc:Fallback>
      </mc:AlternateContent>
      <p:sp>
        <p:nvSpPr>
          <p:cNvPr id="3" name="QC_5_AN.25_1#811e45650.bracket?vop=1&amp;pid=f44c142b0&amp;color=0,0,0&amp;vpa=8&amp;vtp=1&amp;bbb=1"/>
          <p:cNvSpPr/>
          <p:nvPr/>
        </p:nvSpPr>
        <p:spPr>
          <a:xfrm>
            <a:off x="2941701" y="2324550"/>
            <a:ext cx="5286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p:pic>
        <p:nvPicPr>
          <p:cNvPr id="4" name="QC_5_BD.24_2#811e45650?htil=4&amp;vop=1&amp;pid=f44c142b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334358" y="2866077"/>
            <a:ext cx="1380744" cy="28437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4_3#811e45650.choices?htil=4&amp;vop=1&amp;pid=f44c142b0&amp;color=0,0,0&amp;vtp=1&amp;bbb=1"/>
              <p:cNvSpPr/>
              <p:nvPr/>
            </p:nvSpPr>
            <p:spPr>
              <a:xfrm>
                <a:off x="722376" y="2739077"/>
                <a:ext cx="924458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A.当分子间距离小于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时分子间只有斥力没有引力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.当分子间距离大于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且在增大时，分子间的引力和斥力都在不断变小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斜率的大小表示在该间距时分子间相互作用力的大小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.图甲中阴影部分面积表示分子势能差值，与零势能点的选取有关</a:t>
                </a:r>
                <a:endParaRPr lang="en-US" altLang="zh-CN" sz="2000" dirty="0"/>
              </a:p>
            </p:txBody>
          </p:sp>
        </mc:Choice>
        <mc:Fallback>
          <p:sp>
            <p:nvSpPr>
              <p:cNvPr id="5" name="QC_5_BD.24_3#811e45650.choices?htil=4&amp;vop=1&amp;pid=f44c142b0&amp;color=0,0,0&amp;vtp=1&amp;bbb=1"/>
              <p:cNvSpPr>
                <a:spLocks noRot="1" noChangeAspect="1" noMove="1" noResize="1" noEditPoints="1" noAdjustHandles="1" noChangeArrowheads="1" noChangeShapeType="1" noTextEdit="1"/>
              </p:cNvSpPr>
              <p:nvPr/>
            </p:nvSpPr>
            <p:spPr>
              <a:xfrm>
                <a:off x="722376" y="2739077"/>
                <a:ext cx="924458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6_1#811e45650?vop=1&amp;vop=1&amp;pid=f44c142b0&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当分子间距离小于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时分子间的斥力大于引力,分子力表现为斥力,A错误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；当分子间距离大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且在增大时,分子间的引力和斥力都在不断变小,B正确；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分子势能变化量等于克服分子力做功,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𝐹𝑥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,可知,题图乙中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斜率的大小表示分子在该间距时分子间相互作用力的大小,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；题图甲中阴影部分面积表示分子力做功的大小,根据功能关系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,阴影部分面积也等于分子势能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差值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,与零势能点的选取无关,D错误.</a:t>
                </a:r>
                <a:endParaRPr lang="en-US" altLang="zh-CN" sz="2200" dirty="0"/>
              </a:p>
            </p:txBody>
          </p:sp>
        </mc:Choice>
        <mc:Fallback>
          <p:sp>
            <p:nvSpPr>
              <p:cNvPr id="2" name="QC_5_AS.26_1#811e45650?vop=1&amp;vop=1&amp;pid=f44c142b0&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2457"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c73a0f18e.fixed?pid=8c249a93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c73a0f18e.fixed?pid=8c249a93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第一~三章素养检测</a:t>
            </a:r>
            <a:endParaRPr lang="en-US" altLang="zh-CN" sz="4400" dirty="0"/>
          </a:p>
        </p:txBody>
      </p:sp>
      <p:pic>
        <p:nvPicPr>
          <p:cNvPr id="4" name="C_3#c73a0f18e.fixed?pid=8c249a93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c73a0f18e.fixed?pid=8c249a93e&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7_1#47ab1149a?vop=1&amp;pid=f44c142b0&amp;color=0,0,0&amp;vtp=1&amp;bt=1&amp;bbb=1&amp;hb=1"/>
              <p:cNvSpPr/>
              <p:nvPr/>
            </p:nvSpPr>
            <p:spPr>
              <a:xfrm>
                <a:off x="722376" y="972000"/>
                <a:ext cx="10753344" cy="1669860"/>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[湖北恩施州高中教育联盟2025高二下期中]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如图所示是一定质量的理想气体从状态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连续变化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，最后由状态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回到状态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图像，初始状态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的压强为</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，体积为</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学温度为</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在一条直线上，</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在一条直线上，</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平行于横轴，</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𝐶𝐷</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平行于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纵轴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的体积为</a:t>
                </a:r>
                <a14:m>
                  <m:oMath xmlns:m="http://schemas.openxmlformats.org/officeDocument/2006/math">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的压强为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C_5_BD.27_1#47ab1149a?vop=1&amp;pid=f44c142b0&amp;color=0,0,0&amp;vtp=1&amp;bt=1&amp;bbb=1&amp;hb=1"/>
              <p:cNvSpPr>
                <a:spLocks noRot="1" noChangeAspect="1" noMove="1" noResize="1" noEditPoints="1" noAdjustHandles="1" noChangeArrowheads="1" noChangeShapeType="1" noTextEdit="1"/>
              </p:cNvSpPr>
              <p:nvPr/>
            </p:nvSpPr>
            <p:spPr>
              <a:xfrm>
                <a:off x="722376" y="972000"/>
                <a:ext cx="10753344" cy="1669860"/>
              </a:xfrm>
              <a:prstGeom prst="rect">
                <a:avLst/>
              </a:prstGeom>
              <a:blipFill rotWithShape="1">
                <a:blip r:embed="rId1"/>
                <a:stretch>
                  <a:fillRect l="-4" t="-27" r="-898" b="16"/>
                </a:stretch>
              </a:blipFill>
            </p:spPr>
            <p:txBody>
              <a:bodyPr/>
              <a:lstStyle/>
              <a:p>
                <a:r>
                  <a:rPr lang="zh-CN" altLang="en-US">
                    <a:noFill/>
                  </a:rPr>
                  <a:t> </a:t>
                </a:r>
              </a:p>
            </p:txBody>
          </p:sp>
        </mc:Fallback>
      </mc:AlternateContent>
      <p:sp>
        <p:nvSpPr>
          <p:cNvPr id="3" name="QC_5_AN.28_1#47ab1149a.bracket?vop=1&amp;pid=f44c142b0&amp;color=0,0,0&amp;vpa=9&amp;vtp=1&amp;bbb=1"/>
          <p:cNvSpPr/>
          <p:nvPr/>
        </p:nvSpPr>
        <p:spPr>
          <a:xfrm>
            <a:off x="8566404" y="2296864"/>
            <a:ext cx="547688"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a:t>
            </a:r>
            <a:endParaRPr lang="en-US" altLang="zh-CN" sz="2000" dirty="0">
              <a:solidFill>
                <a:srgbClr val="00B050"/>
              </a:solidFill>
            </a:endParaRPr>
          </a:p>
        </p:txBody>
      </p:sp>
      <p:pic>
        <p:nvPicPr>
          <p:cNvPr id="4" name="QC_5_BD.27_2#47ab1149a?vop=1&amp;pid=f44c142b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241409" y="2769304"/>
            <a:ext cx="2029968" cy="19933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7_3#47ab1149a.choices?vop=1&amp;pid=f44c142b0&amp;color=0,0,0&amp;vtp=1&amp;bbb=1"/>
              <p:cNvSpPr/>
              <p:nvPr/>
            </p:nvSpPr>
            <p:spPr>
              <a:xfrm>
                <a:off x="722376" y="2769304"/>
                <a:ext cx="10753344" cy="1121029"/>
              </a:xfrm>
              <a:prstGeom prst="rect">
                <a:avLst/>
              </a:prstGeom>
              <a:noFill/>
            </p:spPr>
            <p:txBody>
              <a:bodyPr wrap="none" lIns="0" tIns="0" rIns="0" bIns="0" rtlCol="0" anchor="t"/>
              <a:lstStyle/>
              <a:p>
                <a:pPr latinLnBrk="1">
                  <a:lnSpc>
                    <a:spcPts val="4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是等温变化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的压强为</a:t>
                </a:r>
                <a14:m>
                  <m:oMath xmlns:m="http://schemas.openxmlformats.org/officeDocument/2006/math">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solidFill>
                    <a:srgbClr val="000000"/>
                  </a:solidFill>
                </a:endParaRPr>
              </a:p>
              <a:p>
                <a:pPr latinLnBrk="1">
                  <a:lnSpc>
                    <a:spcPts val="45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的热力学温度为</a:t>
                </a:r>
                <a14:m>
                  <m:oMath xmlns:m="http://schemas.openxmlformats.org/officeDocument/2006/math">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的温度低于状态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dirty="0">
                  <a:solidFill>
                    <a:srgbClr val="000000"/>
                  </a:solidFill>
                </a:endParaRPr>
              </a:p>
            </p:txBody>
          </p:sp>
        </mc:Choice>
        <mc:Fallback>
          <p:sp>
            <p:nvSpPr>
              <p:cNvPr id="5" name="QC_5_BD.27_3#47ab1149a.choices?vop=1&amp;pid=f44c142b0&amp;color=0,0,0&amp;vtp=1&amp;bbb=1"/>
              <p:cNvSpPr>
                <a:spLocks noRot="1" noChangeAspect="1" noMove="1" noResize="1" noEditPoints="1" noAdjustHandles="1" noChangeArrowheads="1" noChangeShapeType="1" noTextEdit="1"/>
              </p:cNvSpPr>
              <p:nvPr/>
            </p:nvSpPr>
            <p:spPr>
              <a:xfrm>
                <a:off x="722376" y="2769304"/>
                <a:ext cx="10753344" cy="1121029"/>
              </a:xfrm>
              <a:prstGeom prst="rect">
                <a:avLst/>
              </a:prstGeom>
              <a:blipFill rotWithShape="1">
                <a:blip r:embed="rId3"/>
                <a:stretch>
                  <a:fillRect l="-4" t="-6" b="-10617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9_1#47ab1149a?vop=1&amp;vop=1&amp;pid=f44c142b0&amp;color=0,0,0&amp;vtp=1&amp;bt=1&amp;bbb=1&amp;hb=1"/>
              <p:cNvSpPr/>
              <p:nvPr/>
            </p:nvSpPr>
            <p:spPr>
              <a:xfrm>
                <a:off x="722376" y="972000"/>
                <a:ext cx="10753344" cy="2895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根据理想气体状态方程</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𝑝𝑉</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𝐶𝑇</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在一条直线上,所以直线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𝑂𝐴𝐷</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𝑘</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为定值,状态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是等温变化,故A正确；从状态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为等压变化,由盖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-吕萨克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定律有</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𝑂</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在一条直线上，同理从状态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为等温变化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为等温变化，则</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到状态</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为等容变化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,故B正确，C、D错误.</a:t>
                </a:r>
                <a:endParaRPr lang="en-US" altLang="zh-CN" sz="2200" dirty="0"/>
              </a:p>
            </p:txBody>
          </p:sp>
        </mc:Choice>
        <mc:Fallback>
          <p:sp>
            <p:nvSpPr>
              <p:cNvPr id="2" name="QC_5_AS.29_1#47ab1149a?vop=1&amp;vop=1&amp;pid=f44c142b0&amp;color=0,0,0&amp;vtp=1&amp;bt=1&amp;bbb=1&amp;hb=1"/>
              <p:cNvSpPr>
                <a:spLocks noRot="1" noChangeAspect="1" noMove="1" noResize="1" noEditPoints="1" noAdjustHandles="1" noChangeArrowheads="1" noChangeShapeType="1" noTextEdit="1"/>
              </p:cNvSpPr>
              <p:nvPr/>
            </p:nvSpPr>
            <p:spPr>
              <a:xfrm>
                <a:off x="722376" y="972000"/>
                <a:ext cx="10753344" cy="2895600"/>
              </a:xfrm>
              <a:prstGeom prst="rect">
                <a:avLst/>
              </a:prstGeom>
              <a:blipFill rotWithShape="1">
                <a:blip r:embed="rId1"/>
                <a:stretch>
                  <a:fillRect l="-4" t="-16" r="-644"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0_1#f147dc7f9?vop=1&amp;pid=f44c142b0&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[河北石家庄七县2025高二下联考]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如图所示,导热性能良好、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内壁光滑的汽缸固定在平台上，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汽缸内有一导热和密封性良好的活塞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，初始时活塞离汽缸底部的距离为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，活塞面积为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，用不可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伸长的细线跨过光滑定滑轮与放在地面上的物块相连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，物块质量为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.初始时细线刚好伸直且无拉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，大气压强始终为</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，初始时环境温度为</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，现缓慢降低环境温度直至活塞运动到距离汽缸底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a:t>
                </a:r>
                <a14:m>
                  <m:oMath xmlns:m="http://schemas.openxmlformats.org/officeDocument/2006/math">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处，重力加速度为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C_5_BD.30_1#f147dc7f9?vop=1&amp;pid=f44c142b0&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768" b="20"/>
                </a:stretch>
              </a:blipFill>
            </p:spPr>
            <p:txBody>
              <a:bodyPr/>
              <a:lstStyle/>
              <a:p>
                <a:r>
                  <a:rPr lang="zh-CN" altLang="en-US">
                    <a:noFill/>
                  </a:rPr>
                  <a:t> </a:t>
                </a:r>
              </a:p>
            </p:txBody>
          </p:sp>
        </mc:Fallback>
      </mc:AlternateContent>
      <p:sp>
        <p:nvSpPr>
          <p:cNvPr id="3" name="QC_5_AN.31_1#f147dc7f9.bracket?vop=1&amp;pid=f44c142b0&amp;color=0,0,0&amp;vpa=10&amp;vtp=1&amp;bbb=1"/>
          <p:cNvSpPr/>
          <p:nvPr/>
        </p:nvSpPr>
        <p:spPr>
          <a:xfrm>
            <a:off x="5817362" y="2919481"/>
            <a:ext cx="55721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solidFill>
                <a:srgbClr val="00B050"/>
              </a:solidFill>
            </a:endParaRPr>
          </a:p>
        </p:txBody>
      </p:sp>
      <p:pic>
        <p:nvPicPr>
          <p:cNvPr id="4" name="QC_5_BD.30_2#f147dc7f9?htil=5&amp;vop=1&amp;pid=f44c142b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94776" y="2931419"/>
            <a:ext cx="2953512" cy="9692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30_3#f147dc7f9.choices?htil=5&amp;vop=1&amp;pid=f44c142b0&amp;color=0,0,0&amp;vtp=1&amp;bbb=1&amp;hb=1"/>
              <p:cNvSpPr/>
              <p:nvPr/>
            </p:nvSpPr>
            <p:spPr>
              <a:xfrm>
                <a:off x="722376" y="3274319"/>
                <a:ext cx="7662672" cy="2690622"/>
              </a:xfrm>
              <a:prstGeom prst="rect">
                <a:avLst/>
              </a:prstGeom>
              <a:noFill/>
            </p:spPr>
            <p:txBody>
              <a:bodyPr wrap="none" lIns="0" tIns="0" rIns="0" bIns="0" rtlCol="0" anchor="t"/>
              <a:lstStyle/>
              <a:p>
                <a:pPr algn="l" latinLnBrk="1">
                  <a:lnSpc>
                    <a:spcPts val="3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A.物块对地面的压力为0时的气体温度为</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d>
                      <m:d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den>
                        </m:f>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solidFill>
                    <a:srgbClr val="000000"/>
                  </a:solidFill>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.气体的最终温度为</a:t>
                </a:r>
                <a14:m>
                  <m:oMath xmlns:m="http://schemas.openxmlformats.org/officeDocument/2006/math">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solidFill>
                    <a:srgbClr val="000000"/>
                  </a:solidFill>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.整个过程外界对气体做的功为</a:t>
                </a:r>
                <a14:m>
                  <m:oMath xmlns:m="http://schemas.openxmlformats.org/officeDocument/2006/math">
                    <m:d>
                      <m:d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e>
                    </m:d>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.若整个过程气体内能减少量为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，则气体释放的热量为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14:m>
                  <m:oMath xmlns:m="http://schemas.openxmlformats.org/officeDocument/2006/math">
                    <m:d>
                      <m:d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e>
                    </m:d>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30_3#f147dc7f9.choices?htil=5&amp;vop=1&amp;pid=f44c142b0&amp;color=0,0,0&amp;vtp=1&amp;bbb=1&amp;hb=1"/>
              <p:cNvSpPr>
                <a:spLocks noRot="1" noChangeAspect="1" noMove="1" noResize="1" noEditPoints="1" noAdjustHandles="1" noChangeArrowheads="1" noChangeShapeType="1" noTextEdit="1"/>
              </p:cNvSpPr>
              <p:nvPr/>
            </p:nvSpPr>
            <p:spPr>
              <a:xfrm>
                <a:off x="722376" y="3274319"/>
                <a:ext cx="7662672" cy="2690622"/>
              </a:xfrm>
              <a:prstGeom prst="rect">
                <a:avLst/>
              </a:prstGeom>
              <a:blipFill rotWithShape="1">
                <a:blip r:embed="rId3"/>
                <a:stretch>
                  <a:fillRect l="-5" t="-10" r="7" b="-194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2_1#f147dc7f9?vop=1&amp;vop=1&amp;pid=f44c142b0&amp;color=0,0,0&amp;vtp=1&amp;bt=1&amp;bbb=1&amp;hb=1"/>
              <p:cNvSpPr/>
              <p:nvPr/>
            </p:nvSpPr>
            <p:spPr>
              <a:xfrm>
                <a:off x="722376" y="972000"/>
                <a:ext cx="10753344" cy="3427222"/>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从初始到物块对地面压力为0的过程,活塞不动,气体做等容变化,初始时气体的温度为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,当物块对地面压力为0时，对活塞受力分析有</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,解得气体的压强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根据查理定律有</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den>
                        </m:f>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,故A错误；当活塞开始运动后,气体做等压变化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-吕萨克定律有</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𝑑𝑆</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,解得最终气体的温度</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den>
                        </m:f>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；整个过程外界对气体做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的功</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e>
                    </m:d>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,故C正确；根据热力学第一定律有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e>
                    </m:d>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,即气体释放的热量为</a:t>
                </a:r>
                <a14:m>
                  <m:oMath xmlns:m="http://schemas.openxmlformats.org/officeDocument/2006/math">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𝑚𝑔</m:t>
                        </m:r>
                      </m:e>
                    </m:d>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𝑑</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,故D正确.</a:t>
                </a:r>
                <a:endParaRPr lang="en-US" altLang="zh-CN" sz="2200" dirty="0"/>
              </a:p>
            </p:txBody>
          </p:sp>
        </mc:Choice>
        <mc:Fallback>
          <p:sp>
            <p:nvSpPr>
              <p:cNvPr id="2" name="QC_5_AS.32_1#f147dc7f9?vop=1&amp;vop=1&amp;pid=f44c142b0&amp;color=0,0,0&amp;vtp=1&amp;bt=1&amp;bbb=1&amp;hb=1"/>
              <p:cNvSpPr>
                <a:spLocks noRot="1" noChangeAspect="1" noMove="1" noResize="1" noEditPoints="1" noAdjustHandles="1" noChangeArrowheads="1" noChangeShapeType="1" noTextEdit="1"/>
              </p:cNvSpPr>
              <p:nvPr/>
            </p:nvSpPr>
            <p:spPr>
              <a:xfrm>
                <a:off x="722376" y="972000"/>
                <a:ext cx="10753344" cy="3427222"/>
              </a:xfrm>
              <a:prstGeom prst="rect">
                <a:avLst/>
              </a:prstGeom>
              <a:blipFill rotWithShape="1">
                <a:blip r:embed="rId1"/>
                <a:stretch>
                  <a:fillRect l="-4" t="-13" r="-1240" b="-152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3_1#60d134eec?vop=1&amp;pid=0cb1f6bf9&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11.（8分）</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[重庆巴蜀中学2025高二下期中]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如图甲是“用压强传感器研究在温度不变时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质量的气体压强与体积的关系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”的实验装置.</a:t>
            </a:r>
            <a:endParaRPr lang="en-US" altLang="zh-CN" sz="2000" dirty="0"/>
          </a:p>
        </p:txBody>
      </p:sp>
      <p:pic>
        <p:nvPicPr>
          <p:cNvPr id="3" name="QO_5_BD.33_2#60d134eec?vop=1&amp;pid=0cb1f6bf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42816" y="1961203"/>
            <a:ext cx="3703320" cy="8138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O_5_BD.33_3#60d134eec?vop=1&amp;pid=0cb1f6bf9&amp;color=0,0,0&amp;vtp=1&amp;bbb=1"/>
              <p:cNvSpPr/>
              <p:nvPr/>
            </p:nvSpPr>
            <p:spPr>
              <a:xfrm>
                <a:off x="722376" y="2913703"/>
                <a:ext cx="10753344" cy="2735834"/>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主要步骤如下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将压强传感器调零；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把活塞移至注射器满刻度处；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逐一连接注射器、压强传感器、数据采集器、计算机；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推动活塞，记录多组注射器内气体的体积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，以及相应的压强传感器示数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O_5_BD.33_3#60d134eec?vop=1&amp;pid=0cb1f6bf9&amp;color=0,0,0&amp;vtp=1&amp;bbb=1"/>
              <p:cNvSpPr>
                <a:spLocks noRot="1" noChangeAspect="1" noMove="1" noResize="1" noEditPoints="1" noAdjustHandles="1" noChangeArrowheads="1" noChangeShapeType="1" noTextEdit="1"/>
              </p:cNvSpPr>
              <p:nvPr/>
            </p:nvSpPr>
            <p:spPr>
              <a:xfrm>
                <a:off x="722376" y="2913703"/>
                <a:ext cx="10753344" cy="2735834"/>
              </a:xfrm>
              <a:prstGeom prst="rect">
                <a:avLst/>
              </a:prstGeom>
              <a:blipFill rotWithShape="1">
                <a:blip r:embed="rId2"/>
                <a:stretch>
                  <a:fillRect l="-4" t="-12" b="-1650"/>
                </a:stretch>
              </a:blipFill>
            </p:spPr>
            <p:txBody>
              <a:bodyPr/>
              <a:lstStyle/>
              <a:p>
                <a:r>
                  <a:rPr lang="zh-CN" altLang="en-US">
                    <a:noFill/>
                  </a:rPr>
                  <a:t> </a:t>
                </a:r>
              </a:p>
            </p:txBody>
          </p:sp>
        </mc:Fallback>
      </mc:AlternateContent>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34_1#d3df0a78a?vop=1&amp;pid=60d134ee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（1）根据记录的实验数据，作出了如图乙所示的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图.对图线进行分析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，如果在误差允许范围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之间满足关系式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表明一定质量的理想气体，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在温度不变时，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压强和体积成反比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.图线在</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之间所围的面积的物理意义为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34_1#d3df0a78a?vop=1&amp;pid=60d134eec&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2043" b="-258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35_1#d3df0a78a.blank?vop=1&amp;pid=60d134eec&amp;color=0,0,0&amp;vpa=11&amp;vtp=1&amp;bbb=1"/>
              <p:cNvSpPr/>
              <p:nvPr/>
            </p:nvSpPr>
            <p:spPr>
              <a:xfrm>
                <a:off x="4785551" y="1479935"/>
                <a:ext cx="1592961" cy="294577"/>
              </a:xfrm>
              <a:prstGeom prst="rect">
                <a:avLst/>
              </a:prstGeom>
              <a:noFill/>
            </p:spPr>
            <p:txBody>
              <a:bodyPr wrap="none" lIns="0" tIns="0" rIns="0" bIns="0" rtlCol="0" anchor="t"/>
              <a:lstStyle/>
              <a:p>
                <a:pPr algn="ctr" latinLnBrk="1">
                  <a:lnSpc>
                    <a:spcPts val="2500"/>
                  </a:lnSpc>
                </a:pPr>
                <a14:m>
                  <m:oMath xmlns:m="http://schemas.openxmlformats.org/officeDocument/2006/math">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𝑽</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𝑽</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35_1#d3df0a78a.blank?vop=1&amp;pid=60d134eec&amp;color=0,0,0&amp;vpa=11&amp;vtp=1&amp;bbb=1"/>
              <p:cNvSpPr>
                <a:spLocks noRot="1" noChangeAspect="1" noMove="1" noResize="1" noEditPoints="1" noAdjustHandles="1" noChangeArrowheads="1" noChangeShapeType="1" noTextEdit="1"/>
              </p:cNvSpPr>
              <p:nvPr/>
            </p:nvSpPr>
            <p:spPr>
              <a:xfrm>
                <a:off x="4785551" y="1479935"/>
                <a:ext cx="1592961" cy="294577"/>
              </a:xfrm>
              <a:prstGeom prst="rect">
                <a:avLst/>
              </a:prstGeom>
              <a:blipFill rotWithShape="1">
                <a:blip r:embed="rId2"/>
                <a:stretch>
                  <a:fillRect l="-12" t="-131" r="36" b="-765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37_1#d3df0a78a.blank?vop=1&amp;pid=60d134eec&amp;color=0,0,0&amp;vpa=12&amp;vtp=1&amp;bbb=1&amp;hb=1"/>
              <p:cNvSpPr/>
              <p:nvPr/>
            </p:nvSpPr>
            <p:spPr>
              <a:xfrm>
                <a:off x="722377" y="18483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气体体积由</a:t>
                </a:r>
                <a14:m>
                  <m:oMath xmlns:m="http://schemas.openxmlformats.org/officeDocument/2006/math">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𝑽</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sub>
                    </m:sSub>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变到</a:t>
                </a:r>
                <a14:m>
                  <m:oMath xmlns:m="http://schemas.openxmlformats.org/officeDocument/2006/math">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𝑽</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的过程中,</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气体对外界所做的功</a:t>
                </a:r>
                <a:endParaRPr lang="en-US" altLang="zh-CN" sz="2000" dirty="0">
                  <a:solidFill>
                    <a:srgbClr val="00B050"/>
                  </a:solidFill>
                </a:endParaRPr>
              </a:p>
            </p:txBody>
          </p:sp>
        </mc:Choice>
        <mc:Fallback>
          <p:sp>
            <p:nvSpPr>
              <p:cNvPr id="4" name="QB_6_AN.37_1#d3df0a78a.blank?vop=1&amp;pid=60d134eec&amp;color=0,0,0&amp;vpa=12&amp;vtp=1&amp;bbb=1&amp;hb=1"/>
              <p:cNvSpPr>
                <a:spLocks noRot="1" noChangeAspect="1" noMove="1" noResize="1" noEditPoints="1" noAdjustHandles="1" noChangeArrowheads="1" noChangeShapeType="1" noTextEdit="1"/>
              </p:cNvSpPr>
              <p:nvPr/>
            </p:nvSpPr>
            <p:spPr>
              <a:xfrm>
                <a:off x="722377" y="1848300"/>
                <a:ext cx="10749631" cy="856234"/>
              </a:xfrm>
              <a:prstGeom prst="rect">
                <a:avLst/>
              </a:prstGeom>
              <a:blipFill rotWithShape="1">
                <a:blip r:embed="rId3"/>
                <a:stretch>
                  <a:fillRect l="-4" t="-53" r="1" b="-5257"/>
                </a:stretch>
              </a:blipFill>
            </p:spPr>
            <p:txBody>
              <a:bodyPr/>
              <a:lstStyle/>
              <a:p>
                <a:r>
                  <a:rPr lang="zh-CN" altLang="en-US">
                    <a:noFill/>
                  </a:rPr>
                  <a:t> </a:t>
                </a:r>
              </a:p>
            </p:txBody>
          </p:sp>
        </mc:Fallback>
      </mc:AlternateContent>
      <p:pic>
        <p:nvPicPr>
          <p:cNvPr id="5" name="QB_6_BD.36_1#d3df0a78a?iti=7&amp;vop=1&amp;pid=60d134eec&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321808" y="2866077"/>
            <a:ext cx="1554480" cy="14904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6_BD.36_2#d3df0a78a?iti=7&amp;vop=1&amp;pid=60d134eec&amp;color=0,0,0&amp;vtp=1"/>
          <p:cNvSpPr/>
          <p:nvPr/>
        </p:nvSpPr>
        <p:spPr>
          <a:xfrm>
            <a:off x="5943473" y="4483549"/>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7" name="QB_6_AS.38_1#d3df0a78a?vop=1&amp;vop=1&amp;pid=60d134eec&amp;color=0,0,0&amp;vtp=1&amp;bbb=1&amp;hb=1"/>
              <p:cNvSpPr/>
              <p:nvPr/>
            </p:nvSpPr>
            <p:spPr>
              <a:xfrm>
                <a:off x="722376" y="489807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气体温度不变，根据玻意耳定律可知</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.图线在</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之间所围的面积的物理意义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为气体体积由</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变到</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的过程中,气体对外界所做的功.</a:t>
                </a:r>
                <a:endParaRPr lang="en-US" altLang="zh-CN" sz="2200" dirty="0">
                  <a:solidFill>
                    <a:srgbClr val="000000"/>
                  </a:solidFill>
                </a:endParaRPr>
              </a:p>
            </p:txBody>
          </p:sp>
        </mc:Choice>
        <mc:Fallback>
          <p:sp>
            <p:nvSpPr>
              <p:cNvPr id="7" name="QB_6_AS.38_1#d3df0a78a?vop=1&amp;vop=1&amp;pid=60d134eec&amp;color=0,0,0&amp;vtp=1&amp;bbb=1&amp;hb=1"/>
              <p:cNvSpPr>
                <a:spLocks noRot="1" noChangeAspect="1" noMove="1" noResize="1" noEditPoints="1" noAdjustHandles="1" noChangeArrowheads="1" noChangeShapeType="1" noTextEdit="1"/>
              </p:cNvSpPr>
              <p:nvPr/>
            </p:nvSpPr>
            <p:spPr>
              <a:xfrm>
                <a:off x="722376" y="4898077"/>
                <a:ext cx="10753344" cy="907034"/>
              </a:xfrm>
              <a:prstGeom prst="rect">
                <a:avLst/>
              </a:prstGeom>
              <a:blipFill rotWithShape="1">
                <a:blip r:embed="rId5"/>
                <a:stretch>
                  <a:fillRect l="-4" t="-36" r="-2203"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1" end="1"/>
                                            </p:txEl>
                                          </p:spTgt>
                                        </p:tgtEl>
                                        <p:attrNameLst>
                                          <p:attrName>style.visibility</p:attrName>
                                        </p:attrNameLst>
                                      </p:cBhvr>
                                      <p:to>
                                        <p:strVal val="visible"/>
                                      </p:to>
                                    </p:set>
                                    <p:animEffect transition="in" filter="fade">
                                      <p:cBhvr>
                                        <p:cTn id="3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7"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39_1#b5b52c005?iti=8&amp;htil=6&amp;vop=1&amp;pid=60d134eec&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794035" y="1054295"/>
            <a:ext cx="1572768" cy="1499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6_BD.39_2#b5b52c005?iti=8&amp;htil=6&amp;vop=1&amp;pid=60d134eec&amp;color=0,0,0&amp;vtp=1"/>
          <p:cNvSpPr/>
          <p:nvPr/>
        </p:nvSpPr>
        <p:spPr>
          <a:xfrm>
            <a:off x="10424844" y="2556578"/>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4" name="QB_6_BD.39_3#b5b52c005?htil=6&amp;vop=1&amp;pid=60d134eec&amp;color=0,0,0&amp;vtp=1&amp;bt=1&amp;bbb=1&amp;hb=1&amp;hs=1"/>
              <p:cNvSpPr/>
              <p:nvPr/>
            </p:nvSpPr>
            <p:spPr>
              <a:xfrm>
                <a:off x="722376" y="972000"/>
                <a:ext cx="9043416" cy="927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（2）其中一小组根据测量的数据，绘出图丙所示的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（实线是实验所得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，虚线为一根参考双曲线），则该小组画出的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图像应当是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6_BD.39_3#b5b52c005?htil=6&amp;vop=1&amp;pid=60d134eec&amp;color=0,0,0&amp;vtp=1&amp;bt=1&amp;bbb=1&amp;hb=1&amp;hs=1"/>
              <p:cNvSpPr>
                <a:spLocks noRot="1" noChangeAspect="1" noMove="1" noResize="1" noEditPoints="1" noAdjustHandles="1" noChangeArrowheads="1" noChangeShapeType="1" noTextEdit="1"/>
              </p:cNvSpPr>
              <p:nvPr/>
            </p:nvSpPr>
            <p:spPr>
              <a:xfrm>
                <a:off x="722376" y="972000"/>
                <a:ext cx="9043416" cy="927100"/>
              </a:xfrm>
              <a:prstGeom prst="rect">
                <a:avLst/>
              </a:prstGeom>
              <a:blipFill rotWithShape="1">
                <a:blip r:embed="rId2"/>
                <a:stretch>
                  <a:fillRect l="-4" t="-49" r="1" b="49"/>
                </a:stretch>
              </a:blipFill>
            </p:spPr>
            <p:txBody>
              <a:bodyPr/>
              <a:lstStyle/>
              <a:p>
                <a:r>
                  <a:rPr lang="zh-CN" altLang="en-US">
                    <a:noFill/>
                  </a:rPr>
                  <a:t> </a:t>
                </a:r>
              </a:p>
            </p:txBody>
          </p:sp>
        </mc:Fallback>
      </mc:AlternateContent>
      <p:sp>
        <p:nvSpPr>
          <p:cNvPr id="5" name="QB_6_AN.40_1#b5b52c005.blank?vop=1&amp;pid=60d134eec&amp;color=0,0,0&amp;vpa=13&amp;vtp=1"/>
          <p:cNvSpPr/>
          <p:nvPr/>
        </p:nvSpPr>
        <p:spPr>
          <a:xfrm>
            <a:off x="8138541" y="1478856"/>
            <a:ext cx="374650"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solidFill>
                <a:srgbClr val="00B050"/>
              </a:solidFill>
            </a:endParaRPr>
          </a:p>
        </p:txBody>
      </p:sp>
      <p:sp>
        <p:nvSpPr>
          <p:cNvPr id="6" name="QB_6_BD.39_4#b5b52c005?htil=6&amp;vop=1&amp;pid=60d134eec&amp;color=0,0,0&amp;vtp=1&amp;bbb=1&amp;hs=1"/>
          <p:cNvSpPr/>
          <p:nvPr/>
        </p:nvSpPr>
        <p:spPr>
          <a:xfrm>
            <a:off x="722376" y="1974029"/>
            <a:ext cx="9043416" cy="1558227"/>
          </a:xfrm>
          <a:prstGeom prst="rect">
            <a:avLst/>
          </a:prstGeom>
          <a:noFill/>
        </p:spPr>
        <p:txBody>
          <a:bodyPr wrap="none" lIns="0" tIns="0" rIns="0" bIns="0" rtlCol="0" anchor="t"/>
          <a:lstStyle/>
          <a:p>
            <a:pPr algn="l" latinLnBrk="1">
              <a:lnSpc>
                <a:spcPts val="1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77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endParaRPr lang="en-US" altLang="zh-CN" sz="900" dirty="0">
              <a:latin typeface="宋体" panose="02010600030101010101" pitchFamily="2" charset="-122"/>
            </a:endParaRPr>
          </a:p>
        </p:txBody>
      </p:sp>
      <p:pic>
        <p:nvPicPr>
          <p:cNvPr id="7" name="QB_6_BD.39_4#b5b52c005?htil=6&amp;vop=1&amp;pid=60d134eec&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8375" y="2182495"/>
            <a:ext cx="1776730" cy="135001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B_6_BD.39_4#b5b52c005?htil=6&amp;vop=1&amp;pid=60d134eec&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850355" y="2050864"/>
            <a:ext cx="1399032" cy="13350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9" name="QB_6_BD.39_5#b5b52c005?htil=6&amp;vop=1&amp;pid=60d134eec&amp;color=0,0,0&amp;vtp=1&amp;bbb=1&amp;hs=1"/>
          <p:cNvSpPr/>
          <p:nvPr/>
        </p:nvSpPr>
        <p:spPr>
          <a:xfrm>
            <a:off x="719993" y="3599756"/>
            <a:ext cx="10752014" cy="1323404"/>
          </a:xfrm>
          <a:prstGeom prst="rect">
            <a:avLst/>
          </a:prstGeom>
          <a:noFill/>
        </p:spPr>
        <p:txBody>
          <a:bodyPr wrap="none" lIns="0" tIns="0" rIns="0" bIns="0" rtlCol="0" anchor="t"/>
          <a:lstStyle/>
          <a:p>
            <a:pPr algn="l" latinLnBrk="1">
              <a:lnSpc>
                <a:spcPts val="11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66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endParaRPr lang="en-US" altLang="zh-CN" sz="900" dirty="0">
              <a:latin typeface="宋体" panose="02010600030101010101" pitchFamily="2" charset="-122"/>
            </a:endParaRPr>
          </a:p>
        </p:txBody>
      </p:sp>
      <p:pic>
        <p:nvPicPr>
          <p:cNvPr id="10" name="QB_6_BD.39_5#b5b52c005?htil=6&amp;vop=1&amp;pid=60d134eec&amp;color=0,0,0&amp;tib=255,255,255&amp;iip=3&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968246" y="3595756"/>
            <a:ext cx="1399032" cy="133502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1" name="QB_6_BD.39_5#b5b52c005?htil=6&amp;vop=1&amp;pid=60d134eec&amp;color=0,0,0&amp;tib=255,255,255&amp;iip=4&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3850511" y="3537336"/>
            <a:ext cx="1399032" cy="133502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41_1#b5b52c005?vop=1&amp;vop=1&amp;pid=60d134eec&amp;color=0,0,0&amp;vtp=1&amp;bt=1&amp;bbb=1&amp;hb=1"/>
              <p:cNvSpPr/>
              <p:nvPr/>
            </p:nvSpPr>
            <p:spPr>
              <a:xfrm>
                <a:off x="722376" y="972000"/>
                <a:ext cx="10753344" cy="2006727"/>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题图丙图像实线低于虚线,且体积越小实线偏离虚线越远,表明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的实际值比理论值小,且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的实际值越来越小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𝑝𝑉</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𝐶𝑇</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值越来越小的原因：可能是漏气导致</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能是温度降低导致</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变小,还可能是漏气的同时温度降低.根据</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𝐶𝑇</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,C、D错误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𝐶𝑇</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值越来越小,则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图像的斜率越来越小,图线向下弯曲，A正确,B错误.</a:t>
                </a:r>
                <a:endParaRPr lang="en-US" altLang="zh-CN" sz="2200" dirty="0"/>
              </a:p>
            </p:txBody>
          </p:sp>
        </mc:Choice>
        <mc:Fallback>
          <p:sp>
            <p:nvSpPr>
              <p:cNvPr id="2" name="QB_6_AS.41_1#b5b52c005?vop=1&amp;vop=1&amp;pid=60d134eec&amp;color=0,0,0&amp;vtp=1&amp;bt=1&amp;bbb=1&amp;hb=1"/>
              <p:cNvSpPr>
                <a:spLocks noRot="1" noChangeAspect="1" noMove="1" noResize="1" noEditPoints="1" noAdjustHandles="1" noChangeArrowheads="1" noChangeShapeType="1" noTextEdit="1"/>
              </p:cNvSpPr>
              <p:nvPr/>
            </p:nvSpPr>
            <p:spPr>
              <a:xfrm>
                <a:off x="722376" y="972000"/>
                <a:ext cx="10753344" cy="2006727"/>
              </a:xfrm>
              <a:prstGeom prst="rect">
                <a:avLst/>
              </a:prstGeom>
              <a:blipFill rotWithShape="1">
                <a:blip r:embed="rId1"/>
                <a:stretch>
                  <a:fillRect l="-4" t="-22" b="-123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2_1#d35b04abf?vop=1&amp;pid=60d134eec&amp;color=0,0,0&amp;vtp=1&amp;bt=1&amp;bbb=1&amp;hb=1"/>
              <p:cNvSpPr/>
              <p:nvPr/>
            </p:nvSpPr>
            <p:spPr>
              <a:xfrm>
                <a:off x="722376" y="969265"/>
                <a:ext cx="10753344" cy="820928"/>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（3）另一小组同学作出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图像不过原点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，其可能的原因是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25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42_1#d35b04abf?vop=1&amp;pid=60d134eec&amp;color=0,0,0&amp;vtp=1&amp;bt=1&amp;bbb=1&amp;hb=1"/>
              <p:cNvSpPr>
                <a:spLocks noRot="1" noChangeAspect="1" noMove="1" noResize="1" noEditPoints="1" noAdjustHandles="1" noChangeArrowheads="1" noChangeShapeType="1" noTextEdit="1"/>
              </p:cNvSpPr>
              <p:nvPr/>
            </p:nvSpPr>
            <p:spPr>
              <a:xfrm>
                <a:off x="722376" y="969265"/>
                <a:ext cx="10753344" cy="820928"/>
              </a:xfrm>
              <a:prstGeom prst="rect">
                <a:avLst/>
              </a:prstGeom>
              <a:blipFill rotWithShape="1">
                <a:blip r:embed="rId1"/>
                <a:stretch>
                  <a:fillRect l="-4" t="-31" b="-2073"/>
                </a:stretch>
              </a:blipFill>
            </p:spPr>
            <p:txBody>
              <a:bodyPr/>
              <a:lstStyle/>
              <a:p>
                <a:r>
                  <a:rPr lang="zh-CN" altLang="en-US">
                    <a:noFill/>
                  </a:rPr>
                  <a:t> </a:t>
                </a:r>
              </a:p>
            </p:txBody>
          </p:sp>
        </mc:Fallback>
      </mc:AlternateContent>
      <p:sp>
        <p:nvSpPr>
          <p:cNvPr id="3" name="QB_6_AN.43_1#d35b04abf.blank?vop=1&amp;pid=60d134eec&amp;color=0,0,0&amp;vpa=14&amp;vtp=1&amp;bbb=1&amp;hb=1"/>
          <p:cNvSpPr/>
          <p:nvPr/>
        </p:nvSpPr>
        <p:spPr>
          <a:xfrm>
            <a:off x="722377" y="869188"/>
            <a:ext cx="10749631" cy="865759"/>
          </a:xfrm>
          <a:prstGeom prst="rect">
            <a:avLst/>
          </a:prstGeom>
          <a:noFill/>
        </p:spPr>
        <p:txBody>
          <a:bodyPr wrap="square" lIns="0" tIns="0" rIns="0" bIns="0" rtlCol="0" anchor="t"/>
          <a:lstStyle/>
          <a:p>
            <a:pPr latinLnBrk="1">
              <a:lnSpc>
                <a:spcPct val="1500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注射器与压强传感器连接部分气体的体积未计入</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S.44_1#d35b04abf?vop=1&amp;vop=1&amp;pid=60d134eec&amp;color=0,0,0&amp;vtp=1&amp;bbb=1&amp;hb=1"/>
              <p:cNvSpPr/>
              <p:nvPr/>
            </p:nvSpPr>
            <p:spPr>
              <a:xfrm>
                <a:off x="722376" y="1798701"/>
                <a:ext cx="10753344" cy="14277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设注射器与压强传感器连接部分气体的体积为</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,根据玻意耳定律得</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d>
                      <m:d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e>
                    </m:d>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den>
                    </m:f>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,纵轴截距的绝对值表示注射器与压强传感器连接部分气体的体积</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不过原点的原因是注射器与压强传感器连接部分气体的体积未计入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6_AS.44_1#d35b04abf?vop=1&amp;vop=1&amp;pid=60d134eec&amp;color=0,0,0&amp;vtp=1&amp;bbb=1&amp;hb=1"/>
              <p:cNvSpPr>
                <a:spLocks noRot="1" noChangeAspect="1" noMove="1" noResize="1" noEditPoints="1" noAdjustHandles="1" noChangeArrowheads="1" noChangeShapeType="1" noTextEdit="1"/>
              </p:cNvSpPr>
              <p:nvPr/>
            </p:nvSpPr>
            <p:spPr>
              <a:xfrm>
                <a:off x="722376" y="1798701"/>
                <a:ext cx="10753344" cy="1427734"/>
              </a:xfrm>
              <a:prstGeom prst="rect">
                <a:avLst/>
              </a:prstGeom>
              <a:blipFill rotWithShape="1">
                <a:blip r:embed="rId2"/>
                <a:stretch>
                  <a:fillRect l="-4" t="-27" r="-248" b="-315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45_1#60ba4fa48?vop=1&amp;pid=0cb1f6bf9&amp;color=0,0,0&amp;vtp=1&amp;bt=1&amp;bbb=1&amp;hb=1"/>
              <p:cNvSpPr/>
              <p:nvPr/>
            </p:nvSpPr>
            <p:spPr>
              <a:xfrm>
                <a:off x="722376" y="972000"/>
                <a:ext cx="10753344" cy="3154236"/>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12.（12分）</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[湖南长沙长郡中学2025高二下期中]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为了减轻振动，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高级轿车一般配有空气悬挂，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空气悬挂是一种以空气气囊替代传统物理弹簧的悬挂系统.空气悬挂可简化为充有气体的圆柱形密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闭汽缸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，活塞上固定有连杆，用于支撑轿车，当轿车有振动时，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汽缸内的气体可以起到缓冲作用.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如图为配有空气悬挂的轿车简化示意图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，该轿车质量为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，由4个空气悬挂支撑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，每个空气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悬挂的活塞面积为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.车厢空载时，活塞到汽缸底部距离为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.若该轿车某次搭载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4名乘客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包括驾驶员），每名乘客的平均质量为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，重力加速度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，空气悬挂内的气体可以视为理想气体，且其温度始终不变.</a:t>
                </a:r>
                <a:endParaRPr lang="en-US" altLang="zh-CN" sz="2000" dirty="0"/>
              </a:p>
            </p:txBody>
          </p:sp>
        </mc:Choice>
        <mc:Fallback>
          <p:sp>
            <p:nvSpPr>
              <p:cNvPr id="2" name="QO_5_BD.45_1#60ba4fa48?vop=1&amp;pid=0cb1f6bf9&amp;color=0,0,0&amp;vtp=1&amp;bt=1&amp;bbb=1&amp;hb=1"/>
              <p:cNvSpPr>
                <a:spLocks noRot="1" noChangeAspect="1" noMove="1" noResize="1" noEditPoints="1" noAdjustHandles="1" noChangeArrowheads="1" noChangeShapeType="1" noTextEdit="1"/>
              </p:cNvSpPr>
              <p:nvPr/>
            </p:nvSpPr>
            <p:spPr>
              <a:xfrm>
                <a:off x="722376" y="972000"/>
                <a:ext cx="10753344" cy="3154236"/>
              </a:xfrm>
              <a:prstGeom prst="rect">
                <a:avLst/>
              </a:prstGeom>
              <a:blipFill rotWithShape="1">
                <a:blip r:embed="rId1"/>
                <a:stretch>
                  <a:fillRect l="-4" t="-14" r="-968" b="-1449"/>
                </a:stretch>
              </a:blipFill>
            </p:spPr>
            <p:txBody>
              <a:bodyPr/>
              <a:lstStyle/>
              <a:p>
                <a:r>
                  <a:rPr lang="zh-CN" altLang="en-US">
                    <a:noFill/>
                  </a:rPr>
                  <a:t> </a:t>
                </a:r>
              </a:p>
            </p:txBody>
          </p:sp>
        </mc:Fallback>
      </mc:AlternateContent>
      <p:pic>
        <p:nvPicPr>
          <p:cNvPr id="3" name="QO_5_BD.45_2#60ba4fa48?vop=1&amp;pid=0cb1f6bf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111496" y="4254633"/>
            <a:ext cx="1975104" cy="10607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114c7ab99?vop=1&amp;pid=105c28da2&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[江西部分高中2025高二下联考]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关于下列各图，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114c7ab99.bracket?vop=1&amp;pid=105c28da2&amp;color=0,0,0&amp;vpa=1&amp;vtp=1"/>
          <p:cNvSpPr/>
          <p:nvPr/>
        </p:nvSpPr>
        <p:spPr>
          <a:xfrm>
            <a:off x="8118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_3#114c7ab99?iti=1&amp;htil=1&amp;vop=1&amp;pid=105c28da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41832" y="1593596"/>
            <a:ext cx="2249424" cy="13898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_4#114c7ab99?iti=2&amp;htil=1&amp;vop=1&amp;pid=105c28da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895344" y="1941068"/>
            <a:ext cx="1719072" cy="10424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1_5#114c7ab99?iti=3&amp;htil=1&amp;vop=1&amp;pid=105c28da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291072" y="1511300"/>
            <a:ext cx="2295144"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1_6#114c7ab99?iti=4&amp;htil=1&amp;vop=1&amp;pid=105c28da2&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125712" y="1712468"/>
            <a:ext cx="2002536" cy="12618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C_5_BD.1_7#114c7ab99?iti=1&amp;htil=1&amp;vop=1&amp;pid=105c28da2&amp;color=0,0,0&amp;vtp=1"/>
          <p:cNvSpPr/>
          <p:nvPr/>
        </p:nvSpPr>
        <p:spPr>
          <a:xfrm>
            <a:off x="1910969" y="3110484"/>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9" name="QC_5_BD.1_8#114c7ab99?iti=2&amp;htil=1&amp;vop=1&amp;pid=105c28da2&amp;color=0,0,0&amp;vtp=1"/>
          <p:cNvSpPr/>
          <p:nvPr/>
        </p:nvSpPr>
        <p:spPr>
          <a:xfrm>
            <a:off x="4599305" y="3110484"/>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10" name="QC_5_BD.1_9#114c7ab99?iti=3&amp;htil=1&amp;vop=1&amp;pid=105c28da2&amp;color=0,0,0&amp;vtp=1"/>
          <p:cNvSpPr/>
          <p:nvPr/>
        </p:nvSpPr>
        <p:spPr>
          <a:xfrm>
            <a:off x="7283069" y="3101340"/>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2000" dirty="0"/>
          </a:p>
        </p:txBody>
      </p:sp>
      <p:sp>
        <p:nvSpPr>
          <p:cNvPr id="11" name="QC_5_BD.1_10#114c7ab99?iti=4&amp;htil=1&amp;vop=1&amp;pid=105c28da2&amp;color=0,0,0&amp;vtp=1"/>
          <p:cNvSpPr/>
          <p:nvPr/>
        </p:nvSpPr>
        <p:spPr>
          <a:xfrm>
            <a:off x="9971405" y="3101340"/>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2000" dirty="0"/>
          </a:p>
        </p:txBody>
      </p:sp>
      <p:sp>
        <p:nvSpPr>
          <p:cNvPr id="12" name="QC_5_BD.1_11#114c7ab99.choices?vop=1&amp;pid=105c28da2&amp;color=0,0,0&amp;vtp=1&amp;bbb=1"/>
          <p:cNvSpPr/>
          <p:nvPr/>
        </p:nvSpPr>
        <p:spPr>
          <a:xfrm>
            <a:off x="722376" y="3579241"/>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A.图甲中，实验现象说明薄板材料是非晶体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.图乙中液体和管壁表现为不浸润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.图丙中，在液体表面层，分子间作用力表现为引力，因此产生表面张力</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.图丁中，农民用拖拉机耕地是利用毛细现象让地下水能更好地上升到地面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6_1#3a19e9c29?vop=1&amp;pid=60ba4fa48&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（1）空载时汽缸内气体压强多大？</a:t>
            </a:r>
            <a:endParaRPr lang="en-US" altLang="zh-CN" sz="2000" dirty="0"/>
          </a:p>
        </p:txBody>
      </p:sp>
      <mc:AlternateContent xmlns:mc="http://schemas.openxmlformats.org/markup-compatibility/2006">
        <mc:Choice xmlns:a14="http://schemas.microsoft.com/office/drawing/2010/main" Requires="a14">
          <p:sp>
            <p:nvSpPr>
              <p:cNvPr id="3" name="QO_6_AN.47_1#3a19e9c29?vop=1&amp;vop=1&amp;pid=60ba4fa48&amp;color=0,0,0&amp;vtp=1&amp;bbb=1"/>
              <p:cNvSpPr/>
              <p:nvPr/>
            </p:nvSpPr>
            <p:spPr>
              <a:xfrm>
                <a:off x="722376" y="1433137"/>
                <a:ext cx="10753344" cy="40132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m:t>
                        </m:r>
                      </m:sup>
                    </m:sSup>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𝐏𝐚</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47_1#3a19e9c29?vop=1&amp;vop=1&amp;pid=60ba4fa48&amp;color=0,0,0&amp;vtp=1&amp;bbb=1"/>
              <p:cNvSpPr>
                <a:spLocks noRot="1" noChangeAspect="1" noMove="1" noResize="1" noEditPoints="1" noAdjustHandles="1" noChangeArrowheads="1" noChangeShapeType="1" noTextEdit="1"/>
              </p:cNvSpPr>
              <p:nvPr/>
            </p:nvSpPr>
            <p:spPr>
              <a:xfrm>
                <a:off x="722376" y="1433137"/>
                <a:ext cx="10753344" cy="401320"/>
              </a:xfrm>
              <a:prstGeom prst="rect">
                <a:avLst/>
              </a:prstGeom>
              <a:blipFill rotWithShape="1">
                <a:blip r:embed="rId1"/>
                <a:stretch>
                  <a:fillRect l="-4" t="-144" b="-137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48_1#3a19e9c29?vop=1&amp;vop=1&amp;pid=60ba4fa48&amp;color=0,0,0&amp;vtp=1&amp;bbb=1"/>
              <p:cNvSpPr/>
              <p:nvPr/>
            </p:nvSpPr>
            <p:spPr>
              <a:xfrm>
                <a:off x="722376" y="1835917"/>
                <a:ext cx="10753344" cy="1338136"/>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空载时对车厢与活塞整体受力分析,有</a:t>
                </a:r>
                <a:endParaRPr lang="en-US" altLang="zh-CN" sz="2200" dirty="0"/>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𝑀𝑔</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解得空载时汽缸内气体压强为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48_1#3a19e9c29?vop=1&amp;vop=1&amp;pid=60ba4fa48&amp;color=0,0,0&amp;vtp=1&amp;bbb=1"/>
              <p:cNvSpPr>
                <a:spLocks noRot="1" noChangeAspect="1" noMove="1" noResize="1" noEditPoints="1" noAdjustHandles="1" noChangeArrowheads="1" noChangeShapeType="1" noTextEdit="1"/>
              </p:cNvSpPr>
              <p:nvPr/>
            </p:nvSpPr>
            <p:spPr>
              <a:xfrm>
                <a:off x="722376" y="1835917"/>
                <a:ext cx="10753344" cy="1338136"/>
              </a:xfrm>
              <a:prstGeom prst="rect">
                <a:avLst/>
              </a:prstGeom>
              <a:blipFill rotWithShape="1">
                <a:blip r:embed="rId2"/>
                <a:stretch>
                  <a:fillRect l="-4" t="-10" b="-344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9_1#f41db4fbf?vop=1&amp;pid=60ba4fa48&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（2）轿车搭载乘客后相比于空载，车体下降的距离为多少？</a:t>
            </a:r>
            <a:endParaRPr lang="en-US" altLang="zh-CN" sz="2000" dirty="0"/>
          </a:p>
        </p:txBody>
      </p:sp>
      <mc:AlternateContent xmlns:mc="http://schemas.openxmlformats.org/markup-compatibility/2006">
        <mc:Choice xmlns:a14="http://schemas.microsoft.com/office/drawing/2010/main" Requires="a14">
          <p:sp>
            <p:nvSpPr>
              <p:cNvPr id="3" name="QO_6_AN.50_1#f41db4fbf?vop=1&amp;vop=1&amp;pid=60ba4fa48&amp;color=0,0,0&amp;vtp=1&amp;bbb=1"/>
              <p:cNvSpPr/>
              <p:nvPr/>
            </p:nvSpPr>
            <p:spPr>
              <a:xfrm>
                <a:off x="722376" y="1433137"/>
                <a:ext cx="10753344" cy="40005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𝐜𝐦</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50_1#f41db4fbf?vop=1&amp;vop=1&amp;pid=60ba4fa48&amp;color=0,0,0&amp;vtp=1&amp;bbb=1"/>
              <p:cNvSpPr>
                <a:spLocks noRot="1" noChangeAspect="1" noMove="1" noResize="1" noEditPoints="1" noAdjustHandles="1" noChangeArrowheads="1" noChangeShapeType="1" noTextEdit="1"/>
              </p:cNvSpPr>
              <p:nvPr/>
            </p:nvSpPr>
            <p:spPr>
              <a:xfrm>
                <a:off x="722376" y="1433137"/>
                <a:ext cx="10753344" cy="400050"/>
              </a:xfrm>
              <a:prstGeom prst="rect">
                <a:avLst/>
              </a:prstGeom>
              <a:blipFill rotWithShape="1">
                <a:blip r:embed="rId1"/>
                <a:stretch>
                  <a:fillRect l="-4" t="-144" b="-1414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51_1#f41db4fbf?vop=1&amp;vop=1&amp;pid=60ba4fa48&amp;color=0,0,0&amp;vtp=1&amp;bbb=1"/>
              <p:cNvSpPr/>
              <p:nvPr/>
            </p:nvSpPr>
            <p:spPr>
              <a:xfrm>
                <a:off x="722376" y="1843728"/>
                <a:ext cx="10753344" cy="3218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载客后对车厢与活塞整体受力分析,有</a:t>
                </a:r>
                <a:endParaRPr lang="en-US" altLang="zh-CN" sz="2200" dirty="0"/>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e>
                    </m: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对汽缸内气体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,根据玻意耳定律有</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则活塞下降的距离为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ℎ</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即车体下降的距离为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51_1#f41db4fbf?vop=1&amp;vop=1&amp;pid=60ba4fa48&amp;color=0,0,0&amp;vtp=1&amp;bbb=1"/>
              <p:cNvSpPr>
                <a:spLocks noRot="1" noChangeAspect="1" noMove="1" noResize="1" noEditPoints="1" noAdjustHandles="1" noChangeArrowheads="1" noChangeShapeType="1" noTextEdit="1"/>
              </p:cNvSpPr>
              <p:nvPr/>
            </p:nvSpPr>
            <p:spPr>
              <a:xfrm>
                <a:off x="722376" y="1843728"/>
                <a:ext cx="10753344" cy="3218434"/>
              </a:xfrm>
              <a:prstGeom prst="rect">
                <a:avLst/>
              </a:prstGeom>
              <a:blipFill rotWithShape="1">
                <a:blip r:embed="rId2"/>
                <a:stretch>
                  <a:fillRect l="-4" t="-10" b="-14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fade">
                                      <p:cBhvr>
                                        <p:cTn id="33" dur="500"/>
                                        <p:tgtEl>
                                          <p:spTgt spid="4">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6" end="6"/>
                                            </p:txEl>
                                          </p:spTgt>
                                        </p:tgtEl>
                                        <p:attrNameLst>
                                          <p:attrName>style.visibility</p:attrName>
                                        </p:attrNameLst>
                                      </p:cBhvr>
                                      <p:to>
                                        <p:strVal val="visible"/>
                                      </p:to>
                                    </p:set>
                                    <p:animEffect transition="in" filter="fade">
                                      <p:cBhvr>
                                        <p:cTn id="36"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52_1#e15ca12f7?vop=1&amp;pid=0cb1f6bf9&amp;color=0,0,0&amp;vtp=1&amp;bt=1&amp;bbb=1&amp;hb=1"/>
              <p:cNvSpPr/>
              <p:nvPr/>
            </p:nvSpPr>
            <p:spPr>
              <a:xfrm>
                <a:off x="722376" y="972000"/>
                <a:ext cx="10753344" cy="2685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13.（20分）</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[山东2025高二下联考]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某超重报警装置示意图如图所示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，它由导热性能良好的带卡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口的汽缸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、固定有平台的活塞、报警电路组成.活塞将一定质量的氮气密封在汽缸内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，活塞与卡口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紧密接触且到汽缸底部距离为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，内部气体的压强为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，内能为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；轻弹簧原长为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下端固定，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上端接报警电路下触点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，当活塞下移上下触点接触时，超重报警灯亮起.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汽缸内氮气视为理想气体，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已知理想气体的内能与热力学温度成正比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，活塞（含平台）质量为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、横截面积为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，大气压强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，环境温度为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，重力加速度大小为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，活塞与汽缸间摩擦不计，触点的大小、质量不计.</a:t>
                </a:r>
                <a:endParaRPr lang="en-US" altLang="zh-CN" sz="2000" dirty="0"/>
              </a:p>
            </p:txBody>
          </p:sp>
        </mc:Choice>
        <mc:Fallback>
          <p:sp>
            <p:nvSpPr>
              <p:cNvPr id="2" name="QO_5_BD.52_1#e15ca12f7?vop=1&amp;pid=0cb1f6bf9&amp;color=0,0,0&amp;vtp=1&amp;bt=1&amp;bbb=1&amp;hb=1"/>
              <p:cNvSpPr>
                <a:spLocks noRot="1" noChangeAspect="1" noMove="1" noResize="1" noEditPoints="1" noAdjustHandles="1" noChangeArrowheads="1" noChangeShapeType="1" noTextEdit="1"/>
              </p:cNvSpPr>
              <p:nvPr/>
            </p:nvSpPr>
            <p:spPr>
              <a:xfrm>
                <a:off x="722376" y="972000"/>
                <a:ext cx="10753344" cy="2685034"/>
              </a:xfrm>
              <a:prstGeom prst="rect">
                <a:avLst/>
              </a:prstGeom>
              <a:blipFill rotWithShape="1">
                <a:blip r:embed="rId1"/>
                <a:stretch>
                  <a:fillRect l="-4" t="-17" r="-3330" b="-1677"/>
                </a:stretch>
              </a:blipFill>
            </p:spPr>
            <p:txBody>
              <a:bodyPr/>
              <a:lstStyle/>
              <a:p>
                <a:r>
                  <a:rPr lang="zh-CN" altLang="en-US">
                    <a:noFill/>
                  </a:rPr>
                  <a:t> </a:t>
                </a:r>
              </a:p>
            </p:txBody>
          </p:sp>
        </mc:Fallback>
      </mc:AlternateContent>
      <p:pic>
        <p:nvPicPr>
          <p:cNvPr id="3" name="QO_5_BD.52_2#e15ca12f7?vop=1&amp;pid=0cb1f6bf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301101" y="3790003"/>
            <a:ext cx="2980944" cy="156362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3_1#1fbcd53e3?vop=1&amp;pid=e15ca12f7&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（1）将一重物在外力的作用下慢慢放到平台上，活塞缓慢下移，当外力减为0时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，超重报警灯刚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好亮起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3" name="QO_7_BD.54_1#34eb4a519?vop=1&amp;pid=1fbcd53e3&amp;color=0,0,0&amp;vtp=1&amp;bbb=1"/>
              <p:cNvSpPr/>
              <p:nvPr/>
            </p:nvSpPr>
            <p:spPr>
              <a:xfrm>
                <a:off x="722376" y="1880812"/>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①求重物的质量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O_7_BD.54_1#34eb4a519?vop=1&amp;pid=1fbcd53e3&amp;color=0,0,0&amp;vtp=1&amp;bbb=1"/>
              <p:cNvSpPr>
                <a:spLocks noRot="1" noChangeAspect="1" noMove="1" noResize="1" noEditPoints="1" noAdjustHandles="1" noChangeArrowheads="1" noChangeShapeType="1" noTextEdit="1"/>
              </p:cNvSpPr>
              <p:nvPr/>
            </p:nvSpPr>
            <p:spPr>
              <a:xfrm>
                <a:off x="722376" y="1880812"/>
                <a:ext cx="10753344" cy="408559"/>
              </a:xfrm>
              <a:prstGeom prst="rect">
                <a:avLst/>
              </a:prstGeom>
              <a:blipFill rotWithShape="1">
                <a:blip r:embed="rId1"/>
                <a:stretch>
                  <a:fillRect l="-4" t="-141" b="-1176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7_AN.55_1#34eb4a519?vop=1&amp;vop=1&amp;pid=1fbcd53e3&amp;color=0,0,0&amp;vtp=1&amp;bbb=1"/>
              <p:cNvSpPr/>
              <p:nvPr/>
            </p:nvSpPr>
            <p:spPr>
              <a:xfrm>
                <a:off x="722376" y="2291403"/>
                <a:ext cx="10753344" cy="546100"/>
              </a:xfrm>
              <a:prstGeom prst="rect">
                <a:avLst/>
              </a:prstGeom>
              <a:noFill/>
            </p:spPr>
            <p:txBody>
              <a:bodyPr wrap="none" lIns="0" tIns="0" rIns="0" bIns="0" rtlCol="0" anchor="t"/>
              <a:lstStyle/>
              <a:p>
                <a:pPr algn="l" latinLnBrk="1">
                  <a:lnSpc>
                    <a:spcPts val="4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fPr>
                      <m:num>
                        <m:d>
                          <m:d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e>
                        </m:d>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𝑺</m:t>
                        </m:r>
                      </m:num>
                      <m:den>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𝒈</m:t>
                        </m:r>
                      </m:den>
                    </m:f>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𝒎</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O_7_AN.55_1#34eb4a519?vop=1&amp;vop=1&amp;pid=1fbcd53e3&amp;color=0,0,0&amp;vtp=1&amp;bbb=1"/>
              <p:cNvSpPr>
                <a:spLocks noRot="1" noChangeAspect="1" noMove="1" noResize="1" noEditPoints="1" noAdjustHandles="1" noChangeArrowheads="1" noChangeShapeType="1" noTextEdit="1"/>
              </p:cNvSpPr>
              <p:nvPr/>
            </p:nvSpPr>
            <p:spPr>
              <a:xfrm>
                <a:off x="722376" y="2291403"/>
                <a:ext cx="10753344" cy="546100"/>
              </a:xfrm>
              <a:prstGeom prst="rect">
                <a:avLst/>
              </a:prstGeom>
              <a:blipFill rotWithShape="1">
                <a:blip r:embed="rId2"/>
                <a:stretch>
                  <a:fillRect l="-4" t="-59" b="5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7_AS.56_1#34eb4a519?vop=1&amp;vop=1&amp;pid=1fbcd53e3&amp;color=0,0,0&amp;vtp=1&amp;bbb=1"/>
              <p:cNvSpPr/>
              <p:nvPr/>
            </p:nvSpPr>
            <p:spPr>
              <a:xfrm>
                <a:off x="722376" y="2837503"/>
                <a:ext cx="10753344" cy="19558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活塞缓慢下移,气体做等温变化,由玻意耳定律有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解得触发报警时气体压强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,由平衡条件可得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e>
                    </m: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e>
                        </m: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O_7_AS.56_1#34eb4a519?vop=1&amp;vop=1&amp;pid=1fbcd53e3&amp;color=0,0,0&amp;vtp=1&amp;bbb=1"/>
              <p:cNvSpPr>
                <a:spLocks noRot="1" noChangeAspect="1" noMove="1" noResize="1" noEditPoints="1" noAdjustHandles="1" noChangeArrowheads="1" noChangeShapeType="1" noTextEdit="1"/>
              </p:cNvSpPr>
              <p:nvPr/>
            </p:nvSpPr>
            <p:spPr>
              <a:xfrm>
                <a:off x="722376" y="2837503"/>
                <a:ext cx="10753344" cy="1955800"/>
              </a:xfrm>
              <a:prstGeom prst="rect">
                <a:avLst/>
              </a:prstGeom>
              <a:blipFill rotWithShape="1">
                <a:blip r:embed="rId3"/>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57_1#d04a03ad8?vop=1&amp;pid=1fbcd53e3&amp;color=0,0,0&amp;vtp=1&amp;bt=1&amp;bbb=1&amp;hb=1"/>
              <p:cNvSpPr/>
              <p:nvPr/>
            </p:nvSpPr>
            <p:spPr>
              <a:xfrm>
                <a:off x="722376" y="969264"/>
                <a:ext cx="10753344" cy="881634"/>
              </a:xfrm>
              <a:prstGeom prst="rect">
                <a:avLst/>
              </a:prstGeom>
              <a:noFill/>
            </p:spPr>
            <p:txBody>
              <a:bodyPr wrap="none" lIns="0" tIns="0" rIns="0" bIns="0" rtlCol="0" anchor="t"/>
              <a:lstStyle/>
              <a:p>
                <a:pPr algn="l" latinLnBrk="1">
                  <a:lnSpc>
                    <a:spcPts val="38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②环境温度由</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降低到</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，充入一定量的氮气使上下触点恰好分离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，求充入氮气质量与原来氮气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质量的比值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7_BD.57_1#d04a03ad8?vop=1&amp;pid=1fbcd53e3&amp;color=0,0,0&amp;vtp=1&amp;bt=1&amp;bbb=1&amp;hb=1"/>
              <p:cNvSpPr>
                <a:spLocks noRot="1" noChangeAspect="1" noMove="1" noResize="1" noEditPoints="1" noAdjustHandles="1" noChangeArrowheads="1" noChangeShapeType="1" noTextEdit="1"/>
              </p:cNvSpPr>
              <p:nvPr/>
            </p:nvSpPr>
            <p:spPr>
              <a:xfrm>
                <a:off x="722376" y="969264"/>
                <a:ext cx="10753344" cy="881634"/>
              </a:xfrm>
              <a:prstGeom prst="rect">
                <a:avLst/>
              </a:prstGeom>
              <a:blipFill rotWithShape="1">
                <a:blip r:embed="rId1"/>
                <a:stretch>
                  <a:fillRect l="-4" t="-29" r="-1075" b="-512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AN.58_1#d04a03ad8?vop=1&amp;vop=1&amp;pid=1fbcd53e3&amp;color=0,0,0&amp;vtp=1&amp;bbb=1"/>
              <p:cNvSpPr/>
              <p:nvPr/>
            </p:nvSpPr>
            <p:spPr>
              <a:xfrm>
                <a:off x="722376" y="1855343"/>
                <a:ext cx="10753344" cy="605409"/>
              </a:xfrm>
              <a:prstGeom prst="rect">
                <a:avLst/>
              </a:prstGeom>
              <a:noFill/>
            </p:spPr>
            <p:txBody>
              <a:bodyPr wrap="none" lIns="0" tIns="0" rIns="0" bIns="0" rtlCol="0" anchor="t"/>
              <a:lstStyle/>
              <a:p>
                <a:pPr algn="l" latinLnBrk="1">
                  <a:lnSpc>
                    <a:spcPts val="5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f>
                      <m:f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num>
                      <m:den>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𝟗</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7_AN.58_1#d04a03ad8?vop=1&amp;vop=1&amp;pid=1fbcd53e3&amp;color=0,0,0&amp;vtp=1&amp;bbb=1"/>
              <p:cNvSpPr>
                <a:spLocks noRot="1" noChangeAspect="1" noMove="1" noResize="1" noEditPoints="1" noAdjustHandles="1" noChangeArrowheads="1" noChangeShapeType="1" noTextEdit="1"/>
              </p:cNvSpPr>
              <p:nvPr/>
            </p:nvSpPr>
            <p:spPr>
              <a:xfrm>
                <a:off x="722376" y="1855343"/>
                <a:ext cx="10753344" cy="605409"/>
              </a:xfrm>
              <a:prstGeom prst="rect">
                <a:avLst/>
              </a:prstGeom>
              <a:blipFill rotWithShape="1">
                <a:blip r:embed="rId2"/>
                <a:stretch>
                  <a:fillRect l="-4" t="-84" b="-899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7_AS.59_1#d04a03ad8?vop=1&amp;vop=1&amp;pid=1fbcd53e3&amp;color=0,0,0&amp;vtp=1&amp;bbb=1&amp;hb=1"/>
              <p:cNvSpPr/>
              <p:nvPr/>
            </p:nvSpPr>
            <p:spPr>
              <a:xfrm>
                <a:off x="722376" y="2464879"/>
                <a:ext cx="10753344" cy="2133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触点恰好分离,此时汽缸内压强为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.若封闭气体状态压强为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,由盖-吕萨克定律有</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𝑙𝑆</m:t>
                        </m:r>
                      </m:num>
                      <m:den>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den>
                        </m:f>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充入氮气质量与原来氮气质量的比值</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𝑙𝑆</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𝑙𝑆</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7_AS.59_1#d04a03ad8?vop=1&amp;vop=1&amp;pid=1fbcd53e3&amp;color=0,0,0&amp;vtp=1&amp;bbb=1&amp;hb=1"/>
              <p:cNvSpPr>
                <a:spLocks noRot="1" noChangeAspect="1" noMove="1" noResize="1" noEditPoints="1" noAdjustHandles="1" noChangeArrowheads="1" noChangeShapeType="1" noTextEdit="1"/>
              </p:cNvSpPr>
              <p:nvPr/>
            </p:nvSpPr>
            <p:spPr>
              <a:xfrm>
                <a:off x="722376" y="2464879"/>
                <a:ext cx="10753344" cy="2133600"/>
              </a:xfrm>
              <a:prstGeom prst="rect">
                <a:avLst/>
              </a:prstGeom>
              <a:blipFill rotWithShape="1">
                <a:blip r:embed="rId3"/>
                <a:stretch>
                  <a:fillRect l="-4" t="-21" r="-295" b="2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60_1#094456b96?vop=1&amp;pid=e15ca12f7&amp;color=0,0,0&amp;vtp=1&amp;bt=1&amp;bbb=1&amp;hb=1"/>
              <p:cNvSpPr/>
              <p:nvPr/>
            </p:nvSpPr>
            <p:spPr>
              <a:xfrm>
                <a:off x="722376" y="972000"/>
                <a:ext cx="10753344" cy="810514"/>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（2）将质量为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的重物在平台表面无初速度释放，活塞自由下移，超重报警灯亮起时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，封闭气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体的温度为</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，气体向外界放出的热量为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，求超重报警灯亮起时重物的速度大小.</a:t>
                </a:r>
                <a:endParaRPr lang="en-US" altLang="zh-CN" sz="2000" dirty="0"/>
              </a:p>
            </p:txBody>
          </p:sp>
        </mc:Choice>
        <mc:Fallback>
          <p:sp>
            <p:nvSpPr>
              <p:cNvPr id="2" name="QO_6_BD.60_1#094456b96?vop=1&amp;pid=e15ca12f7&amp;color=0,0,0&amp;vtp=1&amp;bt=1&amp;bbb=1&amp;hb=1"/>
              <p:cNvSpPr>
                <a:spLocks noRot="1" noChangeAspect="1" noMove="1" noResize="1" noEditPoints="1" noAdjustHandles="1" noChangeArrowheads="1" noChangeShapeType="1" noTextEdit="1"/>
              </p:cNvSpPr>
              <p:nvPr/>
            </p:nvSpPr>
            <p:spPr>
              <a:xfrm>
                <a:off x="722376" y="972000"/>
                <a:ext cx="10753344" cy="810514"/>
              </a:xfrm>
              <a:prstGeom prst="rect">
                <a:avLst/>
              </a:prstGeom>
              <a:blipFill rotWithShape="1">
                <a:blip r:embed="rId1"/>
                <a:stretch>
                  <a:fillRect l="-4" t="-56" r="-348" b="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61_1#094456b96?vop=1&amp;vop=1&amp;pid=e15ca12f7&amp;color=0,0,0&amp;vtp=1&amp;bbb=1"/>
              <p:cNvSpPr/>
              <p:nvPr/>
            </p:nvSpPr>
            <p:spPr>
              <a:xfrm>
                <a:off x="722376" y="1794451"/>
                <a:ext cx="10753344" cy="622300"/>
              </a:xfrm>
              <a:prstGeom prst="rect">
                <a:avLst/>
              </a:prstGeom>
              <a:noFill/>
            </p:spPr>
            <p:txBody>
              <a:bodyPr wrap="none" lIns="0" tIns="0" rIns="0" bIns="0" rtlCol="0" anchor="t"/>
              <a:lstStyle/>
              <a:p>
                <a:pPr algn="l" latinLnBrk="1">
                  <a:lnSpc>
                    <a:spcPts val="4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ad>
                      <m:radPr>
                        <m:degHide m:val="on"/>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radPr>
                      <m:deg/>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𝒈𝒍</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𝟒</m:t>
                            </m:r>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𝟎</m:t>
                                </m:r>
                              </m:sub>
                            </m:s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𝒍𝑺</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𝑼</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𝟒</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𝑸</m:t>
                            </m:r>
                          </m:num>
                          <m:den>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𝒎</m:t>
                            </m:r>
                          </m:den>
                        </m:f>
                      </m:e>
                    </m:rad>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61_1#094456b96?vop=1&amp;vop=1&amp;pid=e15ca12f7&amp;color=0,0,0&amp;vtp=1&amp;bbb=1"/>
              <p:cNvSpPr>
                <a:spLocks noRot="1" noChangeAspect="1" noMove="1" noResize="1" noEditPoints="1" noAdjustHandles="1" noChangeArrowheads="1" noChangeShapeType="1" noTextEdit="1"/>
              </p:cNvSpPr>
              <p:nvPr/>
            </p:nvSpPr>
            <p:spPr>
              <a:xfrm>
                <a:off x="722376" y="1794451"/>
                <a:ext cx="10753344" cy="622300"/>
              </a:xfrm>
              <a:prstGeom prst="rect">
                <a:avLst/>
              </a:prstGeom>
              <a:blipFill rotWithShape="1">
                <a:blip r:embed="rId2"/>
                <a:stretch>
                  <a:fillRect l="-4" t="-93" b="9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62_1#094456b96?vop=1&amp;vop=1&amp;pid=e15ca12f7&amp;color=0,0,0&amp;vtp=1&amp;bbb=1"/>
              <p:cNvSpPr/>
              <p:nvPr/>
            </p:nvSpPr>
            <p:spPr>
              <a:xfrm>
                <a:off x="722376" y="2416751"/>
                <a:ext cx="10753344" cy="3711067"/>
              </a:xfrm>
              <a:prstGeom prst="rect">
                <a:avLst/>
              </a:prstGeom>
              <a:noFill/>
            </p:spPr>
            <p:txBody>
              <a:bodyPr wrap="none" lIns="0" tIns="0" rIns="0" bIns="0" rtlCol="0" anchor="t"/>
              <a:lstStyle/>
              <a:p>
                <a:pPr algn="l" latinLnBrk="1">
                  <a:lnSpc>
                    <a:spcPts val="45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由题意可知超重报警灯亮起时封闭气体的内能</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内能增量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由热力学第一定律有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对活塞和重物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,根据动能定理有</a:t>
                </a:r>
                <a:endParaRPr lang="en-US" altLang="zh-CN" sz="2200" dirty="0"/>
              </a:p>
              <a:p>
                <a:pPr latinLnBrk="1">
                  <a:lnSpc>
                    <a:spcPts val="4500"/>
                  </a:lnSpc>
                </a:pPr>
                <a14:m>
                  <m:oMath xmlns:m="http://schemas.openxmlformats.org/officeDocument/2006/math">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d>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𝑔𝑙</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𝑆𝑙</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d>
                      <m:d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d>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ad>
                      <m:radPr>
                        <m:degHide m:val="on"/>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radPr>
                      <m:deg/>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𝑔𝑙</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𝑙𝑆</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den>
                        </m:f>
                      </m:e>
                    </m:ra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62_1#094456b96?vop=1&amp;vop=1&amp;pid=e15ca12f7&amp;color=0,0,0&amp;vtp=1&amp;bbb=1"/>
              <p:cNvSpPr>
                <a:spLocks noRot="1" noChangeAspect="1" noMove="1" noResize="1" noEditPoints="1" noAdjustHandles="1" noChangeArrowheads="1" noChangeShapeType="1" noTextEdit="1"/>
              </p:cNvSpPr>
              <p:nvPr/>
            </p:nvSpPr>
            <p:spPr>
              <a:xfrm>
                <a:off x="722376" y="2416751"/>
                <a:ext cx="10753344" cy="3711067"/>
              </a:xfrm>
              <a:prstGeom prst="rect">
                <a:avLst/>
              </a:prstGeom>
              <a:blipFill rotWithShape="1">
                <a:blip r:embed="rId3"/>
                <a:stretch>
                  <a:fillRect l="-4" t="-16" b="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fade">
                                      <p:cBhvr>
                                        <p:cTn id="33" dur="500"/>
                                        <p:tgtEl>
                                          <p:spTgt spid="4">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6" end="6"/>
                                            </p:txEl>
                                          </p:spTgt>
                                        </p:tgtEl>
                                        <p:attrNameLst>
                                          <p:attrName>style.visibility</p:attrName>
                                        </p:attrNameLst>
                                      </p:cBhvr>
                                      <p:to>
                                        <p:strVal val="visible"/>
                                      </p:to>
                                    </p:set>
                                    <p:animEffect transition="in" filter="fade">
                                      <p:cBhvr>
                                        <p:cTn id="36"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114c7ab99?vop=1&amp;vop=1&amp;pid=105c28da2&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题图甲中,实验现象表明薄板材料导热性表现为各向同性,则说明薄板材料可能是单晶体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可能是多晶体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,还有可能是非晶体,故A错误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；题图乙中液体和管壁接触面中的附着层中的液体分子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间表现为斥力效果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,可知液体和管壁表现为浸润,故B错误；题图丙中,在液体表面层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,分子间作用力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表现为引力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,因此产生表面张力,故C正确；题图丁中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,农民用拖拉机耕地是为了破坏土壤里的毛细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,防止地下水分因毛细现象上升到地面蒸发,故D错误.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173463c83?vop=1&amp;pid=105c28da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[江苏南航苏州附中2024高二下检测]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海底火山活跃的海域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，火山附近的海水会被加热形成水蒸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气从而产生气泡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.气泡浮上水面的过程中温度下降，压强减小，体积减小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.该过程中水蒸气可视作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理想气体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.关于该过程，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173463c83.bracket?vop=1&amp;pid=105c28da2&amp;color=0,0,0&amp;vpa=2&amp;vtp=1"/>
          <p:cNvSpPr/>
          <p:nvPr/>
        </p:nvSpPr>
        <p:spPr>
          <a:xfrm>
            <a:off x="5556314"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4_2#173463c83?vop=1&amp;pid=105c28da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221224" y="2408877"/>
            <a:ext cx="1737360" cy="11338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_3#173463c83.choices?vop=1&amp;pid=105c28da2&amp;color=0,0,0&amp;vtp=1&amp;bbb=1"/>
          <p:cNvSpPr/>
          <p:nvPr/>
        </p:nvSpPr>
        <p:spPr>
          <a:xfrm>
            <a:off x="722376" y="36788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.水蒸气上升过程中吸收热量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.水蒸气分子的平均动能增大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C.水蒸气放出的热量大于其减小的内能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.该过程违反了热力学第二定律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173463c83?vop=1&amp;vop=1&amp;pid=105c28da2&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水蒸气温度下降,故内能减小,即</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,体积减小,外界对水蒸气做功,即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,根据热力学第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,故水蒸气上升过程中放出热量,A错误；水蒸气的温度下降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,故分子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平均动能减小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,B错误；根据热力学第一定律,因外界对水蒸气做功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,故水蒸气放出的热量大于其减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小的内能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,C正确；该过程变化的同时也引起了海水的重力势能和内能的变化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,故没有违反热力学第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二定律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6_1#173463c83?vop=1&amp;vop=1&amp;pid=105c28da2&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768"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66e9797f6?vop=1&amp;pid=105c28da2&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3.如图所示，开口水平向右的绝热汽缸放置在水平地面上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，一轻质绝热活塞封住一定质量的理想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，忽略缸壁对活塞的摩擦力.现用电热丝缓慢加热气体，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66e9797f6.bracket?vop=1&amp;pid=105c28da2&amp;color=0,0,0&amp;vpa=3&amp;vtp=1"/>
          <p:cNvSpPr/>
          <p:nvPr/>
        </p:nvSpPr>
        <p:spPr>
          <a:xfrm>
            <a:off x="7829614"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7_2#66e9797f6?vop=1&amp;pid=105c28da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504688" y="1951677"/>
            <a:ext cx="1179576" cy="11064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7_3#66e9797f6.choices?vop=1&amp;pid=105c28da2&amp;color=0,0,0&amp;vtp=1&amp;bbb=1"/>
          <p:cNvSpPr/>
          <p:nvPr/>
        </p:nvSpPr>
        <p:spPr>
          <a:xfrm>
            <a:off x="722376" y="31962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.气体压强变大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.气体内能不变</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C.气体吸收的热量可以全部用来对外做功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.气体吸收的热量不可以全部用来对外做功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66e9797f6?vop=1&amp;vop=1&amp;pid=105c28da2&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对活塞受力分析可知,气体压强始终等于外界大气压,压强不变,A错误；缓慢加热气体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,内能增大,B错误；由热力学第二定律,不可能从单一热库吸收热量,使之完全变成功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产生其他影响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,可知气体吸收的热量不可以全部用来对外做功,C错误,D正确.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0_1#66e9797f6?vop=1&amp;vop=1&amp;pid=105c28da2&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本题目由教材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P64第5题演变而来.教材考查了活塞移动的过程中气体内能的变化情况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,本题延伸考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查了气体压强的变化情况和对热力学第二定律的理解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3" name="QC_5_EX.11_1#66e9797f6?vop=1&amp;vop=1&amp;pid=105c28da2&amp;color=0,0,0&amp;vtp=1&amp;bbb=1&amp;hb=1"/>
              <p:cNvSpPr/>
              <p:nvPr/>
            </p:nvSpPr>
            <p:spPr>
              <a:xfrm>
                <a:off x="722376" y="2347341"/>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一题多解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、D选项也可用热力学第一定律进行分析,根据热力学第一定律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,气体等压膨胀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Δ</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𝑄</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,由此可知,气体吸收的热量大于对外所做的功,C错误,D正确.</a:t>
                </a:r>
                <a:endParaRPr lang="en-US" altLang="zh-CN" sz="2000" dirty="0"/>
              </a:p>
            </p:txBody>
          </p:sp>
        </mc:Choice>
        <mc:Fallback>
          <p:sp>
            <p:nvSpPr>
              <p:cNvPr id="3" name="QC_5_EX.11_1#66e9797f6?vop=1&amp;vop=1&amp;pid=105c28da2&amp;color=0,0,0&amp;vtp=1&amp;bbb=1&amp;hb=1"/>
              <p:cNvSpPr>
                <a:spLocks noRot="1" noChangeAspect="1" noMove="1" noResize="1" noEditPoints="1" noAdjustHandles="1" noChangeArrowheads="1" noChangeShapeType="1" noTextEdit="1"/>
              </p:cNvSpPr>
              <p:nvPr/>
            </p:nvSpPr>
            <p:spPr>
              <a:xfrm>
                <a:off x="722376" y="2347341"/>
                <a:ext cx="10753344" cy="1326134"/>
              </a:xfrm>
              <a:prstGeom prst="rect">
                <a:avLst/>
              </a:prstGeom>
              <a:blipFill rotWithShape="1">
                <a:blip r:embed="rId1"/>
                <a:stretch>
                  <a:fillRect l="-4" t="-29" b="-340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Effect transition="in" filter="fade">
                                      <p:cBhvr>
                                        <p:cTn id="21" dur="500"/>
                                        <p:tgtEl>
                                          <p:spTgt spid="3">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fade">
                                      <p:cBhvr>
                                        <p:cTn id="27" dur="500"/>
                                        <p:tgtEl>
                                          <p:spTgt spid="3">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8810</Words>
  <Application>WPS 演示</Application>
  <PresentationFormat>宽屏</PresentationFormat>
  <Paragraphs>316</Paragraphs>
  <Slides>36</Slides>
  <Notes>36</Notes>
  <HiddenSlides>0</HiddenSlides>
  <MMClips>0</MMClips>
  <ScaleCrop>false</ScaleCrop>
  <HeadingPairs>
    <vt:vector size="6" baseType="variant">
      <vt:variant>
        <vt:lpstr>已用的字体</vt:lpstr>
      </vt:variant>
      <vt:variant>
        <vt:i4>24</vt:i4>
      </vt:variant>
      <vt:variant>
        <vt:lpstr>主题</vt:lpstr>
      </vt:variant>
      <vt:variant>
        <vt:i4>1</vt:i4>
      </vt:variant>
      <vt:variant>
        <vt:lpstr>幻灯片标题</vt:lpstr>
      </vt:variant>
      <vt:variant>
        <vt:i4>36</vt:i4>
      </vt:variant>
    </vt:vector>
  </HeadingPairs>
  <TitlesOfParts>
    <vt:vector size="61"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Times New Roman</vt:lpstr>
      <vt:lpstr>Times New Roman</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少年如他</cp:lastModifiedBy>
  <cp:revision>4</cp:revision>
  <dcterms:created xsi:type="dcterms:W3CDTF">2025-10-15T03:46:00Z</dcterms:created>
  <dcterms:modified xsi:type="dcterms:W3CDTF">2025-10-22T01:29:30Z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F2E9663FA65B453F8B3441A8E6A339A3_12</vt:lpwstr>
  </property>
  <property fmtid="{D5CDD505-2E9C-101B-9397-08002B2CF9AE}" pid="3" name="KSOProductBuildVer">
    <vt:lpwstr>2052-12.1.0.23125</vt:lpwstr>
  </property>
</Properties>
</file>