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306" r:id="rId47"/>
    <p:sldId id="299" r:id="rId48"/>
    <p:sldId id="300" r:id="rId49"/>
    <p:sldId id="301" r:id="rId50"/>
    <p:sldId id="302" r:id="rId51"/>
    <p:sldId id="303" r:id="rId52"/>
    <p:sldId id="304" r:id="rId53"/>
    <p:sldId id="305" r:id="rId5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2911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7" Type="http://schemas.openxmlformats.org/officeDocument/2006/relationships/tableStyles" Target="tableStyles.xml"/><Relationship Id="rId56" Type="http://schemas.openxmlformats.org/officeDocument/2006/relationships/viewProps" Target="viewProps.xml"/><Relationship Id="rId55" Type="http://schemas.openxmlformats.org/officeDocument/2006/relationships/presProps" Target="presProps.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012d2ad4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分子动理论</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a62b36c0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气体等温变化的探究实验</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7ce1fb7d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考点3 气体实验定律</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828cfcc3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考点4 变质量问题</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96ef5c33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考点5 理想气体状态变化图像</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c1c2bc8f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考点6 理想气体状态方程</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6281bc9e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考点7 热力学第一定律的理解和应用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e7723be93348528ddcabda#tid=68ef0a9e66391f0009f97a3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43400"/>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物理  选择性必修</a:t>
            </a:r>
            <a:endParaRPr lang="en-US" sz="2400" dirty="0"/>
          </a:p>
        </p:txBody>
      </p:sp>
      <p:sp>
        <p:nvSpPr>
          <p:cNvPr id="4" name="MasterShapeName"/>
          <p:cNvSpPr/>
          <p:nvPr/>
        </p:nvSpPr>
        <p:spPr>
          <a:xfrm>
            <a:off x="8275320" y="4782312"/>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第三册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14.xml"/><Relationship Id="rId5" Type="http://schemas.openxmlformats.org/officeDocument/2006/relationships/image" Target="../media/image23.png"/><Relationship Id="rId4" Type="http://schemas.openxmlformats.org/officeDocument/2006/relationships/image" Target="../media/image22.png"/><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5.xml"/><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5.xml"/><Relationship Id="rId1" Type="http://schemas.openxmlformats.org/officeDocument/2006/relationships/image" Target="../media/image28.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5.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jpe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5.xml"/><Relationship Id="rId2" Type="http://schemas.openxmlformats.org/officeDocument/2006/relationships/image" Target="../media/image33.jpeg"/><Relationship Id="rId1" Type="http://schemas.openxmlformats.org/officeDocument/2006/relationships/image" Target="../media/image32.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5.xml"/><Relationship Id="rId1" Type="http://schemas.openxmlformats.org/officeDocument/2006/relationships/image" Target="../media/image34.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5.xml"/><Relationship Id="rId2" Type="http://schemas.openxmlformats.org/officeDocument/2006/relationships/image" Target="../media/image36.jpeg"/><Relationship Id="rId1"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5.xml"/><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pn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15.xml"/><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5.xml"/><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image" Target="../media/image43.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16.xml"/><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image" Target="../media/image46.pn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6.xml"/><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image" Target="../media/image49.pn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16.xml"/><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image" Target="../media/image52.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6.xml"/><Relationship Id="rId2" Type="http://schemas.openxmlformats.org/officeDocument/2006/relationships/image" Target="../media/image56.jpeg"/><Relationship Id="rId1" Type="http://schemas.openxmlformats.org/officeDocument/2006/relationships/image" Target="../media/image55.png"/></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16.xml"/><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image" Target="../media/image57.png"/></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16.xml"/><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image" Target="../media/image60.png"/></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16.xml"/><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image" Target="../media/image63.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3.xml"/><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17.xml"/><Relationship Id="rId2" Type="http://schemas.openxmlformats.org/officeDocument/2006/relationships/image" Target="../media/image67.jpeg"/><Relationship Id="rId1" Type="http://schemas.openxmlformats.org/officeDocument/2006/relationships/image" Target="../media/image66.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7.xml"/><Relationship Id="rId1" Type="http://schemas.openxmlformats.org/officeDocument/2006/relationships/image" Target="../media/image68.png"/></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17.xml"/><Relationship Id="rId2" Type="http://schemas.openxmlformats.org/officeDocument/2006/relationships/image" Target="../media/image70.jpeg"/><Relationship Id="rId1" Type="http://schemas.openxmlformats.org/officeDocument/2006/relationships/image" Target="../media/image69.png"/></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17.xml"/><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image" Target="../media/image71.png"/></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17.xml"/><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image" Target="../media/image74.png"/></Relationships>
</file>

<file path=ppt/slides/_rels/slide35.xml.rels><?xml version="1.0" encoding="UTF-8" standalone="yes"?>
<Relationships xmlns="http://schemas.openxmlformats.org/package/2006/relationships"><Relationship Id="rId6" Type="http://schemas.openxmlformats.org/officeDocument/2006/relationships/notesSlide" Target="../notesSlides/notesSlide35.xml"/><Relationship Id="rId5" Type="http://schemas.openxmlformats.org/officeDocument/2006/relationships/slideLayout" Target="../slideLayouts/slideLayout18.xml"/><Relationship Id="rId4" Type="http://schemas.openxmlformats.org/officeDocument/2006/relationships/image" Target="../media/image80.png"/><Relationship Id="rId3" Type="http://schemas.openxmlformats.org/officeDocument/2006/relationships/image" Target="../media/image79.jpeg"/><Relationship Id="rId2" Type="http://schemas.openxmlformats.org/officeDocument/2006/relationships/image" Target="../media/image78.jpeg"/><Relationship Id="rId1" Type="http://schemas.openxmlformats.org/officeDocument/2006/relationships/image" Target="../media/image77.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8.xml"/><Relationship Id="rId1" Type="http://schemas.openxmlformats.org/officeDocument/2006/relationships/image" Target="../media/image81.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8.xml"/><Relationship Id="rId1" Type="http://schemas.openxmlformats.org/officeDocument/2006/relationships/image" Target="../media/image82.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9.xml"/><Relationship Id="rId1" Type="http://schemas.openxmlformats.org/officeDocument/2006/relationships/image" Target="../media/image8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19.xml"/><Relationship Id="rId2" Type="http://schemas.openxmlformats.org/officeDocument/2006/relationships/image" Target="../media/image85.jpeg"/><Relationship Id="rId1" Type="http://schemas.openxmlformats.org/officeDocument/2006/relationships/image" Target="../media/image84.png"/></Relationships>
</file>

<file path=ppt/slides/_rels/slide41.xml.rels><?xml version="1.0" encoding="UTF-8" standalone="yes"?>
<Relationships xmlns="http://schemas.openxmlformats.org/package/2006/relationships"><Relationship Id="rId5" Type="http://schemas.openxmlformats.org/officeDocument/2006/relationships/notesSlide" Target="../notesSlides/notesSlide41.xml"/><Relationship Id="rId4" Type="http://schemas.openxmlformats.org/officeDocument/2006/relationships/slideLayout" Target="../slideLayouts/slideLayout19.xml"/><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image" Target="../media/image86.png"/></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19.xml"/><Relationship Id="rId2" Type="http://schemas.openxmlformats.org/officeDocument/2006/relationships/image" Target="../media/image90.png"/><Relationship Id="rId1" Type="http://schemas.openxmlformats.org/officeDocument/2006/relationships/image" Target="../media/image89.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9.xml"/><Relationship Id="rId1" Type="http://schemas.openxmlformats.org/officeDocument/2006/relationships/image" Target="../media/image91.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92.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46.xml.rels><?xml version="1.0" encoding="UTF-8" standalone="yes"?>
<Relationships xmlns="http://schemas.openxmlformats.org/package/2006/relationships"><Relationship Id="rId5" Type="http://schemas.openxmlformats.org/officeDocument/2006/relationships/notesSlide" Target="../notesSlides/notesSlide45.xml"/><Relationship Id="rId4" Type="http://schemas.openxmlformats.org/officeDocument/2006/relationships/slideLayout" Target="../slideLayouts/slideLayout10.xml"/><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image" Target="../media/image93.jpe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0.xml"/><Relationship Id="rId1" Type="http://schemas.openxmlformats.org/officeDocument/2006/relationships/image" Target="../media/image96.png"/></Relationships>
</file>

<file path=ppt/slides/_rels/slide48.xml.rels><?xml version="1.0" encoding="UTF-8" standalone="yes"?>
<Relationships xmlns="http://schemas.openxmlformats.org/package/2006/relationships"><Relationship Id="rId4" Type="http://schemas.openxmlformats.org/officeDocument/2006/relationships/notesSlide" Target="../notesSlides/notesSlide47.xml"/><Relationship Id="rId3" Type="http://schemas.openxmlformats.org/officeDocument/2006/relationships/slideLayout" Target="../slideLayouts/slideLayout10.xml"/><Relationship Id="rId2" Type="http://schemas.openxmlformats.org/officeDocument/2006/relationships/image" Target="../media/image98.jpeg"/><Relationship Id="rId1" Type="http://schemas.openxmlformats.org/officeDocument/2006/relationships/image" Target="../media/image97.png"/></Relationships>
</file>

<file path=ppt/slides/_rels/slide49.xml.rels><?xml version="1.0" encoding="UTF-8" standalone="yes"?>
<Relationships xmlns="http://schemas.openxmlformats.org/package/2006/relationships"><Relationship Id="rId5" Type="http://schemas.openxmlformats.org/officeDocument/2006/relationships/notesSlide" Target="../notesSlides/notesSlide48.xml"/><Relationship Id="rId4" Type="http://schemas.openxmlformats.org/officeDocument/2006/relationships/slideLayout" Target="../slideLayouts/slideLayout10.xml"/><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image" Target="../media/image9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5" Type="http://schemas.openxmlformats.org/officeDocument/2006/relationships/notesSlide" Target="../notesSlides/notesSlide49.xml"/><Relationship Id="rId4" Type="http://schemas.openxmlformats.org/officeDocument/2006/relationships/slideLayout" Target="../slideLayouts/slideLayout10.xml"/><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image" Target="../media/image102.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4.xml"/><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1_1#e9264b475?vop=1&amp;pid=fcc44b0ca&amp;color=0,0,0&amp;mp=1&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（2）若气体被压缩到</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,由图乙可读出封闭气体压强为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3位有效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11_1#e9264b475?vop=1&amp;pid=fcc44b0ca&amp;color=0,0,0&amp;mp=1&amp;vtp=1&amp;bt=1&amp;bbb=1&amp;hb=1"/>
              <p:cNvSpPr>
                <a:spLocks noRot="1" noChangeAspect="1" noMove="1" noResize="1" noEditPoints="1" noAdjustHandles="1" noChangeArrowheads="1" noChangeShapeType="1" noTextEdit="1"/>
              </p:cNvSpPr>
              <p:nvPr/>
            </p:nvSpPr>
            <p:spPr>
              <a:xfrm>
                <a:off x="722376" y="969265"/>
                <a:ext cx="10753344" cy="856234"/>
              </a:xfrm>
              <a:prstGeom prst="rect">
                <a:avLst/>
              </a:prstGeom>
              <a:blipFill rotWithShape="1">
                <a:blip r:embed="rId1"/>
                <a:stretch>
                  <a:fillRect l="-4" t="-30" r="-12" b="-52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12_1#e9264b475.blank?vop=1&amp;pid=fcc44b0ca&amp;color=0,0,0&amp;mp=1&amp;vpa=4&amp;vtp=1&amp;bbb=1"/>
              <p:cNvSpPr/>
              <p:nvPr/>
            </p:nvSpPr>
            <p:spPr>
              <a:xfrm>
                <a:off x="7961313" y="1001522"/>
                <a:ext cx="1402461" cy="313627"/>
              </a:xfrm>
              <a:prstGeom prst="rect">
                <a:avLst/>
              </a:prstGeom>
              <a:noFill/>
            </p:spPr>
            <p:txBody>
              <a:bodyPr wrap="none" lIns="0" tIns="0" rIns="0" bIns="0" rtlCol="0" anchor="t"/>
              <a:lstStyle/>
              <a:p>
                <a:pPr algn="ctr" latinLnBrk="1">
                  <a:lnSpc>
                    <a:spcPts val="27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𝟎𝟒</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𝟏𝟎</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12_1#e9264b475.blank?vop=1&amp;pid=fcc44b0ca&amp;color=0,0,0&amp;mp=1&amp;vpa=4&amp;vtp=1&amp;bbb=1"/>
              <p:cNvSpPr>
                <a:spLocks noRot="1" noChangeAspect="1" noMove="1" noResize="1" noEditPoints="1" noAdjustHandles="1" noChangeArrowheads="1" noChangeShapeType="1" noTextEdit="1"/>
              </p:cNvSpPr>
              <p:nvPr/>
            </p:nvSpPr>
            <p:spPr>
              <a:xfrm>
                <a:off x="7961313" y="1001522"/>
                <a:ext cx="1402461" cy="313627"/>
              </a:xfrm>
              <a:prstGeom prst="rect">
                <a:avLst/>
              </a:prstGeom>
              <a:blipFill rotWithShape="1">
                <a:blip r:embed="rId2"/>
                <a:stretch>
                  <a:fillRect l="-23" t="-40" r="5" b="-929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S.13_1#e9264b475?vop=1&amp;vop=1&amp;pid=fcc44b0ca&amp;color=0,0,0&amp;vtp=1&amp;bbb=1"/>
              <p:cNvSpPr/>
              <p:nvPr/>
            </p:nvSpPr>
            <p:spPr>
              <a:xfrm>
                <a:off x="722376" y="1831975"/>
                <a:ext cx="10753344" cy="593852"/>
              </a:xfrm>
              <a:prstGeom prst="rect">
                <a:avLst/>
              </a:prstGeom>
              <a:noFill/>
            </p:spPr>
            <p:txBody>
              <a:bodyPr wrap="none" lIns="0" tIns="0" rIns="0" bIns="0" rtlCol="0" anchor="t"/>
              <a:lstStyle/>
              <a:p>
                <a:pPr algn="l" latinLnBrk="1">
                  <a:lnSpc>
                    <a:spcPts val="51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f>
                      <m:f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den>
                    </m:f>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,由题图乙知此时封闭气体的压强为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04</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up>
                    </m:sSup>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4" name="QB_6_AS.13_1#e9264b475?vop=1&amp;vop=1&amp;pid=fcc44b0ca&amp;color=0,0,0&amp;vtp=1&amp;bbb=1"/>
              <p:cNvSpPr>
                <a:spLocks noRot="1" noChangeAspect="1" noMove="1" noResize="1" noEditPoints="1" noAdjustHandles="1" noChangeArrowheads="1" noChangeShapeType="1" noTextEdit="1"/>
              </p:cNvSpPr>
              <p:nvPr/>
            </p:nvSpPr>
            <p:spPr>
              <a:xfrm>
                <a:off x="722376" y="1831975"/>
                <a:ext cx="10753344" cy="593852"/>
              </a:xfrm>
              <a:prstGeom prst="rect">
                <a:avLst/>
              </a:prstGeom>
              <a:blipFill rotWithShape="1">
                <a:blip r:embed="rId3"/>
                <a:stretch>
                  <a:fillRect l="-4" b="-906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BD.14_1#93ff2cc28?vop=1&amp;pid=fcc44b0ca&amp;color=0,0,0&amp;vtp=1&amp;bbb=1&amp;hb=1"/>
              <p:cNvSpPr/>
              <p:nvPr/>
            </p:nvSpPr>
            <p:spPr>
              <a:xfrm>
                <a:off x="722376" y="2428494"/>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（3）某组同学进行实验时，一同学在记录数据时漏掉了</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,则在计算</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乘积时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，他的计算结果与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同组正确记录数据同学的计算结果之差的绝对值会随</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的增大而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填“增大”或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5" name="QB_6_BD.14_1#93ff2cc28?vop=1&amp;pid=fcc44b0ca&amp;color=0,0,0&amp;vtp=1&amp;bbb=1&amp;hb=1"/>
              <p:cNvSpPr>
                <a:spLocks noRot="1" noChangeAspect="1" noMove="1" noResize="1" noEditPoints="1" noAdjustHandles="1" noChangeArrowheads="1" noChangeShapeType="1" noTextEdit="1"/>
              </p:cNvSpPr>
              <p:nvPr/>
            </p:nvSpPr>
            <p:spPr>
              <a:xfrm>
                <a:off x="722376" y="2428494"/>
                <a:ext cx="10753344" cy="1313434"/>
              </a:xfrm>
              <a:prstGeom prst="rect">
                <a:avLst/>
              </a:prstGeom>
              <a:blipFill rotWithShape="1">
                <a:blip r:embed="rId4"/>
                <a:stretch>
                  <a:fillRect l="-4" t="-19" r="-945" b="-3442"/>
                </a:stretch>
              </a:blipFill>
            </p:spPr>
            <p:txBody>
              <a:bodyPr/>
              <a:lstStyle/>
              <a:p>
                <a:r>
                  <a:rPr lang="zh-CN" altLang="en-US">
                    <a:noFill/>
                  </a:rPr>
                  <a:t> </a:t>
                </a:r>
              </a:p>
            </p:txBody>
          </p:sp>
        </mc:Fallback>
      </mc:AlternateContent>
      <p:sp>
        <p:nvSpPr>
          <p:cNvPr id="6" name="QB_6_AN.15_1#93ff2cc28.blank?vop=1&amp;pid=fcc44b0ca&amp;color=0,0,0&amp;vpa=5&amp;vtp=1&amp;bbb=1"/>
          <p:cNvSpPr/>
          <p:nvPr/>
        </p:nvSpPr>
        <p:spPr>
          <a:xfrm>
            <a:off x="7734300" y="284759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增大</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7" name="QB_6_AS.16_1#93ff2cc28?vop=1&amp;vop=1&amp;pid=fcc44b0ca&amp;color=0,0,0&amp;vtp=1&amp;bbb=1&amp;hb=1"/>
              <p:cNvSpPr/>
              <p:nvPr/>
            </p:nvSpPr>
            <p:spPr>
              <a:xfrm>
                <a:off x="722376" y="3752469"/>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在等温条件下,由玻意耳定律知,正确记录数据时有</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d>
                      <m:d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d>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,若记录数据时漏掉了</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则有</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,则两种情况下计算结果之差的绝对值为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,其随</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的增大而增大.</a:t>
                </a:r>
                <a:endParaRPr lang="en-US" altLang="zh-CN" sz="2200" dirty="0">
                  <a:solidFill>
                    <a:srgbClr val="000000"/>
                  </a:solidFill>
                </a:endParaRPr>
              </a:p>
            </p:txBody>
          </p:sp>
        </mc:Choice>
        <mc:Fallback>
          <p:sp>
            <p:nvSpPr>
              <p:cNvPr id="7" name="QB_6_AS.16_1#93ff2cc28?vop=1&amp;vop=1&amp;pid=fcc44b0ca&amp;color=0,0,0&amp;vtp=1&amp;bbb=1&amp;hb=1"/>
              <p:cNvSpPr>
                <a:spLocks noRot="1" noChangeAspect="1" noMove="1" noResize="1" noEditPoints="1" noAdjustHandles="1" noChangeArrowheads="1" noChangeShapeType="1" noTextEdit="1"/>
              </p:cNvSpPr>
              <p:nvPr/>
            </p:nvSpPr>
            <p:spPr>
              <a:xfrm>
                <a:off x="722376" y="3752469"/>
                <a:ext cx="10753344" cy="907034"/>
              </a:xfrm>
              <a:prstGeom prst="rect">
                <a:avLst/>
              </a:prstGeom>
              <a:blipFill rotWithShape="1">
                <a:blip r:embed="rId5"/>
                <a:stretch>
                  <a:fillRect l="-4" t="-28" r="-1152" b="-49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1c7880d76?vop=1&amp;pid=7ce1fb7df&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[黑吉辽蒙2025·2]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某同学冬季乘火车旅行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，在寒冷的站台上从气密性良好的糖果瓶中取出糖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果后拧紧瓶盖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，将糖果瓶带入温暖的车厢内一段时间后，与刚进入车厢时相比，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瓶内气体(</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8_1#1c7880d76.bracket?vop=1&amp;pid=7ce1fb7df&amp;color=0,0,0&amp;vpa=6&amp;vtp=1"/>
          <p:cNvSpPr/>
          <p:nvPr/>
        </p:nvSpPr>
        <p:spPr>
          <a:xfrm>
            <a:off x="10828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7_2#1c7880d76.choices?vop=1&amp;pid=7ce1fb7df&amp;color=0,0,0&amp;vtp=1&amp;bbb=1"/>
          <p:cNvSpPr/>
          <p:nvPr/>
        </p:nvSpPr>
        <p:spPr>
          <a:xfrm>
            <a:off x="722376" y="1876875"/>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.内能变小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.压强变大</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C.分子的数密度变大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.每个分子动能都变大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9_1#1c7880d76?vop=1&amp;vop=1&amp;pid=7ce1fb7df&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糖果瓶从刚进入车厢到进入车厢一段时间后，瓶内气体温度升高，内能变大，A错误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体体积不变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，由查理定律可知，温度升高，压强变大，B正确；糖果瓶气密性良好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，气体分子数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，气体体积不变，则分子的数密度不变，C错误；气体的温度升高，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分子的平均动能变大，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但并非每个分子动能都变大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0_1#b1d0a5417?vop=1&amp;pid=7ce1fb7d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[河南2025·10]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如图，一圆柱形汽缸水平固置，其内部被活塞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密封成两部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与汽缸壁均绝热且两者间无摩擦.平衡时，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左、右两侧理想气体的温度分别为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体积分别为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0_1#b1d0a5417?vop=1&amp;pid=7ce1fb7df&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C_5_AN.21_1#b1d0a5417.bracket?vop=1&amp;pid=7ce1fb7df&amp;color=0,0,0&amp;vpa=7&amp;vtp=1&amp;bbb=1"/>
          <p:cNvSpPr/>
          <p:nvPr/>
        </p:nvSpPr>
        <p:spPr>
          <a:xfrm>
            <a:off x="5027803" y="1867350"/>
            <a:ext cx="542036"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p:pic>
        <p:nvPicPr>
          <p:cNvPr id="4" name="QC_5_BD.20_2#b1d0a5417?htil=3&amp;vop=1&amp;pid=7ce1fb7df&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030035" y="2408877"/>
            <a:ext cx="1828800" cy="7863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0_3#b1d0a5417.choices?htil=3&amp;vop=1&amp;pid=7ce1fb7df&amp;color=0,0,0&amp;vtp=1&amp;bbb=1"/>
              <p:cNvSpPr/>
              <p:nvPr/>
            </p:nvSpPr>
            <p:spPr>
              <a:xfrm>
                <a:off x="722376" y="2281877"/>
                <a:ext cx="879652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A.固定</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,若两侧气体同时缓慢升高相同温度，</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将右移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.固定</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,若两侧气体同时缓慢升高相同温度，</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将左移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.保持</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不变，若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同时缓慢向中间移动相同距离，</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将右移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.保持</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不变，若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同时缓慢向中间移动相同距离，</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将左移</a:t>
                </a:r>
                <a:endParaRPr lang="en-US" altLang="zh-CN" sz="2000" dirty="0"/>
              </a:p>
            </p:txBody>
          </p:sp>
        </mc:Choice>
        <mc:Fallback>
          <p:sp>
            <p:nvSpPr>
              <p:cNvPr id="5" name="QC_5_BD.20_3#b1d0a5417.choices?htil=3&amp;vop=1&amp;pid=7ce1fb7df&amp;color=0,0,0&amp;vtp=1&amp;bbb=1"/>
              <p:cNvSpPr>
                <a:spLocks noRot="1" noChangeAspect="1" noMove="1" noResize="1" noEditPoints="1" noAdjustHandles="1" noChangeArrowheads="1" noChangeShapeType="1" noTextEdit="1"/>
              </p:cNvSpPr>
              <p:nvPr/>
            </p:nvSpPr>
            <p:spPr>
              <a:xfrm>
                <a:off x="722376" y="2281877"/>
                <a:ext cx="8796528" cy="1796034"/>
              </a:xfrm>
              <a:prstGeom prst="rect">
                <a:avLst/>
              </a:prstGeom>
              <a:blipFill rotWithShape="1">
                <a:blip r:embed="rId3"/>
                <a:stretch>
                  <a:fillRect l="-4" t="-18" r="3"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2_1#b1d0a5417?vop=1&amp;vop=1&amp;pid=7ce1fb7df&amp;color=0,0,0&amp;vtp=1&amp;bt=1&amp;bbb=1&amp;hb=1"/>
              <p:cNvSpPr/>
              <p:nvPr/>
            </p:nvSpPr>
            <p:spPr>
              <a:xfrm>
                <a:off x="722376" y="972000"/>
                <a:ext cx="10753344" cy="2634234"/>
              </a:xfrm>
              <a:prstGeom prst="rect">
                <a:avLst/>
              </a:prstGeom>
              <a:noFill/>
            </p:spPr>
            <p:txBody>
              <a:bodyPr wrap="none" lIns="0" tIns="0" rIns="0" bIns="0" rtlCol="0" anchor="t"/>
              <a:lstStyle/>
              <a:p>
                <a:pPr algn="l" latinLnBrk="1">
                  <a:lnSpc>
                    <a:spcPts val="42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设开始时两部分气体压强为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，固定</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不动，由查理定律得</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将右移，A正确，B错误；保持</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不变，假设</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移动相同的距离，则两部分气体体积减小量相同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，由玻意耳定律得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2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d>
                  </m:oMath>
                </a14:m>
                <a:r>
                  <a:rPr lang="zh-CN" altLang="en-US" sz="2200" b="0" i="0" kern="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den>
                        </m:f>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将右移，C正确，D错误.</a:t>
                </a:r>
                <a:endParaRPr lang="en-US" altLang="zh-CN" sz="2200" dirty="0"/>
              </a:p>
            </p:txBody>
          </p:sp>
        </mc:Choice>
        <mc:Fallback>
          <p:sp>
            <p:nvSpPr>
              <p:cNvPr id="2" name="QC_5_AS.22_1#b1d0a5417?vop=1&amp;vop=1&amp;pid=7ce1fb7df&amp;color=0,0,0&amp;vtp=1&amp;bt=1&amp;bbb=1&amp;hb=1"/>
              <p:cNvSpPr>
                <a:spLocks noRot="1" noChangeAspect="1" noMove="1" noResize="1" noEditPoints="1" noAdjustHandles="1" noChangeArrowheads="1" noChangeShapeType="1" noTextEdit="1"/>
              </p:cNvSpPr>
              <p:nvPr/>
            </p:nvSpPr>
            <p:spPr>
              <a:xfrm>
                <a:off x="722376" y="972000"/>
                <a:ext cx="10753344" cy="2634234"/>
              </a:xfrm>
              <a:prstGeom prst="rect">
                <a:avLst/>
              </a:prstGeom>
              <a:blipFill rotWithShape="1">
                <a:blip r:embed="rId1"/>
                <a:stretch>
                  <a:fillRect l="-4" t="-17" r="-2025" b="-17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3_1#b1d0a5417?vop=1&amp;vop=1&amp;pid=7ce1fb7df&amp;color=0,0,0&amp;vtp=1&amp;bt=1&amp;bb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5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液柱或活塞移动方向的判断</a:t>
            </a:r>
            <a:endParaRPr lang="en-US" altLang="zh-CN" sz="2000" dirty="0"/>
          </a:p>
        </p:txBody>
      </p:sp>
      <mc:AlternateContent xmlns:mc="http://schemas.openxmlformats.org/markup-compatibility/2006" xmlns:a14="http://schemas.microsoft.com/office/drawing/2010/main">
        <mc:Choice Requires="a14">
          <p:graphicFrame>
            <p:nvGraphicFramePr>
              <p:cNvPr id="16" name="QC_5_EX.23_2#b1d0a5417?colgroup=3,4,31&amp;vop=1&amp;vop=1&amp;pid=7ce1fb7df&amp;color=0,0,0&amp;vtp=1&amp;bbb=1&amp;hb=1"/>
              <p:cNvGraphicFramePr>
                <a:graphicFrameLocks noGrp="1"/>
              </p:cNvGraphicFramePr>
              <p:nvPr/>
            </p:nvGraphicFramePr>
            <p:xfrm>
              <a:off x="722376" y="1958975"/>
              <a:ext cx="10707624" cy="2217420"/>
            </p:xfrm>
            <a:graphic>
              <a:graphicData uri="http://schemas.openxmlformats.org/drawingml/2006/table">
                <a:tbl>
                  <a:tblPr/>
                  <a:tblGrid>
                    <a:gridCol w="996696"/>
                    <a:gridCol w="1389888"/>
                    <a:gridCol w="3611880"/>
                    <a:gridCol w="4709160"/>
                  </a:tblGrid>
                  <a:tr h="426339">
                    <a:tc rowSpan="3">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液柱或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温度不变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利用玻意耳定律</a:t>
                          </a:r>
                          <a14:m>
                            <m:oMath xmlns:m="http://schemas.openxmlformats.org/officeDocument/2006/math">
                              <m:d>
                                <m:d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直接判断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822579">
                    <a:tc vMerge="1">
                      <a:tcPr/>
                    </a:tc>
                    <a:tc rowSpan="2">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温度升高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先假设体积不变</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两侧的气体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分别做等容变化</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根据查理定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律分别求出两侧的压强差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100"/>
                            </a:lnSpc>
                          </a:pPr>
                          <a14:m>
                            <m:oMath xmlns:m="http://schemas.openxmlformats.org/officeDocument/2006/math">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num>
                                <m:den>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den>
                              </m:f>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若两侧面积相同</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直接比较</a:t>
                          </a:r>
                          <a14:m>
                            <m:oMath xmlns:m="http://schemas.openxmlformats.org/officeDocument/2006/math">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的大小</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活塞和液柱向</a:t>
                          </a:r>
                          <a14:m>
                            <m:oMath xmlns:m="http://schemas.openxmlformats.org/officeDocument/2006/math">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小（大）的方向移动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68502">
                    <a:tc vMerge="1">
                      <a:tcPr/>
                    </a:tc>
                    <a:tc vMerge="1">
                      <a:tcPr/>
                    </a:tc>
                    <a:tc vMerge="1">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若两侧面积不同</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比较</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的大小</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和液柱向</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小（大）的方向移动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6" name="QC_5_EX.23_2#b1d0a5417?colgroup=3,4,31&amp;vop=1&amp;vop=1&amp;pid=7ce1fb7df&amp;color=0,0,0&amp;vtp=1&amp;bbb=1&amp;hb=1"/>
              <p:cNvGraphicFramePr>
                <a:graphicFrameLocks noGrp="1"/>
              </p:cNvGraphicFramePr>
              <p:nvPr/>
            </p:nvGraphicFramePr>
            <p:xfrm>
              <a:off x="722376" y="1958975"/>
              <a:ext cx="10707624" cy="2217420"/>
            </p:xfrm>
            <a:graphic>
              <a:graphicData uri="http://schemas.openxmlformats.org/drawingml/2006/table">
                <a:tbl>
                  <a:tblPr/>
                  <a:tblGrid>
                    <a:gridCol w="996696"/>
                    <a:gridCol w="1389888"/>
                    <a:gridCol w="3611880"/>
                    <a:gridCol w="4709160"/>
                  </a:tblGrid>
                  <a:tr h="426085">
                    <a:tc rowSpan="3">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液柱或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温度不变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hMerge="1">
                      <a:tcPr/>
                    </a:tc>
                  </a:tr>
                  <a:tr h="822960">
                    <a:tc vMerge="1">
                      <a:tcPr/>
                    </a:tc>
                    <a:tc rowSpan="2">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温度升高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968375">
                    <a:tc vMerge="1">
                      <a:tcPr/>
                    </a:tc>
                    <a:tc vMerge="1">
                      <a:tcPr/>
                    </a:tc>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24_1#d0a78a7ea?htil=4&amp;vop=1&amp;pid=7ce1fb7df&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515600" y="1054296"/>
            <a:ext cx="941832" cy="18562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5_BD.24_2#d0a78a7ea?htil=4&amp;vop=1&amp;pid=7ce1fb7df&amp;color=0,0,0&amp;vtp=1&amp;bt=1&amp;bbb=1&amp;hb=1&amp;hs=1"/>
              <p:cNvSpPr/>
              <p:nvPr/>
            </p:nvSpPr>
            <p:spPr>
              <a:xfrm>
                <a:off x="722376" y="972000"/>
                <a:ext cx="9674352"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[全国乙2023·33（2）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如图，竖直放置的封闭玻璃管由管径不同、长度均为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两段细管组成，</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管的内径是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管的2倍，</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管在上方.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管内空气被一段水银柱隔开，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水银柱在两管中的长度均为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.现将玻璃管倒置使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管在上方，平衡后，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管内的空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气柱长度改变</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管在上方时，玻璃管内两部分气体的压强.（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气体温度保持不变，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cmHg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为压强单位）</a:t>
                </a:r>
                <a:endParaRPr lang="en-US" altLang="zh-CN" sz="2000" dirty="0"/>
              </a:p>
            </p:txBody>
          </p:sp>
        </mc:Choice>
        <mc:Fallback>
          <p:sp>
            <p:nvSpPr>
              <p:cNvPr id="3" name="QO_5_BD.24_2#d0a78a7ea?htil=4&amp;vop=1&amp;pid=7ce1fb7df&amp;color=0,0,0&amp;vtp=1&amp;bt=1&amp;bbb=1&amp;hb=1&amp;hs=1"/>
              <p:cNvSpPr>
                <a:spLocks noRot="1" noChangeAspect="1" noMove="1" noResize="1" noEditPoints="1" noAdjustHandles="1" noChangeArrowheads="1" noChangeShapeType="1" noTextEdit="1"/>
              </p:cNvSpPr>
              <p:nvPr/>
            </p:nvSpPr>
            <p:spPr>
              <a:xfrm>
                <a:off x="722376" y="972000"/>
                <a:ext cx="9674352" cy="2227834"/>
              </a:xfrm>
              <a:prstGeom prst="rect">
                <a:avLst/>
              </a:prstGeom>
              <a:blipFill rotWithShape="1">
                <a:blip r:embed="rId2"/>
                <a:stretch>
                  <a:fillRect l="-4" t="-20" r="-1577" b="-202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N.25_1#d0a78a7ea?vop=1&amp;vop=1&amp;pid=7ce1fb7df&amp;color=0,0,0&amp;vtp=1&amp;bbb=1&amp;hs=1"/>
              <p:cNvSpPr/>
              <p:nvPr/>
            </p:nvSpPr>
            <p:spPr>
              <a:xfrm>
                <a:off x="722376" y="3246443"/>
                <a:ext cx="10753344" cy="40005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𝑨</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管内压强为</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𝟕𝟒</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𝟑𝟔</m:t>
                    </m:r>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𝐜𝐦𝐇𝐠</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𝑩</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管内压强为</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𝟓𝟒</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𝟑𝟔</m:t>
                    </m:r>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𝐜𝐦𝐇𝐠</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O_5_AN.25_1#d0a78a7ea?vop=1&amp;vop=1&amp;pid=7ce1fb7df&amp;color=0,0,0&amp;vtp=1&amp;bbb=1&amp;hs=1"/>
              <p:cNvSpPr>
                <a:spLocks noRot="1" noChangeAspect="1" noMove="1" noResize="1" noEditPoints="1" noAdjustHandles="1" noChangeArrowheads="1" noChangeShapeType="1" noTextEdit="1"/>
              </p:cNvSpPr>
              <p:nvPr/>
            </p:nvSpPr>
            <p:spPr>
              <a:xfrm>
                <a:off x="722376" y="3246443"/>
                <a:ext cx="10753344" cy="400050"/>
              </a:xfrm>
              <a:prstGeom prst="rect">
                <a:avLst/>
              </a:prstGeom>
              <a:blipFill rotWithShape="1">
                <a:blip r:embed="rId3"/>
                <a:stretch>
                  <a:fillRect l="-4" t="-81" b="-1420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26_1#d0a78a7ea?vop=1&amp;vop=1&amp;pid=7ce1fb7df&amp;color=0,0,0&amp;vtp=1&amp;bt=1&amp;bb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5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倒置前后的液柱位置如图所示</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5_EX.26_3#d0a78a7ea?htil=1&amp;vop=1&amp;vop=1&amp;pid=7ce1fb7d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194560" y="1958975"/>
            <a:ext cx="2423160" cy="239572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EX.26_4#d0a78a7ea?htil=1&amp;vop=1&amp;vop=1&amp;pid=7ce1fb7df&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238744" y="1958975"/>
            <a:ext cx="1088136" cy="239572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AS.27_1#d0a78a7ea?vop=1&amp;vop=1&amp;pid=7ce1fb7df&amp;color=0,0,0&amp;vtp=1&amp;bt=1&amp;bbb=1&amp;hb=1"/>
              <p:cNvSpPr/>
              <p:nvPr/>
            </p:nvSpPr>
            <p:spPr>
              <a:xfrm>
                <a:off x="722376" y="972000"/>
                <a:ext cx="10753344" cy="4615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管的横截面积为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管的横截面积为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管在上方时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管内的压强分别为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,则有</a:t>
                </a:r>
                <a:endParaRPr lang="en-US" altLang="zh-CN" sz="2200" dirty="0"/>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cmHg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倒置后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,因为原</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管内气体压强较小,所以液柱下移,即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管内液柱长度减小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,根据两管内径关系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管内液柱长度增加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压强关系为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cmHg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管内气体均发生等温变化,</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由玻意耳定律有</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联立解得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36</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cmHg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36</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cmHg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O_5_AS.27_1#d0a78a7ea?vop=1&amp;vop=1&amp;pid=7ce1fb7df&amp;color=0,0,0&amp;vtp=1&amp;bt=1&amp;bbb=1&amp;hb=1"/>
              <p:cNvSpPr>
                <a:spLocks noRot="1" noChangeAspect="1" noMove="1" noResize="1" noEditPoints="1" noAdjustHandles="1" noChangeArrowheads="1" noChangeShapeType="1" noTextEdit="1"/>
              </p:cNvSpPr>
              <p:nvPr/>
            </p:nvSpPr>
            <p:spPr>
              <a:xfrm>
                <a:off x="722376" y="972000"/>
                <a:ext cx="10753344" cy="4615434"/>
              </a:xfrm>
              <a:prstGeom prst="rect">
                <a:avLst/>
              </a:prstGeom>
              <a:blipFill rotWithShape="1">
                <a:blip r:embed="rId1"/>
                <a:stretch>
                  <a:fillRect l="-4" t="-10" b="-97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28_1#53be00caa?vop=1&amp;pid=7ce1fb7df&amp;color=0,0,0&amp;vtp=1&amp;bt=1&amp;bbb=1&amp;hb=1"/>
              <p:cNvSpPr/>
              <p:nvPr/>
            </p:nvSpPr>
            <p:spPr>
              <a:xfrm>
                <a:off x="722376" y="972000"/>
                <a:ext cx="10753344" cy="2239836"/>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仿宋" panose="02010609060101010101" pitchFamily="34" charset="-122"/>
                    <a:ea typeface="仿宋" panose="02010609060101010101" pitchFamily="34" charset="-122"/>
                    <a:cs typeface="仿宋" panose="02010609060101010101" pitchFamily="34" charset="-120"/>
                  </a:rPr>
                  <a:t>[广东2025·13]</a:t>
                </a:r>
                <a:r>
                  <a:rPr lang="en-US" altLang="zh-CN" sz="20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如图是某铸造原理示意图.往气室注入空气增加压强</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，使金属液沿升液管进入已</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预热的铸型室</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，待铸型室内金属液冷却凝固后获得铸件.柱状铸型室通过排气孔与大气相通</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，大气压</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a:t>
                </a:r>
                <a14:m>
                  <m:oMath xmlns:m="http://schemas.openxmlformats.org/officeDocument/2006/math">
                    <m:sSub>
                      <m:sSubPr>
                        <m:ctrlPr>
                          <a:rPr lang="en-US" altLang="zh-CN" sz="2000" b="0" i="1" spc="-5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spc="-5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，铸型室底面积</a:t>
                </a:r>
                <a14:m>
                  <m:oMath xmlns:m="http://schemas.openxmlformats.org/officeDocument/2006/math">
                    <m:sSub>
                      <m:sSubPr>
                        <m:ctrlPr>
                          <a:rPr lang="en-US" altLang="zh-CN" sz="2000" b="0" i="1" spc="-5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spc="-5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e>
                      <m:sup>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，高度</a:t>
                </a:r>
                <a14:m>
                  <m:oMath xmlns:m="http://schemas.openxmlformats.org/officeDocument/2006/math">
                    <m:sSub>
                      <m:sSubPr>
                        <m:ctrlPr>
                          <a:rPr lang="en-US" altLang="zh-CN" sz="2000" b="0" i="1" spc="-5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；底面与注气前气室内金属液面高</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度差</a:t>
                </a:r>
                <a14:m>
                  <m:oMath xmlns:m="http://schemas.openxmlformats.org/officeDocument/2006/math">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，柱状气室底面积</a:t>
                </a:r>
                <a14:m>
                  <m:oMath xmlns:m="http://schemas.openxmlformats.org/officeDocument/2006/math">
                    <m:sSub>
                      <m:sSubPr>
                        <m:ctrlPr>
                          <a:rPr lang="en-US" altLang="zh-CN" sz="2000" b="0" i="1" spc="-5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r>
                      <m:rPr>
                        <m:nor/>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spc="-5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e>
                      <m:sup>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，注气前气室内气体压强为</a:t>
                </a:r>
                <a14:m>
                  <m:oMath xmlns:m="http://schemas.openxmlformats.org/officeDocument/2006/math">
                    <m:sSub>
                      <m:sSubPr>
                        <m:ctrlPr>
                          <a:rPr lang="en-US" altLang="zh-CN" sz="2000" b="0" i="1" spc="-5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，金属液的密度</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spc="-5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r>
                      <m:rPr>
                        <m:nor/>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kg</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spc="-5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e>
                      <m:sup>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，重力加速度取</a:t>
                </a:r>
                <a14:m>
                  <m:oMath xmlns:m="http://schemas.openxmlformats.org/officeDocument/2006/math">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spc="-5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e>
                      <m:sup>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，空气可视为理想气体，不计升液管的体积.</a:t>
                </a:r>
                <a:endParaRPr lang="en-US" altLang="zh-CN" sz="2000" spc="-50" dirty="0"/>
              </a:p>
            </p:txBody>
          </p:sp>
        </mc:Choice>
        <mc:Fallback>
          <p:sp>
            <p:nvSpPr>
              <p:cNvPr id="2" name="QO_5_BD.28_1#53be00caa?vop=1&amp;pid=7ce1fb7df&amp;color=0,0,0&amp;vtp=1&amp;bt=1&amp;bbb=1&amp;hb=1"/>
              <p:cNvSpPr>
                <a:spLocks noRot="1" noChangeAspect="1" noMove="1" noResize="1" noEditPoints="1" noAdjustHandles="1" noChangeArrowheads="1" noChangeShapeType="1" noTextEdit="1"/>
              </p:cNvSpPr>
              <p:nvPr/>
            </p:nvSpPr>
            <p:spPr>
              <a:xfrm>
                <a:off x="722376" y="972000"/>
                <a:ext cx="10753344" cy="2239836"/>
              </a:xfrm>
              <a:prstGeom prst="rect">
                <a:avLst/>
              </a:prstGeom>
              <a:blipFill rotWithShape="1">
                <a:blip r:embed="rId1"/>
                <a:stretch>
                  <a:fillRect l="-4" t="-20" r="-732" b="-2041"/>
                </a:stretch>
              </a:blipFill>
            </p:spPr>
            <p:txBody>
              <a:bodyPr/>
              <a:lstStyle/>
              <a:p>
                <a:r>
                  <a:rPr lang="zh-CN" altLang="en-US">
                    <a:noFill/>
                  </a:rPr>
                  <a:t> </a:t>
                </a:r>
              </a:p>
            </p:txBody>
          </p:sp>
        </mc:Fallback>
      </mc:AlternateContent>
      <p:pic>
        <p:nvPicPr>
          <p:cNvPr id="3" name="QO_5_BD.28_2#53be00caa?vop=1&amp;pid=7ce1fb7df&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928616" y="3340233"/>
            <a:ext cx="2322576" cy="19110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d07a410ec.fixed?pid=43526918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d07a410ec.fixed?pid=43526918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第一~三章高考强化</a:t>
            </a:r>
            <a:endParaRPr lang="en-US" altLang="zh-CN" sz="4400" dirty="0"/>
          </a:p>
        </p:txBody>
      </p:sp>
      <p:pic>
        <p:nvPicPr>
          <p:cNvPr id="4" name="C_3#d07a410ec.fixed?pid=43526918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d07a410ec.fixed?pid=435269183&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29_1#1744377f5?vop=1&amp;pid=53be00caa&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（1）求金属液刚好充满铸型室时，气室内金属液面下降的高度</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和气室内气体压强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29_1#1744377f5?vop=1&amp;pid=53be00caa&amp;color=0,0,0&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30_1#1744377f5?vop=1&amp;vop=1&amp;pid=53be00caa&amp;color=0,0,0&amp;vtp=1&amp;bbb=1"/>
              <p:cNvSpPr/>
              <p:nvPr/>
            </p:nvSpPr>
            <p:spPr>
              <a:xfrm>
                <a:off x="722376" y="1433137"/>
                <a:ext cx="10753344" cy="411734"/>
              </a:xfrm>
              <a:prstGeom prst="rect">
                <a:avLst/>
              </a:prstGeom>
              <a:noFill/>
            </p:spPr>
            <p:txBody>
              <a:bodyPr wrap="none" lIns="0" tIns="0" rIns="0" bIns="0" rtlCol="0" anchor="t"/>
              <a:lstStyle/>
              <a:p>
                <a:pPr algn="l"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𝟎𝟓</m:t>
                    </m:r>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𝐦</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𝟏𝟎</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sup>
                    </m:sSup>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𝐏𝐚</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30_1#1744377f5?vop=1&amp;vop=1&amp;pid=53be00caa&amp;color=0,0,0&amp;vtp=1&amp;bbb=1"/>
              <p:cNvSpPr>
                <a:spLocks noRot="1" noChangeAspect="1" noMove="1" noResize="1" noEditPoints="1" noAdjustHandles="1" noChangeArrowheads="1" noChangeShapeType="1" noTextEdit="1"/>
              </p:cNvSpPr>
              <p:nvPr/>
            </p:nvSpPr>
            <p:spPr>
              <a:xfrm>
                <a:off x="722376" y="1433137"/>
                <a:ext cx="10753344" cy="411734"/>
              </a:xfrm>
              <a:prstGeom prst="rect">
                <a:avLst/>
              </a:prstGeom>
              <a:blipFill rotWithShape="1">
                <a:blip r:embed="rId2"/>
                <a:stretch>
                  <a:fillRect l="-4" t="-140" b="-1398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31_1#1744377f5?vop=1&amp;vop=1&amp;pid=53be00caa&amp;color=0,0,0&amp;vtp=1&amp;bbb=1"/>
              <p:cNvSpPr/>
              <p:nvPr/>
            </p:nvSpPr>
            <p:spPr>
              <a:xfrm>
                <a:off x="722376" y="1853062"/>
                <a:ext cx="10753344" cy="227780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金属液刚好充满铸型室时，由几何关系可得</a:t>
                </a:r>
                <a:endParaRPr lang="en-US" altLang="zh-CN" sz="2200" dirty="0"/>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气室内的气体压强为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31_1#1744377f5?vop=1&amp;vop=1&amp;pid=53be00caa&amp;color=0,0,0&amp;vtp=1&amp;bbb=1"/>
              <p:cNvSpPr>
                <a:spLocks noRot="1" noChangeAspect="1" noMove="1" noResize="1" noEditPoints="1" noAdjustHandles="1" noChangeArrowheads="1" noChangeShapeType="1" noTextEdit="1"/>
              </p:cNvSpPr>
              <p:nvPr/>
            </p:nvSpPr>
            <p:spPr>
              <a:xfrm>
                <a:off x="722376" y="1853062"/>
                <a:ext cx="10753344" cy="2277809"/>
              </a:xfrm>
              <a:prstGeom prst="rect">
                <a:avLst/>
              </a:prstGeom>
              <a:blipFill rotWithShape="1">
                <a:blip r:embed="rId3"/>
                <a:stretch>
                  <a:fillRect l="-4" t="-6" b="-202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32_1#91ed03333?vop=1&amp;pid=53be00caa&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（2）若在注气前关闭排气孔使铸型室密封，且注气过程中铸型室内温度不变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，求注气后铸型室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内的金属液高度为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04</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时，气室内气体压强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32_1#91ed03333?vop=1&amp;pid=53be00caa&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33_1#91ed03333?vop=1&amp;vop=1&amp;pid=53be00caa&amp;color=0,0,0&amp;vtp=1&amp;bbb=1"/>
              <p:cNvSpPr/>
              <p:nvPr/>
            </p:nvSpPr>
            <p:spPr>
              <a:xfrm>
                <a:off x="722376" y="1880812"/>
                <a:ext cx="10753344" cy="411734"/>
              </a:xfrm>
              <a:prstGeom prst="rect">
                <a:avLst/>
              </a:prstGeom>
              <a:noFill/>
            </p:spPr>
            <p:txBody>
              <a:bodyPr wrap="none" lIns="0" tIns="0" rIns="0" bIns="0" rtlCol="0" anchor="t"/>
              <a:lstStyle/>
              <a:p>
                <a:pPr algn="l"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𝟑𝟓</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𝟏𝟎</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sup>
                    </m:sSup>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𝐏𝐚</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33_1#91ed03333?vop=1&amp;vop=1&amp;pid=53be00caa&amp;color=0,0,0&amp;vtp=1&amp;bbb=1"/>
              <p:cNvSpPr>
                <a:spLocks noRot="1" noChangeAspect="1" noMove="1" noResize="1" noEditPoints="1" noAdjustHandles="1" noChangeArrowheads="1" noChangeShapeType="1" noTextEdit="1"/>
              </p:cNvSpPr>
              <p:nvPr/>
            </p:nvSpPr>
            <p:spPr>
              <a:xfrm>
                <a:off x="722376" y="1880812"/>
                <a:ext cx="10753344" cy="411734"/>
              </a:xfrm>
              <a:prstGeom prst="rect">
                <a:avLst/>
              </a:prstGeom>
              <a:blipFill rotWithShape="1">
                <a:blip r:embed="rId2"/>
                <a:stretch>
                  <a:fillRect l="-4" t="-140" b="-1398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34_1#91ed03333?vop=1&amp;vop=1&amp;pid=53be00caa&amp;color=0,0,0&amp;vtp=1&amp;bbb=1&amp;hb=1"/>
              <p:cNvSpPr/>
              <p:nvPr/>
            </p:nvSpPr>
            <p:spPr>
              <a:xfrm>
                <a:off x="722376" y="2300737"/>
                <a:ext cx="10753344" cy="226510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初始时铸型室内的气体压强为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，设注气后铸型室内的气体压强为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，由玻意耳定律有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e>
                    </m:d>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当铸型室内的金属液高度为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时，设气室内液面下降了</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气室内的压强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34_1#91ed03333?vop=1&amp;vop=1&amp;pid=53be00caa&amp;color=0,0,0&amp;vtp=1&amp;bbb=1&amp;hb=1"/>
              <p:cNvSpPr>
                <a:spLocks noRot="1" noChangeAspect="1" noMove="1" noResize="1" noEditPoints="1" noAdjustHandles="1" noChangeArrowheads="1" noChangeShapeType="1" noTextEdit="1"/>
              </p:cNvSpPr>
              <p:nvPr/>
            </p:nvSpPr>
            <p:spPr>
              <a:xfrm>
                <a:off x="722376" y="2300737"/>
                <a:ext cx="10753344" cy="2265109"/>
              </a:xfrm>
              <a:prstGeom prst="rect">
                <a:avLst/>
              </a:prstGeom>
              <a:blipFill rotWithShape="1">
                <a:blip r:embed="rId3"/>
                <a:stretch>
                  <a:fillRect l="-4" t="-6" b="-203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EX.35_1#53be00caa?vop=1&amp;vop=1&amp;pid=7ce1fb7df&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“液柱</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两团气”气体状态变化模型，由几何关系确定“两团气”的体积关系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，由液柱封闭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压强确定两团气的压强关系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.在计算压强时，需要注意液柱的总高度等于三部分高度之和.</a:t>
                </a:r>
                <a:endParaRPr lang="en-US" altLang="zh-CN" sz="2000" dirty="0"/>
              </a:p>
            </p:txBody>
          </p:sp>
        </mc:Choice>
        <mc:Fallback>
          <p:sp>
            <p:nvSpPr>
              <p:cNvPr id="2" name="QO_5_EX.35_1#53be00caa?vop=1&amp;vop=1&amp;pid=7ce1fb7df&amp;color=0,0,0&amp;vtp=1&amp;bt=1&amp;bbb=1&amp;hb=1"/>
              <p:cNvSpPr>
                <a:spLocks noRot="1" noChangeAspect="1" noMove="1" noResize="1" noEditPoints="1" noAdjustHandles="1" noChangeArrowheads="1" noChangeShapeType="1" noTextEdit="1"/>
              </p:cNvSpPr>
              <p:nvPr/>
            </p:nvSpPr>
            <p:spPr>
              <a:xfrm>
                <a:off x="722376" y="969264"/>
                <a:ext cx="10753344" cy="1326134"/>
              </a:xfrm>
              <a:prstGeom prst="rect">
                <a:avLst/>
              </a:prstGeom>
              <a:blipFill rotWithShape="1">
                <a:blip r:embed="rId1"/>
                <a:stretch>
                  <a:fillRect l="-4" t="-19" b="-3409"/>
                </a:stretch>
              </a:blipFill>
            </p:spPr>
            <p:txBody>
              <a:bodyPr/>
              <a:lstStyle/>
              <a:p>
                <a:r>
                  <a:rPr lang="zh-CN" altLang="en-US">
                    <a:noFill/>
                  </a:rPr>
                  <a:t> </a:t>
                </a:r>
              </a:p>
            </p:txBody>
          </p:sp>
        </mc:Fallback>
      </mc:AlternateContent>
      <p:pic>
        <p:nvPicPr>
          <p:cNvPr id="3" name="QO_5_EX.35_3#53be00caa?iti=3&amp;htil=1&amp;vop=1&amp;vop=1&amp;pid=7ce1fb7df&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642616" y="2425700"/>
            <a:ext cx="1527048" cy="137160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EX.35_4#53be00caa?iti=4&amp;htil=1&amp;vop=1&amp;vop=1&amp;pid=7ce1fb7d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028432" y="2471420"/>
            <a:ext cx="1508760" cy="13258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EX.35_5#53be00caa?iti=3&amp;htil=1&amp;vop=1&amp;vop=1&amp;pid=7ce1fb7df&amp;color=0,0,0&amp;vtp=1"/>
          <p:cNvSpPr/>
          <p:nvPr/>
        </p:nvSpPr>
        <p:spPr>
          <a:xfrm>
            <a:off x="3250565" y="3924300"/>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6" name="QO_5_EX.35_6#53be00caa?iti=4&amp;htil=1&amp;vop=1&amp;vop=1&amp;pid=7ce1fb7df&amp;color=0,0,0&amp;vtp=1"/>
          <p:cNvSpPr/>
          <p:nvPr/>
        </p:nvSpPr>
        <p:spPr>
          <a:xfrm>
            <a:off x="8627237" y="3924300"/>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bg/>
                                          </p:spTgt>
                                        </p:tgtEl>
                                        <p:attrNameLst>
                                          <p:attrName>style.visibility</p:attrName>
                                        </p:attrNameLst>
                                      </p:cBhvr>
                                      <p:to>
                                        <p:strVal val="visible"/>
                                      </p:to>
                                    </p:set>
                                    <p:animEffect transition="in" filter="fade">
                                      <p:cBhvr>
                                        <p:cTn id="22" dur="500"/>
                                        <p:tgtEl>
                                          <p:spTgt spid="5">
                                            <p:bg/>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
                                            <p:bg/>
                                          </p:spTgt>
                                        </p:tgtEl>
                                        <p:attrNameLst>
                                          <p:attrName>style.visibility</p:attrName>
                                        </p:attrNameLst>
                                      </p:cBhvr>
                                      <p:to>
                                        <p:strVal val="visible"/>
                                      </p:to>
                                    </p:set>
                                    <p:animEffect transition="in" filter="fade">
                                      <p:cBhvr>
                                        <p:cTn id="28" dur="500"/>
                                        <p:tgtEl>
                                          <p:spTgt spid="6">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Effect transition="in" filter="fade">
                                      <p:cBhvr>
                                        <p:cTn id="31" dur="500"/>
                                        <p:tgtEl>
                                          <p:spTgt spid="5">
                                            <p:txEl>
                                              <p:pRg st="0" end="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5" grpId="0" animBg="1" build="p"/>
      <p:bldP spid="6"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36_1#94cdd8033?vop=1&amp;pid=828cfcc37&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[山东2024·16]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图甲为战国时期青铜汲酒器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，根据其原理制作了由中空圆柱形长柄和储液罐组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成的汲液器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，如图乙所示.长柄顶部封闭，横截面积</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,长度</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，侧壁有一小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孔</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.储液罐的横截面积</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、高度</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，罐底有一小孔</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.汲液时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，将汲液器竖直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浸入液体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，液体从孔</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进入，空气由孔</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排出；当内外液面相平时，长柄浸入液面部分的长度为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堵住孔</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，缓慢地将汲液器竖直提出液面.储液罐内刚好储满液体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.已知液体密度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，重力加速度大小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，大气压</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.整个过程温度保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，空气可视为理想气体，忽略器壁厚度.</a:t>
                </a:r>
                <a:endParaRPr lang="en-US" altLang="zh-CN" sz="2000" dirty="0"/>
              </a:p>
            </p:txBody>
          </p:sp>
        </mc:Choice>
        <mc:Fallback>
          <p:sp>
            <p:nvSpPr>
              <p:cNvPr id="2" name="QO_5_BD.36_1#94cdd8033?vop=1&amp;pid=828cfcc37&amp;color=0,0,0&amp;vtp=1&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rotWithShape="1">
                <a:blip r:embed="rId1"/>
                <a:stretch>
                  <a:fillRect l="-4" t="-14" r="-2344" b="-1427"/>
                </a:stretch>
              </a:blipFill>
            </p:spPr>
            <p:txBody>
              <a:bodyPr/>
              <a:lstStyle/>
              <a:p>
                <a:r>
                  <a:rPr lang="zh-CN" altLang="en-US">
                    <a:noFill/>
                  </a:rPr>
                  <a:t> </a:t>
                </a:r>
              </a:p>
            </p:txBody>
          </p:sp>
        </mc:Fallback>
      </mc:AlternateContent>
      <p:pic>
        <p:nvPicPr>
          <p:cNvPr id="3" name="QO_5_BD.36_3#94cdd8033?iti=5&amp;htil=1&amp;vop=1&amp;pid=828cfcc3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026664" y="4254632"/>
            <a:ext cx="758952" cy="14538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36_4#94cdd8033?iti=6&amp;htil=1&amp;vop=1&amp;pid=828cfcc37&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76488" y="4263776"/>
            <a:ext cx="612648" cy="14538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36_5#94cdd8033?iti=5&amp;htil=1&amp;vop=1&amp;pid=828cfcc37&amp;color=0,0,0&amp;vtp=1"/>
          <p:cNvSpPr/>
          <p:nvPr/>
        </p:nvSpPr>
        <p:spPr>
          <a:xfrm>
            <a:off x="3250565" y="5835528"/>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6" name="QO_5_BD.36_6#94cdd8033?iti=6&amp;htil=1&amp;vop=1&amp;pid=828cfcc37&amp;color=0,0,0&amp;vtp=1"/>
          <p:cNvSpPr/>
          <p:nvPr/>
        </p:nvSpPr>
        <p:spPr>
          <a:xfrm>
            <a:off x="8627237" y="5844672"/>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37_1#59fb77b43?vop=1&amp;pid=94cdd8033&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（1）求</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37_1#59fb77b43?vop=1&amp;pid=94cdd8033&amp;color=0,0,0&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38_1#59fb77b43?vop=1&amp;vop=1&amp;pid=94cdd8033&amp;color=0,0,0&amp;vtp=1&amp;bbb=1"/>
              <p:cNvSpPr/>
              <p:nvPr/>
            </p:nvSpPr>
            <p:spPr>
              <a:xfrm>
                <a:off x="722376" y="1433137"/>
                <a:ext cx="10753344" cy="40005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𝐜𝐦</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38_1#59fb77b43?vop=1&amp;vop=1&amp;pid=94cdd8033&amp;color=0,0,0&amp;vtp=1&amp;bbb=1"/>
              <p:cNvSpPr>
                <a:spLocks noRot="1" noChangeAspect="1" noMove="1" noResize="1" noEditPoints="1" noAdjustHandles="1" noChangeArrowheads="1" noChangeShapeType="1" noTextEdit="1"/>
              </p:cNvSpPr>
              <p:nvPr/>
            </p:nvSpPr>
            <p:spPr>
              <a:xfrm>
                <a:off x="722376" y="1433137"/>
                <a:ext cx="10753344" cy="400050"/>
              </a:xfrm>
              <a:prstGeom prst="rect">
                <a:avLst/>
              </a:prstGeom>
              <a:blipFill rotWithShape="1">
                <a:blip r:embed="rId2"/>
                <a:stretch>
                  <a:fillRect l="-4" t="-144" b="-1414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39_1#59fb77b43?vop=1&amp;vop=1&amp;pid=94cdd8033&amp;color=0,0,0&amp;vtp=1&amp;bbb=1"/>
              <p:cNvSpPr/>
              <p:nvPr/>
            </p:nvSpPr>
            <p:spPr>
              <a:xfrm>
                <a:off x="722376" y="1843728"/>
                <a:ext cx="10753344" cy="2278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液面内外相平时,长柄内气体压强为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将汲液器提出液面时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,长柄内气体压强为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气体发生等温变化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,根据玻意耳定律有</a:t>
                </a:r>
                <a:endParaRPr lang="en-US" altLang="zh-CN" sz="2200" dirty="0"/>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e>
                    </m:d>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39_1#59fb77b43?vop=1&amp;vop=1&amp;pid=94cdd8033&amp;color=0,0,0&amp;vtp=1&amp;bbb=1"/>
              <p:cNvSpPr>
                <a:spLocks noRot="1" noChangeAspect="1" noMove="1" noResize="1" noEditPoints="1" noAdjustHandles="1" noChangeArrowheads="1" noChangeShapeType="1" noTextEdit="1"/>
              </p:cNvSpPr>
              <p:nvPr/>
            </p:nvSpPr>
            <p:spPr>
              <a:xfrm>
                <a:off x="722376" y="1843728"/>
                <a:ext cx="10753344" cy="2278634"/>
              </a:xfrm>
              <a:prstGeom prst="rect">
                <a:avLst/>
              </a:prstGeom>
              <a:blipFill rotWithShape="1">
                <a:blip r:embed="rId3"/>
                <a:stretch>
                  <a:fillRect l="-4" t="-14" b="-198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40_1#f958977d1?vop=1&amp;pid=94cdd8033&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（2）松开孔</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，从外界进入压强为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的空气，使满储液罐中液体缓缓流出，堵住孔</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稳定后罐中恰好剩余一半的液体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40_1#f958977d1?vop=1&amp;pid=94cdd8033&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r="-1565" b="-525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41_1#f958977d1?vop=1&amp;vop=1&amp;pid=94cdd8033&amp;color=0,0,0&amp;vtp=1&amp;bbb=1"/>
              <p:cNvSpPr/>
              <p:nvPr/>
            </p:nvSpPr>
            <p:spPr>
              <a:xfrm>
                <a:off x="722376" y="1880812"/>
                <a:ext cx="10753344" cy="40132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𝟖𝟗𝟐</m:t>
                    </m:r>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𝐜𝐦</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41_1#f958977d1?vop=1&amp;vop=1&amp;pid=94cdd8033&amp;color=0,0,0&amp;vtp=1&amp;bbb=1"/>
              <p:cNvSpPr>
                <a:spLocks noRot="1" noChangeAspect="1" noMove="1" noResize="1" noEditPoints="1" noAdjustHandles="1" noChangeArrowheads="1" noChangeShapeType="1" noTextEdit="1"/>
              </p:cNvSpPr>
              <p:nvPr/>
            </p:nvSpPr>
            <p:spPr>
              <a:xfrm>
                <a:off x="722376" y="1880812"/>
                <a:ext cx="10753344" cy="401320"/>
              </a:xfrm>
              <a:prstGeom prst="rect">
                <a:avLst/>
              </a:prstGeom>
              <a:blipFill rotWithShape="1">
                <a:blip r:embed="rId2"/>
                <a:stretch>
                  <a:fillRect l="-4" t="-144" b="-137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42_1#f958977d1?vop=1&amp;vop=1&amp;pid=94cdd8033&amp;color=0,0,0&amp;vtp=1&amp;bbb=1"/>
              <p:cNvSpPr/>
              <p:nvPr/>
            </p:nvSpPr>
            <p:spPr>
              <a:xfrm>
                <a:off x="722376" y="2283592"/>
                <a:ext cx="10753344" cy="1554036"/>
              </a:xfrm>
              <a:prstGeom prst="rect">
                <a:avLst/>
              </a:prstGeom>
              <a:noFill/>
            </p:spPr>
            <p:txBody>
              <a:bodyPr wrap="none" lIns="0" tIns="0" rIns="0" bIns="0" rtlCol="0" anchor="t"/>
              <a:lstStyle/>
              <a:p>
                <a:pPr algn="l" latinLnBrk="1">
                  <a:lnSpc>
                    <a:spcPts val="51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当储液罐中剩余一半液体时,气体压强为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,气体体积为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由玻意耳定律有</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892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42_1#f958977d1?vop=1&amp;vop=1&amp;pid=94cdd8033&amp;color=0,0,0&amp;vtp=1&amp;bbb=1"/>
              <p:cNvSpPr>
                <a:spLocks noRot="1" noChangeAspect="1" noMove="1" noResize="1" noEditPoints="1" noAdjustHandles="1" noChangeArrowheads="1" noChangeShapeType="1" noTextEdit="1"/>
              </p:cNvSpPr>
              <p:nvPr/>
            </p:nvSpPr>
            <p:spPr>
              <a:xfrm>
                <a:off x="722376" y="2283592"/>
                <a:ext cx="10753344" cy="1554036"/>
              </a:xfrm>
              <a:prstGeom prst="rect">
                <a:avLst/>
              </a:prstGeom>
              <a:blipFill rotWithShape="1">
                <a:blip r:embed="rId3"/>
                <a:stretch>
                  <a:fillRect l="-4" t="-8" b="-296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43_1#9332911c0?vop=1&amp;pid=828cfcc37&amp;color=0,0,0&amp;vtp=1&amp;bt=1&amp;bbb=1&amp;hb=1"/>
              <p:cNvSpPr/>
              <p:nvPr/>
            </p:nvSpPr>
            <p:spPr>
              <a:xfrm>
                <a:off x="722376" y="972000"/>
                <a:ext cx="10753344" cy="3599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[湖南2023·13]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汽车刹车助力装置能有效为驾驶员踩刹车省力.如图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，刹车助力装置可简化为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助力气室和抽气气室等部分构成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与助力活塞固定为一体，驾驶员踩刹车时，在连杆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上施加水平力推动液压泵实现刹车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.助力气室与抽气气室用细管连接，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通过抽气降低助力气室压强，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利用大气压与助力气室的压强差实现刹车助力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.每次抽气时，</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打开，</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闭合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，抽气活塞在外力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作用下从抽气气室最下端向上运动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，助力气室中的气体充满抽气气室，达到两气室压强相等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闭合，</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打开，抽气活塞向下运动，抽气气室中的全部气体从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，完成一次抽气过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.已知助力气室容积为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,初始压强等于外部大气压强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,助力活塞横截面积为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,抽气气室的容积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.假设抽气过程中，助力活塞保持不动，气体可视为理想气体，温度保持不变.</a:t>
                </a:r>
                <a:endParaRPr lang="en-US" altLang="zh-CN" sz="2000" dirty="0"/>
              </a:p>
            </p:txBody>
          </p:sp>
        </mc:Choice>
        <mc:Fallback>
          <p:sp>
            <p:nvSpPr>
              <p:cNvPr id="2" name="QO_5_BD.43_1#9332911c0?vop=1&amp;pid=828cfcc37&amp;color=0,0,0&amp;vtp=1&amp;bt=1&amp;bbb=1&amp;hb=1"/>
              <p:cNvSpPr>
                <a:spLocks noRot="1" noChangeAspect="1" noMove="1" noResize="1" noEditPoints="1" noAdjustHandles="1" noChangeArrowheads="1" noChangeShapeType="1" noTextEdit="1"/>
              </p:cNvSpPr>
              <p:nvPr/>
            </p:nvSpPr>
            <p:spPr>
              <a:xfrm>
                <a:off x="722376" y="972000"/>
                <a:ext cx="10753344" cy="3599434"/>
              </a:xfrm>
              <a:prstGeom prst="rect">
                <a:avLst/>
              </a:prstGeom>
              <a:blipFill rotWithShape="1">
                <a:blip r:embed="rId1"/>
                <a:stretch>
                  <a:fillRect l="-4" t="-13" r="-3330" b="-1251"/>
                </a:stretch>
              </a:blipFill>
            </p:spPr>
            <p:txBody>
              <a:bodyPr/>
              <a:lstStyle/>
              <a:p>
                <a:r>
                  <a:rPr lang="zh-CN" altLang="en-US">
                    <a:noFill/>
                  </a:rPr>
                  <a:t> </a:t>
                </a:r>
              </a:p>
            </p:txBody>
          </p:sp>
        </mc:Fallback>
      </mc:AlternateContent>
      <p:pic>
        <p:nvPicPr>
          <p:cNvPr id="3" name="QO_5_BD.43_2#9332911c0?vop=1&amp;pid=828cfcc3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950208" y="4704404"/>
            <a:ext cx="4297680" cy="14538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44_1#a8516f11a?vop=1&amp;pid=9332911c0&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（1）求第1次抽气之后助力气室内的压强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44_1#a8516f11a?vop=1&amp;pid=9332911c0&amp;color=0,0,0&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45_1#a8516f11a?vop=1&amp;vop=1&amp;pid=9332911c0&amp;color=0,0,0&amp;vtp=1&amp;bbb=1"/>
              <p:cNvSpPr/>
              <p:nvPr/>
            </p:nvSpPr>
            <p:spPr>
              <a:xfrm>
                <a:off x="722376" y="1386528"/>
                <a:ext cx="10753344" cy="533400"/>
              </a:xfrm>
              <a:prstGeom prst="rect">
                <a:avLst/>
              </a:prstGeom>
              <a:noFill/>
            </p:spPr>
            <p:txBody>
              <a:bodyPr wrap="none" lIns="0" tIns="0" rIns="0" bIns="0" rtlCol="0" anchor="t"/>
              <a:lstStyle/>
              <a:p>
                <a:pPr algn="l" latinLnBrk="1">
                  <a:lnSpc>
                    <a:spcPts val="4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𝑽</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num>
                      <m:den>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𝑽</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𝑽</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sub>
                        </m:sSub>
                      </m:den>
                    </m:f>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45_1#a8516f11a?vop=1&amp;vop=1&amp;pid=9332911c0&amp;color=0,0,0&amp;vtp=1&amp;bbb=1"/>
              <p:cNvSpPr>
                <a:spLocks noRot="1" noChangeAspect="1" noMove="1" noResize="1" noEditPoints="1" noAdjustHandles="1" noChangeArrowheads="1" noChangeShapeType="1" noTextEdit="1"/>
              </p:cNvSpPr>
              <p:nvPr/>
            </p:nvSpPr>
            <p:spPr>
              <a:xfrm>
                <a:off x="722376" y="1386528"/>
                <a:ext cx="10753344" cy="533400"/>
              </a:xfrm>
              <a:prstGeom prst="rect">
                <a:avLst/>
              </a:prstGeom>
              <a:blipFill rotWithShape="1">
                <a:blip r:embed="rId2"/>
                <a:stretch>
                  <a:fillRect l="-4" t="-61" b="6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46_1#a8516f11a?vop=1&amp;vop=1&amp;pid=9332911c0&amp;color=0,0,0&amp;vtp=1&amp;bbb=1&amp;hb=1"/>
              <p:cNvSpPr/>
              <p:nvPr/>
            </p:nvSpPr>
            <p:spPr>
              <a:xfrm>
                <a:off x="722376" y="1925198"/>
                <a:ext cx="10753344" cy="1857566"/>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将助力气室和抽气气室两个空间看作一个整体,根据题意可知,第1次抽气过程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,整体空间内气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体体积从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,气体温度不变,根据玻意耳定律有</a:t>
                </a:r>
                <a:endParaRPr lang="en-US" altLang="zh-CN" sz="2200" dirty="0"/>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46_1#a8516f11a?vop=1&amp;vop=1&amp;pid=9332911c0&amp;color=0,0,0&amp;vtp=1&amp;bbb=1&amp;hb=1"/>
              <p:cNvSpPr>
                <a:spLocks noRot="1" noChangeAspect="1" noMove="1" noResize="1" noEditPoints="1" noAdjustHandles="1" noChangeArrowheads="1" noChangeShapeType="1" noTextEdit="1"/>
              </p:cNvSpPr>
              <p:nvPr/>
            </p:nvSpPr>
            <p:spPr>
              <a:xfrm>
                <a:off x="722376" y="1925198"/>
                <a:ext cx="10753344" cy="1857566"/>
              </a:xfrm>
              <a:prstGeom prst="rect">
                <a:avLst/>
              </a:prstGeom>
              <a:blipFill rotWithShape="1">
                <a:blip r:embed="rId3"/>
                <a:stretch>
                  <a:fillRect l="-4" t="-28" r="-549" b="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47_1#e44f938e1?vop=1&amp;pid=9332911c0&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次抽气后，求该刹车助力装置为驾驶员省力的大小</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𝐹</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47_1#e44f938e1?vop=1&amp;pid=9332911c0&amp;color=0,0,0&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48_1#e44f938e1?vop=1&amp;vop=1&amp;pid=9332911c0&amp;color=0,0,0&amp;vtp=1&amp;bbb=1"/>
              <p:cNvSpPr/>
              <p:nvPr/>
            </p:nvSpPr>
            <p:spPr>
              <a:xfrm>
                <a:off x="722376" y="1386528"/>
                <a:ext cx="10753344" cy="584200"/>
              </a:xfrm>
              <a:prstGeom prst="rect">
                <a:avLst/>
              </a:prstGeom>
              <a:noFill/>
            </p:spPr>
            <p:txBody>
              <a:bodyPr wrap="none" lIns="0" tIns="0" rIns="0" bIns="0" rtlCol="0" anchor="t"/>
              <a:lstStyle/>
              <a:p>
                <a:pPr algn="l" latinLnBrk="1">
                  <a:lnSpc>
                    <a:spcPts val="4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𝑺</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d>
                          <m:d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dPr>
                          <m:e>
                            <m:f>
                              <m:f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𝑽</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num>
                              <m:den>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𝑽</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𝑽</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sub>
                                </m:sSub>
                              </m:den>
                            </m:f>
                          </m:e>
                        </m:d>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𝒏</m:t>
                        </m:r>
                      </m:sup>
                    </m:sSup>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48_1#e44f938e1?vop=1&amp;vop=1&amp;pid=9332911c0&amp;color=0,0,0&amp;vtp=1&amp;bbb=1"/>
              <p:cNvSpPr>
                <a:spLocks noRot="1" noChangeAspect="1" noMove="1" noResize="1" noEditPoints="1" noAdjustHandles="1" noChangeArrowheads="1" noChangeShapeType="1" noTextEdit="1"/>
              </p:cNvSpPr>
              <p:nvPr/>
            </p:nvSpPr>
            <p:spPr>
              <a:xfrm>
                <a:off x="722376" y="1386528"/>
                <a:ext cx="10753344" cy="584200"/>
              </a:xfrm>
              <a:prstGeom prst="rect">
                <a:avLst/>
              </a:prstGeom>
              <a:blipFill rotWithShape="1">
                <a:blip r:embed="rId2"/>
                <a:stretch>
                  <a:fillRect l="-4" t="-55" b="5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49_1#e44f938e1?vop=1&amp;vop=1&amp;pid=9332911c0&amp;color=0,0,0&amp;vtp=1&amp;bbb=1&amp;hb=1"/>
              <p:cNvSpPr/>
              <p:nvPr/>
            </p:nvSpPr>
            <p:spPr>
              <a:xfrm>
                <a:off x="722376" y="1970728"/>
                <a:ext cx="10753344" cy="28067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第2次抽气过程,有</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解得助力气室内的气体压强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e>
                        </m:d>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次抽气后,助力气室内的气体压强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e>
                        </m:d>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p>
                    </m:sSup>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此时刹车助力系统装置为驾驶员省力的大小为助力活塞两侧气体压力之差,即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000"/>
                  </a:lnSpc>
                </a:pPr>
                <a14:m>
                  <m:oMath xmlns:m="http://schemas.openxmlformats.org/officeDocument/2006/math">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𝐹</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d>
                          <m:d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f>
                              <m:f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e>
                        </m:d>
                      </m:e>
                      <m:sup>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p>
                    </m:sSup>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49_1#e44f938e1?vop=1&amp;vop=1&amp;pid=9332911c0&amp;color=0,0,0&amp;vtp=1&amp;bbb=1&amp;hb=1"/>
              <p:cNvSpPr>
                <a:spLocks noRot="1" noChangeAspect="1" noMove="1" noResize="1" noEditPoints="1" noAdjustHandles="1" noChangeArrowheads="1" noChangeShapeType="1" noTextEdit="1"/>
              </p:cNvSpPr>
              <p:nvPr/>
            </p:nvSpPr>
            <p:spPr>
              <a:xfrm>
                <a:off x="722376" y="1970728"/>
                <a:ext cx="10753344" cy="2806700"/>
              </a:xfrm>
              <a:prstGeom prst="rect">
                <a:avLst/>
              </a:prstGeom>
              <a:blipFill rotWithShape="1">
                <a:blip r:embed="rId3"/>
                <a:stretch>
                  <a:fillRect l="-4" t="-12" b="1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EX.50_1#9332911c0?vop=1&amp;vop=1&amp;pid=828cfcc37&amp;color=0,0,0&amp;vtp=1&amp;bt=1&amp;bb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1次（第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次）抽气前后的状态分析.</a:t>
                </a:r>
                <a:endParaRPr lang="en-US" altLang="zh-CN" sz="2000" dirty="0"/>
              </a:p>
            </p:txBody>
          </p:sp>
        </mc:Choice>
        <mc:Fallback>
          <p:sp>
            <p:nvSpPr>
              <p:cNvPr id="2" name="QO_5_EX.50_1#9332911c0?vop=1&amp;vop=1&amp;pid=828cfcc37&amp;color=0,0,0&amp;vtp=1&amp;bt=1&amp;bbb=1"/>
              <p:cNvSpPr>
                <a:spLocks noRot="1" noChangeAspect="1" noMove="1" noResize="1" noEditPoints="1" noAdjustHandles="1" noChangeArrowheads="1" noChangeShapeType="1" noTextEdit="1"/>
              </p:cNvSpPr>
              <p:nvPr/>
            </p:nvSpPr>
            <p:spPr>
              <a:xfrm>
                <a:off x="722376" y="969264"/>
                <a:ext cx="10753344" cy="856234"/>
              </a:xfrm>
              <a:prstGeom prst="rect">
                <a:avLst/>
              </a:prstGeom>
              <a:blipFill rotWithShape="1">
                <a:blip r:embed="rId1"/>
                <a:stretch>
                  <a:fillRect l="-4" t="-30" b="-5280"/>
                </a:stretch>
              </a:blipFill>
            </p:spPr>
            <p:txBody>
              <a:bodyPr/>
              <a:lstStyle/>
              <a:p>
                <a:r>
                  <a:rPr lang="zh-CN" altLang="en-US">
                    <a:noFill/>
                  </a:rPr>
                  <a:t> </a:t>
                </a:r>
              </a:p>
            </p:txBody>
          </p:sp>
        </mc:Fallback>
      </mc:AlternateContent>
      <p:pic>
        <p:nvPicPr>
          <p:cNvPr id="3" name="QO_5_EX.50_3#9332911c0?htil=1&amp;vop=1&amp;vop=1&amp;pid=828cfcc3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024128" y="2041271"/>
            <a:ext cx="4764024" cy="196596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EX.50_4#9332911c0?htil=1&amp;vop=1&amp;vop=1&amp;pid=828cfcc37&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318504" y="1958975"/>
            <a:ext cx="4937760" cy="20482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_1#c1ea9ec5b?vop=1&amp;pid=012d2ad41&amp;color=0,0,0&amp;vtp=1&amp;bt=1&amp;bbb=1&amp;hb=1"/>
              <p:cNvSpPr/>
              <p:nvPr/>
            </p:nvSpPr>
            <p:spPr>
              <a:xfrm>
                <a:off x="722376" y="972000"/>
                <a:ext cx="10753344" cy="89262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[山东2025·2]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分子间作用力</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𝐹</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与分子间距离</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的关系如图所示，若规定两个分子间距离</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时分子势能</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_1#c1ea9ec5b?vop=1&amp;pid=012d2ad41&amp;color=0,0,0&amp;vtp=1&amp;bt=1&amp;bbb=1&amp;hb=1"/>
              <p:cNvSpPr>
                <a:spLocks noRot="1" noChangeAspect="1" noMove="1" noResize="1" noEditPoints="1" noAdjustHandles="1" noChangeArrowheads="1" noChangeShapeType="1" noTextEdit="1"/>
              </p:cNvSpPr>
              <p:nvPr/>
            </p:nvSpPr>
            <p:spPr>
              <a:xfrm>
                <a:off x="722376" y="972000"/>
                <a:ext cx="10753344" cy="892620"/>
              </a:xfrm>
              <a:prstGeom prst="rect">
                <a:avLst/>
              </a:prstGeom>
              <a:blipFill rotWithShape="1">
                <a:blip r:embed="rId1"/>
                <a:stretch>
                  <a:fillRect l="-4" t="-50" r="-18" b="-3812"/>
                </a:stretch>
              </a:blipFill>
            </p:spPr>
            <p:txBody>
              <a:bodyPr/>
              <a:lstStyle/>
              <a:p>
                <a:r>
                  <a:rPr lang="zh-CN" altLang="en-US">
                    <a:noFill/>
                  </a:rPr>
                  <a:t> </a:t>
                </a:r>
              </a:p>
            </p:txBody>
          </p:sp>
        </mc:Fallback>
      </mc:AlternateContent>
      <p:sp>
        <p:nvSpPr>
          <p:cNvPr id="3" name="QC_5_AN.2_1#c1ea9ec5b.bracket?vop=1&amp;pid=012d2ad41&amp;color=0,0,0&amp;vpa=1&amp;vtp=1"/>
          <p:cNvSpPr/>
          <p:nvPr/>
        </p:nvSpPr>
        <p:spPr>
          <a:xfrm>
            <a:off x="3479927" y="1408309"/>
            <a:ext cx="355600" cy="418084"/>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_2#c1ea9ec5b?htil=1&amp;vop=1&amp;pid=012d2ad4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915893" y="2000636"/>
            <a:ext cx="1801368" cy="12801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_3#c1ea9ec5b.choices?htil=1&amp;vop=1&amp;pid=012d2ad41&amp;color=0,0,0&amp;vtp=1&amp;bbb=1"/>
              <p:cNvSpPr/>
              <p:nvPr/>
            </p:nvSpPr>
            <p:spPr>
              <a:xfrm>
                <a:off x="722376" y="1873636"/>
                <a:ext cx="8823960" cy="943420"/>
              </a:xfrm>
              <a:prstGeom prst="rect">
                <a:avLst/>
              </a:prstGeom>
              <a:noFill/>
            </p:spPr>
            <p:txBody>
              <a:bodyPr wrap="none" lIns="0" tIns="0" rIns="0" bIns="0" rtlCol="0" anchor="t"/>
              <a:lstStyle/>
              <a:p>
                <a:pPr latinLnBrk="1">
                  <a:lnSpc>
                    <a:spcPts val="4000"/>
                  </a:lnSpc>
                  <a:tabLst>
                    <a:tab pos="451993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A.只有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sub>
                    </m:sSub>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为正</a:t>
                </a:r>
                <a:endParaRPr lang="en-US" altLang="zh-CN" sz="2000" dirty="0"/>
              </a:p>
              <a:p>
                <a:pPr latinLnBrk="1">
                  <a:lnSpc>
                    <a:spcPts val="3700"/>
                  </a:lnSpc>
                  <a:tabLst>
                    <a:tab pos="451993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不等于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sub>
                    </m:sSub>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不等于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为负</a:t>
                </a:r>
                <a:endParaRPr lang="en-US" altLang="zh-CN" sz="2000" dirty="0"/>
              </a:p>
            </p:txBody>
          </p:sp>
        </mc:Choice>
        <mc:Fallback>
          <p:sp>
            <p:nvSpPr>
              <p:cNvPr id="5" name="QC_5_BD.1_3#c1ea9ec5b.choices?htil=1&amp;vop=1&amp;pid=012d2ad41&amp;color=0,0,0&amp;vtp=1&amp;bbb=1"/>
              <p:cNvSpPr>
                <a:spLocks noRot="1" noChangeAspect="1" noMove="1" noResize="1" noEditPoints="1" noAdjustHandles="1" noChangeArrowheads="1" noChangeShapeType="1" noTextEdit="1"/>
              </p:cNvSpPr>
              <p:nvPr/>
            </p:nvSpPr>
            <p:spPr>
              <a:xfrm>
                <a:off x="722376" y="1873636"/>
                <a:ext cx="8823960" cy="943420"/>
              </a:xfrm>
              <a:prstGeom prst="rect">
                <a:avLst/>
              </a:prstGeom>
              <a:blipFill rotWithShape="1">
                <a:blip r:embed="rId3"/>
                <a:stretch>
                  <a:fillRect l="-4" t="-41" r="4" b="-36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1_1#7aaf08608?vop=1&amp;pid=96ef5c333&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[江苏2023·3]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如图所示，密闭容器内一定质量的理想气体由状态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变化到状态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51_1#7aaf08608?vop=1&amp;pid=96ef5c333&amp;color=0,0,0&amp;vtp=1&amp;bt=1&amp;bbb=1&amp;hb=1"/>
              <p:cNvSpPr>
                <a:spLocks noRot="1" noChangeAspect="1" noMove="1" noResize="1" noEditPoints="1" noAdjustHandles="1" noChangeArrowheads="1" noChangeShapeType="1" noTextEdit="1"/>
              </p:cNvSpPr>
              <p:nvPr/>
            </p:nvSpPr>
            <p:spPr>
              <a:xfrm>
                <a:off x="722376" y="969264"/>
                <a:ext cx="10753344" cy="843153"/>
              </a:xfrm>
              <a:prstGeom prst="rect">
                <a:avLst/>
              </a:prstGeom>
              <a:blipFill rotWithShape="1">
                <a:blip r:embed="rId1"/>
                <a:stretch>
                  <a:fillRect l="-4" t="-30" b="-5407"/>
                </a:stretch>
              </a:blipFill>
            </p:spPr>
            <p:txBody>
              <a:bodyPr/>
              <a:lstStyle/>
              <a:p>
                <a:r>
                  <a:rPr lang="zh-CN" altLang="en-US">
                    <a:noFill/>
                  </a:rPr>
                  <a:t> </a:t>
                </a:r>
              </a:p>
            </p:txBody>
          </p:sp>
        </mc:Fallback>
      </mc:AlternateContent>
      <p:sp>
        <p:nvSpPr>
          <p:cNvPr id="3" name="QC_5_AN.52_1#7aaf08608.bracket?vop=1&amp;pid=96ef5c333&amp;color=0,0,0&amp;vpa=8&amp;vtp=1"/>
          <p:cNvSpPr/>
          <p:nvPr/>
        </p:nvSpPr>
        <p:spPr>
          <a:xfrm>
            <a:off x="922401" y="1407414"/>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51_2#7aaf08608?htil=9&amp;vop=1&amp;pid=96ef5c33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372714" y="1949450"/>
            <a:ext cx="1325880" cy="13350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51_3#7aaf08608.choices?htil=9&amp;vop=1&amp;pid=96ef5c333&amp;color=0,0,0&amp;vtp=1&amp;bbb=1"/>
          <p:cNvSpPr/>
          <p:nvPr/>
        </p:nvSpPr>
        <p:spPr>
          <a:xfrm>
            <a:off x="722376" y="1874647"/>
            <a:ext cx="929944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A.气体分子的数密度增大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.气体分子的平均动能增大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.单位时间内气体分子对单位面积器壁的作用力减小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.单位时间内与单位面积器壁碰撞的气体分子数减小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53_1#7aaf08608?vop=1&amp;vop=1&amp;pid=96ef5c333&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由理想气体状态方程</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𝑝𝑉</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和题图可知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图像中过原点的图线为等容线,即气体由状态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变化到状态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为等容变化,气体分子的数密度不变,A错误；气体由状态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变化到状态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度是气体分子平均动能的标志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,故气体分子的平均动能增大,B正确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；单位时间内气体分子对单位面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积器壁的作用力大小等于压强大小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气体压强增大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,即单位时间内气体分子对单位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面积器壁的作用力增大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,C错误；由于气体分子的平均速率增大,气体体积不变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,则单位时间内与单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位面积器壁碰撞的气体分子数增多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53_1#7aaf08608?vop=1&amp;vop=1&amp;pid=96ef5c333&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655"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54_1#da8aa40e5?vop=1&amp;pid=96ef5c333&amp;color=0,0,0&amp;vtp=1&amp;bt=1&amp;bbb=1&amp;hb=1"/>
              <p:cNvSpPr/>
              <p:nvPr/>
            </p:nvSpPr>
            <p:spPr>
              <a:xfrm>
                <a:off x="722376" y="972000"/>
                <a:ext cx="10753344" cy="13126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[江西2024·13]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可逆斯特林热机的工作循环如图所示.一定质量的理想气体经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𝐴𝐵𝐶𝐷𝐴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完成循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均为等温过程，</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均为等容过程.已知</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的压强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,气体在状态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的压强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a:t>
                </a:r>
                <a:endParaRPr lang="en-US" altLang="zh-CN" sz="2000" dirty="0"/>
              </a:p>
            </p:txBody>
          </p:sp>
        </mc:Choice>
        <mc:Fallback>
          <p:sp>
            <p:nvSpPr>
              <p:cNvPr id="2" name="QO_5_BD.54_1#da8aa40e5?vop=1&amp;pid=96ef5c333&amp;color=0,0,0&amp;vtp=1&amp;bt=1&amp;bbb=1&amp;hb=1"/>
              <p:cNvSpPr>
                <a:spLocks noRot="1" noChangeAspect="1" noMove="1" noResize="1" noEditPoints="1" noAdjustHandles="1" noChangeArrowheads="1" noChangeShapeType="1" noTextEdit="1"/>
              </p:cNvSpPr>
              <p:nvPr/>
            </p:nvSpPr>
            <p:spPr>
              <a:xfrm>
                <a:off x="722376" y="972000"/>
                <a:ext cx="10753344" cy="1312609"/>
              </a:xfrm>
              <a:prstGeom prst="rect">
                <a:avLst/>
              </a:prstGeom>
              <a:blipFill rotWithShape="1">
                <a:blip r:embed="rId1"/>
                <a:stretch>
                  <a:fillRect l="-4" t="-34" r="-183" b="-3492"/>
                </a:stretch>
              </a:blipFill>
            </p:spPr>
            <p:txBody>
              <a:bodyPr/>
              <a:lstStyle/>
              <a:p>
                <a:r>
                  <a:rPr lang="zh-CN" altLang="en-US">
                    <a:noFill/>
                  </a:rPr>
                  <a:t> </a:t>
                </a:r>
              </a:p>
            </p:txBody>
          </p:sp>
        </mc:Fallback>
      </mc:AlternateContent>
      <p:pic>
        <p:nvPicPr>
          <p:cNvPr id="3" name="QO_5_BD.54_2#da8aa40e5?vop=1&amp;pid=96ef5c33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773168" y="2414403"/>
            <a:ext cx="2651760" cy="181051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55_1#af4a6d830?vop=1&amp;pid=da8aa40e5&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（1）气体在状态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的压强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55_1#af4a6d830?vop=1&amp;pid=da8aa40e5&amp;color=0,0,0&amp;mp=1&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56_1#af4a6d830?vop=1&amp;vop=1&amp;pid=da8aa40e5&amp;color=0,0,0&amp;vtp=1&amp;bbb=1"/>
              <p:cNvSpPr/>
              <p:nvPr/>
            </p:nvSpPr>
            <p:spPr>
              <a:xfrm>
                <a:off x="722376" y="1433137"/>
                <a:ext cx="10753344" cy="411734"/>
              </a:xfrm>
              <a:prstGeom prst="rect">
                <a:avLst/>
              </a:prstGeom>
              <a:noFill/>
            </p:spPr>
            <p:txBody>
              <a:bodyPr wrap="none" lIns="0" tIns="0" rIns="0" bIns="0" rtlCol="0" anchor="t"/>
              <a:lstStyle/>
              <a:p>
                <a:pPr algn="l"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𝟏𝟎</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sup>
                    </m:sSup>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𝐏𝐚</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56_1#af4a6d830?vop=1&amp;vop=1&amp;pid=da8aa40e5&amp;color=0,0,0&amp;vtp=1&amp;bbb=1"/>
              <p:cNvSpPr>
                <a:spLocks noRot="1" noChangeAspect="1" noMove="1" noResize="1" noEditPoints="1" noAdjustHandles="1" noChangeArrowheads="1" noChangeShapeType="1" noTextEdit="1"/>
              </p:cNvSpPr>
              <p:nvPr/>
            </p:nvSpPr>
            <p:spPr>
              <a:xfrm>
                <a:off x="722376" y="1433137"/>
                <a:ext cx="10753344" cy="411734"/>
              </a:xfrm>
              <a:prstGeom prst="rect">
                <a:avLst/>
              </a:prstGeom>
              <a:blipFill rotWithShape="1">
                <a:blip r:embed="rId2"/>
                <a:stretch>
                  <a:fillRect l="-4" t="-140" b="-1398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57_1#af4a6d830?vop=1&amp;vop=1&amp;pid=da8aa40e5&amp;color=0,0,0&amp;vtp=1&amp;bbb=1"/>
              <p:cNvSpPr/>
              <p:nvPr/>
            </p:nvSpPr>
            <p:spPr>
              <a:xfrm>
                <a:off x="722376" y="1853062"/>
                <a:ext cx="10753344" cy="918909"/>
              </a:xfrm>
              <a:prstGeom prst="rect">
                <a:avLst/>
              </a:prstGeom>
              <a:noFill/>
            </p:spPr>
            <p:txBody>
              <a:bodyPr wrap="none" lIns="0" tIns="0" rIns="0" bIns="0" rtlCol="0" anchor="t"/>
              <a:lstStyle/>
              <a:p>
                <a:pPr algn="l" latinLnBrk="1">
                  <a:lnSpc>
                    <a:spcPts val="41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气体在状态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体积相同,根据查理定律有</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57_1#af4a6d830?vop=1&amp;vop=1&amp;pid=da8aa40e5&amp;color=0,0,0&amp;vtp=1&amp;bbb=1"/>
              <p:cNvSpPr>
                <a:spLocks noRot="1" noChangeAspect="1" noMove="1" noResize="1" noEditPoints="1" noAdjustHandles="1" noChangeArrowheads="1" noChangeShapeType="1" noTextEdit="1"/>
              </p:cNvSpPr>
              <p:nvPr/>
            </p:nvSpPr>
            <p:spPr>
              <a:xfrm>
                <a:off x="722376" y="1853062"/>
                <a:ext cx="10753344" cy="918909"/>
              </a:xfrm>
              <a:prstGeom prst="rect">
                <a:avLst/>
              </a:prstGeom>
              <a:blipFill rotWithShape="1">
                <a:blip r:embed="rId3"/>
                <a:stretch>
                  <a:fillRect l="-4" t="-14" b="-502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58_1#fb6d225b9?vop=1&amp;pid=da8aa40e5&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（2）气体在状态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的体积</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58_1#fb6d225b9?vop=1&amp;pid=da8aa40e5&amp;color=0,0,0&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59_1#fb6d225b9?vop=1&amp;vop=1&amp;pid=da8aa40e5&amp;color=0,0,0&amp;vtp=1&amp;bbb=1"/>
              <p:cNvSpPr/>
              <p:nvPr/>
            </p:nvSpPr>
            <p:spPr>
              <a:xfrm>
                <a:off x="722376" y="1433137"/>
                <a:ext cx="10753344" cy="40132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𝐦</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m:t>
                        </m:r>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59_1#fb6d225b9?vop=1&amp;vop=1&amp;pid=da8aa40e5&amp;color=0,0,0&amp;vtp=1&amp;bbb=1"/>
              <p:cNvSpPr>
                <a:spLocks noRot="1" noChangeAspect="1" noMove="1" noResize="1" noEditPoints="1" noAdjustHandles="1" noChangeArrowheads="1" noChangeShapeType="1" noTextEdit="1"/>
              </p:cNvSpPr>
              <p:nvPr/>
            </p:nvSpPr>
            <p:spPr>
              <a:xfrm>
                <a:off x="722376" y="1433137"/>
                <a:ext cx="10753344" cy="401320"/>
              </a:xfrm>
              <a:prstGeom prst="rect">
                <a:avLst/>
              </a:prstGeom>
              <a:blipFill rotWithShape="1">
                <a:blip r:embed="rId2"/>
                <a:stretch>
                  <a:fillRect l="-4" t="-144" b="-137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60_1#fb6d225b9?vop=1&amp;vop=1&amp;pid=da8aa40e5&amp;color=0,0,0&amp;vtp=1&amp;bbb=1&amp;hb=1"/>
              <p:cNvSpPr/>
              <p:nvPr/>
            </p:nvSpPr>
            <p:spPr>
              <a:xfrm>
                <a:off x="722376" y="1835917"/>
                <a:ext cx="10753344" cy="1427036"/>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气体在状态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体积相同,均为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,对于气体在状态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,根据理想气体状态方程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60_1#fb6d225b9?vop=1&amp;vop=1&amp;pid=da8aa40e5&amp;color=0,0,0&amp;vtp=1&amp;bbb=1&amp;hb=1"/>
              <p:cNvSpPr>
                <a:spLocks noRot="1" noChangeAspect="1" noMove="1" noResize="1" noEditPoints="1" noAdjustHandles="1" noChangeArrowheads="1" noChangeShapeType="1" noTextEdit="1"/>
              </p:cNvSpPr>
              <p:nvPr/>
            </p:nvSpPr>
            <p:spPr>
              <a:xfrm>
                <a:off x="722376" y="1835917"/>
                <a:ext cx="10753344" cy="1427036"/>
              </a:xfrm>
              <a:prstGeom prst="rect">
                <a:avLst/>
              </a:prstGeom>
              <a:blipFill rotWithShape="1">
                <a:blip r:embed="rId3"/>
                <a:stretch>
                  <a:fillRect l="-4" t="-9" b="-322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61_1#23f60c6bf?vop=1&amp;pid=c1c2bc8f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[四川2025·4]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如图1所示，用活塞将一定质量的理想气体密封在导热汽缸内，活塞稳定在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.将汽缸置于恒温冷水中，如图2所示，活塞自发从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处缓慢下降并停在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然后保持汽缸不动，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用外力将活塞缓慢提升回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处.不计活塞与汽缸壁之间的摩擦.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61_1#23f60c6bf?vop=1&amp;pid=c1c2bc8fa&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2586" b="-3491"/>
                </a:stretch>
              </a:blipFill>
            </p:spPr>
            <p:txBody>
              <a:bodyPr/>
              <a:lstStyle/>
              <a:p>
                <a:r>
                  <a:rPr lang="zh-CN" altLang="en-US">
                    <a:noFill/>
                  </a:rPr>
                  <a:t> </a:t>
                </a:r>
              </a:p>
            </p:txBody>
          </p:sp>
        </mc:Fallback>
      </mc:AlternateContent>
      <p:sp>
        <p:nvSpPr>
          <p:cNvPr id="3" name="QC_5_AN.62_1#23f60c6bf.bracket?vop=1&amp;pid=c1c2bc8fa&amp;color=0,0,0&amp;vpa=9&amp;vtp=1"/>
          <p:cNvSpPr/>
          <p:nvPr/>
        </p:nvSpPr>
        <p:spPr>
          <a:xfrm>
            <a:off x="7785037"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61_3#23f60c6bf?iti=7&amp;htil=1&amp;vop=1&amp;pid=c1c2bc8f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136392" y="2408877"/>
            <a:ext cx="548640" cy="9966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61_4#23f60c6bf?iti=8&amp;htil=1&amp;vop=1&amp;pid=c1c2bc8f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074152" y="2546037"/>
            <a:ext cx="1417320" cy="8595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61_5#23f60c6bf?iti=7&amp;htil=1&amp;vop=1&amp;pid=c1c2bc8fa&amp;color=0,0,0&amp;vtp=1&amp;bbb=1"/>
          <p:cNvSpPr/>
          <p:nvPr/>
        </p:nvSpPr>
        <p:spPr>
          <a:xfrm>
            <a:off x="3180525" y="353257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5_BD.61_6#23f60c6bf?iti=8&amp;htil=1&amp;vop=1&amp;pid=c1c2bc8fa&amp;color=0,0,0&amp;vtp=1&amp;bbb=1"/>
          <p:cNvSpPr/>
          <p:nvPr/>
        </p:nvSpPr>
        <p:spPr>
          <a:xfrm>
            <a:off x="8552624" y="353257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8" name="QC_5_BD.61_7#23f60c6bf.choices?vop=1&amp;pid=c1c2bc8fa&amp;color=0,0,0&amp;vtp=1&amp;bbb=1"/>
              <p:cNvSpPr/>
              <p:nvPr/>
            </p:nvSpPr>
            <p:spPr>
              <a:xfrm>
                <a:off x="722376" y="39455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A.活塞从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，汽缸内气体压强升高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的过程中，汽缸内气体内能不变</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，汽缸内气体压强升高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的过程中，汽缸内气体内能不变</a:t>
                </a:r>
                <a:endParaRPr lang="en-US" altLang="zh-CN" sz="2000" dirty="0"/>
              </a:p>
            </p:txBody>
          </p:sp>
        </mc:Choice>
        <mc:Fallback>
          <p:sp>
            <p:nvSpPr>
              <p:cNvPr id="8" name="QC_5_BD.61_7#23f60c6bf.choices?vop=1&amp;pid=c1c2bc8fa&amp;color=0,0,0&amp;vtp=1&amp;bbb=1"/>
              <p:cNvSpPr>
                <a:spLocks noRot="1" noChangeAspect="1" noMove="1" noResize="1" noEditPoints="1" noAdjustHandles="1" noChangeArrowheads="1" noChangeShapeType="1" noTextEdit="1"/>
              </p:cNvSpPr>
              <p:nvPr/>
            </p:nvSpPr>
            <p:spPr>
              <a:xfrm>
                <a:off x="722376" y="3945577"/>
                <a:ext cx="10753344" cy="843153"/>
              </a:xfrm>
              <a:prstGeom prst="rect">
                <a:avLst/>
              </a:prstGeom>
              <a:blipFill rotWithShape="1">
                <a:blip r:embed="rId4"/>
                <a:stretch>
                  <a:fillRect l="-4" t="-38" b="-53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63_1#23f60c6bf?vop=1&amp;vop=1&amp;pid=c1c2bc8fa&amp;color=0,0,0&amp;mp=1&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一定质量的理想气体的内能只与温度有关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；汽缸导热，所以气体温度与外界温度相同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，活塞稳定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𝑚𝑔</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EX.63_1#23f60c6bf?vop=1&amp;vop=1&amp;pid=c1c2bc8fa&amp;color=0,0,0&amp;mp=1&amp;vtp=1&amp;bt=1&amp;bbb=1&amp;hb=1"/>
              <p:cNvSpPr>
                <a:spLocks noRot="1" noChangeAspect="1" noMove="1" noResize="1" noEditPoints="1" noAdjustHandles="1" noChangeArrowheads="1" noChangeShapeType="1" noTextEdit="1"/>
              </p:cNvSpPr>
              <p:nvPr/>
            </p:nvSpPr>
            <p:spPr>
              <a:xfrm>
                <a:off x="722376" y="969264"/>
                <a:ext cx="10753344" cy="1326134"/>
              </a:xfrm>
              <a:prstGeom prst="rect">
                <a:avLst/>
              </a:prstGeom>
              <a:blipFill rotWithShape="1">
                <a:blip r:embed="rId1"/>
                <a:stretch>
                  <a:fillRect l="-4" t="-19" r="-402" b="-34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4_1#23f60c6bf?vop=1&amp;vop=1&amp;pid=c1c2bc8fa&amp;color=0,0,0&amp;vtp=1&amp;bt=1&amp;bbb=1"/>
          <p:cNvSpPr/>
          <p:nvPr/>
        </p:nvSpPr>
        <p:spPr>
          <a:xfrm>
            <a:off x="722376" y="972000"/>
            <a:ext cx="10753344" cy="43986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endParaRPr lang="en-US" altLang="zh-CN" sz="2200" dirty="0"/>
          </a:p>
        </p:txBody>
      </p:sp>
      <mc:AlternateContent xmlns:mc="http://schemas.openxmlformats.org/markup-compatibility/2006" xmlns:a14="http://schemas.microsoft.com/office/drawing/2010/main">
        <mc:Choice Requires="a14">
          <p:graphicFrame>
            <p:nvGraphicFramePr>
              <p:cNvPr id="38" name="QC_5_AS.64_2#23f60c6bf?colgroup=3,32,3&amp;vop=1&amp;vop=1&amp;pid=c1c2bc8fa&amp;color=0,0,0&amp;vtp=1&amp;bbb=1&amp;hb=1"/>
              <p:cNvGraphicFramePr>
                <a:graphicFrameLocks noGrp="1"/>
              </p:cNvGraphicFramePr>
              <p:nvPr/>
            </p:nvGraphicFramePr>
            <p:xfrm>
              <a:off x="722376" y="1545913"/>
              <a:ext cx="10725912" cy="2522728"/>
            </p:xfrm>
            <a:graphic>
              <a:graphicData uri="http://schemas.openxmlformats.org/drawingml/2006/table">
                <a:tbl>
                  <a:tblPr/>
                  <a:tblGrid>
                    <a:gridCol w="1060704"/>
                    <a:gridCol w="8604504"/>
                    <a:gridCol w="106070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活塞从</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的过程中</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对活塞受力分析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𝑝𝑆</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𝑚𝑔</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,重力和大气压强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不变</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所以汽缸内气体压强不变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活塞从</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的过程中</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温度降低</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所以汽缸内气体内能变小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活塞从</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的过程中</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温度不变</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气体体积增大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所以汽缸内气体压强减小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活塞从</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的过程中</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温度不变</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所以汽缸内气体内能不变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8" name="QC_5_AS.64_2#23f60c6bf?colgroup=3,32,3&amp;vop=1&amp;vop=1&amp;pid=c1c2bc8fa&amp;color=0,0,0&amp;vtp=1&amp;bbb=1&amp;hb=1"/>
              <p:cNvGraphicFramePr>
                <a:graphicFrameLocks noGrp="1"/>
              </p:cNvGraphicFramePr>
              <p:nvPr/>
            </p:nvGraphicFramePr>
            <p:xfrm>
              <a:off x="722376" y="1545913"/>
              <a:ext cx="10725912" cy="2522728"/>
            </p:xfrm>
            <a:graphic>
              <a:graphicData uri="http://schemas.openxmlformats.org/drawingml/2006/table">
                <a:tbl>
                  <a:tblPr/>
                  <a:tblGrid>
                    <a:gridCol w="1060704"/>
                    <a:gridCol w="8604504"/>
                    <a:gridCol w="106070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96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5_1#c207e49e2?vop=1&amp;pid=6281bc9e3&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[河北2025·2]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某同学将一充气皮球遗忘在操场上，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找到时发现因太阳曝晒皮球温度升高，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体积变大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.在此过程中若皮球未漏气，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则皮球内封闭气体(</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6_1#c207e49e2.bracket?vop=1&amp;pid=6281bc9e3&amp;color=0,0,0&amp;vpa=10&amp;vtp=1"/>
          <p:cNvSpPr/>
          <p:nvPr/>
        </p:nvSpPr>
        <p:spPr>
          <a:xfrm>
            <a:off x="7080314"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65_2#c207e49e2.choices?vop=1&amp;pid=6281bc9e3&amp;color=0,0,0&amp;vtp=1&amp;bbb=1"/>
          <p:cNvSpPr/>
          <p:nvPr/>
        </p:nvSpPr>
        <p:spPr>
          <a:xfrm>
            <a:off x="722376" y="18768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.对外做功</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.向外界传递热量</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C.分子的数密度增大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.每个分子的速率都增大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7_1#c207e49e2?vop=1&amp;vop=1&amp;pid=6281bc9e3&amp;color=0,0,0&amp;vtp=1&amp;bt=1&amp;bbb=1"/>
          <p:cNvSpPr/>
          <p:nvPr/>
        </p:nvSpPr>
        <p:spPr>
          <a:xfrm>
            <a:off x="722376" y="972000"/>
            <a:ext cx="10753344" cy="43986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endParaRPr lang="en-US" altLang="zh-CN" sz="2200" dirty="0"/>
          </a:p>
        </p:txBody>
      </p:sp>
      <mc:AlternateContent xmlns:mc="http://schemas.openxmlformats.org/markup-compatibility/2006" xmlns:a14="http://schemas.microsoft.com/office/drawing/2010/main">
        <mc:Choice Requires="a14">
          <p:graphicFrame>
            <p:nvGraphicFramePr>
              <p:cNvPr id="40" name="QC_5_AS.67_2#c207e49e2?colgroup=3,32,3&amp;vop=1&amp;vop=1&amp;pid=6281bc9e3&amp;color=0,0,0&amp;vtp=1&amp;bbb=1&amp;hb=1"/>
              <p:cNvGraphicFramePr>
                <a:graphicFrameLocks noGrp="1"/>
              </p:cNvGraphicFramePr>
              <p:nvPr/>
            </p:nvGraphicFramePr>
            <p:xfrm>
              <a:off x="722376" y="1545913"/>
              <a:ext cx="10716768" cy="2918968"/>
            </p:xfrm>
            <a:graphic>
              <a:graphicData uri="http://schemas.openxmlformats.org/drawingml/2006/table">
                <a:tbl>
                  <a:tblPr/>
                  <a:tblGrid>
                    <a:gridCol w="1133856"/>
                    <a:gridCol w="8458200"/>
                    <a:gridCol w="1124712"/>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皮球体积变大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则皮球内封闭气体体积变大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气体对外做功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根据热力学第一定律</a:t>
                          </a:r>
                          <a14:m>
                            <m:oMath xmlns:m="http://schemas.openxmlformats.org/officeDocument/2006/math">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气体对外做功且内能增大</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则气体从外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界吸收热量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在此过程中皮球未漏气</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故气体分子数不变</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气体体积变大</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分子的数密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度减小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温度升高</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气体分子的平均速率增大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但并非每个分子的速率都增大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0" name="QC_5_AS.67_2#c207e49e2?colgroup=3,32,3&amp;vop=1&amp;vop=1&amp;pid=6281bc9e3&amp;color=0,0,0&amp;vtp=1&amp;bbb=1&amp;hb=1"/>
              <p:cNvGraphicFramePr>
                <a:graphicFrameLocks noGrp="1"/>
              </p:cNvGraphicFramePr>
              <p:nvPr/>
            </p:nvGraphicFramePr>
            <p:xfrm>
              <a:off x="722376" y="1545913"/>
              <a:ext cx="10716768" cy="2918968"/>
            </p:xfrm>
            <a:graphic>
              <a:graphicData uri="http://schemas.openxmlformats.org/drawingml/2006/table">
                <a:tbl>
                  <a:tblPr/>
                  <a:tblGrid>
                    <a:gridCol w="1133856"/>
                    <a:gridCol w="8458200"/>
                    <a:gridCol w="1124712"/>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皮球体积变大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则皮球内封闭气体体积变大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气体对外做功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32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在此过程中皮球未漏气</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故气体分子数不变</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气体体积变大</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分子的数密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度减小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温度升高</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气体分子的平均速率增大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但并非每个分子的速率都增大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c1ea9ec5b?vop=1&amp;vop=1&amp;pid=012d2ad41&amp;color=0,0,0&amp;vtp=1&amp;bt=1&amp;bbb=1&amp;hb=1"/>
              <p:cNvSpPr/>
              <p:nvPr/>
            </p:nvSpPr>
            <p:spPr>
              <a:xfrm>
                <a:off x="722376" y="972000"/>
                <a:ext cx="10753344" cy="1382395"/>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两个分子间距离</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时分子势能为零，分子间距离从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开始增大时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，分子间作用力表现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为引力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，分子间作用力做负功，分子势能增大；分子间距离从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开始减小时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，分子间作用力表现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为斥力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，分子间作用力也做负功，分子势能也增大；可知当</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不等于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为正,C正确.</a:t>
                </a:r>
                <a:endParaRPr lang="en-US" altLang="zh-CN" sz="2200" dirty="0"/>
              </a:p>
            </p:txBody>
          </p:sp>
        </mc:Choice>
        <mc:Fallback>
          <p:sp>
            <p:nvSpPr>
              <p:cNvPr id="2" name="QC_5_AS.3_1#c1ea9ec5b?vop=1&amp;vop=1&amp;pid=012d2ad41&amp;color=0,0,0&amp;vtp=1&amp;bt=1&amp;bbb=1&amp;hb=1"/>
              <p:cNvSpPr>
                <a:spLocks noRot="1" noChangeAspect="1" noMove="1" noResize="1" noEditPoints="1" noAdjustHandles="1" noChangeArrowheads="1" noChangeShapeType="1" noTextEdit="1"/>
              </p:cNvSpPr>
              <p:nvPr/>
            </p:nvSpPr>
            <p:spPr>
              <a:xfrm>
                <a:off x="722376" y="972000"/>
                <a:ext cx="10753344" cy="1382395"/>
              </a:xfrm>
              <a:prstGeom prst="rect">
                <a:avLst/>
              </a:prstGeom>
              <a:blipFill rotWithShape="1">
                <a:blip r:embed="rId1"/>
                <a:stretch>
                  <a:fillRect l="-4" t="-33" r="-626" b="-28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68_1#a9b8e3a66?vop=1&amp;pid=6281bc9e3&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[山东2025·16]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如图所示，上端开口，下端封闭的足够长玻璃管竖直固定于调温装置内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.玻璃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管导热性能良好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，管内横截面积为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,用轻质活塞封闭一定质量的理想气体.大气压强为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,活塞与玻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璃管之间的滑动摩擦力大小恒为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𝑓</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21</m:t>
                        </m:r>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,等于最大静摩擦力.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用调温装置对封闭气体缓慢加热，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330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时，气柱高度为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,活塞开始缓慢上升；继续缓慢加热至</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440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时停止加热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不再上升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；再缓慢降低气体温度，活塞位置保持不变，直到降温至</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，活塞才开始缓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慢下降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；温度缓慢降至</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330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时，保持温度不变，活塞不再下降.求：</a:t>
                </a:r>
                <a:endParaRPr lang="en-US" altLang="zh-CN" sz="2000" dirty="0"/>
              </a:p>
            </p:txBody>
          </p:sp>
        </mc:Choice>
        <mc:Fallback>
          <p:sp>
            <p:nvSpPr>
              <p:cNvPr id="2" name="QO_5_BD.68_1#a9b8e3a66?vop=1&amp;pid=6281bc9e3&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1146" b="-1669"/>
                </a:stretch>
              </a:blipFill>
            </p:spPr>
            <p:txBody>
              <a:bodyPr/>
              <a:lstStyle/>
              <a:p>
                <a:r>
                  <a:rPr lang="zh-CN" altLang="en-US">
                    <a:noFill/>
                  </a:rPr>
                  <a:t> </a:t>
                </a:r>
              </a:p>
            </p:txBody>
          </p:sp>
        </mc:Fallback>
      </mc:AlternateContent>
      <p:pic>
        <p:nvPicPr>
          <p:cNvPr id="3" name="QO_5_BD.68_2#a9b8e3a66?vop=1&amp;pid=6281bc9e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029200" y="3804798"/>
            <a:ext cx="2139696" cy="201168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69_1#bbc27e931?vop=1&amp;pid=a9b8e3a66&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440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时，气柱高度</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69_1#bbc27e931?vop=1&amp;pid=a9b8e3a66&amp;color=0,0,0&amp;mp=1&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70_1#bbc27e931?vop=1&amp;vop=1&amp;pid=a9b8e3a66&amp;color=0,0,0&amp;vtp=1&amp;bbb=1"/>
              <p:cNvSpPr/>
              <p:nvPr/>
            </p:nvSpPr>
            <p:spPr>
              <a:xfrm>
                <a:off x="722376" y="1386528"/>
                <a:ext cx="10753344" cy="595694"/>
              </a:xfrm>
              <a:prstGeom prst="rect">
                <a:avLst/>
              </a:prstGeom>
              <a:noFill/>
            </p:spPr>
            <p:txBody>
              <a:bodyPr wrap="none" lIns="0" tIns="0" rIns="0" bIns="0" rtlCol="0" anchor="t"/>
              <a:lstStyle/>
              <a:p>
                <a:pPr algn="l" latinLnBrk="1">
                  <a:lnSpc>
                    <a:spcPts val="5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𝟒</m:t>
                        </m:r>
                      </m:num>
                      <m:den>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m:t>
                        </m:r>
                      </m:den>
                    </m:f>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𝒉</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70_1#bbc27e931?vop=1&amp;vop=1&amp;pid=a9b8e3a66&amp;color=0,0,0&amp;vtp=1&amp;bbb=1"/>
              <p:cNvSpPr>
                <a:spLocks noRot="1" noChangeAspect="1" noMove="1" noResize="1" noEditPoints="1" noAdjustHandles="1" noChangeArrowheads="1" noChangeShapeType="1" noTextEdit="1"/>
              </p:cNvSpPr>
              <p:nvPr/>
            </p:nvSpPr>
            <p:spPr>
              <a:xfrm>
                <a:off x="722376" y="1386528"/>
                <a:ext cx="10753344" cy="595694"/>
              </a:xfrm>
              <a:prstGeom prst="rect">
                <a:avLst/>
              </a:prstGeom>
              <a:blipFill rotWithShape="1">
                <a:blip r:embed="rId2"/>
                <a:stretch>
                  <a:fillRect l="-4" t="-54" b="-867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71_1#bbc27e931?vop=1&amp;vop=1&amp;pid=a9b8e3a66&amp;color=0,0,0&amp;vtp=1&amp;bbb=1"/>
              <p:cNvSpPr/>
              <p:nvPr/>
            </p:nvSpPr>
            <p:spPr>
              <a:xfrm>
                <a:off x="722376" y="1987492"/>
                <a:ext cx="10753344" cy="1117537"/>
              </a:xfrm>
              <a:prstGeom prst="rect">
                <a:avLst/>
              </a:prstGeom>
              <a:noFill/>
            </p:spPr>
            <p:txBody>
              <a:bodyPr wrap="none" lIns="0" tIns="0" rIns="0" bIns="0" rtlCol="0" anchor="t"/>
              <a:lstStyle/>
              <a:p>
                <a:pPr algn="l" latinLnBrk="1">
                  <a:lnSpc>
                    <a:spcPts val="42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升温过程中，理想气体等压膨胀，由盖-吕萨克定律得</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5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71_1#bbc27e931?vop=1&amp;vop=1&amp;pid=a9b8e3a66&amp;color=0,0,0&amp;vtp=1&amp;bbb=1"/>
              <p:cNvSpPr>
                <a:spLocks noRot="1" noChangeAspect="1" noMove="1" noResize="1" noEditPoints="1" noAdjustHandles="1" noChangeArrowheads="1" noChangeShapeType="1" noTextEdit="1"/>
              </p:cNvSpPr>
              <p:nvPr/>
            </p:nvSpPr>
            <p:spPr>
              <a:xfrm>
                <a:off x="722376" y="1987492"/>
                <a:ext cx="10753344" cy="1117537"/>
              </a:xfrm>
              <a:prstGeom prst="rect">
                <a:avLst/>
              </a:prstGeom>
              <a:blipFill rotWithShape="1">
                <a:blip r:embed="rId3"/>
                <a:stretch>
                  <a:fillRect l="-4" t="-52" b="-450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72_1#1b04df6e3?vop=1&amp;pid=a9b8e3a66&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状态到</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状态的过程中，封闭气体吸收的净热量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（扣除放热后净吸收的热量）.</a:t>
                </a:r>
                <a:endParaRPr lang="en-US" altLang="zh-CN" sz="2000" dirty="0"/>
              </a:p>
            </p:txBody>
          </p:sp>
        </mc:Choice>
        <mc:Fallback>
          <p:sp>
            <p:nvSpPr>
              <p:cNvPr id="2" name="QO_6_BD.72_1#1b04df6e3?vop=1&amp;pid=a9b8e3a66&amp;color=0,0,0&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73_1#1b04df6e3?vop=1&amp;vop=1&amp;pid=a9b8e3a66&amp;color=0,0,0&amp;vtp=1&amp;bbb=1"/>
              <p:cNvSpPr/>
              <p:nvPr/>
            </p:nvSpPr>
            <p:spPr>
              <a:xfrm>
                <a:off x="722376" y="1386528"/>
                <a:ext cx="10753344" cy="606552"/>
              </a:xfrm>
              <a:prstGeom prst="rect">
                <a:avLst/>
              </a:prstGeom>
              <a:noFill/>
            </p:spPr>
            <p:txBody>
              <a:bodyPr wrap="none" lIns="0" tIns="0" rIns="0" bIns="0" rtlCol="0" anchor="t"/>
              <a:lstStyle/>
              <a:p>
                <a:pPr algn="l" latinLnBrk="1">
                  <a:lnSpc>
                    <a:spcPts val="5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𝟖</m:t>
                        </m:r>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𝒉</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sub>
                        </m:s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𝑺</m:t>
                        </m:r>
                      </m:num>
                      <m:den>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𝟔𝟑</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73_1#1b04df6e3?vop=1&amp;vop=1&amp;pid=a9b8e3a66&amp;color=0,0,0&amp;vtp=1&amp;bbb=1"/>
              <p:cNvSpPr>
                <a:spLocks noRot="1" noChangeAspect="1" noMove="1" noResize="1" noEditPoints="1" noAdjustHandles="1" noChangeArrowheads="1" noChangeShapeType="1" noTextEdit="1"/>
              </p:cNvSpPr>
              <p:nvPr/>
            </p:nvSpPr>
            <p:spPr>
              <a:xfrm>
                <a:off x="722376" y="1386528"/>
                <a:ext cx="10753344" cy="606552"/>
              </a:xfrm>
              <a:prstGeom prst="rect">
                <a:avLst/>
              </a:prstGeom>
              <a:blipFill rotWithShape="1">
                <a:blip r:embed="rId2"/>
                <a:stretch>
                  <a:fillRect l="-4" t="-53" b="-88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AS.74_1#1b04df6e3?vop=1&amp;vop=1&amp;pid=a9b8e3a66&amp;color=0,0,0&amp;mp=1&amp;vtp=1&amp;bt=1&amp;bbb=1"/>
              <p:cNvSpPr/>
              <p:nvPr/>
            </p:nvSpPr>
            <p:spPr>
              <a:xfrm>
                <a:off x="722376" y="972000"/>
                <a:ext cx="10753344" cy="47244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活塞缓慢上升，由受力平衡得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𝑓</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解得封闭的理想气体压强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21</m:t>
                        </m:r>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升温过程中，理想气体等压膨胀，外界对气体做功</a:t>
                </a:r>
                <a:endParaRPr lang="en-US" altLang="zh-CN" sz="2200" dirty="0"/>
              </a:p>
              <a:p>
                <a:pPr latinLnBrk="1">
                  <a:lnSpc>
                    <a:spcPts val="39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e>
                    </m:d>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降温过程中，气体发生等容变化，外界对气体做功</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活塞缓慢下降时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，受力平衡,有</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𝑓</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解得封闭的理想气体压强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21</m:t>
                        </m:r>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200"/>
                  </a:lnSpc>
                </a:pP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降温过程中，理想气体等压压缩，由盖-吕萨克定律得</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algn="l" latinLnBrk="1">
                  <a:lnSpc>
                    <a:spcPct val="150000"/>
                  </a:lnSpc>
                </a:pPr>
                <a:endParaRPr lang="en-US" altLang="zh-CN" sz="2200" dirty="0"/>
              </a:p>
            </p:txBody>
          </p:sp>
        </mc:Choice>
        <mc:Fallback>
          <p:sp>
            <p:nvSpPr>
              <p:cNvPr id="2" name="QO_6_AS.74_1#1b04df6e3?vop=1&amp;vop=1&amp;pid=a9b8e3a66&amp;color=0,0,0&amp;mp=1&amp;vtp=1&amp;bt=1&amp;bbb=1"/>
              <p:cNvSpPr>
                <a:spLocks noRot="1" noChangeAspect="1" noMove="1" noResize="1" noEditPoints="1" noAdjustHandles="1" noChangeArrowheads="1" noChangeShapeType="1" noTextEdit="1"/>
              </p:cNvSpPr>
              <p:nvPr/>
            </p:nvSpPr>
            <p:spPr>
              <a:xfrm>
                <a:off x="722376" y="972000"/>
                <a:ext cx="10753344" cy="4724400"/>
              </a:xfrm>
              <a:prstGeom prst="rect">
                <a:avLst/>
              </a:prstGeom>
              <a:blipFill rotWithShape="1">
                <a:blip r:embed="rId1"/>
                <a:stretch>
                  <a:fillRect l="-4" t="-10" b="-1063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AS.74_1#1b04df6e3?vop=1&amp;vop=1&amp;pid=a9b8e3a66&amp;color=0,0,0&amp;mp=1&amp;vtp=1&amp;bt=1&amp;bbb=1"/>
              <p:cNvSpPr/>
              <p:nvPr/>
            </p:nvSpPr>
            <p:spPr>
              <a:xfrm>
                <a:off x="722376" y="972000"/>
                <a:ext cx="10753344" cy="3021330"/>
              </a:xfrm>
              <a:prstGeom prst="rect">
                <a:avLst/>
              </a:prstGeom>
              <a:noFill/>
            </p:spPr>
            <p:txBody>
              <a:bodyPr wrap="none" lIns="0" tIns="0" rIns="0" bIns="0" rtlCol="0" anchor="t"/>
              <a:lstStyle/>
              <a:p>
                <a:pPr algn="l"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外界对气体做功</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e>
                    </m:d>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全程外界对气体做功</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，故封闭的理想气体总内能变化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由热力学第一定律得</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故封闭气体吸收的净热量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O_6_AS.74_1#1b04df6e3?vop=1&amp;vop=1&amp;pid=a9b8e3a66&amp;color=0,0,0&amp;mp=1&amp;vtp=1&amp;bt=1&amp;bbb=1"/>
              <p:cNvSpPr>
                <a:spLocks noRot="1" noChangeAspect="1" noMove="1" noResize="1" noEditPoints="1" noAdjustHandles="1" noChangeArrowheads="1" noChangeShapeType="1" noTextEdit="1"/>
              </p:cNvSpPr>
              <p:nvPr/>
            </p:nvSpPr>
            <p:spPr>
              <a:xfrm>
                <a:off x="722376" y="972000"/>
                <a:ext cx="10753344" cy="3021330"/>
              </a:xfrm>
              <a:prstGeom prst="rect">
                <a:avLst/>
              </a:prstGeom>
              <a:blipFill rotWithShape="1">
                <a:blip r:embed="rId1"/>
                <a:stretch>
                  <a:fillRect l="-4" t="-15" b="-17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530bee4e1.fixed?pid=43526918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530bee4e1.fixed?pid=43526918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第一~三章高考强化</a:t>
            </a:r>
            <a:endParaRPr lang="en-US" altLang="zh-CN" sz="4400" dirty="0"/>
          </a:p>
        </p:txBody>
      </p:sp>
      <p:pic>
        <p:nvPicPr>
          <p:cNvPr id="4" name="C_3#530bee4e1.fixed?pid=43526918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530bee4e1.fixed?pid=435269183&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刷原创</a:t>
            </a:r>
            <a:endParaRPr lang="en-US" altLang="zh-CN" sz="2800" dirty="0"/>
          </a:p>
        </p:txBody>
      </p:sp>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75_1#ef8a2a462?htil=11&amp;vop=1&amp;pid=530bee4e1&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127983" y="1054296"/>
            <a:ext cx="2249424" cy="19933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75_2#ef8a2a462?htil=11&amp;vop=1&amp;pid=530bee4e1&amp;color=0,0,0&amp;vtp=1&amp;bt=1&amp;bbb=1&amp;hb=1&amp;hs=1"/>
              <p:cNvSpPr/>
              <p:nvPr/>
            </p:nvSpPr>
            <p:spPr>
              <a:xfrm>
                <a:off x="722376" y="972000"/>
                <a:ext cx="8366760"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在暖水瓶内灌满开水后塞上瓶塞，瓶塞不会跳起来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.当倒一些水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出来后再塞上瓶塞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，有些冷空气被关在瓶内，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瓶塞过一会儿往往会跳起来.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在如图所示的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图像中，瓶内空气（瓶塞跳起来后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，从瓶内逸出的气体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也包含在内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）经历了</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两个过程，</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过程发生时间很短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认为是一个绝热过程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.图中虚曲线为两条等温线.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75_2#ef8a2a462?htil=11&amp;vop=1&amp;pid=530bee4e1&amp;color=0,0,0&amp;vtp=1&amp;bt=1&amp;bbb=1&amp;hb=1&amp;hs=1"/>
              <p:cNvSpPr>
                <a:spLocks noRot="1" noChangeAspect="1" noMove="1" noResize="1" noEditPoints="1" noAdjustHandles="1" noChangeArrowheads="1" noChangeShapeType="1" noTextEdit="1"/>
              </p:cNvSpPr>
              <p:nvPr/>
            </p:nvSpPr>
            <p:spPr>
              <a:xfrm>
                <a:off x="722376" y="972000"/>
                <a:ext cx="8366760" cy="2214753"/>
              </a:xfrm>
              <a:prstGeom prst="rect">
                <a:avLst/>
              </a:prstGeom>
              <a:blipFill rotWithShape="1">
                <a:blip r:embed="rId2"/>
                <a:stretch>
                  <a:fillRect l="-5" t="-20" r="5" b="-2050"/>
                </a:stretch>
              </a:blipFill>
            </p:spPr>
            <p:txBody>
              <a:bodyPr/>
              <a:lstStyle/>
              <a:p>
                <a:r>
                  <a:rPr lang="zh-CN" altLang="en-US">
                    <a:noFill/>
                  </a:rPr>
                  <a:t> </a:t>
                </a:r>
              </a:p>
            </p:txBody>
          </p:sp>
        </mc:Fallback>
      </mc:AlternateContent>
      <p:sp>
        <p:nvSpPr>
          <p:cNvPr id="4" name="QC_4_AN.76_1#ef8a2a462.bracket?vop=1&amp;pid=530bee4e1&amp;color=0,0,0&amp;vpa=11&amp;vtp=1&amp;bbb=1"/>
          <p:cNvSpPr/>
          <p:nvPr/>
        </p:nvSpPr>
        <p:spPr>
          <a:xfrm>
            <a:off x="8183626" y="2781750"/>
            <a:ext cx="5762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mc:AlternateContent xmlns:mc="http://schemas.openxmlformats.org/markup-compatibility/2006">
        <mc:Choice xmlns:a14="http://schemas.microsoft.com/office/drawing/2010/main" Requires="a14">
          <p:sp>
            <p:nvSpPr>
              <p:cNvPr id="5" name="QC_4_BD.75_3#ef8a2a462.choices?vop=1&amp;pid=530bee4e1&amp;color=0,0,0&amp;vtp=1&amp;bbb=1&amp;hs=1"/>
              <p:cNvSpPr/>
              <p:nvPr/>
            </p:nvSpPr>
            <p:spPr>
              <a:xfrm>
                <a:off x="722376" y="3186753"/>
                <a:ext cx="10753344" cy="1846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过程中，气体吸热，内能增加</a:t>
                </a:r>
                <a:endParaRPr lang="en-US" altLang="zh-CN" sz="2000" dirty="0"/>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点的温度为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过程中，气体的温度不变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过程中，气体体积增大，气体对外界做正功，气体内能减少</a:t>
                </a:r>
                <a:endParaRPr lang="en-US" altLang="zh-CN" sz="2000" dirty="0"/>
              </a:p>
            </p:txBody>
          </p:sp>
        </mc:Choice>
        <mc:Fallback>
          <p:sp>
            <p:nvSpPr>
              <p:cNvPr id="5" name="QC_4_BD.75_3#ef8a2a462.choices?vop=1&amp;pid=530bee4e1&amp;color=0,0,0&amp;vtp=1&amp;bbb=1&amp;hs=1"/>
              <p:cNvSpPr>
                <a:spLocks noRot="1" noChangeAspect="1" noMove="1" noResize="1" noEditPoints="1" noAdjustHandles="1" noChangeArrowheads="1" noChangeShapeType="1" noTextEdit="1"/>
              </p:cNvSpPr>
              <p:nvPr/>
            </p:nvSpPr>
            <p:spPr>
              <a:xfrm>
                <a:off x="722376" y="3186753"/>
                <a:ext cx="10753344" cy="1846834"/>
              </a:xfrm>
              <a:prstGeom prst="rect">
                <a:avLst/>
              </a:prstGeom>
              <a:blipFill rotWithShape="1">
                <a:blip r:embed="rId3"/>
                <a:stretch>
                  <a:fillRect l="-4" t="-17" b="-244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77_1#ef8a2a462?vop=1&amp;vop=1&amp;pid=530bee4e1&amp;color=0,0,0&amp;vtp=1&amp;bt=1&amp;bbb=1&amp;hb=1"/>
              <p:cNvSpPr/>
              <p:nvPr/>
            </p:nvSpPr>
            <p:spPr>
              <a:xfrm>
                <a:off x="722376" y="972000"/>
                <a:ext cx="10753344" cy="19484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过程中,气体体积不变,压强增大,根据查理定律可知，气体温度升高,内能增加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力学第一定律可知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，气体吸热，故A正确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过程,根据理想气体状态方程可得</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过程是绝热过程,气体不吸热也不放热,即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,气体的体积增大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,对外界做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,根据热力学第一定律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可知，内能减少,气体的温度降低,故C错误,D正确.</a:t>
                </a:r>
                <a:endParaRPr lang="en-US" altLang="zh-CN" sz="2200" dirty="0"/>
              </a:p>
            </p:txBody>
          </p:sp>
        </mc:Choice>
        <mc:Fallback>
          <p:sp>
            <p:nvSpPr>
              <p:cNvPr id="2" name="QC_4_AS.77_1#ef8a2a462?vop=1&amp;vop=1&amp;pid=530bee4e1&amp;color=0,0,0&amp;vtp=1&amp;bt=1&amp;bbb=1&amp;hb=1"/>
              <p:cNvSpPr>
                <a:spLocks noRot="1" noChangeAspect="1" noMove="1" noResize="1" noEditPoints="1" noAdjustHandles="1" noChangeArrowheads="1" noChangeShapeType="1" noTextEdit="1"/>
              </p:cNvSpPr>
              <p:nvPr/>
            </p:nvSpPr>
            <p:spPr>
              <a:xfrm>
                <a:off x="722376" y="972000"/>
                <a:ext cx="10753344" cy="1948434"/>
              </a:xfrm>
              <a:prstGeom prst="rect">
                <a:avLst/>
              </a:prstGeom>
              <a:blipFill rotWithShape="1">
                <a:blip r:embed="rId1"/>
                <a:stretch>
                  <a:fillRect l="-4" t="-23" r="-83" b="-23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78_1#1704b72eb?vop=1&amp;pid=530bee4e1&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2.如图所示是某种气体温度计的示意图，测温泡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内储存有一定质量的理想气体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，经毛细管与水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银压强计的左臂</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相连.测量温度时，将测温泡置于待测系统中，上下移动压强计的右臂</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臂中水银面在不同的温度下始终固定在同一位置</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处.当液面稳定时，通过测量水银面的高度差</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可求得待测系统的温度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.已知外界大气压为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，待测系统温度为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时，水银液面的高度差为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银的密度为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，重力加速度为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4_BD.78_1#1704b72eb?vop=1&amp;pid=530bee4e1&amp;color=0,0,0&amp;vtp=1&amp;bt=1&amp;bbb=1&amp;hb=1"/>
              <p:cNvSpPr>
                <a:spLocks noRot="1" noChangeAspect="1" noMove="1" noResize="1" noEditPoints="1" noAdjustHandles="1" noChangeArrowheads="1" noChangeShapeType="1" noTextEdit="1"/>
              </p:cNvSpPr>
              <p:nvPr/>
            </p:nvSpPr>
            <p:spPr>
              <a:xfrm>
                <a:off x="722376" y="972000"/>
                <a:ext cx="10753344" cy="2214753"/>
              </a:xfrm>
              <a:prstGeom prst="rect">
                <a:avLst/>
              </a:prstGeom>
              <a:blipFill rotWithShape="1">
                <a:blip r:embed="rId1"/>
                <a:stretch>
                  <a:fillRect l="-4" t="-20" r="-1518" b="-2050"/>
                </a:stretch>
              </a:blipFill>
            </p:spPr>
            <p:txBody>
              <a:bodyPr/>
              <a:lstStyle/>
              <a:p>
                <a:r>
                  <a:rPr lang="zh-CN" altLang="en-US">
                    <a:noFill/>
                  </a:rPr>
                  <a:t> </a:t>
                </a:r>
              </a:p>
            </p:txBody>
          </p:sp>
        </mc:Fallback>
      </mc:AlternateContent>
      <p:pic>
        <p:nvPicPr>
          <p:cNvPr id="3" name="QO_4_BD.78_2#1704b72eb?vop=1&amp;pid=530bee4e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321808" y="3323278"/>
            <a:ext cx="1554480" cy="22768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79_1#af0a46224?vop=1&amp;pid=1704b72eb&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（1）当水银液面的高度差为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时，求此时待测系统的温度</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5_BD.79_1#af0a46224?vop=1&amp;pid=1704b72eb&amp;color=0,0,0&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80_1#af0a46224?vop=1&amp;vop=1&amp;pid=1704b72eb&amp;color=0,0,0&amp;vtp=1&amp;bbb=1"/>
              <p:cNvSpPr/>
              <p:nvPr/>
            </p:nvSpPr>
            <p:spPr>
              <a:xfrm>
                <a:off x="722376" y="1386528"/>
                <a:ext cx="10753344" cy="533400"/>
              </a:xfrm>
              <a:prstGeom prst="rect">
                <a:avLst/>
              </a:prstGeom>
              <a:noFill/>
            </p:spPr>
            <p:txBody>
              <a:bodyPr wrap="none" lIns="0" tIns="0" rIns="0" bIns="0" rtlCol="0" anchor="t"/>
              <a:lstStyle/>
              <a:p>
                <a:pPr algn="l" latinLnBrk="1">
                  <a:lnSpc>
                    <a:spcPts val="4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𝝆</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𝒈</m:t>
                        </m:r>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𝒉</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num>
                      <m:den>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𝝆</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𝒈</m:t>
                        </m:r>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𝒉</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sub>
                        </m:sSub>
                      </m:den>
                    </m:f>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𝑻</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5_AN.80_1#af0a46224?vop=1&amp;vop=1&amp;pid=1704b72eb&amp;color=0,0,0&amp;vtp=1&amp;bbb=1"/>
              <p:cNvSpPr>
                <a:spLocks noRot="1" noChangeAspect="1" noMove="1" noResize="1" noEditPoints="1" noAdjustHandles="1" noChangeArrowheads="1" noChangeShapeType="1" noTextEdit="1"/>
              </p:cNvSpPr>
              <p:nvPr/>
            </p:nvSpPr>
            <p:spPr>
              <a:xfrm>
                <a:off x="722376" y="1386528"/>
                <a:ext cx="10753344" cy="533400"/>
              </a:xfrm>
              <a:prstGeom prst="rect">
                <a:avLst/>
              </a:prstGeom>
              <a:blipFill rotWithShape="1">
                <a:blip r:embed="rId2"/>
                <a:stretch>
                  <a:fillRect l="-4" t="-61" b="6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81_1#af0a46224?vop=1&amp;vop=1&amp;pid=1704b72eb&amp;color=0,0,0&amp;vtp=1&amp;bbb=1"/>
              <p:cNvSpPr/>
              <p:nvPr/>
            </p:nvSpPr>
            <p:spPr>
              <a:xfrm>
                <a:off x="722376" y="1919928"/>
                <a:ext cx="10753344" cy="20066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设待测系统温度为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内气体的压强为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,根据平衡条件得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设待测系统温度为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内气体的压强为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,根据平衡条件得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9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内气体的体积保持不变,根据查理定律可得</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联立解得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5_AS.81_1#af0a46224?vop=1&amp;vop=1&amp;pid=1704b72eb&amp;color=0,0,0&amp;vtp=1&amp;bbb=1"/>
              <p:cNvSpPr>
                <a:spLocks noRot="1" noChangeAspect="1" noMove="1" noResize="1" noEditPoints="1" noAdjustHandles="1" noChangeArrowheads="1" noChangeShapeType="1" noTextEdit="1"/>
              </p:cNvSpPr>
              <p:nvPr/>
            </p:nvSpPr>
            <p:spPr>
              <a:xfrm>
                <a:off x="722376" y="1919928"/>
                <a:ext cx="10753344" cy="2006600"/>
              </a:xfrm>
              <a:prstGeom prst="rect">
                <a:avLst/>
              </a:prstGeom>
              <a:blipFill rotWithShape="1">
                <a:blip r:embed="rId3"/>
                <a:stretch>
                  <a:fillRect l="-4" t="-16"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c8c51c153?vop=1&amp;pid=012d2ad41&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[广西2025·8]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在“用油膜法估测油酸分子的大小”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c8c51c153.bracket?vop=1&amp;pid=012d2ad41&amp;color=0,0,0&amp;vpa=2&amp;vtp=1&amp;bbb=1"/>
          <p:cNvSpPr/>
          <p:nvPr/>
        </p:nvSpPr>
        <p:spPr>
          <a:xfrm>
            <a:off x="8791639" y="969265"/>
            <a:ext cx="5476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a:t>
            </a:r>
            <a:endParaRPr lang="en-US" altLang="zh-CN" sz="2000" dirty="0"/>
          </a:p>
        </p:txBody>
      </p:sp>
      <p:sp>
        <p:nvSpPr>
          <p:cNvPr id="4" name="QC_5_BD.4_2#c8c51c153.choices?vop=1&amp;pid=012d2ad41&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A.估测油酸分子大小时，油酸分子可以视为球形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.油膜的形状稳定后，油酸分子仍然在做热运动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.计算油膜面积时，忽略所有不完整的小正方形</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.与油酸酒精溶液相比，纯油酸更容易在水面形成单分子油膜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82_1#59a3324f5?vop=1&amp;pid=1704b72eb&amp;color=0,0,0&amp;vtp=1&amp;bt=1&amp;bbb=1&amp;hb=1"/>
              <p:cNvSpPr/>
              <p:nvPr/>
            </p:nvSpPr>
            <p:spPr>
              <a:xfrm>
                <a:off x="722376" y="972000"/>
                <a:ext cx="10753344" cy="549275"/>
              </a:xfrm>
              <a:prstGeom prst="rect">
                <a:avLst/>
              </a:prstGeom>
              <a:noFill/>
            </p:spPr>
            <p:txBody>
              <a:bodyPr wrap="none" lIns="0" tIns="0" rIns="0" bIns="0" rtlCol="0" anchor="t"/>
              <a:lstStyle/>
              <a:p>
                <a:pPr latinLnBrk="1">
                  <a:lnSpc>
                    <a:spcPts val="4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（2）将该装置移动到外界压强为</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的环境中，水银液面的高度差仍为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，求此时待测系统的温度.</a:t>
                </a:r>
                <a:endParaRPr lang="en-US" altLang="zh-CN" sz="2000" dirty="0"/>
              </a:p>
            </p:txBody>
          </p:sp>
        </mc:Choice>
        <mc:Fallback>
          <p:sp>
            <p:nvSpPr>
              <p:cNvPr id="2" name="QO_5_BD.82_1#59a3324f5?vop=1&amp;pid=1704b72eb&amp;color=0,0,0&amp;vtp=1&amp;bt=1&amp;bbb=1&amp;hb=1"/>
              <p:cNvSpPr>
                <a:spLocks noRot="1" noChangeAspect="1" noMove="1" noResize="1" noEditPoints="1" noAdjustHandles="1" noChangeArrowheads="1" noChangeShapeType="1" noTextEdit="1"/>
              </p:cNvSpPr>
              <p:nvPr/>
            </p:nvSpPr>
            <p:spPr>
              <a:xfrm>
                <a:off x="722376" y="972000"/>
                <a:ext cx="10753344" cy="549275"/>
              </a:xfrm>
              <a:prstGeom prst="rect">
                <a:avLst/>
              </a:prstGeom>
              <a:blipFill rotWithShape="1">
                <a:blip r:embed="rId1"/>
                <a:stretch>
                  <a:fillRect l="-4" t="-82" r="-1358" b="-858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83_1#59a3324f5?vop=1&amp;vop=1&amp;pid=1704b72eb&amp;color=0,0,0&amp;vtp=1&amp;bbb=1"/>
              <p:cNvSpPr/>
              <p:nvPr/>
            </p:nvSpPr>
            <p:spPr>
              <a:xfrm>
                <a:off x="722376" y="1531562"/>
                <a:ext cx="10753344" cy="533400"/>
              </a:xfrm>
              <a:prstGeom prst="rect">
                <a:avLst/>
              </a:prstGeom>
              <a:noFill/>
            </p:spPr>
            <p:txBody>
              <a:bodyPr wrap="none" lIns="0" tIns="0" rIns="0" bIns="0" rtlCol="0" anchor="t"/>
              <a:lstStyle/>
              <a:p>
                <a:pPr algn="l" latinLnBrk="1">
                  <a:lnSpc>
                    <a:spcPts val="4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𝝆</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𝒈</m:t>
                        </m:r>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𝒉</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sub>
                        </m:sSub>
                      </m:num>
                      <m:den>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𝝆</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𝒈</m:t>
                        </m:r>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𝒉</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sub>
                        </m:sSub>
                      </m:den>
                    </m:f>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𝑻</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5_AN.83_1#59a3324f5?vop=1&amp;vop=1&amp;pid=1704b72eb&amp;color=0,0,0&amp;vtp=1&amp;bbb=1"/>
              <p:cNvSpPr>
                <a:spLocks noRot="1" noChangeAspect="1" noMove="1" noResize="1" noEditPoints="1" noAdjustHandles="1" noChangeArrowheads="1" noChangeShapeType="1" noTextEdit="1"/>
              </p:cNvSpPr>
              <p:nvPr/>
            </p:nvSpPr>
            <p:spPr>
              <a:xfrm>
                <a:off x="722376" y="1531562"/>
                <a:ext cx="10753344" cy="533400"/>
              </a:xfrm>
              <a:prstGeom prst="rect">
                <a:avLst/>
              </a:prstGeom>
              <a:blipFill rotWithShape="1">
                <a:blip r:embed="rId2"/>
                <a:stretch>
                  <a:fillRect l="-4" t="-108" b="10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84_1#59a3324f5?vop=1&amp;vop=1&amp;pid=1704b72eb&amp;color=0,0,0&amp;vtp=1&amp;bbb=1"/>
              <p:cNvSpPr/>
              <p:nvPr/>
            </p:nvSpPr>
            <p:spPr>
              <a:xfrm>
                <a:off x="722376" y="2064962"/>
                <a:ext cx="10753344" cy="2247900"/>
              </a:xfrm>
              <a:prstGeom prst="rect">
                <a:avLst/>
              </a:prstGeom>
              <a:noFill/>
            </p:spPr>
            <p:txBody>
              <a:bodyPr wrap="none" lIns="0" tIns="0" rIns="0" bIns="0" rtlCol="0" anchor="t"/>
              <a:lstStyle/>
              <a:p>
                <a:pPr algn="l" latinLnBrk="1">
                  <a:lnSpc>
                    <a:spcPts val="4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设当外界压强为</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时,此时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内的气体压强为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根据平衡条件得</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内气体的体积保持不变,根据查理定律可得</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联立解得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5_AS.84_1#59a3324f5?vop=1&amp;vop=1&amp;pid=1704b72eb&amp;color=0,0,0&amp;vtp=1&amp;bbb=1"/>
              <p:cNvSpPr>
                <a:spLocks noRot="1" noChangeAspect="1" noMove="1" noResize="1" noEditPoints="1" noAdjustHandles="1" noChangeArrowheads="1" noChangeShapeType="1" noTextEdit="1"/>
              </p:cNvSpPr>
              <p:nvPr/>
            </p:nvSpPr>
            <p:spPr>
              <a:xfrm>
                <a:off x="722376" y="2064962"/>
                <a:ext cx="10753344" cy="2247900"/>
              </a:xfrm>
              <a:prstGeom prst="rect">
                <a:avLst/>
              </a:prstGeom>
              <a:blipFill rotWithShape="1">
                <a:blip r:embed="rId3"/>
                <a:stretch>
                  <a:fillRect l="-4" t="-26" b="2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c8c51c153?vop=1&amp;vop=1&amp;pid=012d2ad41&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估测油酸分子大小时，可以把油酸分子简化为球形，A正确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；分子在永不停息地做无规则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，油膜稳定时，油酸分子还在做热运动，B正确；在计算油膜面积时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，对于周边不完整的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格子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，不足半格的不计面积，大于等于半格的计一个单位面积，C错误；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为了使油酸充分展开，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需将油酸在酒精中稀释后再滴入水中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，故油酸酒精溶液更易在水面形成单分子油膜，D错误.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7_1#fcc44b0ca?vop=1&amp;pid=a62b36c04&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[山东2023·13]</a:t>
                </a:r>
                <a:r>
                  <a:rPr lang="en-US" altLang="zh-CN" sz="20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利用图甲所示实验装置可探究等温条件下气体压强与体积的关系</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.将带有刻度的</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注射器竖直固定在铁架台上</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，注射器内封闭一定质量的空气，下端通过塑料管与压强传感器相连</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塞上端固定一托盘</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，托盘中放入砝码，待气体状态稳定后，记录气体压强</a:t>
                </a:r>
                <a14:m>
                  <m:oMath xmlns:m="http://schemas.openxmlformats.org/officeDocument/2006/math">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和体积</a:t>
                </a:r>
                <a14:m>
                  <m:oMath xmlns:m="http://schemas.openxmlformats.org/officeDocument/2006/math">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（等于注射器示</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a:t>
                </a:r>
                <a14:m>
                  <m:oMath xmlns:m="http://schemas.openxmlformats.org/officeDocument/2006/math">
                    <m:sSub>
                      <m:sSubPr>
                        <m:ctrlPr>
                          <a:rPr lang="en-US" altLang="zh-CN" sz="2000" b="0" i="1" spc="-5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与塑料管容积</a:t>
                </a:r>
                <a14:m>
                  <m:oMath xmlns:m="http://schemas.openxmlformats.org/officeDocument/2006/math">
                    <m:r>
                      <m:rPr>
                        <m:sty m:val="p"/>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之和）.逐次增加砝码质量，采集多组数据并作出拟合曲线如图乙所示.</a:t>
                </a:r>
                <a:endParaRPr lang="en-US" altLang="zh-CN" sz="2000" spc="-50" dirty="0"/>
              </a:p>
            </p:txBody>
          </p:sp>
        </mc:Choice>
        <mc:Fallback>
          <p:sp>
            <p:nvSpPr>
              <p:cNvPr id="2" name="QO_5_BD.7_1#fcc44b0ca?vop=1&amp;pid=a62b36c04&amp;color=0,0,0&amp;vtp=1&amp;bt=1&amp;bbb=1&amp;hb=1"/>
              <p:cNvSpPr>
                <a:spLocks noRot="1" noChangeAspect="1" noMove="1" noResize="1" noEditPoints="1" noAdjustHandles="1" noChangeArrowheads="1" noChangeShapeType="1" noTextEdit="1"/>
              </p:cNvSpPr>
              <p:nvPr/>
            </p:nvSpPr>
            <p:spPr>
              <a:xfrm>
                <a:off x="722376" y="972000"/>
                <a:ext cx="10753344" cy="1770634"/>
              </a:xfrm>
              <a:prstGeom prst="rect">
                <a:avLst/>
              </a:prstGeom>
              <a:blipFill rotWithShape="1">
                <a:blip r:embed="rId1"/>
                <a:stretch>
                  <a:fillRect l="-4" t="-25" r="-732" b="-2542"/>
                </a:stretch>
              </a:blipFill>
            </p:spPr>
            <p:txBody>
              <a:bodyPr/>
              <a:lstStyle/>
              <a:p>
                <a:r>
                  <a:rPr lang="zh-CN" altLang="en-US">
                    <a:noFill/>
                  </a:rPr>
                  <a:t> </a:t>
                </a:r>
              </a:p>
            </p:txBody>
          </p:sp>
        </mc:Fallback>
      </mc:AlternateContent>
      <p:pic>
        <p:nvPicPr>
          <p:cNvPr id="3" name="QO_5_BD.7_3#fcc44b0ca?iti=1&amp;htil=1&amp;vop=1&amp;pid=a62b36c0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514600" y="2939611"/>
            <a:ext cx="1783080" cy="14996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7_4#fcc44b0ca?iti=2&amp;htil=1&amp;vop=1&amp;pid=a62b36c0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662672" y="2875603"/>
            <a:ext cx="2249424" cy="15636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7_5#fcc44b0ca?iti=1&amp;htil=1&amp;vop=1&amp;pid=a62b36c04&amp;color=0,0,0&amp;vtp=1"/>
          <p:cNvSpPr/>
          <p:nvPr/>
        </p:nvSpPr>
        <p:spPr>
          <a:xfrm>
            <a:off x="3250565" y="4566227"/>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6" name="QO_5_BD.7_6#fcc44b0ca?iti=2&amp;htil=1&amp;vop=1&amp;pid=a62b36c04&amp;color=0,0,0&amp;vtp=1"/>
          <p:cNvSpPr/>
          <p:nvPr/>
        </p:nvSpPr>
        <p:spPr>
          <a:xfrm>
            <a:off x="8631809" y="4566227"/>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7" name="QO_5_BD.7_7#fcc44b0ca?vop=1&amp;pid=a62b36c04&amp;color=0,0,0&amp;vtp=1&amp;bbb=1"/>
          <p:cNvSpPr/>
          <p:nvPr/>
        </p:nvSpPr>
        <p:spPr>
          <a:xfrm>
            <a:off x="722376" y="5030412"/>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回答以下问题：</a:t>
            </a:r>
            <a:endParaRPr lang="en-US" altLang="zh-CN" sz="2000"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8_1#dcc2a570f?vop=1&amp;pid=fcc44b0ca&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（1）在实验误差允许范围内，图乙中的拟合曲线为一条过原点的直线，说明在等温情况下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定质量的气体</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成正比</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成正比</a:t>
                </a:r>
                <a:endParaRPr lang="en-US" altLang="zh-CN" sz="2000" dirty="0"/>
              </a:p>
            </p:txBody>
          </p:sp>
        </mc:Choice>
        <mc:Fallback>
          <p:sp>
            <p:nvSpPr>
              <p:cNvPr id="2" name="QB_6_BD.8_1#dcc2a570f?vop=1&amp;pid=fcc44b0ca&amp;color=0,0,0&amp;vtp=1&amp;bt=1&amp;bbb=1&amp;hb=1"/>
              <p:cNvSpPr>
                <a:spLocks noRot="1" noChangeAspect="1" noMove="1" noResize="1" noEditPoints="1" noAdjustHandles="1" noChangeArrowheads="1" noChangeShapeType="1" noTextEdit="1"/>
              </p:cNvSpPr>
              <p:nvPr/>
            </p:nvSpPr>
            <p:spPr>
              <a:xfrm>
                <a:off x="722376" y="972000"/>
                <a:ext cx="10753344" cy="1384300"/>
              </a:xfrm>
              <a:prstGeom prst="rect">
                <a:avLst/>
              </a:prstGeom>
              <a:blipFill rotWithShape="1">
                <a:blip r:embed="rId1"/>
                <a:stretch>
                  <a:fillRect l="-4" t="-33" b="33"/>
                </a:stretch>
              </a:blipFill>
            </p:spPr>
            <p:txBody>
              <a:bodyPr/>
              <a:lstStyle/>
              <a:p>
                <a:r>
                  <a:rPr lang="zh-CN" altLang="en-US">
                    <a:noFill/>
                  </a:rPr>
                  <a:t> </a:t>
                </a:r>
              </a:p>
            </p:txBody>
          </p:sp>
        </mc:Fallback>
      </mc:AlternateContent>
      <p:sp>
        <p:nvSpPr>
          <p:cNvPr id="3" name="QB_6_AN.9_1#dcc2a570f.blank?vop=1&amp;pid=fcc44b0ca&amp;color=0,0,0&amp;vpa=3&amp;vtp=1"/>
          <p:cNvSpPr/>
          <p:nvPr/>
        </p:nvSpPr>
        <p:spPr>
          <a:xfrm>
            <a:off x="2230501" y="1391100"/>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10_1#dcc2a570f?vop=1&amp;vop=1&amp;pid=fcc44b0ca&amp;color=0,0,0&amp;mp=1&amp;vtp=1&amp;bt=1&amp;bbb=1"/>
              <p:cNvSpPr/>
              <p:nvPr/>
            </p:nvSpPr>
            <p:spPr>
              <a:xfrm>
                <a:off x="722376" y="972000"/>
                <a:ext cx="10753344" cy="593852"/>
              </a:xfrm>
              <a:prstGeom prst="rect">
                <a:avLst/>
              </a:prstGeom>
              <a:noFill/>
            </p:spPr>
            <p:txBody>
              <a:bodyPr wrap="none" lIns="0" tIns="0" rIns="0" bIns="0" rtlCol="0" anchor="t"/>
              <a:lstStyle/>
              <a:p>
                <a:pPr algn="l" latinLnBrk="1">
                  <a:lnSpc>
                    <a:spcPts val="51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结合题意和题图乙可知,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成正比,B正确.</a:t>
                </a:r>
                <a:endParaRPr lang="en-US" altLang="zh-CN" sz="2200" dirty="0"/>
              </a:p>
            </p:txBody>
          </p:sp>
        </mc:Choice>
        <mc:Fallback>
          <p:sp>
            <p:nvSpPr>
              <p:cNvPr id="2" name="QB_6_AS.10_1#dcc2a570f?vop=1&amp;vop=1&amp;pid=fcc44b0ca&amp;color=0,0,0&amp;mp=1&amp;vtp=1&amp;bt=1&amp;bbb=1"/>
              <p:cNvSpPr>
                <a:spLocks noRot="1" noChangeAspect="1" noMove="1" noResize="1" noEditPoints="1" noAdjustHandles="1" noChangeArrowheads="1" noChangeShapeType="1" noTextEdit="1"/>
              </p:cNvSpPr>
              <p:nvPr/>
            </p:nvSpPr>
            <p:spPr>
              <a:xfrm>
                <a:off x="722376" y="972000"/>
                <a:ext cx="10753344" cy="593852"/>
              </a:xfrm>
              <a:prstGeom prst="rect">
                <a:avLst/>
              </a:prstGeom>
              <a:blipFill rotWithShape="1">
                <a:blip r:embed="rId1"/>
                <a:stretch>
                  <a:fillRect l="-4" t="-76" b="-899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10282</Words>
  <Application>WPS 演示</Application>
  <PresentationFormat>宽屏</PresentationFormat>
  <Paragraphs>474</Paragraphs>
  <Slides>51</Slides>
  <Notes>50</Notes>
  <HiddenSlides>0</HiddenSlides>
  <MMClips>0</MMClips>
  <ScaleCrop>false</ScaleCrop>
  <HeadingPairs>
    <vt:vector size="6" baseType="variant">
      <vt:variant>
        <vt:lpstr>已用的字体</vt:lpstr>
      </vt:variant>
      <vt:variant>
        <vt:i4>24</vt:i4>
      </vt:variant>
      <vt:variant>
        <vt:lpstr>主题</vt:lpstr>
      </vt:variant>
      <vt:variant>
        <vt:i4>1</vt:i4>
      </vt:variant>
      <vt:variant>
        <vt:lpstr>幻灯片标题</vt:lpstr>
      </vt:variant>
      <vt:variant>
        <vt:i4>51</vt:i4>
      </vt:variant>
    </vt:vector>
  </HeadingPairs>
  <TitlesOfParts>
    <vt:vector size="76"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Times New Roman</vt:lpstr>
      <vt:lpstr>Times New Roman</vt:lpstr>
      <vt:lpstr>黑体</vt:lpstr>
      <vt:lpstr>仿宋</vt:lpstr>
      <vt:lpstr>仿宋</vt:lpstr>
      <vt:lpstr>宋体</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少年如他</cp:lastModifiedBy>
  <cp:revision>4</cp:revision>
  <dcterms:created xsi:type="dcterms:W3CDTF">2025-10-15T03:46:00Z</dcterms:created>
  <dcterms:modified xsi:type="dcterms:W3CDTF">2025-10-22T01:34:21Z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8E88113C842545D28277A2C8AFBE6611_12</vt:lpwstr>
  </property>
  <property fmtid="{D5CDD505-2E9C-101B-9397-08002B2CF9AE}" pid="3" name="KSOProductBuildVer">
    <vt:lpwstr>2052-12.1.0.23125</vt:lpwstr>
  </property>
</Properties>
</file>