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940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1" Type="http://schemas.openxmlformats.org/officeDocument/2006/relationships/tableStyles" Target="tableStyles.xml"/><Relationship Id="rId40" Type="http://schemas.openxmlformats.org/officeDocument/2006/relationships/viewProps" Target="viewProps.xml"/><Relationship Id="rId4" Type="http://schemas.openxmlformats.org/officeDocument/2006/relationships/notesMaster" Target="notesMasters/notesMaster1.xml"/><Relationship Id="rId39" Type="http://schemas.openxmlformats.org/officeDocument/2006/relationships/presProps" Target="presProps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717fb83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一、单项选择题（本题共7小题，每小题4分，共28分.在每小题给出的四个选项中，只有一项是符合题目要求的）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1ceb453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二、多项选择题（本题共3小题，每小题6分，共18分.在每小题给出的四个选项中，有多项符合题目要求.全部选对的得6分，选对但不全的得3分，有选错的得0分）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d232268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三、非选择题（本题共3小题，共54分，解答时应写出必要的文字说明、方程式和演算步骤，有数值计算的要注明单位.）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e7723be93348528ddcabda#tid=68ef0a9e66391f0009f97a4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43400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  选择性必修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275320" y="4782312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第三册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image" Target="../media/image4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1.xml"/><Relationship Id="rId6" Type="http://schemas.openxmlformats.org/officeDocument/2006/relationships/slideLayout" Target="../slideLayouts/slideLayout10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5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51.png"/></Relationships>
</file>

<file path=ppt/slides/_rels/slide2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4.x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55.png"/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image" Target="../media/image52.png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5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image" Target="../media/image56.png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6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image" Target="../media/image59.png"/></Relationships>
</file>

<file path=ppt/slides/_rels/slide2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7.x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65.png"/><Relationship Id="rId3" Type="http://schemas.openxmlformats.org/officeDocument/2006/relationships/image" Target="../media/image64.png"/><Relationship Id="rId2" Type="http://schemas.openxmlformats.org/officeDocument/2006/relationships/image" Target="../media/image63.jpeg"/><Relationship Id="rId1" Type="http://schemas.openxmlformats.org/officeDocument/2006/relationships/image" Target="../media/image62.png"/></Relationships>
</file>

<file path=ppt/slides/_rels/slide2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8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image" Target="../media/image66.png"/></Relationships>
</file>

<file path=ppt/slides/_rels/slide2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9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image" Target="../media/image69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1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73.jpeg"/><Relationship Id="rId1" Type="http://schemas.openxmlformats.org/officeDocument/2006/relationships/image" Target="../media/image7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74.png"/></Relationships>
</file>

<file path=ppt/slides/_rels/slide3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3.xml"/><Relationship Id="rId6" Type="http://schemas.openxmlformats.org/officeDocument/2006/relationships/slideLayout" Target="../slideLayouts/slideLayout10.xml"/><Relationship Id="rId5" Type="http://schemas.openxmlformats.org/officeDocument/2006/relationships/image" Target="../media/image79.png"/><Relationship Id="rId4" Type="http://schemas.openxmlformats.org/officeDocument/2006/relationships/image" Target="../media/image78.png"/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image" Target="../media/image75.png"/></Relationships>
</file>

<file path=ppt/slides/_rels/slide3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4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81.png"/><Relationship Id="rId1" Type="http://schemas.openxmlformats.org/officeDocument/2006/relationships/image" Target="../media/image80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7" Type="http://schemas.openxmlformats.org/officeDocument/2006/relationships/slideLayout" Target="../slideLayouts/slideLayout10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25.png"/><Relationship Id="rId1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2_1#c8fe37fd2?vop=1&amp;vop=1&amp;pid=9717fb83a&amp;color=0,0,0&amp;vtp=1&amp;bt=1&amp;bbb=1&amp;hb=1"/>
              <p:cNvSpPr/>
              <p:nvPr/>
            </p:nvSpPr>
            <p:spPr>
              <a:xfrm>
                <a:off x="722376" y="972000"/>
                <a:ext cx="10753344" cy="3612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根据质量数与电荷数守恒有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238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234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,可知,铀238发生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衰变的方程为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7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238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mPr>
                      <m:mr>
                        <m:e>
                          <m:groupChr>
                            <m:groupChrPr>
                              <m:chr m:val="→"/>
                              <m:vertJc m:val="bot"/>
                              <m:ctrlPr>
                                <a:rPr lang="en-US" altLang="zh-CN" sz="2000" b="0" i="1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</m:ctrlPr>
                            </m:groupChrPr>
                            <m:e>
                              <m:r>
                                <a:rPr lang="en-US" altLang="zh-CN" sz="2000" b="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</a:rPr>
                                <m:t>234</m:t>
                              </m:r>
                            </m:e>
                          </m:groupChr>
                        </m:e>
                      </m:mr>
                      <m:mr>
                        <m:e>
                          <m:r>
                            <a:rPr lang="en-US" altLang="zh-CN" sz="2000" b="0">
                              <a:solidFill>
                                <a:srgbClr val="000000"/>
                              </a:solidFill>
                              <a:latin typeface="Cambria Math" panose="02040503050406030204" pitchFamily="34" charset="0"/>
                            </a:rPr>
                            <m:t>90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Th</m:t>
                    </m:r>
                    <m:limLow>
                      <m:limLow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+</m:t>
                            </m:r>
                          </m:e>
                          <m:li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lim>
                        </m:limUpp>
                      </m:e>
                      <m:li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lim>
                    </m:limLow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,故A错误；质量数与电荷数的差值等于中子数,发生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衰变前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238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核内中子数为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238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146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,发生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衰变后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90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核内中子数为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234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144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146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144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,即铀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238发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生一次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衰变时,核内中子数减少2,故B正确；铀238衰变为铅206,设经过了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次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次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,根据质量数与电荷数守恒有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238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据图像可知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,铀238的半衰期为45亿年，通过测量发现某岩石中铀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238的相对含量是岩石形成初期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时的一半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,说明经过了一个半衰期,可推算出地球的年龄至少为45亿年,故D错误.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2_1#c8fe37fd2?vop=1&amp;vop=1&amp;pid=9717fb83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612134"/>
              </a:xfrm>
              <a:prstGeom prst="rect">
                <a:avLst/>
              </a:prstGeom>
              <a:blipFill rotWithShape="1">
                <a:blip r:embed="rId1"/>
                <a:stretch>
                  <a:fillRect l="-4" t="-12" r="-720" b="-12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3_1#a7934c891?vop=1&amp;pid=9717fb83a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5.在匀强磁场中，一个原来静止的原子核，由于衰变放射出某种粒子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，结果得到一张两个相切圆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和2的径迹照片如图所示，已知两个相切圆半径分别为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，若质量可用质量数表示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，则下列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3_1#a7934c891?vop=1&amp;pid=9717fb83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496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4_1#a7934c891.bracket?vop=1&amp;pid=9717fb83a&amp;color=0,0,0&amp;vpa=5&amp;vtp=1"/>
          <p:cNvSpPr/>
          <p:nvPr/>
        </p:nvSpPr>
        <p:spPr>
          <a:xfrm>
            <a:off x="2433701" y="18673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4" name="QC_5_BD.13_2#a7934c891?htil=4&amp;vop=1&amp;pid=9717fb83a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50727" y="2408877"/>
            <a:ext cx="1554480" cy="1271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3_3#a7934c891.choices?htil=4&amp;vop=1&amp;pid=9717fb83a&amp;color=0,0,0&amp;vtp=1&amp;bbb=1&amp;hb=1"/>
              <p:cNvSpPr/>
              <p:nvPr/>
            </p:nvSpPr>
            <p:spPr>
              <a:xfrm>
                <a:off x="722376" y="2281877"/>
                <a:ext cx="9061704" cy="224720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A.原子核发生了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衰变，径迹2是衰变后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的径迹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.径迹1是衰变后新核的径迹，径迹1、2旋转方向相反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.若衰变方程是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238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234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Th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117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.若衰变方程是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238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234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Th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，则衰变后新核和射出的粒子的动能之比为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117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13_3#a7934c891.choices?htil=4&amp;vop=1&amp;pid=9717fb83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1877"/>
                <a:ext cx="9061704" cy="2247202"/>
              </a:xfrm>
              <a:prstGeom prst="rect">
                <a:avLst/>
              </a:prstGeom>
              <a:blipFill rotWithShape="1">
                <a:blip r:embed="rId3"/>
                <a:stretch>
                  <a:fillRect l="-4" t="-14" b="-22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5_1#a7934c891?vop=1&amp;vop=1&amp;pid=9717fb83a&amp;color=0,0,0&amp;vtp=1&amp;bt=1&amp;bbb=1&amp;hb=1"/>
              <p:cNvSpPr/>
              <p:nvPr/>
            </p:nvSpPr>
            <p:spPr>
              <a:xfrm>
                <a:off x="722376" y="972000"/>
                <a:ext cx="10753344" cy="3802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原子核衰变过程中系统动量守恒,衰变生成的两粒子的动量方向相反,由左手定则可知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,若生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成的两粒子电性相反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,则在磁场中的轨迹为内切圆,若电性相同,则在磁场中的轨迹为外切圆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,由题图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知原子核发生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衰变.原子核原来静止,初动量为零,由动量守恒定律可知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,原子核衰变生成的两粒子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动量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大小相等,方向相反,粒子在磁场中做匀速圆周运动,洛伦兹力提供向心力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,由牛顿第二定律得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𝑞𝑣𝐵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𝑟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𝑚𝑣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𝑞𝐵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𝑞𝐵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相同,则粒子的电荷量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越大,轨迹半径越小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,由于新核的电荷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,所以新核的轨迹半径小,所以径迹1为新核的径迹,径迹2是衰变后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粒子的径迹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,由左手定则可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知两径迹旋转方向相同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故A、B错误.由动能与动量的关系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可知动能之比等于质量的反比,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117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,由前面分析知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,故C错误,D正确.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5_1#a7934c891?vop=1&amp;vop=1&amp;pid=9717fb83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802634"/>
              </a:xfrm>
              <a:prstGeom prst="rect">
                <a:avLst/>
              </a:prstGeom>
              <a:blipFill rotWithShape="1">
                <a:blip r:embed="rId1"/>
                <a:stretch>
                  <a:fillRect l="-4" t="-12" r="-2256" b="-11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6_1#e525c3e21?vop=1&amp;pid=9717fb83a&amp;color=0,0,0&amp;vtp=1&amp;bt=1&amp;bbb=1&amp;hb=1"/>
              <p:cNvSpPr/>
              <p:nvPr/>
            </p:nvSpPr>
            <p:spPr>
              <a:xfrm>
                <a:off x="722376" y="972000"/>
                <a:ext cx="10753344" cy="26846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[浙江浙南名校联盟2025高二下联考]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“氦3”被科学家们称为“完美能源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”.普通水中含有质量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015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%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的“重水”（普通水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的两个氢中的一个被氘核取代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），使两个氘核通过反应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发生聚变产生“氦3”，已知氘核的质量是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343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27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，氦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3的质量是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27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，中子的质量是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674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27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“重水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”含有的氘核数目为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,真空中光速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，若一天内“烧”掉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普通水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中的所有氘核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6_1#e525c3e21?vop=1&amp;pid=9717fb83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684653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638" b="-16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7_1#e525c3e21.bracket?vop=1&amp;pid=9717fb83a&amp;color=0,0,0&amp;vpa=6&amp;vtp=1"/>
          <p:cNvSpPr/>
          <p:nvPr/>
        </p:nvSpPr>
        <p:spPr>
          <a:xfrm>
            <a:off x="2941701" y="32516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6_2#e525c3e21.choices?vop=1&amp;pid=9717fb83a&amp;color=0,0,0&amp;vtp=1&amp;bbb=1"/>
              <p:cNvSpPr/>
              <p:nvPr/>
            </p:nvSpPr>
            <p:spPr>
              <a:xfrm>
                <a:off x="722376" y="3720850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A.发生聚变反应后比结合能减小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.聚变反应前后质量守恒但能量不守恒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.两个氘核聚变后释放的能量约为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.所有氘核聚变后可获得约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的平均功率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6_2#e525c3e21.choices?vop=1&amp;pid=9717fb83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720850"/>
                <a:ext cx="10753344" cy="1796034"/>
              </a:xfrm>
              <a:prstGeom prst="rect">
                <a:avLst/>
              </a:prstGeom>
              <a:blipFill rotWithShape="1">
                <a:blip r:embed="rId2"/>
                <a:stretch>
                  <a:fillRect l="-4" t="-21" b="-25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8_1#e525c3e21?vop=1&amp;vop=1&amp;pid=9717fb83a&amp;color=0,0,0&amp;vtp=1&amp;bt=1&amp;bbb=1&amp;hb=1"/>
          <p:cNvSpPr/>
          <p:nvPr/>
        </p:nvSpPr>
        <p:spPr>
          <a:xfrm>
            <a:off x="722376" y="972000"/>
            <a:ext cx="10753344" cy="96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聚变反应释放能量,产物的比结合能比反应物更大，故氦3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的比结合能大于氘核的比结合能, 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A错误；核反应中质量亏损,质量不守恒，但总能量守恒,故B错误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；质量亏损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AS.18_1#e525c3e21?vop=1&amp;vop=1&amp;pid=9717fb83a&amp;color=0,0,0&amp;vtp=1&amp;bt=1&amp;bbb=1&amp;hb=1"/>
              <p:cNvSpPr/>
              <p:nvPr/>
            </p:nvSpPr>
            <p:spPr>
              <a:xfrm>
                <a:off x="722376" y="1932628"/>
                <a:ext cx="10753344" cy="9652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氘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氦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中子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343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27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27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674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27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30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,释放能量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30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8</m:t>
                            </m:r>
                          </m:sup>
                        </m:s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:endParaRPr lang="en-US" altLang="zh-CN" sz="2200" dirty="0"/>
              </a:p>
            </p:txBody>
          </p:sp>
        </mc:Choice>
        <mc:Fallback>
          <p:sp>
            <p:nvSpPr>
              <p:cNvPr id="3" name="QC_5_AS.18_1#e525c3e21?vop=1&amp;vop=1&amp;pid=9717fb83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32628"/>
                <a:ext cx="10753344" cy="965200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b="-520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AS.18_1#e525c3e21?vop=1&amp;vop=1&amp;pid=9717fb83a&amp;color=0,0,0&amp;vtp=1&amp;bt=1&amp;bbb=1&amp;hb=1"/>
              <p:cNvSpPr/>
              <p:nvPr/>
            </p:nvSpPr>
            <p:spPr>
              <a:xfrm>
                <a:off x="722376" y="2885128"/>
                <a:ext cx="10753344" cy="210978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.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31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13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.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13</m:t>
                            </m:r>
                          </m:sup>
                        </m:sSup>
                      </m:den>
                    </m:f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普通水中含有重水的质量为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015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%=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,氘核数目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.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15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g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19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g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,反应次数为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.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21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375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21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,总能量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总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375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21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,平均功率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</a:rPr>
                              <m:t>总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24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×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600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s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.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26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86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400</m:t>
                        </m:r>
                      </m:den>
                    </m:f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W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C_5_AS.18_1#e525c3e21?vop=1&amp;vop=1&amp;pid=9717fb83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85128"/>
                <a:ext cx="10753344" cy="2109788"/>
              </a:xfrm>
              <a:prstGeom prst="rect">
                <a:avLst/>
              </a:prstGeom>
              <a:blipFill rotWithShape="1">
                <a:blip r:embed="rId2"/>
                <a:stretch>
                  <a:fillRect l="-4" t="-15" b="-11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  <p:bldP spid="4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9_1#db4c4cdf4?vop=1&amp;pid=9717fb83a&amp;color=0,0,0&amp;vtp=1&amp;bt=1&amp;bbb=1&amp;hb=1"/>
              <p:cNvSpPr/>
              <p:nvPr/>
            </p:nvSpPr>
            <p:spPr>
              <a:xfrm>
                <a:off x="722376" y="972000"/>
                <a:ext cx="10753344" cy="31926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[山东省实验中学2024高二下月考]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“玉兔二号”月球车是采用核能来提供能量的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，它的核能电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池系统能使钚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239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Pu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衰变产生的核能转化为电能，这一系统设计使用寿命为14年.钚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239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Pu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静止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时衰变为激发态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粒子，而激发态铀核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立即衰变为稳态铀核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，并放出能量为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000" b="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𝛾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光子.将钚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239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、稳态铀核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粒子的质量分别记为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Pu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，衰变放出光子的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动量可忽略且该过程释放的核能除去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𝛾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光子的能量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外全部转化为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粒子的动能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.若将衰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变产生的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粒子（均不计重力）垂直射入同一垂直纸面向里的匀强磁场中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，真空中光速为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9_1#db4c4cdf4?vop=1&amp;pid=9717fb83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192653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2279" b="-14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0_1#db4c4cdf4.bracket?vop=1&amp;pid=9717fb83a&amp;color=0,0,0&amp;vpa=7&amp;vtp=1"/>
          <p:cNvSpPr/>
          <p:nvPr/>
        </p:nvSpPr>
        <p:spPr>
          <a:xfrm>
            <a:off x="3333941" y="37596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9_2#db4c4cdf4.choices?vop=1&amp;pid=9717fb83a&amp;color=0,0,0&amp;vtp=1&amp;bbb=1"/>
              <p:cNvSpPr/>
              <p:nvPr/>
            </p:nvSpPr>
            <p:spPr>
              <a:xfrm>
                <a:off x="722376" y="4168589"/>
                <a:ext cx="10753344" cy="1943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粒子在磁场中做匀速圆周运动的轨迹为外切圆，且两粒子均做顺时针匀速圆周运动</a:t>
                </a:r>
                <a:endParaRPr lang="en-US" altLang="zh-CN" sz="20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粒子在磁场中做匀速圆周运动的轨迹半径之比为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粒子的动能之和为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Pu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粒子的动能为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U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U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𝛼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[(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Pu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𝛾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9_2#db4c4cdf4.choices?vop=1&amp;pid=9717fb83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168589"/>
                <a:ext cx="10753344" cy="1943100"/>
              </a:xfrm>
              <a:prstGeom prst="rect">
                <a:avLst/>
              </a:prstGeom>
              <a:blipFill rotWithShape="1">
                <a:blip r:embed="rId2"/>
                <a:stretch>
                  <a:fillRect l="-4" t="-23" b="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1_1#db4c4cdf4?vop=1&amp;vop=1&amp;pid=9717fb83a&amp;color=0,0,0&amp;vtp=1&amp;bt=1&amp;bbb=1&amp;hb=1"/>
              <p:cNvSpPr/>
              <p:nvPr/>
            </p:nvSpPr>
            <p:spPr>
              <a:xfrm>
                <a:off x="722376" y="972000"/>
                <a:ext cx="10753344" cy="3568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由题意可知衰变产生的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粒子电性相同,但运动方向相反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,故两粒子垂直射入同一垂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直纸面向里的匀强磁场中做匀速圆周运动的轨迹为外切圆,根据左手定则可知二者均沿逆时针方向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运动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,A错误；粒子在磁场中运动,洛伦兹力提供向心力,有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𝑞𝑣𝐵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𝑟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𝑚𝑣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𝑞𝐵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𝑞𝐵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,由动量守恒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定律可知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,两粒子动量大小相等,所以两粒子的轨迹半径之比为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U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𝛼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𝑞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𝛼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𝑞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U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,B错误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；由能量守恒定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律可知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总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,由爱因斯坦质能方程可知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Pu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总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Pu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,C正确；对两粒子,由动量守恒定律可得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,且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总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kU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</m:sub>
                    </m:sSub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,联立解得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2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2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2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U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2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2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2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U</m:t>
                            </m:r>
                          </m:sub>
                        </m:sSub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2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2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2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𝛼</m:t>
                            </m:r>
                          </m:sub>
                        </m:sSub>
                      </m:den>
                    </m:f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[(</m:t>
                    </m:r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Pu</m:t>
                        </m:r>
                      </m:sub>
                    </m:sSub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</m:sub>
                    </m:sSub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𝛾</m:t>
                        </m:r>
                      </m:sub>
                    </m:sSub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1_1#db4c4cdf4?vop=1&amp;vop=1&amp;pid=9717fb83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568700"/>
              </a:xfrm>
              <a:prstGeom prst="rect">
                <a:avLst/>
              </a:prstGeom>
              <a:blipFill rotWithShape="1">
                <a:blip r:embed="rId1"/>
                <a:stretch>
                  <a:fillRect l="-4" t="-13" r="-2498" b="-3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2_1#df0141565?vop=1&amp;pid=01ceb453e&amp;color=0,0,0&amp;vtp=1&amp;bt=1&amp;bbb=1"/>
              <p:cNvSpPr/>
              <p:nvPr/>
            </p:nvSpPr>
            <p:spPr>
              <a:xfrm>
                <a:off x="722376" y="969265"/>
                <a:ext cx="10753344" cy="4050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8.普朗克常量为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,真空中光速为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下列说法中正确的是(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22_1#df0141565?vop=1&amp;pid=01ceb453e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405003"/>
              </a:xfrm>
              <a:prstGeom prst="rect">
                <a:avLst/>
              </a:prstGeom>
              <a:blipFill rotWithShape="1">
                <a:blip r:embed="rId1"/>
                <a:stretch>
                  <a:fillRect l="-4" t="-63" b="-128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3_1#df0141565.bracket?vop=1&amp;pid=01ceb453e&amp;color=0,0,0&amp;vpa=8&amp;vtp=1&amp;bbb=1"/>
          <p:cNvSpPr/>
          <p:nvPr/>
        </p:nvSpPr>
        <p:spPr>
          <a:xfrm>
            <a:off x="7092696" y="969265"/>
            <a:ext cx="5476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22_2#df0141565.choices?vop=1&amp;pid=01ceb453e&amp;color=0,0,0&amp;vtp=1&amp;bbb=1"/>
              <p:cNvSpPr/>
              <p:nvPr/>
            </p:nvSpPr>
            <p:spPr>
              <a:xfrm>
                <a:off x="722376" y="1384300"/>
                <a:ext cx="10753344" cy="180022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A.放射性元素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238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发生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衰变的方程为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238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234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Th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衰变中，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粒子获得的能量越大，其德布罗意波长越短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衰变中产生的电子来源于原子核的内部，故半衰期会受元素化学状态的影响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.若某一原子核衰变辐射出一个频率为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𝛾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光子，该过程质量亏损为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22_2#df0141565.choices?vop=1&amp;pid=01ceb453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4300"/>
                <a:ext cx="10753344" cy="1800225"/>
              </a:xfrm>
              <a:prstGeom prst="rect">
                <a:avLst/>
              </a:prstGeom>
              <a:blipFill rotWithShape="1">
                <a:blip r:embed="rId2"/>
                <a:stretch>
                  <a:fillRect l="-4" b="-299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4_1#df0141565?vop=1&amp;vop=1&amp;pid=01ceb453e&amp;color=0,0,0&amp;vtp=1&amp;bt=1&amp;bbb=1&amp;hb=1"/>
              <p:cNvSpPr/>
              <p:nvPr/>
            </p:nvSpPr>
            <p:spPr>
              <a:xfrm>
                <a:off x="722376" y="969264"/>
                <a:ext cx="10753344" cy="188423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放射性元素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238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发生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衰变的核反应方程为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238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→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90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TH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故A正确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；根据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  <m:sSub>
                              <m:sSub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k</m:t>
                                </m:r>
                              </m:sub>
                            </m:sSub>
                          </m:e>
                        </m:rad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粒子获得的能量越大,其德布罗意波长越短,故B正确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衰变中产生的电子来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源于原子核的内部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,半衰期不受元素化学状态的影响,故C错误；原子核衰变后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,质量亏损产生的能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4_1#df0141565?vop=1&amp;vop=1&amp;pid=01ceb453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884236"/>
              </a:xfrm>
              <a:prstGeom prst="rect">
                <a:avLst/>
              </a:prstGeom>
              <a:blipFill rotWithShape="1">
                <a:blip r:embed="rId1"/>
                <a:stretch>
                  <a:fillRect l="-4" t="-13" b="-24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25_1#cf802f872?htil=5&amp;vop=1&amp;pid=01ceb453e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13125" y="1054295"/>
            <a:ext cx="2807208" cy="1965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25_2#cf802f872?htil=5&amp;vop=1&amp;pid=01ceb453e&amp;color=0,0,0&amp;vtp=1&amp;bt=1&amp;bbb=1&amp;hb=1"/>
              <p:cNvSpPr/>
              <p:nvPr/>
            </p:nvSpPr>
            <p:spPr>
              <a:xfrm>
                <a:off x="722376" y="972000"/>
                <a:ext cx="7808976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9.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[河北衡水多校2025高二下联考]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某种原子核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经过一系列的衰变达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到稳定状态变成原子核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Y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，质量数与中子数的关系图像如图所示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，下列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C_5_BD.25_2#cf802f872?htil=5&amp;vop=1&amp;pid=01ceb453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7808976" cy="1300353"/>
              </a:xfrm>
              <a:prstGeom prst="rect">
                <a:avLst/>
              </a:prstGeom>
              <a:blipFill rotWithShape="1">
                <a:blip r:embed="rId2"/>
                <a:stretch>
                  <a:fillRect l="-5" t="-35" r="-1080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26_1#cf802f872.bracket?vop=1&amp;pid=01ceb453e&amp;color=0,0,0&amp;vpa=9&amp;vtp=1&amp;bbb=1"/>
          <p:cNvSpPr/>
          <p:nvPr/>
        </p:nvSpPr>
        <p:spPr>
          <a:xfrm>
            <a:off x="2433701" y="1867350"/>
            <a:ext cx="52863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25_3#cf802f872.choices?htil=5&amp;vop=1&amp;pid=01ceb453e&amp;color=0,0,0&amp;vtp=1&amp;bbb=1"/>
              <p:cNvSpPr/>
              <p:nvPr/>
            </p:nvSpPr>
            <p:spPr>
              <a:xfrm>
                <a:off x="722376" y="2281877"/>
                <a:ext cx="7808976" cy="180022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的质子数与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Y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的质子数之比为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Y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的比结合能大于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的比结合能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经过1次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衰变后新元素的质子数与中子数之比为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Y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的衰变方程为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238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X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82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206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Y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8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8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e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25_3#cf802f872.choices?htil=5&amp;vop=1&amp;pid=01ceb453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1877"/>
                <a:ext cx="7808976" cy="1800225"/>
              </a:xfrm>
              <a:prstGeom prst="rect">
                <a:avLst/>
              </a:prstGeom>
              <a:blipFill rotWithShape="1">
                <a:blip r:embed="rId3"/>
                <a:stretch>
                  <a:fillRect l="-5" t="-18" r="2" b="-29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c4fc4600f.fixed?pid=32442ddaf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</a:t>
            </a:r>
            <a:endParaRPr lang="en-US" altLang="zh-CN" sz="7200" dirty="0"/>
          </a:p>
        </p:txBody>
      </p:sp>
      <p:sp>
        <p:nvSpPr>
          <p:cNvPr id="3" name="C_3#c4fc4600f.fixed?pid=32442ddaf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第五章素养检测</a:t>
            </a:r>
            <a:endParaRPr lang="en-US" altLang="zh-CN" sz="4400" dirty="0"/>
          </a:p>
        </p:txBody>
      </p:sp>
      <p:pic>
        <p:nvPicPr>
          <p:cNvPr id="4" name="C_3#c4fc4600f.fixed?pid=32442ddaf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c4fc4600f.fixed?pid=32442ddaf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刷速度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7_1#cf802f872?vop=1&amp;vop=1&amp;pid=01ceb453e&amp;color=0,0,0&amp;vtp=1&amp;bt=1&amp;bbb=1&amp;hb=1"/>
              <p:cNvSpPr/>
              <p:nvPr/>
            </p:nvSpPr>
            <p:spPr>
              <a:xfrm>
                <a:off x="722376" y="972000"/>
                <a:ext cx="10753344" cy="274828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由题图可知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的质量数为238,中子数为146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Y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的质量数为206,中子数为124,故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的质子数与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Y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的质子数之比为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238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146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):(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124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,故A错误；设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经过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次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次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达到稳定状态变成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Y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,核反应方程可写为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238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→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206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Y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,由电荷数与质量数守恒可得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238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,故衰变方程为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238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→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206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Y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故D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；衰变放出能量,生成物更稳定,故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Y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的比结合能大于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的比结合能,故B正确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经过1次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的衰变方程为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238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X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234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Z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,新元素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Z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的质子数与中子数之比为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234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7_1#cf802f872?vop=1&amp;vop=1&amp;pid=01ceb453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48280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r="-549" b="-164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8_1#412daf6fa?vop=1&amp;pid=01ceb453e&amp;color=0,0,0&amp;vtp=1&amp;bt=1&amp;bbb=1&amp;hb=1"/>
              <p:cNvSpPr/>
              <p:nvPr/>
            </p:nvSpPr>
            <p:spPr>
              <a:xfrm>
                <a:off x="722376" y="972000"/>
                <a:ext cx="10753344" cy="17702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10.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[湖南长沙2025高二下检测]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如图所示，在磁感应强度大小为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、方向垂直纸面向里的匀强磁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场中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，一个静止的放射性原子核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𝑍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发生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衰变放出了一个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粒子.放射出的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及生成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的新核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Y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在与磁场垂直的平面内做圆周运动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粒子的运动轨迹半径为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𝑅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、电荷量为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假设粒子质量可用质量数表示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28_1#412daf6fa?vop=1&amp;pid=01ceb453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70253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218" b="-25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C_5_BD.28_3#412daf6fa?iti=5&amp;htil=1&amp;vop=1&amp;pid=01ceb453e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18488" y="2888111"/>
            <a:ext cx="886968" cy="996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5_BD.28_4#412daf6fa?iti=6&amp;htil=1&amp;vop=1&amp;pid=01ceb453e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34256" y="2878967"/>
            <a:ext cx="832104" cy="996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C_5_BD.28_5#412daf6fa?iti=7&amp;htil=1&amp;vop=1&amp;pid=01ceb453e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48856" y="2933831"/>
            <a:ext cx="1179576" cy="950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5_BD.28_6#412daf6fa?iti=8&amp;htil=1&amp;vop=1&amp;pid=01ceb453e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18904" y="2869823"/>
            <a:ext cx="1207008" cy="1005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C_5_BD.28_7#412daf6fa?iti=5&amp;htil=1&amp;vop=1&amp;pid=01ceb453e&amp;color=0,0,0&amp;vtp=1"/>
          <p:cNvSpPr/>
          <p:nvPr/>
        </p:nvSpPr>
        <p:spPr>
          <a:xfrm>
            <a:off x="1906397" y="4011807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</a:t>
            </a:r>
            <a:endParaRPr lang="en-US" altLang="zh-CN" sz="2000" dirty="0"/>
          </a:p>
        </p:txBody>
      </p:sp>
      <p:sp>
        <p:nvSpPr>
          <p:cNvPr id="9" name="QC_5_BD.28_8#412daf6fa?iti=6&amp;htil=1&amp;vop=1&amp;pid=01ceb453e&amp;color=0,0,0&amp;vtp=1"/>
          <p:cNvSpPr/>
          <p:nvPr/>
        </p:nvSpPr>
        <p:spPr>
          <a:xfrm>
            <a:off x="4594733" y="4002663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dirty="0"/>
          </a:p>
        </p:txBody>
      </p:sp>
      <p:sp>
        <p:nvSpPr>
          <p:cNvPr id="10" name="QC_5_BD.28_9#412daf6fa?iti=7&amp;htil=1&amp;vop=1&amp;pid=01ceb453e&amp;color=0,0,0&amp;vtp=1"/>
          <p:cNvSpPr/>
          <p:nvPr/>
        </p:nvSpPr>
        <p:spPr>
          <a:xfrm>
            <a:off x="7283069" y="4011807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丙</a:t>
            </a:r>
            <a:endParaRPr lang="en-US" altLang="zh-CN" sz="2000" dirty="0"/>
          </a:p>
        </p:txBody>
      </p:sp>
      <p:sp>
        <p:nvSpPr>
          <p:cNvPr id="11" name="QC_5_BD.28_10#412daf6fa?iti=8&amp;htil=1&amp;vop=1&amp;pid=01ceb453e&amp;color=0,0,0&amp;vtp=1"/>
          <p:cNvSpPr/>
          <p:nvPr/>
        </p:nvSpPr>
        <p:spPr>
          <a:xfrm>
            <a:off x="9966833" y="4002663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丁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30_1#412daf6fa.choices?vop=1&amp;pid=01ceb453e&amp;color=0,0,0&amp;vtp=1&amp;bt=1&amp;bbb=1"/>
              <p:cNvSpPr/>
              <p:nvPr/>
            </p:nvSpPr>
            <p:spPr>
              <a:xfrm>
                <a:off x="722376" y="972000"/>
                <a:ext cx="10753344" cy="2108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A.衰变后产生的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粒子与新核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Y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在磁场中运动的轨迹（箭头表示运动方向）正确的是图丙</a:t>
                </a:r>
                <a:endParaRPr lang="en-US" altLang="zh-CN" sz="20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.衰变后经过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π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𝑍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𝐵𝑞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，新核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Y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可能与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粒子再次相遇</a:t>
                </a:r>
                <a:endParaRPr lang="en-US" altLang="zh-CN" sz="20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粒子的圆周运动可以等效成一个环形电流，环形电流大小为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π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.若衰变过程中释放的核能都转化为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粒子和新核的动能，则衰变过程中的质量亏损为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𝐵𝑞𝑅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𝑐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30_1#412daf6fa.choices?vop=1&amp;pid=01ceb453e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108200"/>
              </a:xfrm>
              <a:prstGeom prst="rect">
                <a:avLst/>
              </a:prstGeom>
              <a:blipFill rotWithShape="1">
                <a:blip r:embed="rId1"/>
                <a:stretch>
                  <a:fillRect l="-4" t="-21" b="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9_1#412daf6fa.bracket?vop=1&amp;pid=01ceb453e&amp;color=0,0,0&amp;vpa=10&amp;vtp=1&amp;bbb=1&amp;answeroption=BCD"/>
          <p:cNvSpPr txBox="1"/>
          <p:nvPr/>
        </p:nvSpPr>
        <p:spPr>
          <a:xfrm>
            <a:off x="595376" y="1579060"/>
            <a:ext cx="397545" cy="47705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100" b="1">
                <a:solidFill>
                  <a:srgbClr val="00B050"/>
                </a:solidFill>
                <a:latin typeface="华文细黑" panose="02010600040101010101" pitchFamily="2" charset="-122"/>
              </a:rPr>
              <a:t>√</a:t>
            </a:r>
            <a:endParaRPr lang="zh-CN" altLang="en-US" sz="3100" b="1">
              <a:solidFill>
                <a:srgbClr val="00B050"/>
              </a:solidFill>
              <a:latin typeface="华文细黑" panose="02010600040101010101" pitchFamily="2" charset="-122"/>
            </a:endParaRPr>
          </a:p>
        </p:txBody>
      </p:sp>
      <p:sp>
        <p:nvSpPr>
          <p:cNvPr id="4" name="QC_5_AN.29_2#412daf6fa.bracket?vop=1&amp;pid=01ceb453e&amp;color=0,0,0&amp;vpa=10&amp;vtp=1&amp;bbb=1&amp;answeroption=BCD"/>
          <p:cNvSpPr txBox="1"/>
          <p:nvPr/>
        </p:nvSpPr>
        <p:spPr>
          <a:xfrm>
            <a:off x="595376" y="2125160"/>
            <a:ext cx="688975" cy="47244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zh-CN" altLang="en-US" sz="3100" b="1">
                <a:solidFill>
                  <a:srgbClr val="00B050"/>
                </a:solidFill>
                <a:latin typeface="华文细黑" panose="02010600040101010101" pitchFamily="2" charset="-122"/>
              </a:rPr>
              <a:t>√</a:t>
            </a:r>
            <a:endParaRPr lang="zh-CN" altLang="en-US" sz="3100" b="1">
              <a:solidFill>
                <a:srgbClr val="00B050"/>
              </a:solidFill>
              <a:latin typeface="华文细黑" panose="02010600040101010101" pitchFamily="2" charset="-122"/>
            </a:endParaRPr>
          </a:p>
        </p:txBody>
      </p:sp>
      <p:sp>
        <p:nvSpPr>
          <p:cNvPr id="5" name="QC_5_AN.29_3#412daf6fa.bracket?vop=1&amp;pid=01ceb453e&amp;color=0,0,0&amp;vpa=10&amp;vtp=1&amp;bbb=1&amp;answeroption=BCD"/>
          <p:cNvSpPr txBox="1"/>
          <p:nvPr/>
        </p:nvSpPr>
        <p:spPr>
          <a:xfrm>
            <a:off x="595376" y="2709360"/>
            <a:ext cx="688975" cy="47244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zh-CN" altLang="en-US" sz="3100" b="1">
                <a:solidFill>
                  <a:srgbClr val="00B050"/>
                </a:solidFill>
                <a:latin typeface="华文细黑" panose="02010600040101010101" pitchFamily="2" charset="-122"/>
              </a:rPr>
              <a:t>√</a:t>
            </a:r>
            <a:endParaRPr lang="zh-CN" altLang="en-US" sz="3100" b="1">
              <a:solidFill>
                <a:srgbClr val="00B050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1_1#412daf6fa?vop=1&amp;vop=1&amp;pid=01ceb453e&amp;color=0,0,0&amp;vtp=1&amp;bt=1&amp;bbb=1&amp;hb=1"/>
              <p:cNvSpPr/>
              <p:nvPr/>
            </p:nvSpPr>
            <p:spPr>
              <a:xfrm>
                <a:off x="722376" y="972000"/>
                <a:ext cx="10753344" cy="4615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衰变后产生的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粒子与新核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Y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都带正电荷，且由动量守恒定律可知，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两粒子的速度反向，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所以在磁场中运动的轨迹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（箭头表示运动方向）正确的是题图丁，故A错误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；衰变方程为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7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𝑍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mPr>
                      <m:mr>
                        <m:e>
                          <m:r>
                            <a:rPr lang="en-US" altLang="zh-CN" sz="2000" b="0">
                              <a:solidFill>
                                <a:srgbClr val="000000"/>
                              </a:solidFill>
                              <a:latin typeface="Cambria Math" panose="02040503050406030204" pitchFamily="34" charset="0"/>
                            </a:rPr>
                            <m:t>𝐴</m:t>
                          </m:r>
                          <m:r>
                            <a:rPr lang="en-US" altLang="zh-CN" sz="2000" b="0">
                              <a:solidFill>
                                <a:srgbClr val="000000"/>
                              </a:solidFill>
                              <a:latin typeface="Cambria Math" panose="02040503050406030204" pitchFamily="34" charset="0"/>
                            </a:rPr>
                            <m:t>−</m:t>
                          </m:r>
                          <m:r>
                            <a:rPr lang="en-US" altLang="zh-CN" sz="2000" b="0">
                              <a:solidFill>
                                <a:srgbClr val="000000"/>
                              </a:solidFill>
                              <a:latin typeface="Cambria Math" panose="02040503050406030204" pitchFamily="34" charset="0"/>
                            </a:rPr>
                            <m:t>4</m:t>
                          </m:r>
                        </m:e>
                      </m:mr>
                      <m:mr>
                        <m:e>
                          <m:groupChr>
                            <m:groupChrPr>
                              <m:chr m:val="→"/>
                              <m:pos m:val="top"/>
                              <m:ctrlPr>
                                <a:rPr lang="en-US" altLang="zh-CN" sz="2000" b="0" i="1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</a:rPr>
                              </m:ctrlPr>
                            </m:groupChrPr>
                            <m:e>
                              <m:r>
                                <a:rPr lang="en-US" altLang="zh-CN" sz="2000" b="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</a:rPr>
                                <m:t>𝑍</m:t>
                              </m:r>
                              <m:r>
                                <a:rPr lang="en-US" altLang="zh-CN" sz="2000" b="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</a:rPr>
                                <m:t>−</m:t>
                              </m:r>
                              <m:r>
                                <a:rPr lang="en-US" altLang="zh-CN" sz="2000" b="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</a:rPr>
                                <m:t>2</m:t>
                              </m:r>
                            </m:e>
                          </m:groupCh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Y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，则新核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Y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的质量为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，电荷量为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𝑍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，由圆周运动规律得各自的周期为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6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π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𝐵𝑞</m:t>
                        </m:r>
                      </m:den>
                    </m:f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Y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π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𝐴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𝑍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π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𝑍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𝐵𝑞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，当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𝑍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为2的整数倍时，两核再次相遇，故B正确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圆周运动可以等效成一个环形电流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，环形电流大小为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𝐼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𝑞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𝛼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𝑞</m:t>
                        </m:r>
                      </m:num>
                      <m:den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π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𝐵𝑞</m:t>
                            </m:r>
                          </m:den>
                        </m:f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π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，故C正确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；根据能量守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恒定律有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𝑚𝑣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，结合圆周运动以及两核的质量、电荷量关系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，整理得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(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𝐵𝑞𝑅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𝐵𝑞𝑅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𝐵𝑞𝑅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，由爱因斯坦质能方程有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𝐵𝑞𝑅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𝑐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故D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1_1#412daf6fa?vop=1&amp;vop=1&amp;pid=01ceb453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615434"/>
              </a:xfrm>
              <a:prstGeom prst="rect">
                <a:avLst/>
              </a:prstGeom>
              <a:blipFill rotWithShape="1">
                <a:blip r:embed="rId1"/>
                <a:stretch>
                  <a:fillRect l="-4" t="-10" b="-9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32_1#a93385b0f?vop=1&amp;pid=dd2322685&amp;color=0,0,0&amp;vtp=1&amp;bt=1&amp;bbb=1&amp;hb=1"/>
              <p:cNvSpPr/>
              <p:nvPr/>
            </p:nvSpPr>
            <p:spPr>
              <a:xfrm>
                <a:off x="722376" y="972000"/>
                <a:ext cx="10753344" cy="1338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11.（16分）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[天津一中2025高二下期末]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医学影像诊断设备中的示踪剂常利用同位素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作为示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踪原子标记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，其半衰期仅有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min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由小型回旋加速器输出的高速质子轰击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获得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，同时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会放出另一原子核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32_1#a93385b0f?vop=1&amp;pid=dd232268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38834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945" b="-33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BD.33_1#8cd7b0fce?vop=1&amp;pid=a93385b0f&amp;color=0,0,0&amp;vtp=1&amp;bbb=1"/>
              <p:cNvSpPr/>
              <p:nvPr/>
            </p:nvSpPr>
            <p:spPr>
              <a:xfrm>
                <a:off x="722376" y="2360110"/>
                <a:ext cx="10753344" cy="40817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（1）写出质子轰击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生成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的核反应方程；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BD.33_1#8cd7b0fce?vop=1&amp;pid=a93385b0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60110"/>
                <a:ext cx="10753344" cy="408178"/>
              </a:xfrm>
              <a:prstGeom prst="rect">
                <a:avLst/>
              </a:prstGeom>
              <a:blipFill rotWithShape="1">
                <a:blip r:embed="rId2"/>
                <a:stretch>
                  <a:fillRect l="-4" t="-110" b="-119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34_1#8cd7b0fce?vop=1&amp;vop=1&amp;pid=a93385b0f&amp;color=0,0,0&amp;vtp=1&amp;bbb=1"/>
              <p:cNvSpPr/>
              <p:nvPr/>
            </p:nvSpPr>
            <p:spPr>
              <a:xfrm>
                <a:off x="722376" y="2823977"/>
                <a:ext cx="10753344" cy="42392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𝟏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𝟏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𝐇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𝟕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𝟏𝟒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𝐍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𝟔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𝟏𝟏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𝐂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𝟐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𝟒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𝐇𝐞</m:t>
                        </m:r>
                      </m:e>
                    </m:d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6_AN.34_1#8cd7b0fce?vop=1&amp;vop=1&amp;pid=a93385b0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23977"/>
                <a:ext cx="10753344" cy="423926"/>
              </a:xfrm>
              <a:prstGeom prst="rect">
                <a:avLst/>
              </a:prstGeom>
              <a:blipFill rotWithShape="1">
                <a:blip r:embed="rId3"/>
                <a:stretch>
                  <a:fillRect l="-4" t="-31" b="-138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S.35_1#8cd7b0fce?vop=1&amp;vop=1&amp;pid=a93385b0f&amp;color=0,0,0&amp;vtp=1&amp;bbb=1"/>
              <p:cNvSpPr/>
              <p:nvPr/>
            </p:nvSpPr>
            <p:spPr>
              <a:xfrm>
                <a:off x="722376" y="3255205"/>
                <a:ext cx="10753344" cy="9066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根据核反应过程质量数和电荷数守恒可知，质子轰击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生成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的核反应方程为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5" name="QO_6_AS.35_1#8cd7b0fce?vop=1&amp;vop=1&amp;pid=a93385b0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255205"/>
                <a:ext cx="10753344" cy="906653"/>
              </a:xfrm>
              <a:prstGeom prst="rect">
                <a:avLst/>
              </a:prstGeom>
              <a:blipFill rotWithShape="1">
                <a:blip r:embed="rId4"/>
                <a:stretch>
                  <a:fillRect l="-4" t="-22" b="-50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36_1#ebc87c922?vop=1&amp;pid=a93385b0f&amp;color=0,0,0&amp;vtp=1&amp;bt=1&amp;bbb=1"/>
              <p:cNvSpPr/>
              <p:nvPr/>
            </p:nvSpPr>
            <p:spPr>
              <a:xfrm>
                <a:off x="722376" y="972000"/>
                <a:ext cx="10753344" cy="40817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经过1小时后，还剩下的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的质量是多少克？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36_1#ebc87c922?vop=1&amp;pid=a93385b0f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178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9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37_1#ebc87c922?vop=1&amp;vop=1&amp;pid=a93385b0f&amp;color=0,0,0&amp;vtp=1&amp;bbb=1"/>
              <p:cNvSpPr/>
              <p:nvPr/>
            </p:nvSpPr>
            <p:spPr>
              <a:xfrm>
                <a:off x="722376" y="1427104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𝟎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𝟏𝟐𝟓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𝐠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37_1#ebc87c922?vop=1&amp;vop=1&amp;pid=a93385b0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27104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65" b="-142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38_1#ebc87c922?vop=1&amp;vop=1&amp;pid=a93385b0f&amp;color=0,0,0&amp;vtp=1&amp;bbb=1"/>
              <p:cNvSpPr/>
              <p:nvPr/>
            </p:nvSpPr>
            <p:spPr>
              <a:xfrm>
                <a:off x="722376" y="1837695"/>
                <a:ext cx="10753344" cy="104165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经过1小时后,还剩下的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的质量</a:t>
                </a:r>
                <a:endParaRPr lang="en-US" altLang="zh-CN" sz="2200" dirty="0"/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</m:e>
                      <m:sup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𝑡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𝜏</m:t>
                            </m:r>
                          </m:den>
                        </m:f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</m:e>
                      <m:sup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60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20</m:t>
                            </m:r>
                          </m:den>
                        </m:f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</m:t>
                        </m:r>
                      </m:den>
                    </m:f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125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38_1#ebc87c922?vop=1&amp;vop=1&amp;pid=a93385b0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37695"/>
                <a:ext cx="10753344" cy="1041654"/>
              </a:xfrm>
              <a:prstGeom prst="rect">
                <a:avLst/>
              </a:prstGeom>
              <a:blipFill rotWithShape="1">
                <a:blip r:embed="rId3"/>
                <a:stretch>
                  <a:fillRect l="-4" b="-119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39_1#db6d58459?vop=1&amp;pid=a93385b0f&amp;color=0,0,0&amp;vtp=1&amp;bt=1&amp;bbb=1&amp;hb=1"/>
              <p:cNvSpPr/>
              <p:nvPr/>
            </p:nvSpPr>
            <p:spPr>
              <a:xfrm>
                <a:off x="722376" y="972000"/>
                <a:ext cx="10753344" cy="1338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（3）若高速质子的速度是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，与静止的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发生正碰，碰后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的速度大小为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，方向与质子速度方向一致.求放出的另一原子核的速度的大小和方向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.（该小题中原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子核的质量比可以使用质量数比代替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39_1#db6d58459?vop=1&amp;pid=a93385b0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38834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b="-33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40_1#db6d58459?vop=1&amp;vop=1&amp;pid=a93385b0f&amp;color=0,0,0&amp;vtp=1&amp;bbb=1"/>
              <p:cNvSpPr/>
              <p:nvPr/>
            </p:nvSpPr>
            <p:spPr>
              <a:xfrm>
                <a:off x="722376" y="2360237"/>
                <a:ext cx="10753344" cy="40627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𝟐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𝟓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𝟒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𝐦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𝐬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,方向与质子初速度方向相反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40_1#db6d58459?vop=1&amp;vop=1&amp;pid=a93385b0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60237"/>
                <a:ext cx="10753344" cy="406273"/>
              </a:xfrm>
              <a:prstGeom prst="rect">
                <a:avLst/>
              </a:prstGeom>
              <a:blipFill rotWithShape="1">
                <a:blip r:embed="rId2"/>
                <a:stretch>
                  <a:fillRect l="-4" t="-142" b="-1239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41_1#db6d58459?vop=1&amp;vop=1&amp;pid=a93385b0f&amp;color=0,0,0&amp;vtp=1&amp;bbb=1"/>
              <p:cNvSpPr/>
              <p:nvPr/>
            </p:nvSpPr>
            <p:spPr>
              <a:xfrm>
                <a:off x="722376" y="2776670"/>
                <a:ext cx="10753344" cy="14019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以质子的运动方向为正方向,碰撞过程,由动量守恒定律可得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解得氦核的速度为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所以氦核的速度大小为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,方向与质子初速度方向相反.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41_1#db6d58459?vop=1&amp;vop=1&amp;pid=a93385b0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76670"/>
                <a:ext cx="10753344" cy="1401953"/>
              </a:xfrm>
              <a:prstGeom prst="rect">
                <a:avLst/>
              </a:prstGeom>
              <a:blipFill rotWithShape="1">
                <a:blip r:embed="rId3"/>
                <a:stretch>
                  <a:fillRect l="-4" t="-32" b="-32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42_1#a9ba0e28a?vop=1&amp;pid=dd2322685&amp;color=0,0,0&amp;vtp=1&amp;bt=1&amp;bbb=1&amp;hb=1"/>
              <p:cNvSpPr/>
              <p:nvPr/>
            </p:nvSpPr>
            <p:spPr>
              <a:xfrm>
                <a:off x="722377" y="972000"/>
                <a:ext cx="10749631" cy="178263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12.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         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18分）用中子轰击铀核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，其中的一个可能反应是分裂成钡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Ba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和氪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Kr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放出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3个中子.各核和中子的质量如下（真空中光速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,计算结果保留到小数点后两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：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390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313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27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674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27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Ba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234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27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Kr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152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604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27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42_1#a9ba0e28a?vop=1&amp;pid=dd232268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7" y="972000"/>
                <a:ext cx="10749631" cy="1782636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2663" b="-25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42_1#a9ba0e28a?vop=1&amp;pid=dd2322685&amp;color=0,0,0&amp;tib=255,255,255&amp;iip=1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05632" y="1090745"/>
            <a:ext cx="86868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6_BD.43_1#6efad1947?vop=1&amp;pid=a9ba0e28a&amp;color=0,0,0&amp;vtp=1&amp;bbb=1"/>
          <p:cNvSpPr/>
          <p:nvPr/>
        </p:nvSpPr>
        <p:spPr>
          <a:xfrm>
            <a:off x="722376" y="2755969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（1）试写出该核反应方程；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N.44_1#6efad1947?vop=1&amp;vop=1&amp;pid=a9ba0e28a&amp;color=0,0,0&amp;vtp=1&amp;bbb=1"/>
              <p:cNvSpPr/>
              <p:nvPr/>
            </p:nvSpPr>
            <p:spPr>
              <a:xfrm>
                <a:off x="722376" y="3175069"/>
                <a:ext cx="10753344" cy="59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𝟐𝟑𝟓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𝟗𝟐</m:t>
                        </m:r>
                      </m:den>
                    </m:f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𝐔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𝟎</m:t>
                        </m:r>
                      </m:den>
                    </m:f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𝐧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→</m:t>
                    </m:r>
                    <m:sSubSup>
                      <m:sSubSupPr>
                        <m:ctrlP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𝟓𝟔</m:t>
                        </m:r>
                      </m:sub>
                      <m: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𝟏𝟒𝟏</m:t>
                        </m:r>
                      </m:sup>
                    </m:sSubSup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𝐁𝐚</m:t>
                    </m:r>
                    <m:limLow>
                      <m:limLowPr>
                        <m:ctrlP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1" i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+</m:t>
                            </m:r>
                          </m:e>
                          <m:lim>
                            <m:r>
                              <a:rPr lang="en-US" altLang="zh-CN" sz="2000" b="1" i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𝟗𝟐</m:t>
                            </m:r>
                          </m:lim>
                        </m:limUpp>
                      </m:e>
                      <m:lim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𝟑𝟔</m:t>
                        </m:r>
                      </m:lim>
                    </m:limLow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𝐊𝐫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𝟑</m:t>
                        </m:r>
                      </m:e>
                      <m:sub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𝟎</m:t>
                        </m:r>
                      </m:sub>
                      <m: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</m:t>
                        </m:r>
                      </m:sup>
                    </m:sSubSup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𝐧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O_6_AN.44_1#6efad1947?vop=1&amp;vop=1&amp;pid=a9ba0e28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175069"/>
                <a:ext cx="10753344" cy="596900"/>
              </a:xfrm>
              <a:prstGeom prst="rect">
                <a:avLst/>
              </a:prstGeom>
              <a:blipFill rotWithShape="1">
                <a:blip r:embed="rId3"/>
                <a:stretch>
                  <a:fillRect l="-4" t="-12" b="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6_AS.45_1#6efad1947?vop=1&amp;vop=1&amp;pid=a9ba0e28a&amp;color=0,0,0&amp;vtp=1&amp;bbb=1"/>
              <p:cNvSpPr/>
              <p:nvPr/>
            </p:nvSpPr>
            <p:spPr>
              <a:xfrm>
                <a:off x="722376" y="3771969"/>
                <a:ext cx="10753344" cy="59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根据电荷数守恒、质量数守恒可知,核反应方程为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→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Ba</m:t>
                    </m:r>
                    <m:limLow>
                      <m:limLow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+</m:t>
                            </m:r>
                          </m:e>
                          <m:li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92</m:t>
                            </m:r>
                          </m:lim>
                        </m:limUpp>
                      </m:e>
                      <m:li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36</m:t>
                        </m:r>
                      </m:lim>
                    </m:limLow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Kr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6" name="QO_6_AS.45_1#6efad1947?vop=1&amp;vop=1&amp;pid=a9ba0e28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771969"/>
                <a:ext cx="10753344" cy="596900"/>
              </a:xfrm>
              <a:prstGeom prst="rect">
                <a:avLst/>
              </a:prstGeom>
              <a:blipFill rotWithShape="1">
                <a:blip r:embed="rId4"/>
                <a:stretch>
                  <a:fillRect l="-4" t="-12" b="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46_1#a3c7c640f?vop=1&amp;pid=a9ba0e28a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（2）求出反应中释放的核能；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47_1#a3c7c640f?vop=1&amp;vop=1&amp;pid=a9ba0e28a&amp;color=0,0,0&amp;vtp=1&amp;bbb=1"/>
              <p:cNvSpPr/>
              <p:nvPr/>
            </p:nvSpPr>
            <p:spPr>
              <a:xfrm>
                <a:off x="722376" y="1433137"/>
                <a:ext cx="10753344" cy="40132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𝟑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𝟐𝟐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𝟏𝟏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𝐉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47_1#a3c7c640f?vop=1&amp;vop=1&amp;pid=a9ba0e28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01320"/>
              </a:xfrm>
              <a:prstGeom prst="rect">
                <a:avLst/>
              </a:prstGeom>
              <a:blipFill rotWithShape="1">
                <a:blip r:embed="rId1"/>
                <a:stretch>
                  <a:fillRect l="-4" t="-144" b="-137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6_AS.48_1#a3c7c640f?vop=1&amp;vop=1&amp;pid=a9ba0e28a&amp;color=0,0,0&amp;vtp=1&amp;bbb=1&amp;hb=1"/>
          <p:cNvSpPr/>
          <p:nvPr/>
        </p:nvSpPr>
        <p:spPr>
          <a:xfrm>
            <a:off x="722376" y="1835917"/>
            <a:ext cx="10753344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核反应的质量亏损</a:t>
            </a:r>
            <a:endParaRPr lang="en-US" altLang="zh-CN" sz="2200" dirty="0"/>
          </a:p>
          <a:p>
            <a:pPr latinLnBrk="1">
              <a:lnSpc>
                <a:spcPts val="100"/>
              </a:lnSpc>
            </a:pP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S.48_1#a3c7c640f?vop=1&amp;vop=1&amp;pid=a9ba0e28a&amp;color=0,0,0&amp;vtp=1&amp;bbb=1&amp;hb=1"/>
              <p:cNvSpPr/>
              <p:nvPr/>
            </p:nvSpPr>
            <p:spPr>
              <a:xfrm>
                <a:off x="722376" y="2343917"/>
                <a:ext cx="10753344" cy="9144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Ba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Kr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Ba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Kr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390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313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27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234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27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152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604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27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674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27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578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28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100"/>
                  </a:lnSpc>
                </a:pPr>
                <a:endParaRPr lang="en-US" altLang="zh-CN" sz="2200" dirty="0"/>
              </a:p>
            </p:txBody>
          </p:sp>
        </mc:Choice>
        <mc:Fallback>
          <p:sp>
            <p:nvSpPr>
              <p:cNvPr id="5" name="QO_6_AS.48_1#a3c7c640f?vop=1&amp;vop=1&amp;pid=a9ba0e28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43917"/>
                <a:ext cx="10753344" cy="914400"/>
              </a:xfrm>
              <a:prstGeom prst="rect">
                <a:avLst/>
              </a:prstGeom>
              <a:blipFill rotWithShape="1">
                <a:blip r:embed="rId2"/>
                <a:stretch>
                  <a:fillRect l="-4" t="-14" b="-137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6_AS.48_1#a3c7c640f?vop=1&amp;vop=1&amp;pid=a9ba0e28a&amp;color=0,0,0&amp;vtp=1&amp;bbb=1&amp;hb=1"/>
              <p:cNvSpPr/>
              <p:nvPr/>
            </p:nvSpPr>
            <p:spPr>
              <a:xfrm>
                <a:off x="722376" y="3258317"/>
                <a:ext cx="10753344" cy="86823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反应中释放的核能为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578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28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11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6" name="QO_6_AS.48_1#a3c7c640f?vop=1&amp;vop=1&amp;pid=a9ba0e28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258317"/>
                <a:ext cx="10753344" cy="868236"/>
              </a:xfrm>
              <a:prstGeom prst="rect">
                <a:avLst/>
              </a:prstGeom>
              <a:blipFill rotWithShape="1">
                <a:blip r:embed="rId3"/>
                <a:stretch>
                  <a:fillRect l="-4" t="-15" b="-53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49_1#42825daf0?vop=1&amp;pid=a9ba0e28a&amp;color=0,0,0&amp;vtp=1&amp;bt=1&amp;bbb=1&amp;hb=1"/>
              <p:cNvSpPr/>
              <p:nvPr/>
            </p:nvSpPr>
            <p:spPr>
              <a:xfrm>
                <a:off x="722376" y="972000"/>
                <a:ext cx="10753344" cy="87509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（3）我国第一座核电站——秦山核电站总装机容量达到650万千瓦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，若该核电站中发生的反应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（1）中反应，则秦山核电站一年需要消耗多少千克的铀核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?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49_1#42825daf0?vop=1&amp;pid=a9ba0e28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75094"/>
              </a:xfrm>
              <a:prstGeom prst="rect">
                <a:avLst/>
              </a:prstGeom>
              <a:blipFill rotWithShape="1">
                <a:blip r:embed="rId1"/>
                <a:stretch>
                  <a:fillRect l="-4" t="-51" b="-58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50_1#42825daf0?vop=1&amp;vop=1&amp;pid=a9ba0e28a&amp;color=0,0,0&amp;vtp=1&amp;bbb=1"/>
              <p:cNvSpPr/>
              <p:nvPr/>
            </p:nvSpPr>
            <p:spPr>
              <a:xfrm>
                <a:off x="722376" y="1899037"/>
                <a:ext cx="10753344" cy="40132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𝟐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𝟒𝟖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𝟑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𝐤𝐠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50_1#42825daf0?vop=1&amp;vop=1&amp;pid=a9ba0e28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99037"/>
                <a:ext cx="10753344" cy="401320"/>
              </a:xfrm>
              <a:prstGeom prst="rect">
                <a:avLst/>
              </a:prstGeom>
              <a:blipFill rotWithShape="1">
                <a:blip r:embed="rId2"/>
                <a:stretch>
                  <a:fillRect l="-4" t="-96" b="-138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51_1#42825daf0?vop=1&amp;vop=1&amp;pid=a9ba0e28a&amp;color=0,0,0&amp;vtp=1&amp;bbb=1"/>
              <p:cNvSpPr/>
              <p:nvPr/>
            </p:nvSpPr>
            <p:spPr>
              <a:xfrm>
                <a:off x="722376" y="2301817"/>
                <a:ext cx="10753344" cy="101708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秦山核电站一年需要消耗铀核的质量</a:t>
                </a:r>
                <a:endParaRPr lang="en-US" altLang="zh-CN" sz="2200" dirty="0"/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650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7</m:t>
                            </m:r>
                          </m:sup>
                        </m:s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×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365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×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24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×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600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.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11</m:t>
                            </m:r>
                          </m:sup>
                        </m:sSup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390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313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27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48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51_1#42825daf0?vop=1&amp;vop=1&amp;pid=a9ba0e28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01817"/>
                <a:ext cx="10753344" cy="1017080"/>
              </a:xfrm>
              <a:prstGeom prst="rect">
                <a:avLst/>
              </a:prstGeom>
              <a:blipFill rotWithShape="1">
                <a:blip r:embed="rId3"/>
                <a:stretch>
                  <a:fillRect l="-4" t="-57" b="-108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_1#33723607d?vop=1&amp;pid=9717fb83a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[贵州铜仁2025高二上期末]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地磁场的示意图（虚线，方向未标出）如图所示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，赤道上方的磁场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可看成与地面平行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，若有来自宇宙的一束粒子流，其中含有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𝛾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射线以及质子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，沿与地球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表面垂直的方向射向赤道上空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则在地磁场的作用下(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_1#33723607d?vop=1&amp;pid=9717fb83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1175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_1#33723607d.bracket?vop=1&amp;pid=9717fb83a&amp;color=0,0,0&amp;vpa=1&amp;vtp=1"/>
          <p:cNvSpPr/>
          <p:nvPr/>
        </p:nvSpPr>
        <p:spPr>
          <a:xfrm>
            <a:off x="6764401" y="18673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pic>
        <p:nvPicPr>
          <p:cNvPr id="4" name="QC_5_BD.1_2#33723607d?htil=1&amp;vop=1&amp;pid=9717fb83a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74396" y="2408877"/>
            <a:ext cx="1783080" cy="1316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_3#33723607d.choices?htil=1&amp;vop=1&amp;pid=9717fb83a&amp;color=0,0,0&amp;vtp=1&amp;bbb=1"/>
              <p:cNvSpPr/>
              <p:nvPr/>
            </p:nvSpPr>
            <p:spPr>
              <a:xfrm>
                <a:off x="722376" y="2281877"/>
                <a:ext cx="883310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452437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.质子向北偏转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𝛾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射线向东偏转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  <a:tabLst>
                    <a:tab pos="4524375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射线向东偏转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射线沿直线射向赤道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1_3#33723607d.choices?htil=1&amp;vop=1&amp;pid=9717fb83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1877"/>
                <a:ext cx="8833104" cy="843153"/>
              </a:xfrm>
              <a:prstGeom prst="rect">
                <a:avLst/>
              </a:prstGeom>
              <a:blipFill rotWithShape="1">
                <a:blip r:embed="rId3"/>
                <a:stretch>
                  <a:fillRect l="-4" t="-38" b="-53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EX.52_1#a9ba0e28a?vop=1&amp;vop=1&amp;pid=dd2322685&amp;color=0,0,0&amp;vtp=1&amp;bt=1&amp;bbb=1&amp;hb=1"/>
          <p:cNvSpPr/>
          <p:nvPr/>
        </p:nvSpPr>
        <p:spPr>
          <a:xfrm>
            <a:off x="722376" y="969264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教材变式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本题由教材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P131复习与提高B组第5题演变而来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.题目都考查了核反应方程和核电站每年需要消耗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的铀的质量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53_1#ff18f91ee?vop=1&amp;pid=dd2322685&amp;color=0,0,0&amp;vtp=1&amp;bt=1&amp;bbb=1&amp;hb=1"/>
              <p:cNvSpPr/>
              <p:nvPr/>
            </p:nvSpPr>
            <p:spPr>
              <a:xfrm>
                <a:off x="722376" y="972000"/>
                <a:ext cx="10753344" cy="2697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13.（20分）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[河南商丘2025高一下联考]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某建筑工地上发现地下有一棵死去的古树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，测出该古树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碳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14的含量是现代植物的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.如图所示，在范围足够大的垂直纸面向里的匀强磁场中，静止在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的碳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14核发生一次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衰变，产生的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粒子速度方向与磁场方向垂直，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粒子与氮核恰好在纸面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内做匀速圆周运动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，轨迹如图中1、2所示.已知碳14的半衰期为5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730年，衰变后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粒子的动能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粒子与氮核质量之比为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𝑘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，真空中光速为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.不计重力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，假设该衰变过程释放的核能全部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转化为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粒子和氮核的动能.粒子质量可用质量数表示.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53_1#ff18f91ee?vop=1&amp;pid=dd232268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697353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614" b="-16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53_2#ff18f91ee?vop=1&amp;pid=dd2322685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12664" y="3805560"/>
            <a:ext cx="1563624" cy="1380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54_1#14eae34cd?vop=1&amp;pid=ff18f91ee&amp;color=0,0,0&amp;mp=1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（1）这棵古树距今多少年？</a:t>
            </a:r>
            <a:endParaRPr lang="en-US" altLang="zh-CN" sz="2000" dirty="0"/>
          </a:p>
        </p:txBody>
      </p:sp>
      <p:sp>
        <p:nvSpPr>
          <p:cNvPr id="3" name="QO_6_AN.55_1#14eae34cd?vop=1&amp;vop=1&amp;pid=ff18f91ee&amp;color=0,0,0&amp;vtp=1&amp;bbb=1"/>
          <p:cNvSpPr/>
          <p:nvPr/>
        </p:nvSpPr>
        <p:spPr>
          <a:xfrm>
            <a:off x="722376" y="1433137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28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650年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56_1#14eae34cd?vop=1&amp;vop=1&amp;pid=ff18f91ee&amp;color=0,0,0&amp;vtp=1&amp;bbb=1"/>
              <p:cNvSpPr/>
              <p:nvPr/>
            </p:nvSpPr>
            <p:spPr>
              <a:xfrm>
                <a:off x="722376" y="1843728"/>
                <a:ext cx="10753344" cy="1072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3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根据题意得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</m:e>
                      <m:sup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𝑡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5730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年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650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年.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56_1#14eae34cd?vop=1&amp;vop=1&amp;pid=ff18f91e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43728"/>
                <a:ext cx="10753344" cy="1072134"/>
              </a:xfrm>
              <a:prstGeom prst="rect">
                <a:avLst/>
              </a:prstGeom>
              <a:blipFill rotWithShape="1">
                <a:blip r:embed="rId1"/>
                <a:stretch>
                  <a:fillRect l="-4" t="-30" b="-42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57_1#7e0dbfec8?vop=1&amp;pid=ff18f91ee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（2）写出碳14核的衰变方程；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58_1#7e0dbfec8?vop=1&amp;vop=1&amp;pid=ff18f91ee&amp;color=0,0,0&amp;vtp=1&amp;bbb=1"/>
              <p:cNvSpPr/>
              <p:nvPr/>
            </p:nvSpPr>
            <p:spPr>
              <a:xfrm>
                <a:off x="722376" y="1433137"/>
                <a:ext cx="10753344" cy="42392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𝟔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𝟏𝟒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𝐂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𝟕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𝟏𝟒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𝐍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𝟏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𝐞</m:t>
                        </m:r>
                      </m:e>
                    </m:d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58_1#7e0dbfec8?vop=1&amp;vop=1&amp;pid=ff18f91e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23926"/>
              </a:xfrm>
              <a:prstGeom prst="rect">
                <a:avLst/>
              </a:prstGeom>
              <a:blipFill rotWithShape="1">
                <a:blip r:embed="rId1"/>
                <a:stretch>
                  <a:fillRect l="-4" t="-136" b="-137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59_1#7e0dbfec8?vop=1&amp;vop=1&amp;pid=ff18f91ee&amp;color=0,0,0&amp;vtp=1&amp;bbb=1"/>
              <p:cNvSpPr/>
              <p:nvPr/>
            </p:nvSpPr>
            <p:spPr>
              <a:xfrm>
                <a:off x="722376" y="1863603"/>
                <a:ext cx="10753344" cy="9066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根据质量数和电荷数守恒,核反应方程为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e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59_1#7e0dbfec8?vop=1&amp;vop=1&amp;pid=ff18f91e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63603"/>
                <a:ext cx="10753344" cy="906653"/>
              </a:xfrm>
              <a:prstGeom prst="rect">
                <a:avLst/>
              </a:prstGeom>
              <a:blipFill rotWithShape="1">
                <a:blip r:embed="rId2"/>
                <a:stretch>
                  <a:fillRect l="-4" t="-57" b="-5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BD.60_1#78190cb19?vop=1&amp;pid=ff18f91ee&amp;color=0,0,0&amp;vtp=1&amp;bbb=1"/>
              <p:cNvSpPr/>
              <p:nvPr/>
            </p:nvSpPr>
            <p:spPr>
              <a:xfrm>
                <a:off x="722376" y="2825437"/>
                <a:ext cx="10753344" cy="4050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（3）求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粒子与氮核做圆周运动的半径之比；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O_6_BD.60_1#78190cb19?vop=1&amp;pid=ff18f91e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25437"/>
                <a:ext cx="10753344" cy="405003"/>
              </a:xfrm>
              <a:prstGeom prst="rect">
                <a:avLst/>
              </a:prstGeom>
              <a:blipFill rotWithShape="1">
                <a:blip r:embed="rId3"/>
                <a:stretch>
                  <a:fillRect l="-4" t="-80" b="-128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6_AN.61_1#78190cb19?vop=1&amp;vop=1&amp;pid=ff18f91ee&amp;color=0,0,0&amp;vtp=1&amp;bbb=1"/>
              <p:cNvSpPr/>
              <p:nvPr/>
            </p:nvSpPr>
            <p:spPr>
              <a:xfrm>
                <a:off x="722376" y="3282637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𝟕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𝟏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O_6_AN.61_1#78190cb19?vop=1&amp;vop=1&amp;pid=ff18f91e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282637"/>
                <a:ext cx="10753344" cy="400050"/>
              </a:xfrm>
              <a:prstGeom prst="rect">
                <a:avLst/>
              </a:prstGeom>
              <a:blipFill rotWithShape="1">
                <a:blip r:embed="rId4"/>
                <a:stretch>
                  <a:fillRect l="-4" t="-80" b="-142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6_AS.62_1#78190cb19?vop=1&amp;vop=1&amp;pid=ff18f91ee&amp;color=0,0,0&amp;vtp=1&amp;bbb=1"/>
              <p:cNvSpPr/>
              <p:nvPr/>
            </p:nvSpPr>
            <p:spPr>
              <a:xfrm>
                <a:off x="722376" y="3693228"/>
                <a:ext cx="10753344" cy="1549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根据动量守恒定律得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𝛽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𝛽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根据牛顿第二定律得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𝑞𝑣𝐵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𝑟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𝑚𝑣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𝑞𝐵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𝑞𝐵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粒子与氮核做圆周运动的半径之比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𝛽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N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7" name="QO_6_AS.62_1#78190cb19?vop=1&amp;vop=1&amp;pid=ff18f91e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693228"/>
                <a:ext cx="10753344" cy="1549400"/>
              </a:xfrm>
              <a:prstGeom prst="rect">
                <a:avLst/>
              </a:prstGeom>
              <a:blipFill rotWithShape="1">
                <a:blip r:embed="rId5"/>
                <a:stretch>
                  <a:fillRect l="-4" t="-4" b="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63_1#0aa86a176?vop=1&amp;pid=ff18f91ee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（4）求衰变过程中的质量亏损.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64_1#0aa86a176?vop=1&amp;vop=1&amp;pid=ff18f91ee&amp;color=0,0,0&amp;vtp=1&amp;bbb=1"/>
              <p:cNvSpPr/>
              <p:nvPr/>
            </p:nvSpPr>
            <p:spPr>
              <a:xfrm>
                <a:off x="722376" y="1386528"/>
                <a:ext cx="10753344" cy="60687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𝒌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𝑬</m:t>
                            </m:r>
                          </m:e>
                          <m:sub>
                            <m:r>
                              <a:rPr lang="en-US" altLang="zh-CN" sz="2000" b="1" i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𝐤</m:t>
                            </m:r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𝒄</m:t>
                            </m:r>
                          </m:e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64_1#0aa86a176?vop=1&amp;vop=1&amp;pid=ff18f91e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606870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87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65_1#0aa86a176?vop=1&amp;vop=1&amp;pid=ff18f91ee&amp;color=0,0,0&amp;vtp=1&amp;bbb=1&amp;hb=1"/>
              <p:cNvSpPr/>
              <p:nvPr/>
            </p:nvSpPr>
            <p:spPr>
              <a:xfrm>
                <a:off x="722376" y="2002288"/>
                <a:ext cx="10753344" cy="1485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kN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k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𝛽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𝛽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N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𝑘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𝛽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kN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𝑘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,衰变过程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，根据爱因斯坦质能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方程有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𝑘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𝑘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k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𝑐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65_1#0aa86a176?vop=1&amp;vop=1&amp;pid=ff18f91e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002288"/>
                <a:ext cx="10753344" cy="1485900"/>
              </a:xfrm>
              <a:prstGeom prst="rect">
                <a:avLst/>
              </a:prstGeom>
              <a:blipFill rotWithShape="1">
                <a:blip r:embed="rId2"/>
                <a:stretch>
                  <a:fillRect l="-4" t="-9" r="-390" b="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_1#33723607d?vop=1&amp;vop=1&amp;pid=9717fb83a&amp;color=0,0,0&amp;vtp=1&amp;bt=1&amp;bbb=1&amp;hb=1"/>
              <p:cNvSpPr/>
              <p:nvPr/>
            </p:nvSpPr>
            <p:spPr>
              <a:xfrm>
                <a:off x="722376" y="972000"/>
                <a:ext cx="10753344" cy="8939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赤道上方磁场方向与地面平行、由南向北,根据左手定则可知,带正电的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射线和质子向东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偏转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,带负电的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射线向西偏转,不带电的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𝛾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射线不偏转.故选C.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_1#33723607d?vop=1&amp;vop=1&amp;pid=9717fb83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93953"/>
              </a:xfrm>
              <a:prstGeom prst="rect">
                <a:avLst/>
              </a:prstGeom>
              <a:blipFill rotWithShape="1">
                <a:blip r:embed="rId1"/>
                <a:stretch>
                  <a:fillRect l="-4" t="-50" b="-50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4_1#8f280a42d?vop=1&amp;pid=9717fb83a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[安徽合肥一中2025高二下期末]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如图所示，图甲为氢原子能级图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，图乙为某放射性元素剩余质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与原质量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的比值随时间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变化的图像，图丙为液体分子撞击液体中微粒的微观图像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，图丁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为中子轰击铀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235发生核裂变的示意图.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4_1#8f280a42d?vop=1&amp;pid=9717fb83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1175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5_1#8f280a42d.bracket?vop=1&amp;pid=9717fb83a&amp;color=0,0,0&amp;vpa=2&amp;vtp=1"/>
          <p:cNvSpPr/>
          <p:nvPr/>
        </p:nvSpPr>
        <p:spPr>
          <a:xfrm>
            <a:off x="7261289" y="18673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4" name="QC_5_BD.4_3#8f280a42d?iti=1&amp;htil=1&amp;vop=1&amp;pid=9717fb83a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99032" y="2418021"/>
            <a:ext cx="1316736" cy="1380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5_BD.4_4#8f280a42d?iti=2&amp;htil=1&amp;vop=1&amp;pid=9717fb83a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77640" y="2418021"/>
            <a:ext cx="1545336" cy="1380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C_5_BD.4_5#8f280a42d?iti=3&amp;htil=1&amp;vop=1&amp;pid=9717fb83a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75120" y="2893509"/>
            <a:ext cx="1527048" cy="905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5_BD.4_6#8f280a42d?iti=4&amp;htil=1&amp;vop=1&amp;pid=9717fb83a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27464" y="2408877"/>
            <a:ext cx="1389888" cy="1389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C_5_BD.4_7#8f280a42d?iti=1&amp;htil=1&amp;vop=1&amp;pid=9717fb83a&amp;color=0,0,0&amp;vtp=1"/>
          <p:cNvSpPr/>
          <p:nvPr/>
        </p:nvSpPr>
        <p:spPr>
          <a:xfrm>
            <a:off x="1901825" y="3925765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</a:t>
            </a:r>
            <a:endParaRPr lang="en-US" altLang="zh-CN" sz="2000" dirty="0"/>
          </a:p>
        </p:txBody>
      </p:sp>
      <p:sp>
        <p:nvSpPr>
          <p:cNvPr id="9" name="QC_5_BD.4_8#8f280a42d?iti=2&amp;htil=1&amp;vop=1&amp;pid=9717fb83a&amp;color=0,0,0&amp;vtp=1"/>
          <p:cNvSpPr/>
          <p:nvPr/>
        </p:nvSpPr>
        <p:spPr>
          <a:xfrm>
            <a:off x="4594733" y="3925765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dirty="0"/>
          </a:p>
        </p:txBody>
      </p:sp>
      <p:sp>
        <p:nvSpPr>
          <p:cNvPr id="10" name="QC_5_BD.4_9#8f280a42d?iti=3&amp;htil=1&amp;vop=1&amp;pid=9717fb83a&amp;color=0,0,0&amp;vtp=1"/>
          <p:cNvSpPr/>
          <p:nvPr/>
        </p:nvSpPr>
        <p:spPr>
          <a:xfrm>
            <a:off x="7283069" y="3925765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丙</a:t>
            </a:r>
            <a:endParaRPr lang="en-US" altLang="zh-CN" sz="2000" dirty="0"/>
          </a:p>
        </p:txBody>
      </p:sp>
      <p:sp>
        <p:nvSpPr>
          <p:cNvPr id="11" name="QC_5_BD.4_10#8f280a42d?iti=4&amp;htil=1&amp;vop=1&amp;pid=9717fb83a&amp;color=0,0,0&amp;vtp=1"/>
          <p:cNvSpPr/>
          <p:nvPr/>
        </p:nvSpPr>
        <p:spPr>
          <a:xfrm>
            <a:off x="9966833" y="3925765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丁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QC_5_BD.4_11#8f280a42d.choices?vop=1&amp;pid=9717fb83a&amp;color=0,0,0&amp;vtp=1&amp;bbb=1&amp;hb=1"/>
              <p:cNvSpPr/>
              <p:nvPr/>
            </p:nvSpPr>
            <p:spPr>
              <a:xfrm>
                <a:off x="722376" y="4339277"/>
                <a:ext cx="10753344" cy="181489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A.图甲中，一个氢原子从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的能级向基态跃迁时，最多可以放出6种光子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.图乙中，由放射性元素剩余质量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与原质量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的比值随时间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的变化规律可知其半衰期为67.3天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.图丙中，液体分子在做无规则的布朗运动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.图丁中，核裂变反应前后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的比结合能小于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的比结合能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12" name="QC_5_BD.4_11#8f280a42d.choices?vop=1&amp;pid=9717fb83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339277"/>
                <a:ext cx="10753344" cy="1814894"/>
              </a:xfrm>
              <a:prstGeom prst="rect">
                <a:avLst/>
              </a:prstGeom>
              <a:blipFill rotWithShape="1">
                <a:blip r:embed="rId6"/>
                <a:stretch>
                  <a:fillRect l="-4" t="-18" r="-685" b="-28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6_1#8f280a42d?vop=1&amp;vop=1&amp;pid=9717fb83a&amp;color=0,0,0&amp;vtp=1&amp;bt=1&amp;bbb=1&amp;hb=1"/>
              <p:cNvSpPr/>
              <p:nvPr/>
            </p:nvSpPr>
            <p:spPr>
              <a:xfrm>
                <a:off x="722376" y="972000"/>
                <a:ext cx="10753344" cy="2278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题图甲中,一个氢原子从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的能级向基态跃迁时,最多可以放出3种光子,A错误；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题图乙中，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剩余质量由原质量的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变为原质量的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所经历的时间为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182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115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115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天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,B错误；题图丙中,微粒在液体分子的撞击下做无规则的布朗运动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,液体分子做的是无规则的热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运动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，C错误；题图丁中,反应后生成物更稳定,比结合能更大,故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的比结合能小于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的比结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合能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6_1#8f280a42d?vop=1&amp;vop=1&amp;pid=9717fb83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786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3230" b="-19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7_1#003b888d8?vop=1&amp;pid=9717fb83a&amp;color=0,0,0&amp;vtp=1&amp;bt=1&amp;bbb=1&amp;hb=1"/>
              <p:cNvSpPr/>
              <p:nvPr/>
            </p:nvSpPr>
            <p:spPr>
              <a:xfrm>
                <a:off x="722376" y="972000"/>
                <a:ext cx="10753344" cy="13257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[重庆七校联盟2025高二下联考]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在恒星内部的核聚变反应中，4个质子结合成一个氦核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并释放正电子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，已知质子、氦核的质量分别为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p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，且正电子的质量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可忽略不计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931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为光速，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该反应释放的能量大约为(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7_1#003b888d8?vop=1&amp;pid=9717fb83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25753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1293" b="-34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8_1#003b888d8.bracket?vop=1&amp;pid=9717fb83a&amp;color=0,0,0&amp;vpa=3&amp;vtp=1"/>
          <p:cNvSpPr/>
          <p:nvPr/>
        </p:nvSpPr>
        <p:spPr>
          <a:xfrm>
            <a:off x="8447786" y="18927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7_2#003b888d8.choices?vop=1&amp;pid=9717fb83a&amp;color=0,0,0&amp;vtp=1&amp;bbb=1"/>
              <p:cNvSpPr/>
              <p:nvPr/>
            </p:nvSpPr>
            <p:spPr>
              <a:xfrm>
                <a:off x="722376" y="2347218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646680" algn="l"/>
                    <a:tab pos="5407660" algn="l"/>
                    <a:tab pos="818134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7_2#003b888d8.choices?vop=1&amp;pid=9717fb83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47218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64" b="-142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9_1#003b888d8?vop=1&amp;vop=1&amp;pid=9717fb83a&amp;color=0,0,0&amp;vtp=1&amp;bt=1&amp;bbb=1&amp;hb=1"/>
              <p:cNvSpPr/>
              <p:nvPr/>
            </p:nvSpPr>
            <p:spPr>
              <a:xfrm>
                <a:off x="722376" y="972000"/>
                <a:ext cx="10753344" cy="1326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,其中质量亏损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p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,代入数据可得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028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,则该反应释放的能量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028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931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,故选C.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9_1#003b888d8?vop=1&amp;vop=1&amp;pid=9717fb83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26134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b="-33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10_1#c8fe37fd2?htil=3&amp;vop=1&amp;pid=9717fb83a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58241" y="1054295"/>
            <a:ext cx="2258568" cy="1755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5_BD.10_2#c8fe37fd2?htil=3&amp;vop=1&amp;pid=9717fb83a&amp;color=0,0,0&amp;vtp=1&amp;bt=1&amp;bbb=1&amp;hb=1"/>
          <p:cNvSpPr/>
          <p:nvPr/>
        </p:nvSpPr>
        <p:spPr>
          <a:xfrm>
            <a:off x="722376" y="972000"/>
            <a:ext cx="8357616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[山东青岛二中2024高二下期中]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铀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238的相对含量随时间的变化规律如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图所示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11_1#c8fe37fd2.bracket?vop=1&amp;pid=9717fb83a&amp;color=0,0,0&amp;vpa=4&amp;vtp=1"/>
          <p:cNvSpPr/>
          <p:nvPr/>
        </p:nvSpPr>
        <p:spPr>
          <a:xfrm>
            <a:off x="3970401" y="14101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0_3#c8fe37fd2.choices?htil=3&amp;vop=1&amp;pid=9717fb83a&amp;color=0,0,0&amp;vtp=1&amp;bbb=1&amp;hb=1"/>
              <p:cNvSpPr/>
              <p:nvPr/>
            </p:nvSpPr>
            <p:spPr>
              <a:xfrm>
                <a:off x="722376" y="1824677"/>
                <a:ext cx="8357616" cy="2278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A.铀238发生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衰变的核反应方程为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d>
                          <m:dPr>
                            <m:begChr m:val=""/>
                            <m:endChr m:val="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​</m:t>
                                </m:r>
                              </m:e>
                              <m:sub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92</m:t>
                                </m:r>
                              </m:sub>
                              <m:sup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238</m:t>
                                </m:r>
                              </m:sup>
                            </m:sSubSup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U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→</m:t>
                            </m:r>
                          </m:e>
                        </m:d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90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240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Th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.铀238发生一次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衰变时，核内中子数减少2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.铀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238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238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最终衰变形成铅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206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206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Pb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，需发生6次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衰变和6次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.通过测量发现某岩石中铀238的相对含量是岩石形成初期时的一半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算出地球的年龄至少为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90亿年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10_3#c8fe37fd2.choices?htil=3&amp;vop=1&amp;pid=9717fb83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4677"/>
                <a:ext cx="8357616" cy="2278634"/>
              </a:xfrm>
              <a:prstGeom prst="rect">
                <a:avLst/>
              </a:prstGeom>
              <a:blipFill rotWithShape="1">
                <a:blip r:embed="rId2"/>
                <a:stretch>
                  <a:fillRect l="-5" t="-14" r="-1115" b="-19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9520</Words>
  <Application>WPS 演示</Application>
  <PresentationFormat>宽屏</PresentationFormat>
  <Paragraphs>310</Paragraphs>
  <Slides>35</Slides>
  <Notes>35</Notes>
  <HiddenSlides>0</HiddenSlides>
  <MMClips>0</MMClips>
  <ScaleCrop>false</ScaleCrop>
  <HeadingPairs>
    <vt:vector size="6" baseType="variant">
      <vt:variant>
        <vt:lpstr>已用的字体</vt:lpstr>
      </vt:variant>
      <vt:variant>
        <vt:i4>23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35</vt:i4>
      </vt:variant>
    </vt:vector>
  </HeadingPairs>
  <TitlesOfParts>
    <vt:vector size="59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仿宋</vt:lpstr>
      <vt:lpstr>仿宋</vt:lpstr>
      <vt:lpstr>宋体</vt:lpstr>
      <vt:lpstr>Cambria Math</vt:lpstr>
      <vt:lpstr>Cambria Math</vt:lpstr>
      <vt:lpstr>Cambria Math</vt:lpstr>
      <vt:lpstr>Calibri</vt:lpstr>
      <vt:lpstr>Arial Unicode MS</vt:lpstr>
      <vt:lpstr>华文细黑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少年如他</cp:lastModifiedBy>
  <cp:revision>4</cp:revision>
  <dcterms:created xsi:type="dcterms:W3CDTF">2025-10-15T05:51:00Z</dcterms:created>
  <dcterms:modified xsi:type="dcterms:W3CDTF">2025-10-22T02:16:39Z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F8E064047A6343508C84832C08FE2B9C_12</vt:lpwstr>
  </property>
  <property fmtid="{D5CDD505-2E9C-101B-9397-08002B2CF9AE}" pid="3" name="KSOProductBuildVer">
    <vt:lpwstr>2052-12.1.0.23125</vt:lpwstr>
  </property>
</Properties>
</file>