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680d27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放射性元素的衰变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90ef5dc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核反应方程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6a3ff3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爱因斯坦质能方程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dce56d3d8?vop=1&amp;pid=790ef5dc0&amp;color=0,0,0&amp;bt=1&amp;bbb=1&amp;hb=1"/>
              <p:cNvSpPr/>
              <p:nvPr/>
            </p:nvSpPr>
            <p:spPr>
              <a:xfrm>
                <a:off x="722376" y="972000"/>
                <a:ext cx="10753344" cy="13206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[河北2024·1]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锂是新能源汽车、储能和信息通信等新兴产业的关键材料.研究表明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，锂元素主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要来自宇宙线高能粒子与星际物质的原子核产生的散裂反应，其中一种核反应方程为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，式中的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dce56d3d8?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067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561" b="-38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dce56d3d8.bracket?vop=1&amp;pid=790ef5dc0&amp;color=0,0,0&amp;vpa=4"/>
          <p:cNvSpPr/>
          <p:nvPr/>
        </p:nvSpPr>
        <p:spPr>
          <a:xfrm>
            <a:off x="5137976" y="1879669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dce56d3d8.choices?vop=1&amp;pid=790ef5dc0&amp;color=0,0,0&amp;bbb=1"/>
              <p:cNvSpPr/>
              <p:nvPr/>
            </p:nvSpPr>
            <p:spPr>
              <a:xfrm>
                <a:off x="722376" y="2340805"/>
                <a:ext cx="10753344" cy="4010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91130" algn="l"/>
                    <a:tab pos="5471160" algn="l"/>
                    <a:tab pos="81241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dce56d3d8.choices?vop=1&amp;pid=790ef5dc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0805"/>
                <a:ext cx="10753344" cy="401066"/>
              </a:xfrm>
              <a:prstGeom prst="rect">
                <a:avLst/>
              </a:prstGeom>
              <a:blipFill rotWithShape="1">
                <a:blip r:embed="rId2"/>
                <a:stretch>
                  <a:fillRect l="-4" t="-49" b="-139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dce56d3d8?vop=1&amp;vop=1&amp;pid=790ef5dc0&amp;color=0,0,0&amp;bt=1&amp;bbb=1&amp;hb=1"/>
              <p:cNvSpPr/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根据核反应前后质量数和电荷数守恒得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𝑍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dce56d3d8?vop=1&amp;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6209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f70b3d74d?vop=1&amp;pid=790ef5dc0&amp;color=0,0,0&amp;bt=1&amp;bbb=1&amp;hb=1"/>
              <p:cNvSpPr/>
              <p:nvPr/>
            </p:nvSpPr>
            <p:spPr>
              <a:xfrm>
                <a:off x="722376" y="972000"/>
                <a:ext cx="10753344" cy="1324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2025年4月，位于我国甘肃省武威市的钍基熔盐实验堆实现连续稳定运行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志着人类在第四代核电技术上迈出关键一步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.该技术利用钍核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俘获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个中子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衰变，转化为易裂变的铀核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f70b3d74d?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102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5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f70b3d74d.bracket?vop=1&amp;pid=790ef5dc0&amp;color=0,0,0&amp;vpa=5"/>
          <p:cNvSpPr/>
          <p:nvPr/>
        </p:nvSpPr>
        <p:spPr>
          <a:xfrm>
            <a:off x="5285296" y="1881320"/>
            <a:ext cx="357188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f70b3d74d.choices?vop=1&amp;pid=790ef5dc0&amp;color=0,0,0&amp;bbb=1"/>
              <p:cNvSpPr/>
              <p:nvPr/>
            </p:nvSpPr>
            <p:spPr>
              <a:xfrm>
                <a:off x="722376" y="2343789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f70b3d74d.choices?vop=1&amp;pid=790ef5dc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3789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-142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f70b3d74d?vop=1&amp;vop=1&amp;pid=790ef5dc0&amp;color=0,0,0&amp;bt=1&amp;bbb=1&amp;hb=1"/>
              <p:cNvSpPr/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，根据核反应过程中质量数守恒及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电荷数守恒得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f70b3d74d?vop=1&amp;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5f4abfeea?vop=1&amp;pid=790ef5dc0&amp;color=0,0,0&amp;bt=1&amp;bbb=1&amp;hb=1"/>
              <p:cNvSpPr/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PET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（正电子发射断层成像）是核医学科重要的影像学诊断工具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，其检查原理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是将含放射性同位素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的物质注入人体参与人体代谢，从而达到诊断的目的.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是中微子.已知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的半衰期是110分钟.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5f4abfeea?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65" b="-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5f4abfeea.bracket?vop=1&amp;pid=790ef5dc0&amp;color=0,0,0&amp;vpa=6"/>
          <p:cNvSpPr/>
          <p:nvPr/>
        </p:nvSpPr>
        <p:spPr>
          <a:xfrm>
            <a:off x="10223246" y="1880558"/>
            <a:ext cx="355600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5f4abfeea.choices?vop=1&amp;pid=790ef5dc0&amp;color=0,0,0&amp;bbb=1"/>
              <p:cNvSpPr/>
              <p:nvPr/>
            </p:nvSpPr>
            <p:spPr>
              <a:xfrm>
                <a:off x="722376" y="2308737"/>
                <a:ext cx="10753344" cy="8670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.该反应为核聚变反应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经110分钟剩下0.5克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.该反应产生的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在磁场中会发生偏转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7_2#5f4abfeea.choices?vop=1&amp;pid=790ef5dc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8737"/>
                <a:ext cx="10753344" cy="867029"/>
              </a:xfrm>
              <a:prstGeom prst="rect">
                <a:avLst/>
              </a:prstGeom>
              <a:blipFill rotWithShape="1">
                <a:blip r:embed="rId2"/>
                <a:stretch>
                  <a:fillRect l="-4" t="-59" b="-54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5f4abfeea?vop=1&amp;vop=1&amp;pid=790ef5dc0&amp;color=0,0,0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，电荷数为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，根据核反应过程中质量数守恒及电荷数守恒,可得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，A错误；该反应为正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衰变,不是核聚变，B错误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经过一个半衰期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，还剩下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的电荷数为0，在磁场中不受洛伦兹力，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不会发生偏转，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5f4abfeea?vop=1&amp;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543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811199a0d?vop=1&amp;pid=790ef5dc0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[北京2025·13]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自然界中物质是常见的，反物质并不常见.反物质由反粒子构成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，它是科学研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究的前沿领域之一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.目前发现的反粒子有正电子、反质子等；反氢原子由正电子和反质子组成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子与其对应的反粒子质量相等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，电荷等量异种.粒子和其反粒子碰撞会湮灭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.反粒子参与的物理过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程也遵守电荷守恒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、能量守恒和动量守恒.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811199a0d.bracket?vop=1&amp;pid=790ef5dc0&amp;color=0,0,0&amp;vpa=7"/>
          <p:cNvSpPr/>
          <p:nvPr/>
        </p:nvSpPr>
        <p:spPr>
          <a:xfrm>
            <a:off x="7588314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2#811199a0d.choices?vop=1&amp;pid=790ef5dc0&amp;color=0,0,0&amp;bbb=1"/>
              <p:cNvSpPr/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A.已知氢原子的基态能量为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，则反氢原子的基态能量也为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.一个中子可以转化为一个质子和一个正电子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.一对正负电子等速率对撞，湮灭为一个光子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.反氘核和反氚核的核聚变反应吸收能量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0_2#811199a0d.choices?vop=1&amp;pid=790ef5dc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811199a0d?vop=1&amp;vop=1&amp;pid=790ef5dc0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反氢原子的基态能量和氢原子的基态能量完全相等，A正确；由电荷守恒可知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，一个中子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可以转化为一个质子和一个负电子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，B错误；一对正负电子等速率对撞，总动量为0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，如果湮灭为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一个光子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，违反动量守恒定律，则它们至少湮灭为两个光子，C错误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；反氘核和反氚核的核聚变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反应会放出能量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558426317?vop=1&amp;pid=790ef5dc0&amp;color=0,0,0&amp;bt=1&amp;bbb=1&amp;hb=1"/>
              <p:cNvSpPr/>
              <p:nvPr/>
            </p:nvSpPr>
            <p:spPr>
              <a:xfrm>
                <a:off x="722376" y="972000"/>
                <a:ext cx="10753344" cy="13331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[福建2025·6]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核反应可放出巨大的能量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H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，真空中两个动量大小相等、方向相反的氘核与氚核相撞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，设反应释放的能量几乎全部转变为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的动能，原粒子动能忽略不计，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3_1#558426317?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318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558426317.bracket?vop=1&amp;pid=790ef5dc0&amp;color=0,0,0&amp;vpa=8&amp;bbb=1"/>
          <p:cNvSpPr/>
          <p:nvPr/>
        </p:nvSpPr>
        <p:spPr>
          <a:xfrm>
            <a:off x="10527221" y="1893068"/>
            <a:ext cx="5420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558426317.choices?vop=1&amp;pid=790ef5dc0&amp;color=0,0,0&amp;bbb=1"/>
              <p:cNvSpPr/>
              <p:nvPr/>
            </p:nvSpPr>
            <p:spPr>
              <a:xfrm>
                <a:off x="722376" y="2313691"/>
                <a:ext cx="10753344" cy="8582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.该反应有质量亏损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.该反应为核裂变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最终的动能约为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最终的动能约为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3_2#558426317.choices?vop=1&amp;pid=790ef5dc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3691"/>
                <a:ext cx="10753344" cy="858266"/>
              </a:xfrm>
              <a:prstGeom prst="rect">
                <a:avLst/>
              </a:prstGeom>
              <a:blipFill rotWithShape="1">
                <a:blip r:embed="rId2"/>
                <a:stretch>
                  <a:fillRect l="-4" t="-45" b="-64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558426317?vop=1&amp;vop=1&amp;pid=790ef5dc0&amp;color=0,0,0&amp;bt=1&amp;bbb=1&amp;hb=1"/>
              <p:cNvSpPr/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该反应过程中释放出核能，故该反应有质量亏损，A正确；该反应是轻核聚变，B错误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撞过程由动量守恒定律有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558426317?vop=1&amp;vop=1&amp;pid=790ef5dc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4879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r="-602" b="-3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9c32c410.fixed?pid=52aeb0520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a9c32c410.fixed?pid=52aeb0520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第五章高考强化</a:t>
            </a:r>
            <a:endParaRPr lang="en-US" altLang="zh-CN" sz="4400" dirty="0"/>
          </a:p>
        </p:txBody>
      </p:sp>
      <p:pic>
        <p:nvPicPr>
          <p:cNvPr id="4" name="C_3#a9c32c410.fixed?pid=52aeb0520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a9c32c410.fixed?pid=52aeb0520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6_1#9b39d9f83?vop=1&amp;pid=36a3ff3be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[全国乙2023·16]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2022年10月，全球众多天文设施观测到迄今最亮伽马射线暴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，其中我国的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慧眼”卫星、“极目”空间望远镜等装置在该事件观测中作出重要贡献.由观测结果推断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马射线暴在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1分钟内释放的能量量级为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.假设释放的能量来自于物质质量的减少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，则每秒钟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平均减少的质量量级为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6_1#9b39d9f83?vop=1&amp;pid=36a3ff3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68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9b39d9f83.bracket?vop=1&amp;pid=36a3ff3be&amp;color=0,0,0&amp;vpa=9"/>
          <p:cNvSpPr/>
          <p:nvPr/>
        </p:nvSpPr>
        <p:spPr>
          <a:xfrm>
            <a:off x="5770245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6_2#9b39d9f83.choices?vop=1&amp;pid=36a3ff3be&amp;color=0,0,0&amp;bbb=1"/>
              <p:cNvSpPr/>
              <p:nvPr/>
            </p:nvSpPr>
            <p:spPr>
              <a:xfrm>
                <a:off x="722376" y="2785686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451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6_2#9b39d9f83.choices?vop=1&amp;pid=36a3ff3b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86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9b39d9f83?vop=1&amp;vop=1&amp;pid=36a3ff3be&amp;color=0,0,0&amp;bt=1&amp;bbb=1&amp;hb=1"/>
              <p:cNvSpPr/>
              <p:nvPr/>
            </p:nvSpPr>
            <p:spPr>
              <a:xfrm>
                <a:off x="722376" y="972000"/>
                <a:ext cx="10753344" cy="13254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根据质能方程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,并结合题意知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,代入能量量级有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8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</m:t>
                            </m:r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,所以每秒钟平均减少的质量量级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8_1#9b39d9f83?vop=1&amp;vop=1&amp;pid=36a3ff3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436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fe319446e?vop=1&amp;pid=36a3ff3be&amp;color=0,0,0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[浙江2024年1月·7]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已知氘核质量为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，氚核质量为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，阿伏加德罗常数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，氘核摩尔质量为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.关于氘核与氚核聚变成氦核，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9_1#fe319446e?vop=1&amp;pid=36a3ff3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27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fe319446e.bracket?vop=1&amp;pid=36a3ff3be&amp;color=0,0,0&amp;vpa=10"/>
          <p:cNvSpPr/>
          <p:nvPr/>
        </p:nvSpPr>
        <p:spPr>
          <a:xfrm>
            <a:off x="82249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fe319446e.choices?vop=1&amp;pid=36a3ff3be&amp;color=0,0,0&amp;bbb=1"/>
              <p:cNvSpPr/>
              <p:nvPr/>
            </p:nvSpPr>
            <p:spPr>
              <a:xfrm>
                <a:off x="722376" y="2281877"/>
                <a:ext cx="10753344" cy="18122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.氘核的比结合能比氦核的大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.氘核与氚核的间距达到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就能发生核聚变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氘完全参与聚变释放出能量的数量级为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9_2#fe319446e.choices?vop=1&amp;pid=36a3ff3b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81229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9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fe319446e?vop=1&amp;vop=1&amp;pid=36a3ff3be&amp;color=0,0,0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核反应过程中质量数和电荷数守恒,核反应方程式为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；核反应过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,生成物比反应物要稳定,比结合能越大,原子核越稳定,故氘核的比结合能比氦核的小,B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核力是短程力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,数量级在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内才会发生核聚变,故氘核与氚核的间距达到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不会发生核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；一个氘核与一个氚核聚变反应质量亏损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,聚变反应释放的能量是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MeV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氘完全参与聚变释放出能量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,数量级为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fe319446e?vop=1&amp;vop=1&amp;pid=36a3ff3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7c126151.fixed?pid=52aeb0520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7c126151.fixed?pid=52aeb0520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第五章高考强化</a:t>
            </a:r>
            <a:endParaRPr lang="en-US" altLang="zh-CN" sz="4400" dirty="0"/>
          </a:p>
        </p:txBody>
      </p:sp>
      <p:pic>
        <p:nvPicPr>
          <p:cNvPr id="4" name="C_3#c7c126151.fixed?pid=52aeb0520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c7c126151.fixed?pid=52aeb0520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刷原创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2_1#c00135a3a?vop=1&amp;pid=c7c126151&amp;color=0,0,0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1.2025年初，我国自主研发的全球首个陆上商用模块化小型核反应堆“玲龙一号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”首次实现满功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率运行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.下列说法正确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2_1#c00135a3a?vop=1&amp;pid=c7c12615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21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3_1#c00135a3a.bracket?vop=1&amp;pid=c7c126151&amp;color=0,0,0&amp;vpa=11"/>
          <p:cNvSpPr/>
          <p:nvPr/>
        </p:nvSpPr>
        <p:spPr>
          <a:xfrm>
            <a:off x="1417701" y="23372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2_2#c00135a3a.choices?vop=1&amp;pid=c7c126151&amp;color=0,0,0&amp;bbb=1"/>
              <p:cNvSpPr/>
              <p:nvPr/>
            </p:nvSpPr>
            <p:spPr>
              <a:xfrm>
                <a:off x="722376" y="2796482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.该反应释放的核能全部转化为电能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.铀核的比结合能大于钡核的比结合能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.单个铀核裂变的质量亏损约为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1947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.单个铀核裂变释放的核能约为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2_2#c00135a3a.choices?vop=1&amp;pid=c7c12615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6482"/>
                <a:ext cx="10753344" cy="847725"/>
              </a:xfrm>
              <a:prstGeom prst="rect">
                <a:avLst/>
              </a:prstGeom>
              <a:blipFill rotWithShape="1">
                <a:blip r:embed="rId2"/>
                <a:stretch>
                  <a:fillRect l="-4" t="-68" b="-62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4_1#c00135a3a?vop=1&amp;vop=1&amp;pid=c7c126151&amp;color=0,0,0&amp;bt=1&amp;bbb=1&amp;hb=1"/>
              <p:cNvSpPr/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发电过程中有能量损耗,释放的核能只有一部分转化为电能,故A错误.钡核是反应产物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,更稳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,比结合能也就更大,故B错误.质量亏损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前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.根据爱因斯坦质能方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4_1#c00135a3a?vop=1&amp;vop=1&amp;pid=c7c12615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4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5_1#c9c09c28d?vop=1&amp;pid=c7c126151&amp;color=0,0,0&amp;bt=1&amp;bbb=1&amp;hb=1"/>
              <p:cNvSpPr/>
              <p:nvPr/>
            </p:nvSpPr>
            <p:spPr>
              <a:xfrm>
                <a:off x="722376" y="972000"/>
                <a:ext cx="10753344" cy="13903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1934年，法国约里奥·居里夫妇用下列反应产生了第一个人工放射性核素：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（1），产物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是放射性核素，半衰期为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，其衰变方程为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15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30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P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关于上述反应下列说法正确的是(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35_1#c9c09c28d?vop=1&amp;pid=c7c12615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0396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1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6_1#c9c09c28d.bracket?vop=1&amp;pid=c7c126151&amp;color=0,0,0&amp;vpa=12&amp;bbb=1"/>
          <p:cNvSpPr/>
          <p:nvPr/>
        </p:nvSpPr>
        <p:spPr>
          <a:xfrm>
            <a:off x="6819138" y="2033910"/>
            <a:ext cx="743649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5_2#c9c09c28d.choices?vop=1&amp;pid=c7c126151&amp;color=0,0,0&amp;bbb=1"/>
              <p:cNvSpPr/>
              <p:nvPr/>
            </p:nvSpPr>
            <p:spPr>
              <a:xfrm>
                <a:off x="722376" y="2365888"/>
                <a:ext cx="10753344" cy="8858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A.反应（1）中的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.50个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后有25个发生了衰变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.随着温度升高，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的半衰期不变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.反应（2）发生的本质是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5_2#c9c09c28d.choices?vop=1&amp;pid=c7c12615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5888"/>
                <a:ext cx="10753344" cy="885889"/>
              </a:xfrm>
              <a:prstGeom prst="rect">
                <a:avLst/>
              </a:prstGeom>
              <a:blipFill rotWithShape="1">
                <a:blip r:embed="rId2"/>
                <a:stretch>
                  <a:fillRect l="-4" t="-58" b="-6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7_1#c9c09c28d?vop=1&amp;vop=1&amp;pid=c7c126151&amp;color=0,0,0&amp;bt=1&amp;bbb=1&amp;hb=1"/>
              <p:cNvSpPr/>
              <p:nvPr/>
            </p:nvSpPr>
            <p:spPr>
              <a:xfrm>
                <a:off x="722376" y="972000"/>
                <a:ext cx="10753344" cy="1414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根据电荷数守恒和质量数守恒,可知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,A正确.半衰期是一个统计学概念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,对于少量的原子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核不适用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,B错误.半衰期与环境因素无关,C正确.观察反应（2）可知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原子核中释放出了一个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说明转变过程中质量数不变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,质子数减少1,可知反应发生的本质是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7_1#c9c09c28d?vop=1&amp;vop=1&amp;pid=c7c12615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4653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181" b="-3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8_1#9eec4e049?vop=1&amp;pid=c7c126151&amp;color=0,0,0&amp;bt=1&amp;bbb=1"/>
              <p:cNvSpPr/>
              <p:nvPr/>
            </p:nvSpPr>
            <p:spPr>
              <a:xfrm>
                <a:off x="722376" y="972000"/>
                <a:ext cx="10753344" cy="2913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轻核聚变是获得原子能的方式之一，以下是四种核聚变反应的方程：</a:t>
                </a:r>
                <a:endParaRPr lang="en-US" altLang="zh-CN" sz="2000" dirty="0"/>
              </a:p>
              <a:p>
                <a:pPr latinLnBrk="1">
                  <a:lnSpc>
                    <a:spcPts val="126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n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25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4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4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n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17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6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d>
                              <m:dPr>
                                <m:begChr m:val=""/>
                                <m:endChr m:val="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4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He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​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1</m:t>
                                    </m:r>
                                  </m:sup>
                                </m:sSubSup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H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18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MeV</m:t>
                                </m:r>
                              </m:e>
                            </m:d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以上四种核反应的总效果可用反应式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MeV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表示.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关于上述反应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8_1#9eec4e049?vop=1&amp;pid=c7c12615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132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1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9_1#9eec4e049.bracket?vop=1&amp;pid=c7c126151&amp;color=0,0,0&amp;vpa=13&amp;bbb=1"/>
          <p:cNvSpPr/>
          <p:nvPr/>
        </p:nvSpPr>
        <p:spPr>
          <a:xfrm>
            <a:off x="4770501" y="34802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8_2#9eec4e049.choices?vop=1&amp;pid=c7c126151&amp;color=0,0,0&amp;bbb=1"/>
              <p:cNvSpPr/>
              <p:nvPr/>
            </p:nvSpPr>
            <p:spPr>
              <a:xfrm>
                <a:off x="722376" y="3887855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的中子数为2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.从总反应方程中可知，平均每个核子的能量贡献约为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.反应中几种原子核的比结合能大小关系为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&lt;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.与核裂变反应相比，核聚变反应更加安全、清洁和高效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8_2#9eec4e049.choices?vop=1&amp;pid=c7c12615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87855"/>
                <a:ext cx="10753344" cy="1923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b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c771c2b6?vop=1&amp;pid=0680d273a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[湖南2025·1]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关于原子核衰变，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dc771c2b6.bracket?vop=1&amp;pid=0680d273a&amp;color=0,0,0&amp;vpa=1"/>
          <p:cNvSpPr/>
          <p:nvPr/>
        </p:nvSpPr>
        <p:spPr>
          <a:xfrm>
            <a:off x="697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dc771c2b6.choices?vop=1&amp;pid=0680d273a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A.原子核衰变后生成新核并释放能量，新核总质量等于原核质量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.大量某放射性元素的原子核有半数发生衰变所需时间，为该元素的半衰期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.放射性元素的半衰期随环境温度升高而变长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.采用化学方法可以有效改变放射性元素的半衰期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0_1#9eec4e049?vop=1&amp;vop=1&amp;pid=c7c126151&amp;color=0,0,0&amp;bt=1&amp;bbb=1&amp;hb=1"/>
              <p:cNvSpPr/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,A错误.总反应中共有12个核子参与了反应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,平均每个核子贡献的能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</m:ctrlPr>
                      </m:barPr>
                      <m:e>
                        <m:r>
                          <a:rPr lang="en-US" altLang="zh-CN" sz="2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𝐸</m:t>
                        </m:r>
                      </m:e>
                    </m:ba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MeV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,B正确.核反应中反应产物更加稳定,比结合能更大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,结合四种反应和释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放的能量可知比结合能的大小关系为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&gt;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,C错误.与核裂变反应相比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,核聚变反应产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物基本上没有放射性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,且每个核子的平均贡献能量更高,所以更加安全、清洁和高效,D正确.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0_1#9eec4e049?vop=1&amp;vop=1&amp;pid=c7c12615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750" b="-2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dc771c2b6?vop=1&amp;vop=1&amp;pid=0680d273a&amp;color=0,0,0&amp;bt=1&amp;bbb=1"/>
          <p:cNvSpPr/>
          <p:nvPr/>
        </p:nvSpPr>
        <p:spPr>
          <a:xfrm>
            <a:off x="722376" y="972000"/>
            <a:ext cx="10753344" cy="4398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200" dirty="0"/>
          </a:p>
        </p:txBody>
      </p:sp>
      <p:graphicFrame>
        <p:nvGraphicFramePr>
          <p:cNvPr id="5" name="QC_5_AS.3_2#dc771c2b6?colgroup=3,32,3&amp;vop=1&amp;vop=1&amp;pid=0680d273a&amp;color=0,0,0&amp;bbb=1&amp;hb=1"/>
          <p:cNvGraphicFramePr>
            <a:graphicFrameLocks noGrp="1"/>
          </p:cNvGraphicFramePr>
          <p:nvPr/>
        </p:nvGraphicFramePr>
        <p:xfrm>
          <a:off x="722376" y="1545913"/>
          <a:ext cx="10752015" cy="2096389"/>
        </p:xfrm>
        <a:graphic>
          <a:graphicData uri="http://schemas.openxmlformats.org/drawingml/2006/table">
            <a:tbl>
              <a:tblPr/>
              <a:tblGrid>
                <a:gridCol w="1078859"/>
                <a:gridCol w="8594297"/>
                <a:gridCol w="1078859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原子核衰变后释放能量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根据质能方程可知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新核总质量应小于原核质量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半衰期的定义是放射性元素的原子核有半数发生衰变所需的时间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半衰期由原子核内部自身的因素决定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与温度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压强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化学状态无关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环境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温度升高或化学方法均不改变半衰期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_1#dc771c2b6?vop=1&amp;vop=1&amp;pid=0680d273a&amp;color=0,0,0&amp;bt=1&amp;bb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易错分析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.混淆“质量数守恒”与“质量守恒”，误认为衰变后质量不变（忽略质量亏损）.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.误认为半衰期受外界条件（温度、压强等）影响.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_1#dc771c2b6?vop=1&amp;vop=1&amp;pid=0680d273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ad210b6ae?vop=1&amp;pid=0680d273a&amp;color=0,0,0&amp;bt=1&amp;bbb=1&amp;hb=1"/>
              <p:cNvSpPr/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[河南2025·6]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由于宇宙射线的作用，在地球大气层产生有铍的两种放射性同位素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测定不同高度大气中单位体积内二者的原子个数比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，可以研究大气环境的变化.已知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半衰期分别约为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53天和139万年.在大气层某高度采集的样品中，研究人员发现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的总原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子个数经过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106天后变为原来的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,则采集时该高度的大气中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的原子个数比约为(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5_1#ad210b6ae?vop=1&amp;pid=0680d27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ad210b6ae.bracket?vop=1&amp;pid=0680d273a&amp;color=0,0,0&amp;vpa=2"/>
          <p:cNvSpPr/>
          <p:nvPr/>
        </p:nvSpPr>
        <p:spPr>
          <a:xfrm>
            <a:off x="10566210" y="2499364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ad210b6ae.choices?vop=1&amp;pid=0680d273a&amp;color=0,0,0&amp;bbb=1"/>
              <p:cNvSpPr/>
              <p:nvPr/>
            </p:nvSpPr>
            <p:spPr>
              <a:xfrm>
                <a:off x="722376" y="285547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_2#ad210b6ae.choices?vop=1&amp;pid=0680d273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547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28" b="-14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ad210b6ae?vop=1&amp;vop=1&amp;pid=0680d273a&amp;color=0,0,0&amp;bt=1&amp;bbb=1&amp;hb=1"/>
              <p:cNvSpPr/>
              <p:nvPr/>
            </p:nvSpPr>
            <p:spPr>
              <a:xfrm>
                <a:off x="722376" y="972000"/>
                <a:ext cx="10753344" cy="16591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采集时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原子个数设为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，由题意可知，经过106天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经历两个半衰期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，原子个数变为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原来的四分之一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不考虑衰变，采集时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原子个数设为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，保持不变，总数变为原来的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ad210b6ae?vop=1&amp;vop=1&amp;pid=0680d27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59128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r="-1027" b="-10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829c20cfd?vop=1&amp;pid=0680d273a&amp;color=0,0,0&amp;bt=1&amp;bbb=1&amp;hb=1"/>
              <p:cNvSpPr/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[山东2024·1]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2024年是中国航天大年，神舟十八号、嫦娥六号等已陆续飞天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，部分航天器装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载了具有抗干扰性强的核电池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的半衰期约为29年；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87年.现用相同数目的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各做一块核电池，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829c20cfd?vop=1&amp;pid=0680d27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422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21" b="-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829c20cfd.bracket?vop=1&amp;pid=0680d273a&amp;color=0,0,0&amp;vpa=3"/>
          <p:cNvSpPr/>
          <p:nvPr/>
        </p:nvSpPr>
        <p:spPr>
          <a:xfrm>
            <a:off x="9203246" y="1880431"/>
            <a:ext cx="385763" cy="399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_2#829c20cfd.choices?vop=1&amp;pid=0680d273a&amp;color=0,0,0&amp;bbb=1"/>
              <p:cNvSpPr/>
              <p:nvPr/>
            </p:nvSpPr>
            <p:spPr>
              <a:xfrm>
                <a:off x="722376" y="2308229"/>
                <a:ext cx="10753344" cy="8670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.50年后，剩余的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数目大于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.87年后，剩余的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8_2#829c20cfd.choices?vop=1&amp;pid=0680d273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8229"/>
                <a:ext cx="10753344" cy="867029"/>
              </a:xfrm>
              <a:prstGeom prst="rect">
                <a:avLst/>
              </a:prstGeom>
              <a:blipFill rotWithShape="1">
                <a:blip r:embed="rId2"/>
                <a:stretch>
                  <a:fillRect l="-4" b="-5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829c20cfd?vop=1&amp;vop=1&amp;pid=0680d273a&amp;color=0,0,0&amp;bt=1&amp;bbb=1&amp;hb=1"/>
              <p:cNvSpPr/>
              <p:nvPr/>
            </p:nvSpPr>
            <p:spPr>
              <a:xfrm>
                <a:off x="722376" y="972000"/>
                <a:ext cx="10753344" cy="2850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核反应方程遵循质量数守恒和电荷数守恒,则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39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39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Y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；相同数目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经50年,衰变超过一半,剩余的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数目少于一半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经50年,还没有半数发生衰变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数目多于一半,则剩余的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数目多,C错误；相同数目的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经87年,经过三个半衰期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的数目是原来的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经87年,刚好有半数发生衰变,剩余的数目是原来的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,则剩余的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数目多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829c20cfd?vop=1&amp;vop=1&amp;pid=0680d27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50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738" b="-1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6205</Words>
  <Application>WPS 演示</Application>
  <PresentationFormat>宽屏</PresentationFormat>
  <Paragraphs>223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2025-10-15T03:21:00Z</dcterms:created>
  <dcterms:modified xsi:type="dcterms:W3CDTF">2025-10-22T02:19:00Z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3A5EFBFB6EBF4845A0743239B9471941_12</vt:lpwstr>
  </property>
  <property fmtid="{D5CDD505-2E9C-101B-9397-08002B2CF9AE}" pid="3" name="KSOProductBuildVer">
    <vt:lpwstr>2052-12.1.0.23125</vt:lpwstr>
  </property>
</Properties>
</file>