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5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b4d3f8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一、单项选择题（本题共7小题，每小题6分，共42分.在每小题给出的四个选项中，只有一项是符合题目要求的）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a0ee71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二、多项选择题（本题共3小题，每小题6分，共18分.在每小题给出的四个选项中，有多项符合题目要求.全部选对的得6分，选对但不全的得3分，有选错的得0分）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c6be13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三、非选择题（本题共4小题，共40分.解答时应写出必要的文字说明、方程式和演算步骤，有数值计算的要注明单位）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4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42.png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7.png"/><Relationship Id="rId1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73.png"/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8.jpeg"/><Relationship Id="rId1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8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82.png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image" Target="../media/image8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c28937675?vop=1&amp;vop=1&amp;pid=3b4d3f81a&amp;color=0,0,0&amp;vtp=1&amp;bt=1&amp;bbb=1&amp;hb=1"/>
              <p:cNvSpPr/>
              <p:nvPr/>
            </p:nvSpPr>
            <p:spPr>
              <a:xfrm>
                <a:off x="722376" y="969264"/>
                <a:ext cx="10753344" cy="1714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每个绿光光子的能量是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,绿光光子射入瞳孔引起察觉每秒所需的最低能量是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瞳孔接收光子的截面积为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,以光源为球心,以光源到眼睛的距离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为半径的球体的表面积为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𝑁ℎ𝑐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c28937675?vop=1&amp;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14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r="-709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66eac7584?vop=1&amp;pid=3b4d3f81a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[广东深圳高级中学2025高二下期末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紫外光电管是利用光电效应原理对油库等重要场所进行火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灾报警的装置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，其工作电路如图甲所示，A为阳极，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为阴极，阴极材料的逸出功为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.氢原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子能级图如图乙所示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，大量处于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激发态的氢原子向低能级跃迁时能辐射出不同频率的光，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用这些光照射如图甲所示的光电管阴极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.已知紫外光光子的能量范围为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，则下列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66eac7584?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13_3#66eac7584?iti=1&amp;htil=1&amp;vop=1&amp;pid=3b4d3f81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6896" y="3323277"/>
            <a:ext cx="1618488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13_4#66eac7584?iti=2&amp;htil=1&amp;vop=1&amp;pid=3b4d3f81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5552" y="3506157"/>
            <a:ext cx="1874520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13_5#66eac7584?iti=1&amp;htil=1&amp;vop=1&amp;pid=3b4d3f81a&amp;color=0,0,0&amp;vtp=1"/>
          <p:cNvSpPr/>
          <p:nvPr/>
        </p:nvSpPr>
        <p:spPr>
          <a:xfrm>
            <a:off x="3250565" y="5535109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13_6#66eac7584?iti=2&amp;htil=1&amp;vop=1&amp;pid=3b4d3f81a&amp;color=0,0,0&amp;vtp=1"/>
          <p:cNvSpPr/>
          <p:nvPr/>
        </p:nvSpPr>
        <p:spPr>
          <a:xfrm>
            <a:off x="8627237" y="5535109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5_1#66eac7584.choices?vop=1&amp;pid=3b4d3f81a&amp;color=0,0,0&amp;vtp=1&amp;bt=1&amp;bbb=1"/>
              <p:cNvSpPr/>
              <p:nvPr/>
            </p:nvSpPr>
            <p:spPr>
              <a:xfrm>
                <a:off x="722376" y="972000"/>
                <a:ext cx="10753344" cy="17813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A.这些氢原子辐射出的光均可使光电管产生光电效应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.这些氢原子辐射出的光子中有2种属于紫外光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.明火中紫外线的强度越大，电压表的示数越小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.若用氢原子从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能级跃迁到基态辐射出的光照射阴极，其对应的遏止电压为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5_1#66eac7584.choices?vop=1&amp;pid=3b4d3f81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1302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6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66eac7584.bracket?vop=1&amp;pid=3b4d3f81a&amp;color=0,0,0&amp;vpa=5&amp;vtp=1&amp;answeroption=D"/>
          <p:cNvSpPr txBox="1"/>
          <p:nvPr/>
        </p:nvSpPr>
        <p:spPr>
          <a:xfrm>
            <a:off x="595376" y="2382462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66eac7584?vop=1&amp;vop=1&amp;pid=3b4d3f81a&amp;color=0,0,0&amp;vtp=1&amp;bt=1&amp;bbb=1&amp;hb=1"/>
              <p:cNvSpPr/>
              <p:nvPr/>
            </p:nvSpPr>
            <p:spPr>
              <a:xfrm>
                <a:off x="722376" y="972000"/>
                <a:ext cx="10753344" cy="3624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大量处于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激发态的氢原子向低能级跃迁时能辐射出3种不同频率的光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,已知阴极材料的逸出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,可知这些氢原子辐射出的3种不同频率的光只有2种光可使光电管产生光电效应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知紫外光光子的能量范围为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,可知这些氢原子辐射出的光子中有1种属于紫外光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、B错误；明火中紫外线的强度越大,光电流越大,电压表的示数越大,故C错误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；若用氢原子从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能级跃迁到基态辐射出的光照射阴极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,根据光电效应方程可得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,根据动能定理可得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,可得其对应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的遏止电压为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66eac7584?vop=1&amp;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24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205" b="-12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6a69c8b57?vop=1&amp;pid=3b4d3f81a&amp;color=0,0,0&amp;vtp=1&amp;bt=1&amp;bbb=1&amp;hb=1"/>
              <p:cNvSpPr/>
              <p:nvPr/>
            </p:nvSpPr>
            <p:spPr>
              <a:xfrm>
                <a:off x="722376" y="972000"/>
                <a:ext cx="10753344" cy="1376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6.氢原子核外电子可在不同的轨道围绕原子核高速旋转.取无穷远处为零电势点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，氢原子核外电子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的轨道上电势能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为电子电荷量，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为静电力常量.如图所示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，氢原子核外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电子从半径为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的轨道1跃迁到半径为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的轨道2，需要吸收的能量为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7_1#6a69c8b57?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6553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561" b="-32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6a69c8b57.bracket?vop=1&amp;pid=3b4d3f81a&amp;color=0,0,0&amp;vpa=6&amp;vtp=1"/>
          <p:cNvSpPr/>
          <p:nvPr/>
        </p:nvSpPr>
        <p:spPr>
          <a:xfrm>
            <a:off x="9322943" y="19435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7_2#6a69c8b57?htil=2&amp;vop=1&amp;pid=3b4d3f81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4509" y="2484569"/>
            <a:ext cx="1591056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7_3#6a69c8b57.choices?htil=2&amp;vop=1&amp;pid=3b4d3f81a&amp;color=0,0,0&amp;vtp=1&amp;bbb=1"/>
              <p:cNvSpPr/>
              <p:nvPr/>
            </p:nvSpPr>
            <p:spPr>
              <a:xfrm>
                <a:off x="722376" y="2357569"/>
                <a:ext cx="9025128" cy="114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46202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500"/>
                  </a:lnSpc>
                  <a:tabLst>
                    <a:tab pos="46202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7_3#6a69c8b57.choices?htil=2&amp;vop=1&amp;pid=3b4d3f81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57569"/>
                <a:ext cx="9025128" cy="1143000"/>
              </a:xfrm>
              <a:prstGeom prst="rect">
                <a:avLst/>
              </a:prstGeom>
              <a:blipFill rotWithShape="1">
                <a:blip r:embed="rId3"/>
                <a:stretch>
                  <a:fillRect l="-4" t="-39" r="3" b="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6a69c8b57?vop=1&amp;vop=1&amp;pid=3b4d3f81a&amp;color=0,0,0&amp;vtp=1&amp;bt=1&amp;bbb=1&amp;hb=1"/>
              <p:cNvSpPr/>
              <p:nvPr/>
            </p:nvSpPr>
            <p:spPr>
              <a:xfrm>
                <a:off x="722376" y="969264"/>
                <a:ext cx="10753344" cy="2088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核外电子绕氢原子核做匀速圆周运动,由牛顿第二定律有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,可得动能为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,电子在轨道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上氢原子的能量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,电子从半径为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的轨道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1跃迁到半径为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的轨道2,吸收的能量为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−(−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9_1#6a69c8b57?vop=1&amp;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088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494" b="-21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0_1#6a69c8b57?vop=1&amp;vop=1&amp;pid=3b4d3f81a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易错分析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本题考查原子物理中玻尔的原子模型的相关知识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.氢原子核外电子的势能是总能量的2倍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,动能与总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能量的绝对值相等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.而本题的题干中给的是电势能的表达式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,而问的是氢原子跃迁所需要吸收的能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,容易错误地按照电势能进行计算.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1_1#3f0883feb?vop=1&amp;pid=3b4d3f81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[天津五中2025高二下期末]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如图1所示，小明用甲、乙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、丙三束单色光分别照射同一光电管的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，调节滑动变阻器的滑片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，得到了三条光电流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随电压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变化关系的曲线如图2所示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1_1#3f0883feb?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750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2_1#3f0883feb.bracket?vop=1&amp;pid=3b4d3f81a&amp;color=0,0,0&amp;vpa=7&amp;vtp=1"/>
          <p:cNvSpPr/>
          <p:nvPr/>
        </p:nvSpPr>
        <p:spPr>
          <a:xfrm>
            <a:off x="2192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21_3#3f0883feb?iti=3&amp;htil=1&amp;vop=1&amp;pid=3b4d3f81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2928" y="2408877"/>
            <a:ext cx="1115568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21_4#3f0883feb?iti=4&amp;htil=1&amp;vop=1&amp;pid=3b4d3f81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3840" y="2536893"/>
            <a:ext cx="1847088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21_5#3f0883feb?iti=3&amp;htil=1&amp;vop=1&amp;pid=3b4d3f81a&amp;color=0,0,0&amp;vtp=1&amp;bbb=1"/>
          <p:cNvSpPr/>
          <p:nvPr/>
        </p:nvSpPr>
        <p:spPr>
          <a:xfrm>
            <a:off x="3180524" y="3852613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5_BD.21_6#3f0883feb?iti=4&amp;htil=1&amp;vop=1&amp;pid=3b4d3f81a&amp;color=0,0,0&amp;vtp=1&amp;bbb=1"/>
          <p:cNvSpPr/>
          <p:nvPr/>
        </p:nvSpPr>
        <p:spPr>
          <a:xfrm>
            <a:off x="8557197" y="3852613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p:sp>
        <p:nvSpPr>
          <p:cNvPr id="8" name="QC_5_BD.21_7#3f0883feb.choices?vop=1&amp;pid=3b4d3f81a&amp;color=0,0,0&amp;vtp=1&amp;bbb=1"/>
          <p:cNvSpPr/>
          <p:nvPr/>
        </p:nvSpPr>
        <p:spPr>
          <a:xfrm>
            <a:off x="722376" y="4311718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A.甲光的光子能量最大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.用乙光照射时饱和光电流最大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.用乙光照射时光电子的最大初动能最大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.三束单色光分别射入同一单缝衍射装置时，乙光的中央亮条纹最宽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3_1#3f0883feb?vop=1&amp;vop=1&amp;pid=3b4d3f81a&amp;color=0,0,0&amp;vtp=1&amp;bt=1&amp;bbb=1&amp;hb=1"/>
              <p:cNvSpPr/>
              <p:nvPr/>
            </p:nvSpPr>
            <p:spPr>
              <a:xfrm>
                <a:off x="722376" y="972000"/>
                <a:ext cx="10753344" cy="2799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根据爱因斯坦光电效应方程可知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,根据动能定理可得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,由题图2可知乙光对应的遏止电压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最大,则乙光的光子能量最大,A错误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2可知用甲光照射时饱和光电流最大,B错误；根据动能定理可得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,用乙光照射时光电子的最大初动能最大,C正确；由A项分析可知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，乙光的光子能量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,频率最高,波长最短,三束单色光分别射入同一单缝衍射装置时,乙光的中央亮条纹最窄,D错误.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3_1#3f0883feb?vop=1&amp;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99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78" b="-16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4_1#3f0883feb?vop=1&amp;vop=1&amp;pid=3b4d3f81a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本题由教材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P98复习与提高A组第1题演变而来.教材考查了甲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、丙两种光产生的光电子的最大初动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能大小的比较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，本题延伸考查了将三束光分别射入同一单缝衍射装置，哪种光的中央亮条纹最宽.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0b2b676d.fixed?pid=000c68e29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70b2b676d.fixed?pid=000c68e29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第四章素养检测</a:t>
            </a:r>
            <a:endParaRPr lang="en-US" altLang="zh-CN" sz="4400" dirty="0"/>
          </a:p>
        </p:txBody>
      </p:sp>
      <p:pic>
        <p:nvPicPr>
          <p:cNvPr id="4" name="C_3#70b2b676d.fixed?pid=000c68e2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0b2b676d.fixed?pid=000c68e29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c3cd87344?vop=1&amp;pid=7a0ee715e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[河北衡水二中2025高二下期末]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如图所示为康普顿的光子散射实验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，已知入射光子的波长为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，与静止的电子发生碰撞.碰后光子的动量大小为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，方向与入射方向夹角为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；碰后电子的动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，方向与光子入射方向夹角为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，下列关系式中正确的是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5_1#c3cd87344?vop=1&amp;pid=7a0ee71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81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c3cd87344.bracket?vop=1&amp;pid=7a0ee715e&amp;color=0,0,0&amp;vpa=8&amp;vtp=1&amp;bbb=1"/>
          <p:cNvSpPr/>
          <p:nvPr/>
        </p:nvSpPr>
        <p:spPr>
          <a:xfrm>
            <a:off x="960501" y="23245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5_BD.25_2#c3cd87344?htil=4&amp;vop=1&amp;pid=7a0ee715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6464" y="2866078"/>
            <a:ext cx="3364992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5_3#c3cd87344.choices?htil=4&amp;vop=1&amp;pid=7a0ee715e&amp;color=0,0,0&amp;vtp=1&amp;bbb=1"/>
              <p:cNvSpPr/>
              <p:nvPr/>
            </p:nvSpPr>
            <p:spPr>
              <a:xfrm>
                <a:off x="722376" y="2739078"/>
                <a:ext cx="7251192" cy="9239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37331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373316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5_3#c3cd87344.choices?htil=4&amp;vop=1&amp;pid=7a0ee71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8"/>
                <a:ext cx="7251192" cy="923925"/>
              </a:xfrm>
              <a:prstGeom prst="rect">
                <a:avLst/>
              </a:prstGeom>
              <a:blipFill rotWithShape="1">
                <a:blip r:embed="rId3"/>
                <a:stretch>
                  <a:fillRect l="-5" t="-35" r="7" b="-58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7_1#c3cd87344?vop=1&amp;vop=1&amp;pid=7a0ee715e&amp;color=0,0,0&amp;vtp=1&amp;bt=1&amp;bbb=1&amp;hb=1"/>
              <p:cNvSpPr/>
              <p:nvPr/>
            </p:nvSpPr>
            <p:spPr>
              <a:xfrm>
                <a:off x="722376" y="969264"/>
                <a:ext cx="10753344" cy="1465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根据德布罗意波长公式可知,碰前光子动量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,沿光子入射方向的动量守恒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,根据动量守恒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,垂直光子入射方向总动量为零，则有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、D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7_1#c3cd87344?vop=1&amp;vop=1&amp;pid=7a0ee71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465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750" b="-30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8_1#4aa76343b?vop=1&amp;pid=7a0ee715e&amp;color=0,0,0&amp;vtp=1&amp;bt=1&amp;bbb=1&amp;hb=1"/>
              <p:cNvSpPr/>
              <p:nvPr/>
            </p:nvSpPr>
            <p:spPr>
              <a:xfrm>
                <a:off x="722376" y="972000"/>
                <a:ext cx="10753344" cy="1567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9.如图甲所示为氢原子的能级图，用某种频率的光照射大量处于基态的氢原子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，处于基态的氢原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子吸收光子后跃迁到某一激发态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，处于激发态的氢原子自发地跃迁到较低能级时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，最多产生两种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不同频率的可见光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，这两种频率的可见光通过三棱镜时光路如图乙所示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，已知可见光光子的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则下列判断正确的是(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8_1#4aa76343b?vop=1&amp;pid=7a0ee71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67053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r="-632" b="-20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9_1#4aa76343b.bracket?vop=1&amp;pid=7a0ee715e&amp;color=0,0,0&amp;vpa=9&amp;vtp=1&amp;bbb=1"/>
          <p:cNvSpPr/>
          <p:nvPr/>
        </p:nvSpPr>
        <p:spPr>
          <a:xfrm>
            <a:off x="6327648" y="2179770"/>
            <a:ext cx="528638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pic>
        <p:nvPicPr>
          <p:cNvPr id="4" name="QC_5_BD.28_3#4aa76343b?iti=5&amp;htil=1&amp;vop=1&amp;pid=7a0ee715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1760" y="2656527"/>
            <a:ext cx="1517904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28_4#4aa76343b?iti=6&amp;htil=1&amp;vop=1&amp;pid=7a0ee715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6136" y="3022287"/>
            <a:ext cx="1673352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28_5#4aa76343b?iti=5&amp;htil=1&amp;vop=1&amp;pid=7a0ee715e&amp;color=0,0,0&amp;vtp=1"/>
          <p:cNvSpPr/>
          <p:nvPr/>
        </p:nvSpPr>
        <p:spPr>
          <a:xfrm>
            <a:off x="3255137" y="4356295"/>
            <a:ext cx="311150" cy="36283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28_6#4aa76343b?iti=6&amp;htil=1&amp;vop=1&amp;pid=7a0ee715e&amp;color=0,0,0&amp;vtp=1"/>
          <p:cNvSpPr/>
          <p:nvPr/>
        </p:nvSpPr>
        <p:spPr>
          <a:xfrm>
            <a:off x="8627237" y="4356295"/>
            <a:ext cx="311150" cy="36283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28_7#4aa76343b.choices?vop=1&amp;pid=7a0ee715e&amp;color=0,0,0&amp;vtp=1&amp;bbb=1"/>
              <p:cNvSpPr/>
              <p:nvPr/>
            </p:nvSpPr>
            <p:spPr>
              <a:xfrm>
                <a:off x="722376" y="4726627"/>
                <a:ext cx="10753344" cy="15706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A.照射光光子的能量为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.处于激发态的氢原子向低能级跃迁时共辐射出6种不同频率的光子</a:t>
                </a:r>
                <a:endParaRPr lang="en-US" altLang="zh-CN" sz="20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在三棱镜中传播速度比可见光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在三棱镜中传播速度小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28_7#4aa76343b.choices?vop=1&amp;pid=7a0ee71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726627"/>
                <a:ext cx="10753344" cy="1570609"/>
              </a:xfrm>
              <a:prstGeom prst="rect">
                <a:avLst/>
              </a:prstGeom>
              <a:blipFill rotWithShape="1">
                <a:blip r:embed="rId4"/>
                <a:stretch>
                  <a:fillRect l="-4" t="-21" b="-18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4aa76343b?vop=1&amp;vop=1&amp;pid=7a0ee715e&amp;color=0,0,0&amp;vtp=1&amp;bt=1&amp;bbb=1&amp;hb=1"/>
              <p:cNvSpPr/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由题意可知,若氢原子受光照后跃迁到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能级,则向低能级跃迁时最多可辐射出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不同频率的光子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能级辐射出的光子能量为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能级辐射出的光子能量为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,其他4种辐射出的光子能量都不在可见光能量范围内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产生两种不同频率的可见光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,则照射光光子的能量为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；由题图乙可知,三棱镜对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光的折射率较小,则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光的频率较小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光的光子能量较小,即可见光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,C正确；三棱镜对可见光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的折射率较小,根据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在三棱镜中的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传播速度比可见光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在三棱镜中的传播速度大,D错误.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0_1#4aa76343b?vop=1&amp;vop=1&amp;pid=7a0ee71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09" b="-1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1_1#1f556e8cd?vop=1&amp;pid=7a0ee715e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[河北石家庄二中2025高二下期中]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如图所示为某金属材料发生光电效应时，入射光波长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发射出光电子的最大初动能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的关系图像，图像纵截距为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，且无限趋近平行于直线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1_1#1f556e8cd?vop=1&amp;pid=7a0ee71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860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2_1#1f556e8cd.bracket?vop=1&amp;pid=7a0ee715e&amp;color=0,0,0&amp;vpa=10&amp;vtp=1&amp;bbb=1"/>
          <p:cNvSpPr/>
          <p:nvPr/>
        </p:nvSpPr>
        <p:spPr>
          <a:xfrm>
            <a:off x="3079941" y="1867350"/>
            <a:ext cx="7493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pic>
        <p:nvPicPr>
          <p:cNvPr id="4" name="QC_5_BD.31_2#1f556e8cd?htil=6&amp;vop=1&amp;pid=7a0ee715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3147" y="2408877"/>
            <a:ext cx="1783080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1_3#1f556e8cd.choices?htil=6&amp;vop=1&amp;pid=7a0ee715e&amp;color=0,0,0&amp;vtp=1&amp;bbb=1&amp;hb=1"/>
              <p:cNvSpPr/>
              <p:nvPr/>
            </p:nvSpPr>
            <p:spPr>
              <a:xfrm>
                <a:off x="722376" y="2281877"/>
                <a:ext cx="8833104" cy="2291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A.该金属的逸出功为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.普朗克常量为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𝑎𝑏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.光电子的最大初动能越大，入射光子的动量越小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.入射光强度一定时，用波长越小的光照射该金属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，发生光电效应产生的饱和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光电流越小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1_3#1f556e8cd.choices?htil=6&amp;vop=1&amp;pid=7a0ee715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8833104" cy="2291334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b="-19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3_1#1f556e8cd?vop=1&amp;vop=1&amp;pid=7a0ee715e&amp;color=0,0,0&amp;vtp=1&amp;bt=1&amp;bbb=1&amp;hb=1"/>
              <p:cNvSpPr/>
              <p:nvPr/>
            </p:nvSpPr>
            <p:spPr>
              <a:xfrm>
                <a:off x="722376" y="972000"/>
                <a:ext cx="10753344" cy="2621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根据爱因斯坦光电效应方程可知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→∞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,A正确；结合图线可知,当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𝑎𝑏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；由动量定义可知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,由动能定义可知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km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,故光电子的最大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初动能越大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,入射光子的动量越大,C错误；当入射光的强度一定时,入射光的波长越小,频率越大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个光子的能量就越大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,导致单位时间射到光电管内的光电子数越少,故饱和光电流越小,D正确.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3_1#1f556e8cd?vop=1&amp;vop=1&amp;pid=7a0ee71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21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886" b="-17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4_1#96a2319d2?vop=1&amp;pid=8c6be1366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11.（6分）某学习小组利用图甲所示电路研究光电流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和光电管阴极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与阳极A之间的电压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.实验中，用激光笔1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照射光电管的阴极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，用电流表测量光电流的大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，图乙为根据实验数据绘制出的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4_1#96a2319d2?vop=1&amp;pid=8c6be136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83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4_3#96a2319d2?iti=7&amp;htil=1&amp;vop=1&amp;pid=8c6be136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2616" y="2509843"/>
            <a:ext cx="153619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34_4#96a2319d2?iti=8&amp;htil=1&amp;vop=1&amp;pid=8c6be13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2088" y="2418403"/>
            <a:ext cx="2450592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34_5#96a2319d2?iti=7&amp;htil=1&amp;vop=1&amp;pid=8c6be1366&amp;color=0,0,0&amp;vtp=1"/>
          <p:cNvSpPr/>
          <p:nvPr/>
        </p:nvSpPr>
        <p:spPr>
          <a:xfrm>
            <a:off x="3255137" y="451136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5_BD.34_6#96a2319d2?iti=8&amp;htil=1&amp;vop=1&amp;pid=8c6be1366&amp;color=0,0,0&amp;vtp=1"/>
          <p:cNvSpPr/>
          <p:nvPr/>
        </p:nvSpPr>
        <p:spPr>
          <a:xfrm>
            <a:off x="8631809" y="451136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5_1#7d2a9df2b?vop=1&amp;pid=96a2319d2&amp;color=0,0,0&amp;vtp=1&amp;bt=1&amp;bbb=1&amp;hb=1"/>
              <p:cNvSpPr/>
              <p:nvPr/>
            </p:nvSpPr>
            <p:spPr>
              <a:xfrm>
                <a:off x="722376" y="969265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（1）连接好电路，将滑动变阻器的滑片移至最左端，用激光笔1照射阴极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，电流表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填“有”或“无”）示数；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35_1#7d2a9df2b?vop=1&amp;pid=96a2319d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2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6_1#7d2a9df2b.blank?vop=1&amp;pid=96a2319d2&amp;color=0,0,0&amp;vpa=11&amp;vtp=1"/>
          <p:cNvSpPr/>
          <p:nvPr/>
        </p:nvSpPr>
        <p:spPr>
          <a:xfrm>
            <a:off x="10080689" y="931165"/>
            <a:ext cx="438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7_1#7d2a9df2b?vop=1&amp;vop=1&amp;pid=96a2319d2&amp;color=0,0,0&amp;vtp=1&amp;bbb=1&amp;hb=1"/>
              <p:cNvSpPr/>
              <p:nvPr/>
            </p:nvSpPr>
            <p:spPr>
              <a:xfrm>
                <a:off x="722376" y="1926336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根据题意,将滑动变阻器的滑片移至最左端,滑动变阻器连入上边电路的电阻为零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，光电管阴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与阳极A之间的电压为零,用激光笔1照射阴极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,有光电子逸出,光电子可以到达阳极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A形成光电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,则电流表有示数.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37_1#7d2a9df2b?vop=1&amp;vop=1&amp;pid=96a2319d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6336"/>
                <a:ext cx="10753344" cy="1326134"/>
              </a:xfrm>
              <a:prstGeom prst="rect">
                <a:avLst/>
              </a:prstGeom>
              <a:blipFill rotWithShape="1">
                <a:blip r:embed="rId2"/>
                <a:stretch>
                  <a:fillRect l="-4" t="-29" r="-957" b="-34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8_1#8cfa1f0a8?vop=1&amp;pid=96a2319d2&amp;color=0,0,0&amp;mp=1&amp;vtp=1&amp;bt=1&amp;bbb=1&amp;hb=1"/>
          <p:cNvSpPr/>
          <p:nvPr/>
        </p:nvSpPr>
        <p:spPr>
          <a:xfrm>
            <a:off x="722376" y="969265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（2）闭合开关，将滑动变阻器的滑片从最左端向右滑动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，电流表的示数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减小”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增大”或“不变”）；</a:t>
            </a:r>
            <a:endParaRPr lang="en-US" altLang="zh-CN" sz="2000" dirty="0"/>
          </a:p>
        </p:txBody>
      </p:sp>
      <p:sp>
        <p:nvSpPr>
          <p:cNvPr id="3" name="QB_6_AN.39_1#8cfa1f0a8.blank?vop=1&amp;pid=96a2319d2&amp;color=0,0,0&amp;mp=1&amp;vpa=12&amp;vtp=1&amp;bbb=1"/>
          <p:cNvSpPr/>
          <p:nvPr/>
        </p:nvSpPr>
        <p:spPr>
          <a:xfrm>
            <a:off x="8755126" y="931165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减小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0_1#8cfa1f0a8?vop=1&amp;vop=1&amp;pid=96a2319d2&amp;color=0,0,0&amp;vtp=1&amp;bbb=1&amp;hb=1"/>
              <p:cNvSpPr/>
              <p:nvPr/>
            </p:nvSpPr>
            <p:spPr>
              <a:xfrm>
                <a:off x="722376" y="1831975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闭合开关,将滑动变阻器的滑片从最左端向右滑动,光电管阴极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与阳极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A之间的反向电压逐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渐增大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,到达阳极A的光电子数减少,则光电流减小,即电流表的示数减小.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40_1#8cfa1f0a8?vop=1&amp;vop=1&amp;pid=96a2319d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1975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41_1#fdf0a1009?vop=1&amp;pid=96a2319d2&amp;color=0,0,0&amp;vtp=1&amp;bbb=1"/>
              <p:cNvSpPr/>
              <p:nvPr/>
            </p:nvSpPr>
            <p:spPr>
              <a:xfrm>
                <a:off x="722376" y="2788539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）根据图乙可得光电管阴极材料的逸出功约为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（结果保留两位有效数字）；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6_BD.41_1#fdf0a1009?vop=1&amp;pid=96a2319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88539"/>
                <a:ext cx="10753344" cy="405003"/>
              </a:xfrm>
              <a:prstGeom prst="rect">
                <a:avLst/>
              </a:prstGeom>
              <a:blipFill rotWithShape="1">
                <a:blip r:embed="rId2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42_1#fdf0a1009.blank?vop=1&amp;pid=96a2319d2&amp;color=0,0,0&amp;vpa=13&amp;vtp=1&amp;bbb=1"/>
          <p:cNvSpPr/>
          <p:nvPr/>
        </p:nvSpPr>
        <p:spPr>
          <a:xfrm>
            <a:off x="6215126" y="2750439"/>
            <a:ext cx="5715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1.9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43_1#fdf0a1009?vop=1&amp;vop=1&amp;pid=96a2319d2&amp;color=0,0,0&amp;vtp=1&amp;bbb=1&amp;hb=1"/>
              <p:cNvSpPr/>
              <p:nvPr/>
            </p:nvSpPr>
            <p:spPr>
              <a:xfrm>
                <a:off x="722376" y="319913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根据题意,设光电管阴极材料的逸出功为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,由光电效应方程有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,由题图乙可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,遏止电压为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6_AS.43_1#fdf0a1009?vop=1&amp;vop=1&amp;pid=96a2319d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99130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r="-1588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4_1#9023b9561?vop=1&amp;pid=96a2319d2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（4）若仅将激光笔1换成激光笔2，重新实验后，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在同一坐标纸上绘制的图像如图丙中虚线所示，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可知激光笔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2发射的激光波长比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1的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填“长”或“短”）；</a:t>
            </a:r>
            <a:endParaRPr lang="en-US" altLang="zh-CN" sz="2000" dirty="0"/>
          </a:p>
        </p:txBody>
      </p:sp>
      <p:sp>
        <p:nvSpPr>
          <p:cNvPr id="3" name="QB_6_AN.45_1#9023b9561.blank?vop=1&amp;pid=96a2319d2&amp;color=0,0,0&amp;vpa=14&amp;vtp=1"/>
          <p:cNvSpPr/>
          <p:nvPr/>
        </p:nvSpPr>
        <p:spPr>
          <a:xfrm>
            <a:off x="4586351" y="1372050"/>
            <a:ext cx="438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长</a:t>
            </a:r>
            <a:endParaRPr lang="en-US" altLang="zh-CN" sz="2000" dirty="0"/>
          </a:p>
        </p:txBody>
      </p:sp>
      <p:pic>
        <p:nvPicPr>
          <p:cNvPr id="4" name="QB_6_BD.44_2#9023b9561?iti=9&amp;vop=1&amp;pid=96a2319d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2392" y="1951677"/>
            <a:ext cx="1344168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BD.44_3#9023b9561?iti=9&amp;vop=1&amp;pid=96a2319d2&amp;color=0,0,0&amp;vtp=1"/>
          <p:cNvSpPr/>
          <p:nvPr/>
        </p:nvSpPr>
        <p:spPr>
          <a:xfrm>
            <a:off x="5938901" y="356000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46_1#9023b9561?vop=1&amp;vop=1&amp;pid=96a2319d2&amp;color=0,0,0&amp;vtp=1&amp;bbb=1&amp;hb=1"/>
              <p:cNvSpPr/>
              <p:nvPr/>
            </p:nvSpPr>
            <p:spPr>
              <a:xfrm>
                <a:off x="722376" y="4065338"/>
                <a:ext cx="10753344" cy="1402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由题图丙可知,仅将激光笔1换成激光笔2，遏止电压减小,则光电子的最大初动能减小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激光笔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2发射的光子能量小于激光笔1发射的光子能量,由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可得,激光笔2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发射的激光波长比1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6_AS.46_1#9023b9561?vop=1&amp;vop=1&amp;pid=96a2319d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65338"/>
                <a:ext cx="10753344" cy="1402334"/>
              </a:xfrm>
              <a:prstGeom prst="rect">
                <a:avLst/>
              </a:prstGeom>
              <a:blipFill rotWithShape="1">
                <a:blip r:embed="rId2"/>
                <a:stretch>
                  <a:fillRect l="-4" t="-5" b="-32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bd18c44aa?vop=1&amp;pid=3b4d3f81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1.关于原子结构的认识历程，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bd18c44aa.bracket?vop=1&amp;pid=3b4d3f81a&amp;color=0,0,0&amp;vpa=1&amp;vtp=1"/>
          <p:cNvSpPr/>
          <p:nvPr/>
        </p:nvSpPr>
        <p:spPr>
          <a:xfrm>
            <a:off x="5705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bd18c44aa.choices?vop=1&amp;pid=3b4d3f81a&amp;color=0,0,0&amp;vtp=1&amp;bbb=1&amp;hb=1"/>
              <p:cNvSpPr/>
              <p:nvPr/>
            </p:nvSpPr>
            <p:spPr>
              <a:xfrm>
                <a:off x="722376" y="1436497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A.汤姆孙发现电子后猜想出原子内的正电荷集中在很小的核内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粒子散射实验中少数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粒子发生了大角度偏转是卢瑟福猜想原子核式结构模型的主要依据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.对原子光谱的研究开辟了深入探索原子核内部结构的道路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.玻尔提出了原子定态假设，原子可以稳定在固定的能级上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，玻尔原子理论成功地解释了几乎所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有原子的光谱现象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bd18c44aa.choices?vop=1&amp;pid=3b4d3f81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6" r="-407" b="-20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7_1#5f0d02419?vop=1&amp;pid=96a2319d2&amp;color=0,0,0&amp;vtp=1&amp;bt=1&amp;bbb=1&amp;hb=1"/>
          <p:cNvSpPr/>
          <p:nvPr/>
        </p:nvSpPr>
        <p:spPr>
          <a:xfrm>
            <a:off x="722376" y="969265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（5）考虑电流表内阻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，由图像得到的遏止电压与真实值相比将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填“偏大”“偏小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不变”）.</a:t>
            </a:r>
            <a:endParaRPr lang="en-US" altLang="zh-CN" sz="2000" dirty="0"/>
          </a:p>
        </p:txBody>
      </p:sp>
      <p:sp>
        <p:nvSpPr>
          <p:cNvPr id="3" name="QB_6_AN.48_1#5f0d02419.blank?vop=1&amp;pid=96a2319d2&amp;color=0,0,0&amp;vpa=15&amp;vtp=1&amp;bbb=1"/>
          <p:cNvSpPr/>
          <p:nvPr/>
        </p:nvSpPr>
        <p:spPr>
          <a:xfrm>
            <a:off x="7739126" y="931165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不变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9_1#5f0d02419?vop=1&amp;vop=1&amp;pid=96a2319d2&amp;color=0,0,0&amp;vtp=1&amp;bbb=1&amp;hb=1"/>
              <p:cNvSpPr/>
              <p:nvPr/>
            </p:nvSpPr>
            <p:spPr>
              <a:xfrm>
                <a:off x="722376" y="1831975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当电流表示数为零时,光电管阴极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与阳极A之间相当于断路,无论电流表有没有内阻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,光电管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与阳极A之间的电压都等于电压表的读数,则考虑电流表内阻时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,由图像得到的遏止电压与真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实值相比将不变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49_1#5f0d02419?vop=1&amp;vop=1&amp;pid=96a2319d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1975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b="-3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0_1#d772b7c27?vop=1&amp;pid=8c6be1366&amp;color=0,0,0&amp;vtp=1&amp;bt=1&amp;bbb=1&amp;hb=1"/>
              <p:cNvSpPr/>
              <p:nvPr/>
            </p:nvSpPr>
            <p:spPr>
              <a:xfrm>
                <a:off x="722376" y="972000"/>
                <a:ext cx="10753344" cy="17699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12.（8分）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[湖南岳阳县一中2025高二下期末]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图甲是研究光电效应规律的光电管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.用波长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的绿光照射阴极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，实验测得流过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表的电流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之间的电势差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满足如图乙所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示的规律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，电子电荷量为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,真空中光速为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.结合图像，求：（结果保留2位有效数字）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0_1#d772b7c27?vop=1&amp;pid=8c6be136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69936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60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0_3#d772b7c27?iti=10&amp;htil=1&amp;vop=1&amp;pid=8c6be136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1136" y="2875603"/>
            <a:ext cx="2350008" cy="23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50_4#d772b7c27?iti=11&amp;htil=1&amp;vop=1&amp;pid=8c6be13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9560" y="3634555"/>
            <a:ext cx="1755648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50_5#d772b7c27?iti=10&amp;htil=1&amp;vop=1&amp;pid=8c6be1366&amp;color=0,0,0&amp;vtp=1"/>
          <p:cNvSpPr/>
          <p:nvPr/>
        </p:nvSpPr>
        <p:spPr>
          <a:xfrm>
            <a:off x="3250565" y="538918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5_BD.50_6#d772b7c27?iti=11&amp;htil=1&amp;vop=1&amp;pid=8c6be1366&amp;color=0,0,0&amp;vtp=1"/>
          <p:cNvSpPr/>
          <p:nvPr/>
        </p:nvSpPr>
        <p:spPr>
          <a:xfrm>
            <a:off x="8631809" y="538918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1_1#64a9a69ff?vop=1&amp;pid=d772b7c27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足够大时，每秒钟阴极发射的光电子数和光电子飞出阴极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时的最大初动能；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1_1#64a9a69ff?vop=1&amp;pid=d772b7c2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2_1#64a9a69ff?vop=1&amp;vop=1&amp;pid=d772b7c27&amp;color=0,0,0&amp;vtp=1&amp;bbb=1"/>
              <p:cNvSpPr/>
              <p:nvPr/>
            </p:nvSpPr>
            <p:spPr>
              <a:xfrm>
                <a:off x="722376" y="1433137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𝟏𝟐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𝟗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𝟐𝟎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2_1#64a9a69ff?vop=1&amp;vop=1&amp;pid=d772b7c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37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3_1#64a9a69ff?vop=1&amp;vop=1&amp;pid=d772b7c27&amp;color=0,0,0&amp;vtp=1&amp;bbb=1&amp;hb=1"/>
              <p:cNvSpPr/>
              <p:nvPr/>
            </p:nvSpPr>
            <p:spPr>
              <a:xfrm>
                <a:off x="722376" y="1835917"/>
                <a:ext cx="10753344" cy="188556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由题图乙可知，最大光电流为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，则每秒钟阴极发射的光电子数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𝐼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19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由题图乙可知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，发生光电效应时的遏止电压是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，所以光电子的最大初动能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3_1#64a9a69ff?vop=1&amp;vop=1&amp;pid=d772b7c2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5917"/>
                <a:ext cx="10753344" cy="1885569"/>
              </a:xfrm>
              <a:prstGeom prst="rect">
                <a:avLst/>
              </a:prstGeom>
              <a:blipFill rotWithShape="1">
                <a:blip r:embed="rId3"/>
                <a:stretch>
                  <a:fillRect l="-4" t="-7" r="-1388" b="-30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4_1#744ebb53d?vop=1&amp;pid=d772b7c2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（2）该阴极材料的极限波长.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5_1#744ebb53d?vop=1&amp;vop=1&amp;pid=d772b7c27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𝟔𝟔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𝝁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5_1#744ebb53d?vop=1&amp;vop=1&amp;pid=d772b7c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6_1#744ebb53d?vop=1&amp;vop=1&amp;pid=d772b7c27&amp;color=0,0,0&amp;vtp=1&amp;bbb=1"/>
              <p:cNvSpPr/>
              <p:nvPr/>
            </p:nvSpPr>
            <p:spPr>
              <a:xfrm>
                <a:off x="722376" y="1843728"/>
                <a:ext cx="10753344" cy="142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根据爱因斯坦光电效应方程可得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6_1#744ebb53d?vop=1&amp;vop=1&amp;pid=d772b7c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427734"/>
              </a:xfrm>
              <a:prstGeom prst="rect">
                <a:avLst/>
              </a:prstGeom>
              <a:blipFill rotWithShape="1">
                <a:blip r:embed="rId2"/>
                <a:stretch>
                  <a:fillRect l="-4" t="-23" b="-31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7_1#1f4cb6c05?vop=1&amp;pid=8c6be1366&amp;color=0,0,0&amp;vtp=1&amp;bt=1&amp;bbb=1&amp;hb=1"/>
              <p:cNvSpPr/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13.（12分）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[江苏南京六校联合体2025高二下联考]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如图甲为研究光电效应的实验装置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，图乙为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氢原子的能级图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能级跃迁所放出的光子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，正好使某种金属材料发生光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.现有一群处于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能级的氢原子向较低能级跃迁时所发出的光照射该金属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，已知电子的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电荷量为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7_1#1f4cb6c05?vop=1&amp;pid=8c6be136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650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7_3#1f4cb6c05?iti=12&amp;htil=1&amp;vop=1&amp;pid=8c6be136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2304" y="2875603"/>
            <a:ext cx="1947672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57_4#1f4cb6c05?iti=13&amp;htil=1&amp;vop=1&amp;pid=8c6be13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9832" y="3076771"/>
            <a:ext cx="1975104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57_5#1f4cb6c05?iti=12&amp;htil=1&amp;vop=1&amp;pid=8c6be1366&amp;color=0,0,0&amp;vtp=1"/>
          <p:cNvSpPr/>
          <p:nvPr/>
        </p:nvSpPr>
        <p:spPr>
          <a:xfrm>
            <a:off x="3250565" y="542576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5_BD.57_6#1f4cb6c05?iti=13&amp;htil=1&amp;vop=1&amp;pid=8c6be1366&amp;color=0,0,0&amp;vtp=1"/>
          <p:cNvSpPr/>
          <p:nvPr/>
        </p:nvSpPr>
        <p:spPr>
          <a:xfrm>
            <a:off x="8631809" y="542576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8_1#9cfc22e3b?vop=1&amp;pid=1f4cb6c0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（1）该金属的逸出功为多少？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9_1#9cfc22e3b?vop=1&amp;vop=1&amp;pid=1f4cb6c05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𝟖𝟔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9_1#9cfc22e3b?vop=1&amp;vop=1&amp;pid=1f4cb6c0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0_1#9cfc22e3b?vop=1&amp;vop=1&amp;pid=1f4cb6c05&amp;color=0,0,0&amp;vtp=1&amp;bbb=1&amp;hb=1"/>
              <p:cNvSpPr/>
              <p:nvPr/>
            </p:nvSpPr>
            <p:spPr>
              <a:xfrm>
                <a:off x="722376" y="1843728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能级跃迁所辐射的光子,正好使某种金属材料发生光电效应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金属的逸出功为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0_1#9cfc22e3b?vop=1&amp;vop=1&amp;pid=1f4cb6c0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907034"/>
              </a:xfrm>
              <a:prstGeom prst="rect">
                <a:avLst/>
              </a:prstGeom>
              <a:blipFill rotWithShape="1">
                <a:blip r:embed="rId2"/>
                <a:stretch>
                  <a:fillRect l="-4" t="-36" r="-638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61_1#74e98dad7?vop=1&amp;pid=1f4cb6c05&amp;color=0,0,0&amp;vtp=1&amp;bbb=1&amp;hb=1"/>
              <p:cNvSpPr/>
              <p:nvPr/>
            </p:nvSpPr>
            <p:spPr>
              <a:xfrm>
                <a:off x="722376" y="2753683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能级的氢原子向低能级跃迁，可以辐射几种频率的光子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？在辐射出的各种频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率的光子中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，能使该金属发生光电效应的光子共有几种？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BD.61_1#74e98dad7?vop=1&amp;pid=1f4cb6c0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53683"/>
                <a:ext cx="10753344" cy="856234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r="-449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AN.62_1#74e98dad7?vop=1&amp;vop=1&amp;pid=1f4cb6c05&amp;color=0,0,0&amp;vtp=1&amp;bbb=1"/>
          <p:cNvSpPr/>
          <p:nvPr/>
        </p:nvSpPr>
        <p:spPr>
          <a:xfrm>
            <a:off x="722376" y="366706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10种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5种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S.63_1#74e98dad7?vop=1&amp;vop=1&amp;pid=1f4cb6c05&amp;color=0,0,0&amp;vtp=1&amp;bbb=1&amp;hb=1"/>
              <p:cNvSpPr/>
              <p:nvPr/>
            </p:nvSpPr>
            <p:spPr>
              <a:xfrm>
                <a:off x="722376" y="4077658"/>
                <a:ext cx="10753344" cy="1897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能级的氢原子向低能级跃迁,可以辐射光子的种类为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,要使金属发生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,光子能量需要大于等于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,对应的能级跃迁有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，共5种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,所以能使该金属发生光电效应的光子共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5种.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6_AS.63_1#74e98dad7?vop=1&amp;vop=1&amp;pid=1f4cb6c0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77658"/>
                <a:ext cx="10753344" cy="1897634"/>
              </a:xfrm>
              <a:prstGeom prst="rect">
                <a:avLst/>
              </a:prstGeom>
              <a:blipFill rotWithShape="1">
                <a:blip r:embed="rId4"/>
                <a:stretch>
                  <a:fillRect l="-4" t="-17" b="-23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4_1#663af2d9b?vop=1&amp;pid=1f4cb6c05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（3）这些光子使该金属材料发生光电效应时，若电压表的示数为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，求到达阳极的光电子的最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大动能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4_1#663af2d9b?vop=1&amp;pid=1f4cb6c0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1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5_1#663af2d9b?vop=1&amp;vop=1&amp;pid=1f4cb6c05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𝟏𝟓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𝐞𝐕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5_1#663af2d9b?vop=1&amp;vop=1&amp;pid=1f4cb6c0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6_1#663af2d9b?vop=1&amp;vop=1&amp;pid=1f4cb6c05&amp;color=0,0,0&amp;vtp=1&amp;bbb=1&amp;hb=1"/>
              <p:cNvSpPr/>
              <p:nvPr/>
            </p:nvSpPr>
            <p:spPr>
              <a:xfrm>
                <a:off x="722376" y="2291403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能级跃迁产生的光电子最大能量为从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能级跃迁辐射的能量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,对应光电子能量为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,产生的光电子的最大初动能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的正向电压下,光电子加速运动至阳极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能定理可得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66_1#663af2d9b?vop=1&amp;vop=1&amp;pid=1f4cb6c0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17833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-1010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7_1#dcc5a006a?vop=1&amp;pid=8c6be1366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14.（14分）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[贵州贵阳一中2024高二下月考改编]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如图所示是研究光电效应现象的实验电路，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zh-CN" altLang="en-US" sz="20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为两正对的圆形金属板，两板间距为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，板的半径为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板正中受一细束频率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的紫外线照射时，照射部位发射沿不同方向运动的光电子，形成光电流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，从而引起电流表的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指针偏转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，电子电荷量为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，电子质量为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7_1#dcc5a006a?vop=1&amp;pid=8c6be136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67_2#dcc5a006a?vop=1&amp;pid=8c6be136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5776" y="2905321"/>
            <a:ext cx="2057400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8_1#3fb2ae7dd?vop=1&amp;pid=dcc5a006a&amp;color=0,0,0&amp;mp=1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（1）若闭合开关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，调节滑片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逐渐增大金属板间电压，可以发现电流逐渐减小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.当电压表示数为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时，电流恰好为零.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8_1#3fb2ae7dd?vop=1&amp;pid=dcc5a006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26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69_1#44ff19ee1?vop=1&amp;pid=3fb2ae7dd&amp;color=0,0,0&amp;vtp=1&amp;bbb=1"/>
              <p:cNvSpPr/>
              <p:nvPr/>
            </p:nvSpPr>
            <p:spPr>
              <a:xfrm>
                <a:off x="722376" y="18808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①求金属板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的极限频率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BD.69_1#44ff19ee1?vop=1&amp;pid=3fb2ae7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70_1#44ff19ee1?vop=1&amp;vop=1&amp;pid=3fb2ae7dd&amp;color=0,0,0&amp;vtp=1&amp;bbb=1"/>
              <p:cNvSpPr/>
              <p:nvPr/>
            </p:nvSpPr>
            <p:spPr>
              <a:xfrm>
                <a:off x="722376" y="2291403"/>
                <a:ext cx="10753344" cy="595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𝝂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𝒆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𝐜</m:t>
                            </m:r>
                          </m:sub>
                        </m:sSub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𝒉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70_1#44ff19ee1?vop=1&amp;vop=1&amp;pid=3fb2ae7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595503"/>
              </a:xfrm>
              <a:prstGeom prst="rect">
                <a:avLst/>
              </a:prstGeom>
              <a:blipFill rotWithShape="1">
                <a:blip r:embed="rId3"/>
                <a:stretch>
                  <a:fillRect l="-4" t="-54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S.71_1#44ff19ee1?vop=1&amp;vop=1&amp;pid=3fb2ae7dd&amp;color=0,0,0&amp;vtp=1&amp;bbb=1"/>
              <p:cNvSpPr/>
              <p:nvPr/>
            </p:nvSpPr>
            <p:spPr>
              <a:xfrm>
                <a:off x="722376" y="2893065"/>
                <a:ext cx="10753344" cy="236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据题意，由爱因斯坦光电效应方程得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根据动能定理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极限频率为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c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7_AS.71_1#44ff19ee1?vop=1&amp;vop=1&amp;pid=3fb2ae7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93065"/>
                <a:ext cx="10753344" cy="2362200"/>
              </a:xfrm>
              <a:prstGeom prst="rect">
                <a:avLst/>
              </a:prstGeom>
              <a:blipFill rotWithShape="1">
                <a:blip r:embed="rId4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72_1#3d6f35ee1?vop=1&amp;pid=3fb2ae7dd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②将图示电源的正负极互换，同时逐渐增大金属板间电压，发现光电流逐渐增大，当电压达到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，电流便趋于饱和，求此电压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72_1#3d6f35ee1?vop=1&amp;pid=3fb2ae7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73_1#3d6f35ee1?vop=1&amp;vop=1&amp;pid=3fb2ae7dd&amp;color=0,0,0&amp;vtp=1&amp;bbb=1"/>
              <p:cNvSpPr/>
              <p:nvPr/>
            </p:nvSpPr>
            <p:spPr>
              <a:xfrm>
                <a:off x="722376" y="1834203"/>
                <a:ext cx="10753344" cy="52120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𝒅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𝐜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73_1#3d6f35ee1?vop=1&amp;vop=1&amp;pid=3fb2ae7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521208"/>
              </a:xfrm>
              <a:prstGeom prst="rect">
                <a:avLst/>
              </a:prstGeom>
              <a:blipFill rotWithShape="1">
                <a:blip r:embed="rId2"/>
                <a:stretch>
                  <a:fillRect l="-4" t="-62" b="-22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74_1#3d6f35ee1?vop=1&amp;vop=1&amp;pid=3fb2ae7dd&amp;color=0,0,0&amp;vtp=1&amp;bbb=1&amp;hb=1"/>
              <p:cNvSpPr/>
              <p:nvPr/>
            </p:nvSpPr>
            <p:spPr>
              <a:xfrm>
                <a:off x="722376" y="2367603"/>
                <a:ext cx="10753344" cy="195681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当电源正负极互换后，在电场力作用下，电子飞到金属板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上，且电压越大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，飞到该金属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板上的光电子数量越多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，当所有光电子飞到该金属板时，电流达到饱和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，此时飞得最远的光电子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可以近似看成做类平抛运动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𝑣𝑡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𝑈𝑒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c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74_1#3d6f35ee1?vop=1&amp;vop=1&amp;pid=3fb2ae7d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7603"/>
                <a:ext cx="10753344" cy="1956816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r="-402" b="-5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bd18c44aa?vop=1&amp;vop=1&amp;pid=3b4d3f81a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卢瑟福通过对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粒子散射实验的研究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,猜想原子内的正电荷及几乎全部质量集中在很小的核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,选项A错误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粒子散射实验中少数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粒子发生了大角度偏转是卢瑟福猜想原子核式结构模型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的主要依据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,选项B正确；对原子光谱的研究使人们深入探索原子内部结构,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而非原子核内部结构,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C错误；玻尔提出了原子定态假设,原子可以处在一系列不连续的能量状态中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,玻尔原子理论成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功解释了氢原子光谱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,但对于稍微复杂一点的原子光谱,玻尔原子理论就无法解释了,选项D错误.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bd18c44aa?vop=1&amp;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74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5_1#cad28698e?vop=1&amp;pid=dcc5a006a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（2）断开开关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间加垂直于纸面的匀强磁场，逐渐增大磁感应强度，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也能使电流为零，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求磁感应强度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至少为多大时，电流为零.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75_1#cad28698e?vop=1&amp;pid=dcc5a006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972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76_1#cad28698e?vop=1&amp;vop=1&amp;pid=dcc5a006a&amp;color=0,0,0&amp;vtp=1&amp;bbb=1"/>
              <p:cNvSpPr/>
              <p:nvPr/>
            </p:nvSpPr>
            <p:spPr>
              <a:xfrm>
                <a:off x="722376" y="1834203"/>
                <a:ext cx="10753344" cy="53613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𝒆</m:t>
                            </m:r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𝑼</m:t>
                                </m:r>
                              </m:e>
                              <m:sub>
                                <m:r>
                                  <a:rPr lang="en-US" altLang="zh-CN" sz="2000" b="1" i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𝐜</m:t>
                                </m:r>
                              </m:sub>
                            </m:s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𝒎</m:t>
                            </m:r>
                          </m:e>
                        </m:rad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𝒆𝒅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76_1#cad28698e?vop=1&amp;vop=1&amp;pid=dcc5a006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536131"/>
              </a:xfrm>
              <a:prstGeom prst="rect">
                <a:avLst/>
              </a:prstGeom>
              <a:blipFill rotWithShape="1">
                <a:blip r:embed="rId2"/>
                <a:stretch>
                  <a:fillRect l="-4" t="-60" b="-17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77_1#cad28698e?vop=1&amp;vop=1&amp;pid=dcc5a006a&amp;color=0,0,0&amp;vtp=1&amp;bbb=1&amp;hb=1"/>
              <p:cNvSpPr/>
              <p:nvPr/>
            </p:nvSpPr>
            <p:spPr>
              <a:xfrm>
                <a:off x="722376" y="2372366"/>
                <a:ext cx="10753344" cy="20601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间加垂直于纸面的匀强磁场时，在洛伦兹力作用下，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光电子做匀速圆周运动，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当光电子的最大运动半径等于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时，则光电子到达不了金属板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，那么就可以使电流为零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𝑒𝑣𝐵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c</m:t>
                                </m:r>
                              </m:sub>
                            </m:s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77_1#cad28698e?vop=1&amp;vop=1&amp;pid=dcc5a006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72366"/>
                <a:ext cx="10753344" cy="2060194"/>
              </a:xfrm>
              <a:prstGeom prst="rect">
                <a:avLst/>
              </a:prstGeom>
              <a:blipFill rotWithShape="1">
                <a:blip r:embed="rId3"/>
                <a:stretch>
                  <a:fillRect l="-4" b="-4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fed79605c?vop=1&amp;pid=3b4d3f81a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[河南南阳六校2025高二下联考]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在核物理实验室中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，科学家们使用电场加速氢的三种同位素氕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、氘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.若氕、氘、氚从静止开始经相同的电压加速（不考虑相对论效应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），则它们的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德布罗意波长之比为(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fed79605c?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175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fed79605c.bracket?vop=1&amp;pid=3b4d3f81a&amp;color=0,0,0&amp;vpa=2&amp;vtp=1"/>
          <p:cNvSpPr/>
          <p:nvPr/>
        </p:nvSpPr>
        <p:spPr>
          <a:xfrm>
            <a:off x="3208401" y="18800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fed79605c.choices?vop=1&amp;pid=3b4d3f81a&amp;color=0,0,0&amp;vtp=1&amp;bbb=1"/>
              <p:cNvSpPr/>
              <p:nvPr/>
            </p:nvSpPr>
            <p:spPr>
              <a:xfrm>
                <a:off x="722376" y="2287021"/>
                <a:ext cx="10753344" cy="6172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300"/>
                  </a:lnSpc>
                  <a:tabLst>
                    <a:tab pos="2751455" algn="l"/>
                    <a:tab pos="5591810" algn="l"/>
                    <a:tab pos="81019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fed79605c.choices?vop=1&amp;pid=3b4d3f81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7021"/>
                <a:ext cx="10753344" cy="617284"/>
              </a:xfrm>
              <a:prstGeom prst="rect">
                <a:avLst/>
              </a:prstGeom>
              <a:blipFill rotWithShape="1">
                <a:blip r:embed="rId2"/>
                <a:stretch>
                  <a:fillRect l="-4" t="-63" b="-8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fed79605c?vop=1&amp;vop=1&amp;pid=3b4d3f81a&amp;color=0,0,0&amp;vtp=1&amp;bt=1&amp;bbb=1&amp;hb=1"/>
              <p:cNvSpPr/>
              <p:nvPr/>
            </p:nvSpPr>
            <p:spPr>
              <a:xfrm>
                <a:off x="722376" y="969264"/>
                <a:ext cx="10753344" cy="180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氢的三种同位素经相同电压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加速后,根据动能定理得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𝑞𝑈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,动量为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𝑞𝑈𝑚</m:t>
                        </m:r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,德布罗意波长公式为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𝑞𝑈𝑚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,它们的德布罗意波长之比为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.故A正确.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fed79605c?vop=1&amp;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03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6e9d275f8?vop=1&amp;pid=3b4d3f81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粒子散射实验中，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粒子经过某一原子核附近时的两种径迹如图所示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.虚线为原子核的等势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粒子以相同的速率经过电场中的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处后，沿不同的径迹1和2运动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，由径迹不能断定的是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6e9d275f8?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6e9d275f8.bracket?vop=1&amp;pid=3b4d3f81a&amp;color=0,0,0&amp;vpa=3&amp;vtp=1"/>
          <p:cNvSpPr/>
          <p:nvPr/>
        </p:nvSpPr>
        <p:spPr>
          <a:xfrm>
            <a:off x="922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7_2#6e9d275f8?vop=1&amp;pid=3b4d3f81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4081" y="2408877"/>
            <a:ext cx="1508760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6e9d275f8.choices?vop=1&amp;pid=3b4d3f81a&amp;color=0,0,0&amp;vtp=1&amp;bbb=1"/>
              <p:cNvSpPr/>
              <p:nvPr/>
            </p:nvSpPr>
            <p:spPr>
              <a:xfrm>
                <a:off x="644906" y="258540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.原子核带正电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.整个原子空间都弥漫着带正电的物质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粒子沿径迹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1运动时的动能先减小后增大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.经过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两点时，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粒子的速率相等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6e9d275f8.choices?vop=1&amp;pid=3b4d3f81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06" y="2585407"/>
                <a:ext cx="1075334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1108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6e9d275f8?vop=1&amp;vop=1&amp;pid=3b4d3f81a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由径迹可知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粒子沿两个径迹运动时受到的都是斥力,所以原子核带正电,故A正确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子沿径迹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1、2运动时原子核对其先做负功后做正功,动能先减小后增大,故C正确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粒子在同一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等势面电势能相同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,动能变化量也相同,所以经过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两点时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粒子的速率相等,故D正确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子散射实验证实了原子核的存在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6e9d275f8?vop=1&amp;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-2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c28937675?vop=1&amp;pid=3b4d3f81a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[山东聊城百师联盟2025高二下联考]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人眼对绿光最为敏感，如果每秒有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个绿光的光子射入瞳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，眼睛就能察觉.现有一个光源以功率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均匀地向各个方向发射波长为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的绿光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，假设瞳孔在暗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处的直径为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，不计空气对光的吸收，普朗克常量为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，光在真空中传播速度为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，眼睛能够看到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这个光源的最远距离为(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0_1#c28937675?vop=1&amp;pid=3b4d3f8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543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c28937675.bracket?vop=1&amp;pid=3b4d3f81a&amp;color=0,0,0&amp;vpa=4&amp;vtp=1"/>
          <p:cNvSpPr/>
          <p:nvPr/>
        </p:nvSpPr>
        <p:spPr>
          <a:xfrm>
            <a:off x="3462401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0_2#c28937675.choices?vop=1&amp;pid=3b4d3f81a&amp;color=0,0,0&amp;vtp=1&amp;bbb=1"/>
              <p:cNvSpPr/>
              <p:nvPr/>
            </p:nvSpPr>
            <p:spPr>
              <a:xfrm>
                <a:off x="722376" y="2739077"/>
                <a:ext cx="10753344" cy="68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400"/>
                  </a:lnSpc>
                  <a:tabLst>
                    <a:tab pos="2748280" algn="l"/>
                    <a:tab pos="5483860" algn="l"/>
                    <a:tab pos="82067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𝑁ℎ𝑐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𝑁ℎ𝑐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0_2#c28937675.choices?vop=1&amp;pid=3b4d3f81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685800"/>
              </a:xfrm>
              <a:prstGeom prst="rect">
                <a:avLst/>
              </a:prstGeom>
              <a:blipFill rotWithShape="1">
                <a:blip r:embed="rId2"/>
                <a:stretch>
                  <a:fillRect l="-4" t="-47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8623</Words>
  <Application>WPS 演示</Application>
  <PresentationFormat>宽屏</PresentationFormat>
  <Paragraphs>341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65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仿宋</vt:lpstr>
      <vt:lpstr>仿宋</vt:lpstr>
      <vt:lpstr>Calibri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2025-10-15T05:49:00Z</dcterms:created>
  <dcterms:modified xsi:type="dcterms:W3CDTF">2025-10-22T01:54:38Z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8168F2E28E564CD98498A22BBB89C134_12</vt:lpwstr>
  </property>
  <property fmtid="{D5CDD505-2E9C-101B-9397-08002B2CF9AE}" pid="3" name="KSOProductBuildVer">
    <vt:lpwstr>2052-12.1.0.23125</vt:lpwstr>
  </property>
</Properties>
</file>