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4" r:id="rId16"/>
    <p:sldId id="270" r:id="rId17"/>
    <p:sldId id="271" r:id="rId18"/>
    <p:sldId id="272" r:id="rId19"/>
    <p:sldId id="273" r:id="rId20"/>
    <p:sldId id="295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1936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0d4748000964d7d6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22_1#ca265ec29?vop=1&amp;pid=441f833f7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某户外探险俱乐部组织10名成员（7名男性，3名女性）前往某无人岛进行野外生存挑战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.为了便于管理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和保障安全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，需将这10人分成两组（不区分两组的顺序），要求每组至少4人，且3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名女性不能在同一组，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则不同的分组方法共有(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3_AN.23_1#ca265ec29.bracket?vop=1&amp;pid=441f833f7&amp;color=0,0,0&amp;vpa=8&amp;vtp=1"/>
          <p:cNvSpPr/>
          <p:nvPr/>
        </p:nvSpPr>
        <p:spPr>
          <a:xfrm>
            <a:off x="3301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3_BD.22_2#ca265ec29.choices?vop=1&amp;pid=441f833f7&amp;color=0,0,0&amp;vtp=1&amp;bbb=1"/>
          <p:cNvSpPr/>
          <p:nvPr/>
        </p:nvSpPr>
        <p:spPr>
          <a:xfrm>
            <a:off x="832104" y="23122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105种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273种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24_1#ca265ec29?vop=1&amp;pid=441f833f7&amp;color=0,0,0&amp;vtp=1&amp;bbb=1&amp;hb=1"/>
              <p:cNvSpPr/>
              <p:nvPr/>
            </p:nvSpPr>
            <p:spPr>
              <a:xfrm>
                <a:off x="832104" y="2685534"/>
                <a:ext cx="10533888" cy="2983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【解析】将10人平均分成两个组，有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（种）,其中3名女生在同一组的分法有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种）,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10人平均分成两个组,3名女生不在同一组的分法有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126−21=105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10人按一组4人,一组6人分成两个组，有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（种）分法,其中3名女生在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4人组中的分法有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（种）,3名女生在6人组中的分法有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（种）,故将10人按一组4人,一组6人分成两个组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名女生不在同一组的分法有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210−7−35=168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上所述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,将这10人分成两组（不区分两组的顺序）,要求每组至少4人,且3名女性不能在同一组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,则不同的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分组方法共有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168+105=273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3_AS.24_1#ca265ec29?vop=1&amp;pid=441f833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534"/>
                <a:ext cx="10533888" cy="2983230"/>
              </a:xfrm>
              <a:prstGeom prst="rect">
                <a:avLst/>
              </a:prstGeom>
              <a:blipFill>
                <a:blip r:embed="rId3"/>
                <a:stretch>
                  <a:fillRect l="-1389" r="-868" b="-47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63379dd2?pid=9428b22e2&amp;color=0,0,0&amp;vtp=1&amp;bt=1&amp;bbb=1&amp;hb=1"/>
          <p:cNvSpPr/>
          <p:nvPr/>
        </p:nvSpPr>
        <p:spPr>
          <a:xfrm>
            <a:off x="832104" y="1078992"/>
            <a:ext cx="10533888" cy="9516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二、多项选择题（本题共3小题，每小题6分，共18分.在每小题给出的选项中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25_1#671957437?vop=1&amp;pid=d63379dd2&amp;color=0,0,0&amp;vtp=1&amp;bbb=1"/>
              <p:cNvSpPr/>
              <p:nvPr/>
            </p:nvSpPr>
            <p:spPr>
              <a:xfrm>
                <a:off x="832104" y="2083188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3_BD.25_1#671957437?vop=1&amp;pid=d63379d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83188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6_1#671957437.bracket?vop=1&amp;pid=d63379dd2&amp;color=0,0,0&amp;vpa=9&amp;vtp=1&amp;bbb=1"/>
          <p:cNvSpPr/>
          <p:nvPr/>
        </p:nvSpPr>
        <p:spPr>
          <a:xfrm>
            <a:off x="8152671" y="2078044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25_2#671957437.choices?vop=1&amp;pid=d63379dd2&amp;color=0,0,0&amp;vtp=1&amp;bbb=1"/>
              <p:cNvSpPr/>
              <p:nvPr/>
            </p:nvSpPr>
            <p:spPr>
              <a:xfrm>
                <a:off x="832104" y="2445964"/>
                <a:ext cx="10533888" cy="766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25_2#671957437.choices?vop=1&amp;pid=d63379d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5964"/>
                <a:ext cx="10533888" cy="766382"/>
              </a:xfrm>
              <a:prstGeom prst="rect">
                <a:avLst/>
              </a:prstGeom>
              <a:blipFill>
                <a:blip r:embed="rId4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27_1#671957437?vop=1&amp;pid=d63379dd2&amp;color=0,0,0&amp;vtp=1&amp;bbb=1&amp;hb=1"/>
              <p:cNvSpPr/>
              <p:nvPr/>
            </p:nvSpPr>
            <p:spPr>
              <a:xfrm>
                <a:off x="832104" y="3216346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(1−2×0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=−1−1=−2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通项可知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3_AS.27_1#671957437?vop=1&amp;pid=d63379d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16346"/>
                <a:ext cx="10533888" cy="2868930"/>
              </a:xfrm>
              <a:prstGeom prst="rect">
                <a:avLst/>
              </a:prstGeom>
              <a:blipFill>
                <a:blip r:embed="rId5"/>
                <a:stretch>
                  <a:fillRect l="-1389" r="-1736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28_1#25bc877a3?vop=1&amp;pid=d63379dd2&amp;color=0,0,0&amp;vtp=1&amp;bt=1&amp;bbb=1&amp;hb=1"/>
              <p:cNvSpPr/>
              <p:nvPr/>
            </p:nvSpPr>
            <p:spPr>
              <a:xfrm>
                <a:off x="832104" y="1080000"/>
                <a:ext cx="10531904" cy="209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某次数学考试的最后一道多选题共有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4个选项，正确答案为2项或3项，满分6分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，评分标准是全部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选对的得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6分，部分选对的得部分分（若正确答案为2项，仅选对1项得3分；若正确答案为3项，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仅选对1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2分，仅选对2项得4分），有错选或不选的得0分.已知最后这道多选题正确答案是3项的概率是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2项的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倍，甲、乙、丙三名同学对这道题完全没有思路，只能猜测正确答案，已知甲同学猜1个选项与猜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2个选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项的概率各为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，乙同学决定猜1个选项，丙同学决定猜2个选项，设甲、乙、丙三名同学的得分分别为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，其得分的期望分别为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28_1#25bc877a3?vop=1&amp;pid=d63379d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2091055"/>
              </a:xfrm>
              <a:prstGeom prst="rect">
                <a:avLst/>
              </a:prstGeom>
              <a:blipFill>
                <a:blip r:embed="rId3"/>
                <a:stretch>
                  <a:fillRect l="-1390" t="-1458" r="-1390" b="-69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3_BD.28_1#25bc877a3?vop=1&amp;pid=d63379dd2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174647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AN.29_1#25bc877a3.bracket?vop=1&amp;pid=d63379dd2&amp;color=0,0,0&amp;vpa=10&amp;vtp=1&amp;bbb=1"/>
          <p:cNvSpPr/>
          <p:nvPr/>
        </p:nvSpPr>
        <p:spPr>
          <a:xfrm>
            <a:off x="7502810" y="2849745"/>
            <a:ext cx="661988" cy="3157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28_2#25bc877a3.choices?vop=1&amp;pid=d63379dd2&amp;color=0,0,0&amp;vtp=1&amp;bbb=1"/>
              <p:cNvSpPr/>
              <p:nvPr/>
            </p:nvSpPr>
            <p:spPr>
              <a:xfrm>
                <a:off x="832104" y="3178865"/>
                <a:ext cx="10533888" cy="1420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事件“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”与事件“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”是互斥的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甲同学不得0分的概率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在三名同学的得分和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的条件下，他们中有且仅有一人得0分的概率是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28_2#25bc877a3.choices?vop=1&amp;pid=d63379d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8865"/>
                <a:ext cx="10533888" cy="1420940"/>
              </a:xfrm>
              <a:prstGeom prst="rect">
                <a:avLst/>
              </a:prstGeom>
              <a:blipFill>
                <a:blip r:embed="rId5"/>
                <a:stretch>
                  <a:fillRect l="-1389" t="-2137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EX.30_1#25bc877a3?vop=1&amp;pid=d63379dd2&amp;color=0,0,0&amp;vtp=1&amp;bbb=1&amp;hb=1"/>
              <p:cNvSpPr/>
              <p:nvPr/>
            </p:nvSpPr>
            <p:spPr>
              <a:xfrm>
                <a:off x="832104" y="4609139"/>
                <a:ext cx="10533888" cy="1024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根据题意结合事件的关系即可判断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计算甲同学得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分的概率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即可得甲同学不得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分的概率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分别求解甲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丙三位同学的得分的期望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比较大小即可判断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三名同学的得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他们中有且仅有一人得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利用条件概率公式求解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3_EX.30_1#25bc877a3?vop=1&amp;pid=d63379d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09139"/>
                <a:ext cx="10533888" cy="1024255"/>
              </a:xfrm>
              <a:prstGeom prst="rect">
                <a:avLst/>
              </a:prstGeom>
              <a:blipFill>
                <a:blip r:embed="rId6"/>
                <a:stretch>
                  <a:fillRect l="-1389" t="-4762" r="-1042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1_1#25bc877a3?vop=1&amp;pid=d63379dd2&amp;color=0,0,0&amp;vtp=1&amp;bt=1&amp;bbb=1&amp;hb=1"/>
              <p:cNvSpPr/>
              <p:nvPr/>
            </p:nvSpPr>
            <p:spPr>
              <a:xfrm>
                <a:off x="832104" y="1080000"/>
                <a:ext cx="10533888" cy="46383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不能同时等于2,即两事件不能同时发生,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的可能取值为0，2，3，4，6，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B分析可知,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的可能取值为0，2，3，则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的可能取值为0，4，6，则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“三名同学的得分和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“他们中有且仅有一人得0分”,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17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36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211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31_1#25bc877a3?vop=1&amp;pid=d63379d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38358"/>
              </a:xfrm>
              <a:prstGeom prst="rect">
                <a:avLst/>
              </a:prstGeom>
              <a:blipFill>
                <a:blip r:embed="rId3"/>
                <a:stretch>
                  <a:fillRect l="-1389" r="-11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32_1#a62f53266?vop=1&amp;pid=d63379dd2&amp;color=0,0,0&amp;vtp=1&amp;bt=1&amp;bbb=1&amp;hb=1"/>
              <p:cNvSpPr/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某人在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次射击中击中目标的次数为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，击中奇数次为事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32_1#a62f53266?vop=1&amp;pid=d63379dd2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3_BD.32_1#a62f53266?vop=1&amp;pid=d63379dd2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3_AN.33_1#a62f53266.bracket?vop=1&amp;pid=d63379dd2&amp;color=0,0,0&amp;vpa=11&amp;vtp=1&amp;bbb=1"/>
          <p:cNvSpPr/>
          <p:nvPr/>
        </p:nvSpPr>
        <p:spPr>
          <a:xfrm>
            <a:off x="1873345" y="1485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32_2#a62f53266.choices?vop=1&amp;pid=d63379dd2&amp;color=0,0,0&amp;vtp=1&amp;bbb=1"/>
              <p:cNvSpPr/>
              <p:nvPr/>
            </p:nvSpPr>
            <p:spPr>
              <a:xfrm>
                <a:off x="832104" y="1858129"/>
                <a:ext cx="10533888" cy="21034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取得最小值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32_2#a62f53266.choices?vop=1&amp;pid=d63379dd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8129"/>
                <a:ext cx="10533888" cy="2103438"/>
              </a:xfrm>
              <a:prstGeom prst="rect">
                <a:avLst/>
              </a:prstGeom>
              <a:blipFill>
                <a:blip r:embed="rId5"/>
                <a:stretch>
                  <a:fillRect l="-1389" b="-37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34_1#a62f53266?vop=1&amp;pid=d63379dd2&amp;color=0,0,0&amp;vtp=1&amp;bbb=1&amp;hb=1"/>
              <p:cNvSpPr/>
              <p:nvPr/>
            </p:nvSpPr>
            <p:spPr>
              <a:xfrm>
                <a:off x="832104" y="3963599"/>
                <a:ext cx="10533888" cy="1638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【解析】在10次射击中,击中目标的次数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(10,0.8)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,对应的概率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=0,1,2,⋯,10)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取最大值,易知此时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62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𝑃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𝑋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6" name="QC_3_AS.34_1#a62f53266?vop=1&amp;pid=d63379dd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63599"/>
                <a:ext cx="10533888" cy="1638300"/>
              </a:xfrm>
              <a:prstGeom prst="rect">
                <a:avLst/>
              </a:prstGeom>
              <a:blipFill>
                <a:blip r:embed="rId6"/>
                <a:stretch>
                  <a:fillRect l="-1389" b="-3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AS.34_1#a62f53266?vop=1&amp;pid=d63379dd2&amp;color=0,0,0&amp;vtp=1&amp;bbb=1&amp;hb=1">
                <a:extLst>
                  <a:ext uri="{FF2B5EF4-FFF2-40B4-BE49-F238E27FC236}">
                    <a16:creationId xmlns:a16="http://schemas.microsoft.com/office/drawing/2014/main" id="{3F10838D-953C-F9F5-14B0-01DB9C0A0A6C}"/>
                  </a:ext>
                </a:extLst>
              </p:cNvPr>
              <p:cNvSpPr/>
              <p:nvPr/>
            </p:nvSpPr>
            <p:spPr>
              <a:xfrm>
                <a:off x="832104" y="1079999"/>
                <a:ext cx="10533888" cy="5040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+1≥4(10−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4(11−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取得最大值,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,①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,②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②−①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二项式定理可得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)=[(1−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1−(1−2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(1−2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𝑝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为正项且递增的数列,则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的增大而增大,则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的增大而减小,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正确, 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AS.34_1#a62f53266?vop=1&amp;pid=d63379dd2&amp;color=0,0,0&amp;vtp=1&amp;bbb=1&amp;hb=1">
                <a:extLst>
                  <a:ext uri="{FF2B5EF4-FFF2-40B4-BE49-F238E27FC236}">
                    <a16:creationId xmlns:a16="http://schemas.microsoft.com/office/drawing/2014/main" id="{3F10838D-953C-F9F5-14B0-01DB9C0A0A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9999"/>
                <a:ext cx="10533888" cy="5040630"/>
              </a:xfrm>
              <a:prstGeom prst="rect">
                <a:avLst/>
              </a:prstGeom>
              <a:blipFill>
                <a:blip r:embed="rId2"/>
                <a:stretch>
                  <a:fillRect l="-1389" r="-868" b="-27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1088551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dc18f7a4?pid=9428b22e2&amp;color=0,0,0&amp;vtp=1&amp;bt=1&amp;bbb=1"/>
          <p:cNvSpPr/>
          <p:nvPr/>
        </p:nvSpPr>
        <p:spPr>
          <a:xfrm>
            <a:off x="832104" y="1078992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三、填空题（本题共3小题，每小题5分，共15分）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3_BD.35_1#aa624402e?vop=1&amp;pid=bdc18f7a4&amp;color=0,0,0&amp;vtp=1&amp;bbb=1"/>
              <p:cNvSpPr/>
              <p:nvPr/>
            </p:nvSpPr>
            <p:spPr>
              <a:xfrm>
                <a:off x="832104" y="158273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的分布列如表所示，若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3_BD.35_1#aa624402e?vop=1&amp;pid=bdc18f7a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82735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QB_3_BD.35_2#aa624402e?colgroup=9,18,18,9&amp;vop=1&amp;pid=bdc18f7a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1871417"/>
                  </p:ext>
                </p:extLst>
              </p:nvPr>
            </p:nvGraphicFramePr>
            <p:xfrm>
              <a:off x="832104" y="2073275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QB_3_BD.35_2#aa624402e?colgroup=9,18,18,9&amp;vop=1&amp;pid=bdc18f7a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51871417"/>
                  </p:ext>
                </p:extLst>
              </p:nvPr>
            </p:nvGraphicFramePr>
            <p:xfrm>
              <a:off x="832104" y="2073275"/>
              <a:ext cx="10497312" cy="630048"/>
            </p:xfrm>
            <a:graphic>
              <a:graphicData uri="http://schemas.openxmlformats.org/drawingml/2006/table">
                <a:tbl>
                  <a:tblPr/>
                  <a:tblGrid>
                    <a:gridCol w="17830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4655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1" t="-1923" r="-488737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41" t="-101923" r="-488737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88396" t="-101923" r="-683" b="-15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QB_3_AN.36_1#aa624402e.blank?vop=1&amp;pid=bdc18f7a4&amp;color=0,0,0&amp;vpa=12&amp;vtp=1&amp;bbb=1"/>
          <p:cNvSpPr/>
          <p:nvPr/>
        </p:nvSpPr>
        <p:spPr>
          <a:xfrm>
            <a:off x="7869142" y="1540825"/>
            <a:ext cx="48895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3_AS.37_1#aa624402e?vop=1&amp;pid=bdc18f7a4&amp;color=0,0,0&amp;vtp=1&amp;bbb=1"/>
              <p:cNvSpPr/>
              <p:nvPr/>
            </p:nvSpPr>
            <p:spPr>
              <a:xfrm>
                <a:off x="832104" y="2835275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【解析】由概率和为1,可知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据分布列可求得期望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)=2×0.3+3×0.4+4×0.3=3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×0.3+(3−3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×0.4+(4−3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据方差性质可得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−3)=16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)=16×0.6=9.6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3_AS.37_1#aa624402e?vop=1&amp;pid=bdc18f7a4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35275"/>
                <a:ext cx="10533888" cy="1611630"/>
              </a:xfrm>
              <a:prstGeom prst="rect">
                <a:avLst/>
              </a:prstGeom>
              <a:blipFill>
                <a:blip r:embed="rId5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38_1#04a587cf2?vop=1&amp;pid=bdc18f7a4&amp;color=0,0,0&amp;vtp=1&amp;bt=1&amp;bbb=1&amp;hb=1"/>
              <p:cNvSpPr/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现有四位同学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（两男两女），随机地站到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的方格场地中（每人站一格，每格至多一人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两个男生不同行不同列且两个女生不同行不同列的概率为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3_BD.38_1#04a587cf2?vop=1&amp;pid=bdc18f7a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r="-121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3_BD.38_1#04a587cf2?vop=1&amp;pid=bdc18f7a4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N.39_1#04a587cf2.blank?vop=1&amp;pid=bdc18f7a4&amp;color=0,0,0&amp;vpa=13&amp;vtp=1&amp;bbb=1&amp;rh=30.66"/>
              <p:cNvSpPr/>
              <p:nvPr/>
            </p:nvSpPr>
            <p:spPr>
              <a:xfrm>
                <a:off x="6564567" y="1403723"/>
                <a:ext cx="311150" cy="38938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3_AN.39_1#04a587cf2.blank?vop=1&amp;pid=bdc18f7a4&amp;color=0,0,0&amp;vpa=13&amp;vtp=1&amp;bbb=1&amp;rh=30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64567" y="1403723"/>
                <a:ext cx="311150" cy="389382"/>
              </a:xfrm>
              <a:prstGeom prst="rect">
                <a:avLst/>
              </a:prstGeom>
              <a:blipFill>
                <a:blip r:embed="rId5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3_AS.40_1#04a587cf2?vop=1&amp;pid=bdc18f7a4&amp;color=0,0,0&amp;vtp=1&amp;bbb=1&amp;hb=1"/>
              <p:cNvSpPr/>
              <p:nvPr/>
            </p:nvSpPr>
            <p:spPr>
              <a:xfrm>
                <a:off x="832104" y="1858129"/>
                <a:ext cx="10533888" cy="3886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【解析】从16个格子中选4个排4个人,有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个男生不同行不同列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个女生不同行不同列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个女生分别与两个男生排在一格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4×4×3×3×2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个女生中有一个与其中一个男生排在一格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4×4×3×3×4×8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以两个男生不同行不同列且两个女生不同行不同列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（每人一格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(4×4×3×3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−4×4×3×3×(2+32)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以两个男生不同行不同列且两个女生不同行不同列的概率为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(4×4×3×3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−4×4×3×3×(2+32)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4×4×3×3×(16×9−34)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3_AS.40_1#04a587cf2?vop=1&amp;pid=bdc18f7a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8129"/>
                <a:ext cx="10533888" cy="3886200"/>
              </a:xfrm>
              <a:prstGeom prst="rect">
                <a:avLst/>
              </a:prstGeom>
              <a:blipFill>
                <a:blip r:embed="rId6"/>
                <a:stretch>
                  <a:fillRect l="-1389" b="-9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BD.41_1#27e6521a6?vop=1&amp;pid=bdc18f7a4&amp;color=0,0,0&amp;vtp=1&amp;bt=1&amp;bbb=1&amp;hb=1"/>
              <p:cNvSpPr/>
              <p:nvPr/>
            </p:nvSpPr>
            <p:spPr>
              <a:xfrm>
                <a:off x="832104" y="1080000"/>
                <a:ext cx="1053190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、乙两名同学参加汉语听写比赛，每次由其中一人听写，规则如下：若听写正确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，则此人继续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听写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，若未听写正确，则换对方听写，无论之前听写情况如何，甲每次听写的正确率均为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，乙每次听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写的正确率均为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，第1次听写的人是甲、乙的概率各为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2次听写的人是甲的概率为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听写的人是乙的概率为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3_BD.41_1#27e6521a6?vop=1&amp;pid=bdc18f7a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608455"/>
              </a:xfrm>
              <a:prstGeom prst="rect">
                <a:avLst/>
              </a:prstGeom>
              <a:blipFill>
                <a:blip r:embed="rId3"/>
                <a:stretch>
                  <a:fillRect l="-1390" r="-63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3_BD.41_1#27e6521a6?vop=1&amp;pid=bdc18f7a4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3_AN.42_1#27e6521a6.blank?vop=1&amp;pid=bdc18f7a4&amp;color=0,0,0&amp;vpa=14&amp;vtp=1&amp;bbb=1&amp;rh=30.68"/>
              <p:cNvSpPr/>
              <p:nvPr/>
            </p:nvSpPr>
            <p:spPr>
              <a:xfrm>
                <a:off x="10177717" y="1836666"/>
                <a:ext cx="214313" cy="38963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3_AN.42_1#27e6521a6.blank?vop=1&amp;pid=bdc18f7a4&amp;color=0,0,0&amp;vpa=14&amp;vtp=1&amp;bbb=1&amp;rh=30.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77717" y="1836666"/>
                <a:ext cx="214313" cy="389636"/>
              </a:xfrm>
              <a:prstGeom prst="rect">
                <a:avLst/>
              </a:prstGeom>
              <a:blipFill>
                <a:blip r:embed="rId5"/>
                <a:stretch>
                  <a:fillRect l="-2857" b="-156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3_AN.43_1#27e6521a6.blank?vop=1&amp;pid=bdc18f7a4&amp;color=0,0,0&amp;vpa=15&amp;vtp=1&amp;bbb=1"/>
              <p:cNvSpPr/>
              <p:nvPr/>
            </p:nvSpPr>
            <p:spPr>
              <a:xfrm>
                <a:off x="3122866" y="2248527"/>
                <a:ext cx="1474407" cy="39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B_3_AN.43_1#27e6521a6.blank?vop=1&amp;pid=bdc18f7a4&amp;color=0,0,0&amp;vpa=15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866" y="2248527"/>
                <a:ext cx="1474407" cy="393700"/>
              </a:xfrm>
              <a:prstGeom prst="rect">
                <a:avLst/>
              </a:prstGeom>
              <a:blipFill>
                <a:blip r:embed="rId6"/>
                <a:stretch>
                  <a:fillRect b="-1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44_1#27e6521a6?vop=1&amp;pid=bdc18f7a4&amp;color=0,0,0&amp;vtp=1&amp;bt=1&amp;bbb=1"/>
              <p:cNvSpPr/>
              <p:nvPr/>
            </p:nvSpPr>
            <p:spPr>
              <a:xfrm>
                <a:off x="832104" y="1080000"/>
                <a:ext cx="10533888" cy="3822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次听写的人是甲”为事件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,“第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次听写的人是乙”为事件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,依题可知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造等比数列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,公比为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的等比数列,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algn="l" latinLnBrk="1">
                  <a:lnSpc>
                    <a:spcPct val="150000"/>
                  </a:lnSpc>
                </a:pPr>
                <a:endParaRPr lang="en-US" altLang="zh-CN" sz="1800" dirty="0"/>
              </a:p>
            </p:txBody>
          </p:sp>
        </mc:Choice>
        <mc:Fallback>
          <p:sp>
            <p:nvSpPr>
              <p:cNvPr id="2" name="QB_3_AS.44_1#27e6521a6?vop=1&amp;pid=bdc18f7a4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22700"/>
              </a:xfrm>
              <a:prstGeom prst="rect">
                <a:avLst/>
              </a:prstGeom>
              <a:blipFill>
                <a:blip r:embed="rId3"/>
                <a:stretch>
                  <a:fillRect l="-1389" b="-2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9428b22e2.fixed?color=255,255,255&amp;vtp=1&amp;bbb=1"/>
          <p:cNvSpPr/>
          <p:nvPr/>
        </p:nvSpPr>
        <p:spPr>
          <a:xfrm>
            <a:off x="0" y="1426464"/>
            <a:ext cx="12188952" cy="109728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90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全书综合检测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3_AS.44_1#27e6521a6?vop=1&amp;pid=bdc18f7a4&amp;color=0,0,0&amp;vtp=1&amp;bt=1&amp;bbb=1">
                <a:extLst>
                  <a:ext uri="{FF2B5EF4-FFF2-40B4-BE49-F238E27FC236}">
                    <a16:creationId xmlns:a16="http://schemas.microsoft.com/office/drawing/2014/main" id="{E8183DE2-442A-4940-A527-DA18C7AE4307}"/>
                  </a:ext>
                </a:extLst>
              </p:cNvPr>
              <p:cNvSpPr/>
              <p:nvPr/>
            </p:nvSpPr>
            <p:spPr>
              <a:xfrm>
                <a:off x="832104" y="1080000"/>
                <a:ext cx="10533888" cy="1389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2次听写的人是甲的概率为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次听写的人是甲的概率为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次听写的人是乙的概率为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3_AS.44_1#27e6521a6?vop=1&amp;pid=bdc18f7a4&amp;color=0,0,0&amp;vtp=1&amp;bt=1&amp;bbb=1">
                <a:extLst>
                  <a:ext uri="{FF2B5EF4-FFF2-40B4-BE49-F238E27FC236}">
                    <a16:creationId xmlns:a16="http://schemas.microsoft.com/office/drawing/2014/main" id="{E8183DE2-442A-4940-A527-DA18C7AE430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89634"/>
              </a:xfrm>
              <a:prstGeom prst="rect">
                <a:avLst/>
              </a:prstGeom>
              <a:blipFill>
                <a:blip r:embed="rId2"/>
                <a:stretch>
                  <a:fillRect l="-1389" b="-61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1801108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f0e61744?pid=9428b22e2&amp;color=0,0,0&amp;vtp=1&amp;bt=1&amp;bbb=1"/>
          <p:cNvSpPr/>
          <p:nvPr/>
        </p:nvSpPr>
        <p:spPr>
          <a:xfrm>
            <a:off x="832104" y="1078992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四、解答题（本题共5小题，共77分.解答应写出文字说明、证明过程或演算步骤）</a:t>
            </a:r>
            <a:endParaRPr lang="en-US" altLang="zh-CN" sz="2200" dirty="0"/>
          </a:p>
        </p:txBody>
      </p:sp>
      <p:sp>
        <p:nvSpPr>
          <p:cNvPr id="3" name="QO_3_BD.45_1#c2fa0aff0?vop=1&amp;pid=ef0e61744&amp;color=0,0,0&amp;vtp=1&amp;bbb=1&amp;hb=1"/>
          <p:cNvSpPr/>
          <p:nvPr/>
        </p:nvSpPr>
        <p:spPr>
          <a:xfrm>
            <a:off x="832104" y="1576825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）南方游客勇闯冰雪大世界点燃了民众对冰雪运动的热情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，其中雪上运动深受游客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的喜爱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.某新闻媒体机构随机调查了男、女性游客各100名，统计结果如表所示（有几个数据遗失）.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46_1#2e66a891f?vop=1&amp;pid=c2fa0aff0&amp;color=0,0,0&amp;vtp=1&amp;bbb=1&amp;hb=1"/>
              <p:cNvSpPr/>
              <p:nvPr/>
            </p:nvSpPr>
            <p:spPr>
              <a:xfrm>
                <a:off x="832104" y="235077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（1）请把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列联表补全，并依据小概率值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，能否认为游客是否喜欢滑雪与性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别有关联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46_1#2e66a891f?vop=1&amp;pid=c2fa0aff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077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0" name="QO_4_BD.46_2#2e66a891f?colgroup=20,30,4&amp;vop=1&amp;pid=c2fa0aff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876844"/>
              </p:ext>
            </p:extLst>
          </p:nvPr>
        </p:nvGraphicFramePr>
        <p:xfrm>
          <a:off x="832104" y="3259455"/>
          <a:ext cx="10488168" cy="1548196"/>
        </p:xfrm>
        <a:graphic>
          <a:graphicData uri="http://schemas.openxmlformats.org/drawingml/2006/table">
            <a:tbl>
              <a:tblPr/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46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26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对滑雪的喜爱情况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性别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男性游客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女性游客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喜欢滑雪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不喜欢滑雪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47_1#2e66a891f?vop=1&amp;pid=c2fa0aff0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47_1#2e66a891f?vop=1&amp;pid=c2fa0aff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1" name="QO_4_AN.47_2#2e66a891f?colgroup=18,28,9&amp;vop=1&amp;pid=c2fa0aff0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018387"/>
              </p:ext>
            </p:extLst>
          </p:nvPr>
        </p:nvGraphicFramePr>
        <p:xfrm>
          <a:off x="832104" y="1580634"/>
          <a:ext cx="10488168" cy="1548196"/>
        </p:xfrm>
        <a:graphic>
          <a:graphicData uri="http://schemas.openxmlformats.org/drawingml/2006/table">
            <a:tbl>
              <a:tblPr/>
              <a:tblGrid>
                <a:gridCol w="3474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30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对滑雪的喜爱情况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性别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562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男性游客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女性游客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喜欢滑雪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不喜欢滑雪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47_3#2e66a891f?vop=1&amp;pid=c2fa0aff0&amp;color=0,0,0&amp;vtp=1&amp;bbb=1"/>
              <p:cNvSpPr/>
              <p:nvPr/>
            </p:nvSpPr>
            <p:spPr>
              <a:xfrm>
                <a:off x="832104" y="3257034"/>
                <a:ext cx="10533888" cy="1675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零假设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: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游客是否喜欢滑雪与性别无关联,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200×(55×65−45×35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100×100×90×110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≈8.081&lt;10.828=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0.001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=0.001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的独立性检验,没有充分证据推断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不成立,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此认为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成立,即认为游客是否喜欢滑雪与性别无关联.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47_3#2e66a891f?vop=1&amp;pid=c2fa0aff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57034"/>
                <a:ext cx="10533888" cy="1675130"/>
              </a:xfrm>
              <a:prstGeom prst="rect">
                <a:avLst/>
              </a:prstGeom>
              <a:blipFill>
                <a:blip r:embed="rId4"/>
                <a:stretch>
                  <a:fillRect l="-1389" b="-8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48_1#8096df8c3?vop=1&amp;pid=c2fa0aff0&amp;color=0,0,0&amp;vtp=1&amp;bt=1&amp;bbb=1&amp;hb=1"/>
              <p:cNvSpPr/>
              <p:nvPr/>
            </p:nvSpPr>
            <p:spPr>
              <a:xfrm>
                <a:off x="832104" y="1080000"/>
                <a:ext cx="10533888" cy="18302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（2）冰雪大世界招募初学者进行滑雪培训，对四个滑雪基本动作（起步、滑行、转弯、制动）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进行指导. 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据统计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，每位初学者对起步、滑行、转弯、制动这四个动作的学习达到优秀的概率分别为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对四个滑雪基本动作的学习是否达到优秀之间相互独立.若这四个滑雪基本动作的学习至少有三个达到优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，则可荣获“优秀学员”称号.求滑雪初学者荣获“优秀学员”称号的概率.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48_1#8096df8c3?vop=1&amp;pid=c2fa0aff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830261"/>
              </a:xfrm>
              <a:prstGeom prst="rect">
                <a:avLst/>
              </a:prstGeom>
              <a:blipFill>
                <a:blip r:embed="rId3"/>
                <a:stretch>
                  <a:fillRect l="-1389" t="-2333" r="-926" b="-2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2" name="QO_4_BD.48_2#8096df8c3?colgroup=7,15,15,15&amp;vop=1&amp;pid=c2fa0aff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021304"/>
                  </p:ext>
                </p:extLst>
              </p:nvPr>
            </p:nvGraphicFramePr>
            <p:xfrm>
              <a:off x="832104" y="3048690"/>
              <a:ext cx="10488168" cy="607696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3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3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2" name="QO_4_BD.48_2#8096df8c3?colgroup=7,15,15,15&amp;vop=1&amp;pid=c2fa0aff0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7021304"/>
                  </p:ext>
                </p:extLst>
              </p:nvPr>
            </p:nvGraphicFramePr>
            <p:xfrm>
              <a:off x="832104" y="3048690"/>
              <a:ext cx="10488168" cy="607696"/>
            </p:xfrm>
            <a:graphic>
              <a:graphicData uri="http://schemas.openxmlformats.org/drawingml/2006/table">
                <a:tbl>
                  <a:tblPr/>
                  <a:tblGrid>
                    <a:gridCol w="14356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301752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0384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4" t="-6000" r="-630085" b="-1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384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24" t="-106000" r="-630085" b="-1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49_1#8096df8c3?vop=1&amp;pid=c2fa0aff0&amp;color=0,0,0&amp;vtp=1&amp;bbb=1&amp;hb=1"/>
              <p:cNvSpPr/>
              <p:nvPr/>
            </p:nvSpPr>
            <p:spPr>
              <a:xfrm>
                <a:off x="832104" y="3785290"/>
                <a:ext cx="10533888" cy="685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【解】令事件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分别表示初学者对起步、滑行、转弯、制动的学习达到优秀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,滑雪初学者荣获 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优秀学员”称号为事件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4_AN.49_1#8096df8c3?vop=1&amp;pid=c2fa0aff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85290"/>
                <a:ext cx="10533888" cy="685800"/>
              </a:xfrm>
              <a:prstGeom prst="rect">
                <a:avLst/>
              </a:prstGeom>
              <a:blipFill>
                <a:blip r:embed="rId5"/>
                <a:stretch>
                  <a:fillRect l="-1389" t="-6250" r="-347" b="-16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49_1#8096df8c3?vop=1&amp;pid=c2fa0aff0&amp;color=0,0,0&amp;vtp=1&amp;bbb=1&amp;hb=1">
                <a:extLst>
                  <a:ext uri="{FF2B5EF4-FFF2-40B4-BE49-F238E27FC236}">
                    <a16:creationId xmlns:a16="http://schemas.microsoft.com/office/drawing/2014/main" id="{7C6E9E39-368E-A37A-57BE-EAED325D4C69}"/>
                  </a:ext>
                </a:extLst>
              </p:cNvPr>
              <p:cNvSpPr/>
              <p:nvPr/>
            </p:nvSpPr>
            <p:spPr>
              <a:xfrm>
                <a:off x="832104" y="4471090"/>
                <a:ext cx="10533888" cy="965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bar>
                          <m:barPr>
                            <m:pos m:val="top"/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ba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4_AN.49_1#8096df8c3?vop=1&amp;pid=c2fa0aff0&amp;color=0,0,0&amp;vtp=1&amp;bbb=1&amp;hb=1">
                <a:extLst>
                  <a:ext uri="{FF2B5EF4-FFF2-40B4-BE49-F238E27FC236}">
                    <a16:creationId xmlns:a16="http://schemas.microsoft.com/office/drawing/2014/main" id="{7C6E9E39-368E-A37A-57BE-EAED325D4C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71090"/>
                <a:ext cx="10533888" cy="965200"/>
              </a:xfrm>
              <a:prstGeom prst="rect">
                <a:avLst/>
              </a:prstGeom>
              <a:blipFill>
                <a:blip r:embed="rId6"/>
                <a:stretch>
                  <a:fillRect l="-1389" r="-289" b="-56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49_1#8096df8c3?vop=1&amp;pid=c2fa0aff0&amp;color=0,0,0&amp;vtp=1&amp;bbb=1&amp;hb=1">
                <a:extLst>
                  <a:ext uri="{FF2B5EF4-FFF2-40B4-BE49-F238E27FC236}">
                    <a16:creationId xmlns:a16="http://schemas.microsoft.com/office/drawing/2014/main" id="{D16B5942-0527-ABAC-0DA9-38EE00101366}"/>
                  </a:ext>
                </a:extLst>
              </p:cNvPr>
              <p:cNvSpPr/>
              <p:nvPr/>
            </p:nvSpPr>
            <p:spPr>
              <a:xfrm>
                <a:off x="832104" y="5436290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所以滑雪初学者荣获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“优秀学员”称号的概率是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4_AN.49_1#8096df8c3?vop=1&amp;pid=c2fa0aff0&amp;color=0,0,0&amp;vtp=1&amp;bbb=1&amp;hb=1">
                <a:extLst>
                  <a:ext uri="{FF2B5EF4-FFF2-40B4-BE49-F238E27FC236}">
                    <a16:creationId xmlns:a16="http://schemas.microsoft.com/office/drawing/2014/main" id="{D16B5942-0527-ABAC-0DA9-38EE001013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436290"/>
                <a:ext cx="10533888" cy="457200"/>
              </a:xfrm>
              <a:prstGeom prst="rect">
                <a:avLst/>
              </a:prstGeom>
              <a:blipFill>
                <a:blip r:embed="rId7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build="p" animBg="1"/>
      <p:bldP spid="5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50_1#3022c5c71?vop=1&amp;pid=ef0e61744&amp;color=0,0,0&amp;vtp=1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）某地区因其独特的地理位置和生态环境，对气候变化较为敏感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.地理研究小组为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了研究该地区生态情况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，对该地区年平均气温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）与年降水量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）之间的关系进行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了探究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.小组收集了过去10年该地区的相关数据，如表所示：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50_1#3022c5c71?vop=1&amp;pid=ef0e6174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75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QO_3_BD.50_2#3022c5c71?colgroup=7,4,4,4,4,4,4,4,4,4,4&amp;vop=1&amp;pid=ef0e6174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1813102"/>
                  </p:ext>
                </p:extLst>
              </p:nvPr>
            </p:nvGraphicFramePr>
            <p:xfrm>
              <a:off x="832104" y="2409944"/>
              <a:ext cx="10433304" cy="630048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年平均气温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年降水量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mm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895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QO_3_BD.50_2#3022c5c71?colgroup=7,4,4,4,4,4,4,4,4,4,4&amp;vop=1&amp;pid=ef0e6174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1813102"/>
                  </p:ext>
                </p:extLst>
              </p:nvPr>
            </p:nvGraphicFramePr>
            <p:xfrm>
              <a:off x="832104" y="2409944"/>
              <a:ext cx="10433304" cy="630048"/>
            </p:xfrm>
            <a:graphic>
              <a:graphicData uri="http://schemas.openxmlformats.org/drawingml/2006/table">
                <a:tbl>
                  <a:tblPr/>
                  <a:tblGrid>
                    <a:gridCol w="147218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09"/>
                        </a:ext>
                      </a:extLst>
                    </a:gridCol>
                    <a:gridCol w="896112">
                      <a:extLst>
                        <a:ext uri="{9D8B030D-6E8A-4147-A177-3AD203B41FA5}">
                          <a16:colId xmlns:a16="http://schemas.microsoft.com/office/drawing/2014/main" val="20010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3" t="-1923" r="-608264" b="-1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12.2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3" t="-101923" r="-608264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895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3_BD.50_3#3022c5c71?vop=1&amp;pid=ef0e61744&amp;color=0,0,0&amp;vtp=1&amp;bbb=1&amp;hb=1"/>
              <p:cNvSpPr/>
              <p:nvPr/>
            </p:nvSpPr>
            <p:spPr>
              <a:xfrm>
                <a:off x="832104" y="3171944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)=169.5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=4.26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，样本相关</a:t>
                </a:r>
              </a:p>
              <a:p>
                <a:pPr latinLnBrk="1">
                  <a:lnSpc>
                    <a:spcPts val="8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系数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3_BD.50_3#3022c5c71?vop=1&amp;pid=ef0e61744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1944"/>
                <a:ext cx="10533888" cy="1727200"/>
              </a:xfrm>
              <a:prstGeom prst="rect">
                <a:avLst/>
              </a:prstGeom>
              <a:blipFill>
                <a:blip r:embed="rId5"/>
                <a:stretch>
                  <a:fillRect l="-1389" r="-6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1_1#6a0659566?vop=1&amp;pid=3022c5c71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（1）求样本数据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=1,2,⋯,10)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的样本相关系数（精确到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1_1#6a0659566?vop=1&amp;pid=3022c5c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2_1#6a0659566?vop=1&amp;pid=3022c5c71&amp;color=0,0,0&amp;vtp=1&amp;bbb=1"/>
              <p:cNvSpPr/>
              <p:nvPr/>
            </p:nvSpPr>
            <p:spPr>
              <a:xfrm>
                <a:off x="832104" y="1453634"/>
                <a:ext cx="10533888" cy="2546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【解】样本数据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的样本相关系数为</a:t>
                </a:r>
                <a:endParaRPr lang="en-US" altLang="zh-CN" sz="1800" dirty="0"/>
              </a:p>
              <a:p>
                <a:pPr latinLnBrk="1">
                  <a:lnSpc>
                    <a:spcPts val="9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limLow>
                              <m:limLow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sz="1800" b="0" i="0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sz="1800" b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sz="1800" b="0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sz="1800" b="0" i="0">
                                        <a:solidFill>
                                          <a:srgbClr val="FF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sz="1800" b="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 sz="18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169.5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4.26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250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4.26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250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885</m:t>
                        </m:r>
                      </m:e>
                    </m:rad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≈176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169.5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52_1#6a0659566?vop=1&amp;pid=3022c5c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53634"/>
                <a:ext cx="10533888" cy="2546350"/>
              </a:xfrm>
              <a:prstGeom prst="rect">
                <a:avLst/>
              </a:prstGeom>
              <a:blipFill>
                <a:blip r:embed="rId4"/>
                <a:stretch>
                  <a:fillRect l="-1389" b="-33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3_1#1f238654e?vop=1&amp;pid=3022c5c71&amp;color=0,0,0&amp;vtp=1&amp;bt=1&amp;bbb=1"/>
              <p:cNvSpPr/>
              <p:nvPr/>
            </p:nvSpPr>
            <p:spPr>
              <a:xfrm>
                <a:off x="832104" y="1080000"/>
                <a:ext cx="10533888" cy="38227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（2）建立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的计算结果均精确到1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，预测年平均气温为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时的年降水量.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53_1#1f238654e?vop=1&amp;pid=3022c5c71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2270"/>
              </a:xfrm>
              <a:prstGeom prst="rect">
                <a:avLst/>
              </a:prstGeom>
              <a:blipFill>
                <a:blip r:embed="rId3"/>
                <a:stretch>
                  <a:fillRect l="-1389" r="-347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4_1#1f238654e?vop=1&amp;pid=3022c5c71&amp;color=0,0,0&amp;vtp=1&amp;bbb=1"/>
              <p:cNvSpPr/>
              <p:nvPr/>
            </p:nvSpPr>
            <p:spPr>
              <a:xfrm>
                <a:off x="832104" y="1468810"/>
                <a:ext cx="10533888" cy="3745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【解】易得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×(12.1+12.5+11.3+12.4+13.1+11.5+11.0+11.3+12.6+12.2)=12(℃)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×(850+880+820+860+895+840+800+830+865+860)=850(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169.5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4.26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≈850−40×12=370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年平均气温为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=40×13.5+370=910(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预测年平均气温为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13.5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℃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时的年降水量为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54_1#1f238654e?vop=1&amp;pid=3022c5c7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68810"/>
                <a:ext cx="10533888" cy="3745230"/>
              </a:xfrm>
              <a:prstGeom prst="rect">
                <a:avLst/>
              </a:prstGeom>
              <a:blipFill>
                <a:blip r:embed="rId4"/>
                <a:stretch>
                  <a:fillRect l="-1389" b="-37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55_1#3ca79080d?vop=1&amp;pid=ef0e61744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）某校为了解高三学生每天的作业完成时长，在该校高三学生中随机选取了100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对他们每天完成各科作业的总时长进行了调研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，结果如表所示：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6" name="QO_3_BD.55_2#3ca79080d?colgroup=10,6,9,9,9,9&amp;vop=1&amp;pid=ef0e6174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6512541"/>
                  </p:ext>
                </p:extLst>
              </p:nvPr>
            </p:nvGraphicFramePr>
            <p:xfrm>
              <a:off x="832104" y="1985129"/>
              <a:ext cx="10488168" cy="621793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06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时长/小时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[0,2)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[2,2.5)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[2.5,3)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[3,3.5)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[3.5,4]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人数/人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6" name="QO_3_BD.55_2#3ca79080d?colgroup=10,6,9,9,9,9&amp;vop=1&amp;pid=ef0e61744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6512541"/>
                  </p:ext>
                </p:extLst>
              </p:nvPr>
            </p:nvGraphicFramePr>
            <p:xfrm>
              <a:off x="832104" y="1985129"/>
              <a:ext cx="10488168" cy="621793"/>
            </p:xfrm>
            <a:graphic>
              <a:graphicData uri="http://schemas.openxmlformats.org/drawingml/2006/table">
                <a:tbl>
                  <a:tblPr/>
                  <a:tblGrid>
                    <a:gridCol w="1993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624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8308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0676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时长/小时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46429" t="-3922" r="-523214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89041" t="-3922" r="-301370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88055" t="-3922" r="-200341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89384" t="-3922" r="-101027" b="-1196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487713" t="-3922" r="-683" b="-1196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人数/人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O_3_BD.55_3#3ca79080d?vop=1&amp;pid=ef0e61744&amp;color=0,0,0&amp;vtp=1&amp;bbb=1"/>
          <p:cNvSpPr/>
          <p:nvPr/>
        </p:nvSpPr>
        <p:spPr>
          <a:xfrm>
            <a:off x="832104" y="2734429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用表格中的频率估计概率，且每个学生完成各科作业时互不影响.</a:t>
            </a:r>
            <a:endParaRPr lang="en-US" altLang="zh-CN" sz="1800" dirty="0"/>
          </a:p>
        </p:txBody>
      </p:sp>
      <p:sp>
        <p:nvSpPr>
          <p:cNvPr id="5" name="QO_4_BD.56_1#dc28a761e?vop=1&amp;pid=3ca79080d&amp;color=0,0,0&amp;vtp=1&amp;bbb=1"/>
          <p:cNvSpPr/>
          <p:nvPr/>
        </p:nvSpPr>
        <p:spPr>
          <a:xfrm>
            <a:off x="832104" y="314089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（1）从该校高三学生中随机选取1人，估计该生可以在3小时内完成各科作业的概率；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4_AN.57_1#dc28a761e?vop=1&amp;pid=3ca79080d&amp;color=0,0,0&amp;vtp=1&amp;bbb=1"/>
              <p:cNvSpPr/>
              <p:nvPr/>
            </p:nvSpPr>
            <p:spPr>
              <a:xfrm>
                <a:off x="832104" y="3514209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【解】设“从该校高三学生中随机选取1人,这个学生可以在3小时内完成各科作业”为事件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3+4+33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4_AN.57_1#dc28a761e?vop=1&amp;pid=3ca7908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4209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8_1#30a20139b?vop=1&amp;pid=3ca79080d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（2）从样本中完成各科作业的总时长在2.5小时内的学生中随机选取3人，其中共有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人可以在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2小时内完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成各科作业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的分布列和数学期望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58_1#30a20139b?vop=1&amp;pid=3ca79080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92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59_1#30a20139b?vop=1&amp;pid=3ca79080d&amp;color=0,0,0&amp;vtp=1&amp;bbb=1"/>
              <p:cNvSpPr/>
              <p:nvPr/>
            </p:nvSpPr>
            <p:spPr>
              <a:xfrm>
                <a:off x="832104" y="1858129"/>
                <a:ext cx="10533888" cy="1725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【解】样本中完成各科作业的总时长在2.5小时内的学生有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3+4=7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（人）,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中可以在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2小时内完成的有3人,则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的所有可能取值为0,1,2,3.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X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59_1#30a20139b?vop=1&amp;pid=3ca7908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8129"/>
                <a:ext cx="10533888" cy="1725930"/>
              </a:xfrm>
              <a:prstGeom prst="rect">
                <a:avLst/>
              </a:prstGeom>
              <a:blipFill>
                <a:blip r:embed="rId4"/>
                <a:stretch>
                  <a:fillRect l="-1389" b="-7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7" name="QO_4_AN.59_2#30a20139b?colgroup=3,12,12,12,12&amp;vop=1&amp;pid=3ca79080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0870364"/>
                  </p:ext>
                </p:extLst>
              </p:nvPr>
            </p:nvGraphicFramePr>
            <p:xfrm>
              <a:off x="832104" y="3712329"/>
              <a:ext cx="10506456" cy="749745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7" name="QO_4_AN.59_2#30a20139b?colgroup=3,12,12,12,12&amp;vop=1&amp;pid=3ca79080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50870364"/>
                  </p:ext>
                </p:extLst>
              </p:nvPr>
            </p:nvGraphicFramePr>
            <p:xfrm>
              <a:off x="832104" y="3712329"/>
              <a:ext cx="10506456" cy="749745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1923" r="-1132857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7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73611" r="-1132857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606" t="-73611" r="-30050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5606" t="-73611" r="-20050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606" t="-73611" r="-10050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5606" t="-73611" r="-505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59_3#30a20139b?vop=1&amp;pid=3ca79080d&amp;color=0,0,0&amp;vtp=1&amp;bbb=1"/>
              <p:cNvSpPr/>
              <p:nvPr/>
            </p:nvSpPr>
            <p:spPr>
              <a:xfrm>
                <a:off x="832104" y="4601329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4_AN.59_3#30a20139b?vop=1&amp;pid=3ca7908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601329"/>
                <a:ext cx="10533888" cy="535559"/>
              </a:xfrm>
              <a:prstGeom prst="rect">
                <a:avLst/>
              </a:prstGeom>
              <a:blipFill>
                <a:blip r:embed="rId6"/>
                <a:stretch>
                  <a:fillRect l="-57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0_1#2495e305c?vop=1&amp;pid=3ca79080d&amp;color=0,0,0&amp;vtp=1&amp;bt=1&amp;bbb=1&amp;hb=1"/>
              <p:cNvSpPr/>
              <p:nvPr/>
            </p:nvSpPr>
            <p:spPr>
              <a:xfrm>
                <a:off x="832104" y="1080000"/>
                <a:ext cx="10533888" cy="671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（3）从该校高三学生（学生人数较多）中随机选取3人，其中共有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人可以在3小时内完成各科作业，求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的分布列和方差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0_1#2495e305c?vop=1&amp;pid=3ca79080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71830"/>
              </a:xfrm>
              <a:prstGeom prst="rect">
                <a:avLst/>
              </a:prstGeom>
              <a:blipFill>
                <a:blip r:embed="rId3"/>
                <a:stretch>
                  <a:fillRect l="-1389" t="-4545" r="-752" b="-21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61_1#2495e305c?vop=1&amp;pid=3ca79080d&amp;color=0,0,0&amp;vtp=1&amp;bbb=1"/>
              <p:cNvSpPr/>
              <p:nvPr/>
            </p:nvSpPr>
            <p:spPr>
              <a:xfrm>
                <a:off x="832104" y="1749544"/>
                <a:ext cx="10533888" cy="2792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【解】由题意得,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61_1#2495e305c?vop=1&amp;pid=3ca7908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49544"/>
                <a:ext cx="10533888" cy="2792730"/>
              </a:xfrm>
              <a:prstGeom prst="rect">
                <a:avLst/>
              </a:prstGeom>
              <a:blipFill>
                <a:blip r:embed="rId4"/>
                <a:stretch>
                  <a:fillRect l="-1389" b="-48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QO_4_AN.61_2#2495e305c?colgroup=3,12,12,12,12&amp;vop=1&amp;pid=3ca79080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0901045"/>
                  </p:ext>
                </p:extLst>
              </p:nvPr>
            </p:nvGraphicFramePr>
            <p:xfrm>
              <a:off x="832104" y="4676449"/>
              <a:ext cx="10506456" cy="741807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0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154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9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54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36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125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QO_4_AN.61_2#2495e305c?colgroup=3,12,12,12,12&amp;vop=1&amp;pid=3ca79080d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70901045"/>
                  </p:ext>
                </p:extLst>
              </p:nvPr>
            </p:nvGraphicFramePr>
            <p:xfrm>
              <a:off x="832104" y="4676449"/>
              <a:ext cx="10506456" cy="741807"/>
            </p:xfrm>
            <a:graphic>
              <a:graphicData uri="http://schemas.openxmlformats.org/drawingml/2006/table">
                <a:tbl>
                  <a:tblPr/>
                  <a:tblGrid>
                    <a:gridCol w="8503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0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3922" r="-1132857" b="-1431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154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14" t="-74648" r="-1132857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5606" t="-74648" r="-300505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35606" t="-74648" r="-200505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235606" t="-74648" r="-100505" b="-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35606" t="-74648" r="-505" b="-28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61_3#2495e305c?vop=1&amp;pid=3ca79080d&amp;color=0,0,0&amp;vtp=1&amp;bbb=1"/>
              <p:cNvSpPr/>
              <p:nvPr/>
            </p:nvSpPr>
            <p:spPr>
              <a:xfrm>
                <a:off x="832104" y="5552749"/>
                <a:ext cx="10533888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4_AN.61_3#2495e305c?vop=1&amp;pid=3ca79080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52749"/>
                <a:ext cx="10533888" cy="459359"/>
              </a:xfrm>
              <a:prstGeom prst="rect">
                <a:avLst/>
              </a:prstGeom>
              <a:blipFill>
                <a:blip r:embed="rId6"/>
                <a:stretch>
                  <a:fillRect l="-57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41f833f7?pid=9428b22e2&amp;color=0,0,0&amp;vtp=1&amp;bt=1&amp;bbb=1&amp;hb=1"/>
          <p:cNvSpPr/>
          <p:nvPr/>
        </p:nvSpPr>
        <p:spPr>
          <a:xfrm>
            <a:off x="832104" y="1078992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一、单项选择题（本题共8小题，每小题5分，共40分.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3_BD.1_1#a2b68137c?vop=1&amp;pid=441f833f7&amp;color=0,0,0&amp;vtp=1&amp;bbb=1"/>
              <p:cNvSpPr/>
              <p:nvPr/>
            </p:nvSpPr>
            <p:spPr>
              <a:xfrm>
                <a:off x="832104" y="2031365"/>
                <a:ext cx="10533888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x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的展开式中，第4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项的二项式系数为(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3_BD.1_1#a2b68137c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1365"/>
                <a:ext cx="10533888" cy="525653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3_AN.2_1#a2b68137c.bracket?vop=1&amp;pid=441f833f7&amp;color=0,0,0&amp;vpa=1&amp;vtp=1"/>
          <p:cNvSpPr/>
          <p:nvPr/>
        </p:nvSpPr>
        <p:spPr>
          <a:xfrm>
            <a:off x="6037548" y="2256472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_2#a2b68137c.choices?vop=1&amp;pid=441f833f7&amp;color=0,0,0&amp;vtp=1&amp;bbb=1"/>
              <p:cNvSpPr/>
              <p:nvPr/>
            </p:nvSpPr>
            <p:spPr>
              <a:xfrm>
                <a:off x="832104" y="2569654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528697" algn="l"/>
                    <a:tab pos="5158994" algn="l"/>
                    <a:tab pos="79543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160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3_BD.1_2#a2b68137c.choices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69654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3_1#a2b68137c?vop=1&amp;pid=441f833f7&amp;color=0,0,0&amp;vtp=1&amp;bbb=1&amp;hb=1"/>
              <p:cNvSpPr/>
              <p:nvPr/>
            </p:nvSpPr>
            <p:spPr>
              <a:xfrm>
                <a:off x="832104" y="2934144"/>
                <a:ext cx="10533888" cy="9483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∈{0,1,2,3,4,5}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4项的二项式系数为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3_AS.3_1#a2b68137c?vop=1&amp;pid=441f833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34144"/>
                <a:ext cx="10533888" cy="948309"/>
              </a:xfrm>
              <a:prstGeom prst="rect">
                <a:avLst/>
              </a:prstGeom>
              <a:blipFill>
                <a:blip r:embed="rId5"/>
                <a:stretch>
                  <a:fillRect l="-1389" b="-147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3_BD.62_1#8e2d7a5c7?vop=1&amp;pid=ef0e61744&amp;color=0,0,0&amp;vtp=1&amp;bt=1&amp;bbb=1&amp;hb=1"/>
          <p:cNvSpPr/>
          <p:nvPr/>
        </p:nvSpPr>
        <p:spPr>
          <a:xfrm>
            <a:off x="832104" y="1080000"/>
            <a:ext cx="1053190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近年来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，人工智能已成为引领我国新一轮科技革命的战略性技术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.智能芯片作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为人工智能的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“心脏”，不论是制造工艺的持续精进，还是架构设计的大胆创新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，国产智能芯片的算力与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能效比均在大幅提升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pic>
        <p:nvPicPr>
          <p:cNvPr id="3" name="QO_3_BD.62_1#8e2d7a5c7?vop=1&amp;pid=ef0e61744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76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63_1#90604c647?vop=1&amp;pid=8e2d7a5c7&amp;color=0,0,0&amp;vtp=1&amp;bbb=1&amp;hb=1"/>
              <p:cNvSpPr/>
              <p:nvPr/>
            </p:nvSpPr>
            <p:spPr>
              <a:xfrm>
                <a:off x="832104" y="2326759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（1）已知某款芯片生产有四道工序，前三道工序的生产互不影响，第四道是检测工序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，包括智能自动检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测与人工抽检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.已知该款芯片在生产中，前三道工序的次品率分别为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BD.63_1#90604c647?vop=1&amp;pid=8e2d7a5c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6759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r="-405" b="-94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BD.64_1#ddf969b2c?vop=1&amp;pid=90604c647&amp;color=0,0,0&amp;vtp=1&amp;bbb=1"/>
              <p:cNvSpPr/>
              <p:nvPr/>
            </p:nvSpPr>
            <p:spPr>
              <a:xfrm>
                <a:off x="832104" y="3165276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①求该款芯片生产在进入第四道工序前的次品率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BD.64_1#ddf969b2c?vop=1&amp;pid=90604c6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5276"/>
                <a:ext cx="10533888" cy="36385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65_1#ddf969b2c?vop=1&amp;pid=90604c647&amp;color=0,0,0&amp;vtp=1&amp;bbb=1"/>
              <p:cNvSpPr/>
              <p:nvPr/>
            </p:nvSpPr>
            <p:spPr>
              <a:xfrm>
                <a:off x="832104" y="3529766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【解】在进入第四道工序前,该款芯片的次品率为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65_1#ddf969b2c?vop=1&amp;pid=90604c6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9766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6_1#db530be7a?vop=1&amp;pid=90604c647&amp;color=0,0,0&amp;vtp=1&amp;bt=1&amp;bbb=1&amp;hb=1"/>
              <p:cNvSpPr/>
              <p:nvPr/>
            </p:nvSpPr>
            <p:spPr>
              <a:xfrm>
                <a:off x="832104" y="1080000"/>
                <a:ext cx="10533888" cy="1230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②第四道工序中，部分芯片由智能检测系统进行筛选，检测出的次品芯片会被淘汰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，通过筛选的芯片及未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经筛选的芯片都进入流水线由工人进行人工抽样检验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表示“某芯片经过智能检测系统筛选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”，事</a:t>
                </a: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表示“某芯片经人工抽检后合格”，试比较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的大小.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66_1#db530be7a?vop=1&amp;pid=90604c64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30059"/>
              </a:xfrm>
              <a:prstGeom prst="rect">
                <a:avLst/>
              </a:prstGeom>
              <a:blipFill>
                <a:blip r:embed="rId3"/>
                <a:stretch>
                  <a:fillRect l="-1389" r="-1331" b="-113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7_1#db530be7a?vop=1&amp;pid=90604c647&amp;color=0,0,0&amp;vtp=1&amp;bbb=1"/>
              <p:cNvSpPr/>
              <p:nvPr/>
            </p:nvSpPr>
            <p:spPr>
              <a:xfrm>
                <a:off x="832104" y="2350317"/>
                <a:ext cx="10533888" cy="2209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)&gt;[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67_1#db530be7a?vop=1&amp;pid=90604c64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0317"/>
                <a:ext cx="10533888" cy="2209800"/>
              </a:xfrm>
              <a:prstGeom prst="rect">
                <a:avLst/>
              </a:prstGeom>
              <a:blipFill>
                <a:blip r:embed="rId4"/>
                <a:stretch>
                  <a:fillRect l="-1389" b="-22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68_1#46e460706?vop=1&amp;pid=8e2d7a5c7&amp;color=0,0,0&amp;vtp=1&amp;bt=1&amp;bbb=1&amp;hb=1"/>
              <p:cNvSpPr/>
              <p:nvPr/>
            </p:nvSpPr>
            <p:spPr>
              <a:xfrm>
                <a:off x="832104" y="1080000"/>
                <a:ext cx="1053388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（2）改进生产工艺后，该款芯片的某项质量指标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(5.40,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0.05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，现从中随机抽取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个芯片中恰有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个的质量指标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位于区间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[5.25,5.45]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，将使得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作为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的估计值，试求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)≈0.682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)≈0.997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68_1#46e460706?vop=1&amp;pid=8e2d7a5c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11059"/>
              </a:xfrm>
              <a:prstGeom prst="rect">
                <a:avLst/>
              </a:prstGeom>
              <a:blipFill>
                <a:blip r:embed="rId3"/>
                <a:stretch>
                  <a:fillRect l="-1389" r="-868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69_1#46e460706?vop=1&amp;pid=8e2d7a5c7&amp;color=0,0,0&amp;vtp=1&amp;bt=1&amp;bbb=1"/>
              <p:cNvSpPr/>
              <p:nvPr/>
            </p:nvSpPr>
            <p:spPr>
              <a:xfrm>
                <a:off x="832104" y="1080000"/>
                <a:ext cx="10533888" cy="47802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【解】由已知得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(5.25≤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≤5.45)=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(5.40−0.15≤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≤5.40+0.05)=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𝜉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≤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𝜇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0.682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7+0.997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服从二项分布，即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,0.84)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0.16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&gt;24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+1),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𝑓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−1),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0.16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0.16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−23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0.16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0.84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24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0.16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−25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−23≥0.16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+0.16,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0.16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−24,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的估计值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为28.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69_1#46e460706?vop=1&amp;pid=8e2d7a5c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80217"/>
              </a:xfrm>
              <a:prstGeom prst="rect">
                <a:avLst/>
              </a:prstGeom>
              <a:blipFill>
                <a:blip r:embed="rId3"/>
                <a:stretch>
                  <a:fillRect l="-1389" b="-17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EX.70_1#8e2d7a5c7?vop=1&amp;pid=ef0e61744&amp;color=0,0,0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根据相互独立事件概率乘法公式及对立事件概率公式求解即可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利用条件概率公式及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性质计算即可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由已知可推得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(5.25≤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≤5.45)=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根据已知以及正态分布的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对称性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(5.25≤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≤5.45)≈0.84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服从二项分布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,0.84)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利用二项分布概率最大值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的求法计算可得结果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EX.70_1#8e2d7a5c7?vop=1&amp;pid=ef0e6174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1042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3_BD.71_1#01d93cb88?vop=1&amp;pid=ef0e61744&amp;color=0,0,0&amp;vtp=1&amp;bt=1&amp;bbb=1&amp;hb=1"/>
              <p:cNvSpPr/>
              <p:nvPr/>
            </p:nvSpPr>
            <p:spPr>
              <a:xfrm>
                <a:off x="832104" y="1080000"/>
                <a:ext cx="10531904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本小题满分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某校为丰富学生的校园生活决定开展兴趣课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，兴趣课包括音乐课，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舞蹈课，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影视鉴赏课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，篮球课，围棋课等十余种.兴趣课共开展三个月，每种课每月4节且必须上满，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每节课可得1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分且表现优秀可额外获得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1分，若本月不少于6分，下个月可以选择继续上此课或者选择其他的兴趣课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，6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分以下则只能上原来的课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.现有甲、乙两人是好朋友，在第一个月他们一起选择了音乐课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，音乐课上甲每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节课表现优秀的概率为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，乙每节课表现优秀的概率为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3_BD.71_1#01d93cb88?vop=1&amp;pid=ef0e61744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2095500"/>
              </a:xfrm>
              <a:prstGeom prst="rect">
                <a:avLst/>
              </a:prstGeom>
              <a:blipFill>
                <a:blip r:embed="rId3"/>
                <a:stretch>
                  <a:fillRect l="-1390" r="-869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3_BD.71_1#01d93cb88?vop=1&amp;pid=ef0e61744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79058" y="1203444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4_BD.72_1#1acf80332?vop=1&amp;pid=01d93cb88&amp;color=0,0,0&amp;vtp=1&amp;bbb=1"/>
          <p:cNvSpPr/>
          <p:nvPr/>
        </p:nvSpPr>
        <p:spPr>
          <a:xfrm>
            <a:off x="832104" y="3175881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（1）求甲第一个月得分的分布列及数学期望；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73_1#1acf80332?vop=1&amp;pid=01d93cb88&amp;color=0,0,0&amp;vtp=1&amp;bt=1&amp;bbb=1"/>
              <p:cNvSpPr/>
              <p:nvPr/>
            </p:nvSpPr>
            <p:spPr>
              <a:xfrm>
                <a:off x="832104" y="1080000"/>
                <a:ext cx="10533888" cy="3411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【解】记甲在第一个月的得分为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的取值为4,5,6,7,8,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以甲第一个月得分的分布列为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73_1#1acf80332?vop=1&amp;pid=01d93cb8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11855"/>
              </a:xfrm>
              <a:prstGeom prst="rect">
                <a:avLst/>
              </a:prstGeom>
              <a:blipFill>
                <a:blip r:embed="rId3"/>
                <a:stretch>
                  <a:fillRect l="-1389" t="-357" b="-4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5" name="QO_4_AN.73_2#1acf80332?colgroup=2,10,10,10,10,10&amp;vop=1&amp;pid=01d93cb88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0817160"/>
                  </p:ext>
                </p:extLst>
              </p:nvPr>
            </p:nvGraphicFramePr>
            <p:xfrm>
              <a:off x="832104" y="4594343"/>
              <a:ext cx="10497312" cy="777050"/>
            </p:xfrm>
            <a:graphic>
              <a:graphicData uri="http://schemas.openxmlformats.org/drawingml/2006/table">
                <a:tbl>
                  <a:tblPr/>
                  <a:tblGrid>
                    <a:gridCol w="621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078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32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27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81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5" name="QO_4_AN.73_2#1acf80332?colgroup=2,10,10,10,10,10&amp;vop=1&amp;pid=01d93cb88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0817160"/>
                  </p:ext>
                </p:extLst>
              </p:nvPr>
            </p:nvGraphicFramePr>
            <p:xfrm>
              <a:off x="832104" y="4594343"/>
              <a:ext cx="10497312" cy="777050"/>
            </p:xfrm>
            <a:graphic>
              <a:graphicData uri="http://schemas.openxmlformats.org/drawingml/2006/table">
                <a:tbl>
                  <a:tblPr/>
                  <a:tblGrid>
                    <a:gridCol w="6217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7510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2626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80" t="-1852" r="-1591176" b="-14074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5078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80" t="-73333" r="-1591176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790" t="-73333" r="-400926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1790" t="-73333" r="-300926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077" t="-73333" r="-200000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2099" t="-73333" r="-100617" b="-1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32099" t="-73333" r="-617" b="-1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73_3#1acf80332?vop=1&amp;pid=01d93cb88&amp;color=0,0,0&amp;vtp=1&amp;bbb=1"/>
              <p:cNvSpPr/>
              <p:nvPr/>
            </p:nvSpPr>
            <p:spPr>
              <a:xfrm>
                <a:off x="832104" y="5508743"/>
                <a:ext cx="10533888" cy="4975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4_AN.73_3#1acf80332?vop=1&amp;pid=01d93cb8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508743"/>
                <a:ext cx="10533888" cy="497523"/>
              </a:xfrm>
              <a:prstGeom prst="rect">
                <a:avLst/>
              </a:prstGeom>
              <a:blipFill>
                <a:blip r:embed="rId5"/>
                <a:stretch>
                  <a:fillRect l="-1389" b="-160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74_1#1acf80332?vop=1&amp;pid=01d93cb88&amp;color=0,0,0&amp;vtp=1&amp;bt=1&amp;bbb=1&amp;hb=1"/>
              <p:cNvSpPr/>
              <p:nvPr/>
            </p:nvSpPr>
            <p:spPr>
              <a:xfrm>
                <a:off x="832104" y="1078992"/>
                <a:ext cx="10533888" cy="10212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记甲的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节课中优秀的节数为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4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𝜉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)+4=4×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S.74_1#1acf80332?vop=1&amp;pid=01d93cb8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021271"/>
              </a:xfrm>
              <a:prstGeom prst="rect">
                <a:avLst/>
              </a:prstGeom>
              <a:blipFill>
                <a:blip r:embed="rId3"/>
                <a:stretch>
                  <a:fillRect l="-1389" b="-71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5_1#df1c7c92f?vop=1&amp;pid=01d93cb88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（2）求第二个月甲、乙两人可以一起选择其他兴趣课的概率；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76_1#df1c7c92f?vop=1&amp;pid=01d93cb88&amp;color=0,0,0&amp;vtp=1&amp;bbb=1"/>
              <p:cNvSpPr/>
              <p:nvPr/>
            </p:nvSpPr>
            <p:spPr>
              <a:xfrm>
                <a:off x="832104" y="1453634"/>
                <a:ext cx="10533888" cy="3700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为“甲、乙第二个月可以一起选择其他兴趣课”,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乙在第一个月的得分为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,设乙的4节课中优秀的节数为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𝜂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,1,2,3,4,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,1,2,3,4,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≥6)=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432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76_1#df1c7c92f?vop=1&amp;pid=01d93cb8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53634"/>
                <a:ext cx="10533888" cy="3700971"/>
              </a:xfrm>
              <a:prstGeom prst="rect">
                <a:avLst/>
              </a:prstGeom>
              <a:blipFill>
                <a:blip r:embed="rId3"/>
                <a:stretch>
                  <a:fillRect l="-1389" b="-2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77_1#184e376fd?vop=1&amp;pid=01d93cb88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（3）若乙每种课的表现优秀率一致，在三个月后乙一共获得21分的情况下，求他在第二个月获得8分的概率.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4_AN.78_1#184e376fd?vop=1&amp;pid=01d93cb88&amp;color=0,0,0&amp;vtp=1&amp;bbb=1"/>
              <p:cNvSpPr/>
              <p:nvPr/>
            </p:nvSpPr>
            <p:spPr>
              <a:xfrm>
                <a:off x="832104" y="1453634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【解】由（2）知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,1,2,3,4，所以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4_AN.78_1#184e376fd?vop=1&amp;pid=01d93cb8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53634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8" name="QO_4_AN.78_2#184e376fd?colgroup=4,12,7,7,7,12&amp;vop=1&amp;pid=01d93cb88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4804025"/>
                  </p:ext>
                </p:extLst>
              </p:nvPr>
            </p:nvGraphicFramePr>
            <p:xfrm>
              <a:off x="832104" y="2106859"/>
              <a:ext cx="10497312" cy="749872"/>
            </p:xfrm>
            <a:graphic>
              <a:graphicData uri="http://schemas.openxmlformats.org/drawingml/2006/table">
                <a:tbl>
                  <a:tblPr/>
                  <a:tblGrid>
                    <a:gridCol w="932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84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8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4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16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8" name="QO_4_AN.78_2#184e376fd?colgroup=4,12,7,7,7,12&amp;vop=1&amp;pid=01d93cb88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44804025"/>
                  </p:ext>
                </p:extLst>
              </p:nvPr>
            </p:nvGraphicFramePr>
            <p:xfrm>
              <a:off x="832104" y="2106859"/>
              <a:ext cx="10497312" cy="749872"/>
            </p:xfrm>
            <a:graphic>
              <a:graphicData uri="http://schemas.openxmlformats.org/drawingml/2006/table">
                <a:tbl>
                  <a:tblPr/>
                  <a:tblGrid>
                    <a:gridCol w="93268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727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42316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54" t="-1923" r="-1027451" b="-142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3484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654" t="-73611" r="-1027451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8693" t="-73611" r="-294975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13953" t="-73611" r="-355039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13953" t="-73611" r="-255039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13953" t="-73611" r="-155039" b="-2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3166" t="-73611" r="-503" b="-2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4_AN.78_3#184e376fd?vop=1&amp;pid=01d93cb88&amp;color=0,0,0&amp;vtp=1&amp;bbb=1"/>
              <p:cNvSpPr/>
              <p:nvPr/>
            </p:nvSpPr>
            <p:spPr>
              <a:xfrm>
                <a:off x="832104" y="2995859"/>
                <a:ext cx="10533888" cy="2646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为“乙在三个月后得分为21分”,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为“乙在第二个月的得分为8分”.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得分为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21分共有3种情况：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8+8+5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,这种情况的概率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8+7+6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,这种情况的概率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7+7+7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,这种情况的概率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4_AN.78_3#184e376fd?vop=1&amp;pid=01d93cb8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95859"/>
                <a:ext cx="10533888" cy="2646807"/>
              </a:xfrm>
              <a:prstGeom prst="rect">
                <a:avLst/>
              </a:prstGeom>
              <a:blipFill>
                <a:blip r:embed="rId5"/>
                <a:stretch>
                  <a:fillRect l="-1389" b="-29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4_1#3a45861cf?vop=1&amp;pid=441f833f7&amp;color=0,0,0&amp;vtp=1&amp;bt=1&amp;bbb=1"/>
              <p:cNvSpPr/>
              <p:nvPr/>
            </p:nvSpPr>
            <p:spPr>
              <a:xfrm>
                <a:off x="832104" y="1078993"/>
                <a:ext cx="10533888" cy="40138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已知随机事件A，B满足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∣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P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P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P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3_BD.4_1#3a45861cf?vop=1&amp;pid=441f833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3"/>
                <a:ext cx="10533888" cy="401384"/>
              </a:xfrm>
              <a:prstGeom prst="rect">
                <a:avLst/>
              </a:prstGeom>
              <a:blipFill>
                <a:blip r:embed="rId3"/>
                <a:stretch>
                  <a:fillRect l="-1389" b="-33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5_1#3a45861cf.bracket?vop=1&amp;pid=441f833f7&amp;color=0,0,0&amp;vpa=2&amp;vtp=1"/>
          <p:cNvSpPr/>
          <p:nvPr/>
        </p:nvSpPr>
        <p:spPr>
          <a:xfrm>
            <a:off x="9203468" y="1076898"/>
            <a:ext cx="331788" cy="4014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3_BD.4_2#3a45861cf.choices?vop=1&amp;pid=441f833f7&amp;color=0,0,0&amp;vtp=1&amp;bbb=1"/>
          <p:cNvSpPr/>
          <p:nvPr/>
        </p:nvSpPr>
        <p:spPr>
          <a:xfrm>
            <a:off x="832104" y="148380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0.8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6_1#3a45861cf?vop=1&amp;pid=441f833f7&amp;color=0,0,0&amp;vtp=1&amp;bbb=1"/>
              <p:cNvSpPr/>
              <p:nvPr/>
            </p:nvSpPr>
            <p:spPr>
              <a:xfrm>
                <a:off x="832104" y="1848295"/>
                <a:ext cx="10533888" cy="9704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【解析】随机事件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)=0.6×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+0.4×0.5=0.6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AS.6_1#3a45861cf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8295"/>
                <a:ext cx="10533888" cy="970471"/>
              </a:xfrm>
              <a:prstGeom prst="rect">
                <a:avLst/>
              </a:prstGeom>
              <a:blipFill>
                <a:blip r:embed="rId4"/>
                <a:stretch>
                  <a:fillRect l="-1389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N.78_4#184e376fd?vop=1&amp;pid=01d93cb88&amp;color=0,0,0&amp;mp=1&amp;vtp=1&amp;bt=1&amp;bbb=1"/>
              <p:cNvSpPr/>
              <p:nvPr/>
            </p:nvSpPr>
            <p:spPr>
              <a:xfrm>
                <a:off x="832104" y="1078992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𝐵𝐶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AN.78_4#184e376fd?vop=1&amp;pid=01d93cb88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1358900"/>
              </a:xfrm>
              <a:prstGeom prst="rect">
                <a:avLst/>
              </a:prstGeom>
              <a:blipFill>
                <a:blip r:embed="rId3"/>
                <a:stretch>
                  <a:fillRect l="-1389" b="-58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3_BD.7_1#7cae3cdcf?vop=1&amp;pid=441f833f7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“142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857”被称为走马灯数，是世界上著名的几个数之一.当142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857与1至6中任意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1个数字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相乘时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，乘积仍然由1，4，2，8，5，7这6个数字组成.若从1，4，2，8，5，7这6个数字中任选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4个数字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组成无重复数字的四位数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，则在这些组成的四位数中，大于5</a:t>
            </a:r>
            <a:r>
              <a:rPr lang="en-US" altLang="zh-CN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700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的偶数个数是(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3_AN.8_1#7cae3cdcf.bracket?vop=1&amp;pid=441f833f7&amp;color=0,0,0&amp;vpa=3&amp;vtp=1"/>
          <p:cNvSpPr/>
          <p:nvPr/>
        </p:nvSpPr>
        <p:spPr>
          <a:xfrm>
            <a:off x="89783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3_BD.7_2#7cae3cdcf.choices?vop=1&amp;pid=441f833f7&amp;color=0,0,0&amp;vtp=1&amp;bbb=1"/>
          <p:cNvSpPr/>
          <p:nvPr/>
        </p:nvSpPr>
        <p:spPr>
          <a:xfrm>
            <a:off x="832104" y="23122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9_1#7cae3cdcf?vop=1&amp;pid=441f833f7&amp;color=0,0,0&amp;vtp=1&amp;bbb=1"/>
              <p:cNvSpPr/>
              <p:nvPr/>
            </p:nvSpPr>
            <p:spPr>
              <a:xfrm>
                <a:off x="832104" y="2685534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【解析】若千位数字是5,则百位数字只能是7或8,故共有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千位数字是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7,则共有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千位数字是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8,则共有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符合条件的四位数共有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15+36+24=75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AS.9_1#7cae3cdcf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534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0_1#751cb11cc?vop=1&amp;pid=441f833f7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现要对三棱柱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B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的6个顶点进行涂色，有4种颜色可供选择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，要求同一条棱的两个顶点颜色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不一样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则不同的涂色方案有(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0_1#751cb11cc?vop=1&amp;pid=441f833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2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1_1#751cb11cc.bracket?vop=1&amp;pid=441f833f7&amp;color=0,0,0&amp;vpa=4&amp;vtp=1"/>
          <p:cNvSpPr/>
          <p:nvPr/>
        </p:nvSpPr>
        <p:spPr>
          <a:xfrm>
            <a:off x="39872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3_BD.10_2#751cb11cc.choices?vop=1&amp;pid=441f833f7&amp;color=0,0,0&amp;vtp=1&amp;bbb=1"/>
          <p:cNvSpPr/>
          <p:nvPr/>
        </p:nvSpPr>
        <p:spPr>
          <a:xfrm>
            <a:off x="832104" y="190010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2_1#751cb11cc?vop=1&amp;pid=441f833f7&amp;color=0,0,0&amp;vtp=1&amp;bbb=1&amp;hb=1"/>
              <p:cNvSpPr/>
              <p:nvPr/>
            </p:nvSpPr>
            <p:spPr>
              <a:xfrm>
                <a:off x="832104" y="2320409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【解析】依题意,求不同涂色方案问题,有用4种颜色和用3种颜色两类办法.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4种颜色,先涂点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种方法,再在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中选一点涂第4种颜色,另两点有3种涂色方法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,因此不同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涂色方法数为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3种颜色,先涂点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种方法,再涂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，有2种方法,因此不同涂色方法数为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所以不同的涂色方案有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216+48=264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3_AS.12_1#751cb11cc?vop=1&amp;pid=441f833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409"/>
                <a:ext cx="10533888" cy="2030730"/>
              </a:xfrm>
              <a:prstGeom prst="rect">
                <a:avLst/>
              </a:prstGeom>
              <a:blipFill>
                <a:blip r:embed="rId4"/>
                <a:stretch>
                  <a:fillRect l="-1389" r="-115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3_1#f4fb447f0?vop=1&amp;pid=441f833f7&amp;color=0,0,0&amp;vtp=1&amp;bt=1&amp;bbb=1&amp;hb=1"/>
              <p:cNvSpPr/>
              <p:nvPr/>
            </p:nvSpPr>
            <p:spPr>
              <a:xfrm>
                <a:off x="832104" y="1080000"/>
                <a:ext cx="10533888" cy="116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下表为某外来生物物种入侵某河流生态后的前3个月繁殖数量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（单位：百只）的数据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，通过相关理论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进行分析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，了解到可以用回归模型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y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at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R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的关系进行拟合，则根据该回归模型，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预测第7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个月该物种的繁殖数量为(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3_1#f4fb447f0?vop=1&amp;pid=441f833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63955"/>
              </a:xfrm>
              <a:prstGeom prst="rect">
                <a:avLst/>
              </a:prstGeom>
              <a:blipFill>
                <a:blip r:embed="rId3"/>
                <a:stretch>
                  <a:fillRect l="-1389" r="-752" b="-125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QC_3_BD.13_2#f4fb447f0?colgroup=17,12,12,12&amp;vop=1&amp;pid=441f833f7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4663734"/>
                  </p:ext>
                </p:extLst>
              </p:nvPr>
            </p:nvGraphicFramePr>
            <p:xfrm>
              <a:off x="832104" y="2371017"/>
              <a:ext cx="10506456" cy="684530"/>
            </p:xfrm>
            <a:graphic>
              <a:graphicData uri="http://schemas.openxmlformats.org/drawingml/2006/table">
                <a:tbl>
                  <a:tblPr/>
                  <a:tblGrid>
                    <a:gridCol w="3264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422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第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个月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26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繁殖数量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r>
                            <a:rPr lang="en-US" altLang="zh-CN" sz="1400" b="1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百只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1.4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2.2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2.4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QC_3_BD.13_2#f4fb447f0?colgroup=17,12,12,12&amp;vop=1&amp;pid=441f833f7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64663734"/>
                  </p:ext>
                </p:extLst>
              </p:nvPr>
            </p:nvGraphicFramePr>
            <p:xfrm>
              <a:off x="832104" y="2371017"/>
              <a:ext cx="10506456" cy="684530"/>
            </p:xfrm>
            <a:graphic>
              <a:graphicData uri="http://schemas.openxmlformats.org/drawingml/2006/table">
                <a:tbl>
                  <a:tblPr/>
                  <a:tblGrid>
                    <a:gridCol w="326440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40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422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7" r="-222015" b="-1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265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87" t="-100000" r="-222015" b="-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35606" t="-100000" r="-200505" b="-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5606" t="-100000" r="-100505" b="-1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5606" t="-100000" r="-505" b="-1578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3_AN.14_1#f4fb447f0.bracket?vop=1&amp;pid=441f833f7&amp;color=0,0,0&amp;vpa=5&amp;vtp=1"/>
          <p:cNvSpPr/>
          <p:nvPr/>
        </p:nvSpPr>
        <p:spPr>
          <a:xfrm>
            <a:off x="3530060" y="188562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3_3#f4fb447f0.choices?vop=1&amp;pid=441f833f7&amp;color=0,0,0&amp;vtp=1&amp;bbb=1"/>
              <p:cNvSpPr/>
              <p:nvPr/>
            </p:nvSpPr>
            <p:spPr>
              <a:xfrm>
                <a:off x="832104" y="3183817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36647" algn="l"/>
                    <a:tab pos="5374894" algn="l"/>
                    <a:tab pos="7986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百只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4.5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百只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百只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5.5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百只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13_3#f4fb447f0.choices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83817"/>
                <a:ext cx="10533888" cy="361315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15_1#f4fb447f0?vop=1&amp;pid=441f833f7&amp;color=0,0,0&amp;vtp=1&amp;bbb=1"/>
              <p:cNvSpPr/>
              <p:nvPr/>
            </p:nvSpPr>
            <p:spPr>
              <a:xfrm>
                <a:off x="832104" y="3551101"/>
                <a:ext cx="10533888" cy="246151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两边取自然对数得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呈线性相关关系,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2.2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2.4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=(1+2+3)×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经验回归直线必过样本的中心点,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∴2=2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𝑢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4.5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3_AS.15_1#f4fb447f0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51101"/>
                <a:ext cx="10533888" cy="2461514"/>
              </a:xfrm>
              <a:prstGeom prst="rect">
                <a:avLst/>
              </a:prstGeom>
              <a:blipFill>
                <a:blip r:embed="rId6"/>
                <a:stretch>
                  <a:fillRect l="-1389" b="-39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6_1#8aa6eadb0?vop=1&amp;pid=441f833f7&amp;color=0,0,0&amp;vtp=1&amp;bt=1&amp;bbb=1"/>
              <p:cNvSpPr/>
              <p:nvPr/>
            </p:nvSpPr>
            <p:spPr>
              <a:xfrm>
                <a:off x="832104" y="1078992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服从两点分布，若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则下列结论正确的是(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3_BD.16_1#8aa6eadb0?vop=1&amp;pid=441f833f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78992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3_AN.17_1#8aa6eadb0.bracket?vop=1&amp;pid=441f833f7&amp;color=0,0,0&amp;vpa=6&amp;vtp=1"/>
          <p:cNvSpPr/>
          <p:nvPr/>
        </p:nvSpPr>
        <p:spPr>
          <a:xfrm>
            <a:off x="7812436" y="130448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3_BD.16_2#8aa6eadb0.choices?vop=1&amp;pid=441f833f7&amp;color=0,0,0&amp;vtp=1&amp;bbb=1"/>
              <p:cNvSpPr/>
              <p:nvPr/>
            </p:nvSpPr>
            <p:spPr>
              <a:xfrm>
                <a:off x="832104" y="1605725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47772" algn="l"/>
                    <a:tab pos="5051044" algn="l"/>
                    <a:tab pos="78877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3_BD.16_2#8aa6eadb0.choices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5725"/>
                <a:ext cx="10533888" cy="536131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AS.18_1#8aa6eadb0?vop=1&amp;pid=441f833f7&amp;color=0,0,0&amp;vtp=1&amp;bbb=1"/>
              <p:cNvSpPr/>
              <p:nvPr/>
            </p:nvSpPr>
            <p:spPr>
              <a:xfrm>
                <a:off x="832104" y="2149222"/>
                <a:ext cx="10533888" cy="25580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服从两点分布,若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据分布列的性质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,可得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=1)=1−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)+1=2×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3_AS.18_1#8aa6eadb0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49222"/>
                <a:ext cx="10533888" cy="2558034"/>
              </a:xfrm>
              <a:prstGeom prst="rect">
                <a:avLst/>
              </a:prstGeom>
              <a:blipFill>
                <a:blip r:embed="rId5"/>
                <a:stretch>
                  <a:fillRect l="-1389" b="-310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3_BD.19_1#5f8676dad?vop=1&amp;pid=441f833f7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之间的一组相关数据如表所示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列说法错误的是(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3_BD.19_1#5f8676dad?vop=1&amp;pid=441f833f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C_3_BD.19_2#5f8676dad?colgroup=10,10,10,10,10&amp;vop=1&amp;pid=441f833f7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0846593"/>
                  </p:ext>
                </p:extLst>
              </p:nvPr>
            </p:nvGraphicFramePr>
            <p:xfrm>
              <a:off x="832104" y="1985129"/>
              <a:ext cx="10479024" cy="694056"/>
            </p:xfrm>
            <a:graphic>
              <a:graphicData uri="http://schemas.openxmlformats.org/drawingml/2006/table">
                <a:tbl>
                  <a:tblPr/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470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702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C_3_BD.19_2#5f8676dad?colgroup=10,10,10,10,10&amp;vop=1&amp;pid=441f833f7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70846593"/>
                  </p:ext>
                </p:extLst>
              </p:nvPr>
            </p:nvGraphicFramePr>
            <p:xfrm>
              <a:off x="832104" y="1985129"/>
              <a:ext cx="10479024" cy="694056"/>
            </p:xfrm>
            <a:graphic>
              <a:graphicData uri="http://schemas.openxmlformats.org/drawingml/2006/table">
                <a:tbl>
                  <a:tblPr/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470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0" t="-1724" r="-399130" b="-1155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70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90" t="-103509" r="-399130" b="-175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0581" t="-103509" r="-200291" b="-175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3_AN.20_1#5f8676dad.bracket?vop=1&amp;pid=441f833f7&amp;color=0,0,0&amp;vpa=7&amp;vtp=1"/>
          <p:cNvSpPr/>
          <p:nvPr/>
        </p:nvSpPr>
        <p:spPr>
          <a:xfrm>
            <a:off x="26156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3_BD.19_3#5f8676dad.choices?vop=1&amp;pid=441f833f7&amp;color=0,0,0&amp;vtp=1&amp;bbb=1"/>
              <p:cNvSpPr/>
              <p:nvPr/>
            </p:nvSpPr>
            <p:spPr>
              <a:xfrm>
                <a:off x="832104" y="2810629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之间呈现负相关关系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之间的样本相关系数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的值等于5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由表格数据知，该经验回归直线必过点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3_BD.19_3#5f8676dad.choices?vop=1&amp;pid=441f833f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0629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3_AS.21_1#5f8676dad?vop=1&amp;pid=441f833f7&amp;color=0,0,0&amp;vtp=1&amp;bbb=1&amp;hb=1"/>
              <p:cNvSpPr/>
              <p:nvPr/>
            </p:nvSpPr>
            <p:spPr>
              <a:xfrm>
                <a:off x="832104" y="3579614"/>
                <a:ext cx="10533888" cy="245122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=−0.7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可知，变量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之间呈现负相关关系,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题意可知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2+4+6+8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+3+2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,所以样本中心点为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=−0.7×5+7.5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,所以样本中心点为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8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样本相关系数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limLow>
                                  <m:limLow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limLowPr>
                                  <m:e>
                                    <m:limUpp>
                                      <m:limUppPr>
                                        <m:ctrlPr>
                                          <a:rPr lang="en-US" altLang="zh-CN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limUppPr>
                                      <m:e>
                                        <m:r>
                                          <a:rPr lang="en-US" altLang="zh-CN" b="0" i="0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  <m:t>∑</m:t>
                                        </m:r>
                                      </m:e>
                                      <m:lim>
                                        <m:r>
                                          <a:rPr lang="en-US" altLang="zh-CN" b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lim>
                                    </m:limUpp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  <m:r>
                                      <a:rPr lang="en-US" altLang="zh-CN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lim>
                                </m:limLow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⋅</m:t>
                            </m:r>
                            <m:limLow>
                              <m:limLowPr>
                                <m:ctrlPr>
                                  <a:rPr lang="en-US" altLang="zh-CN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LowPr>
                              <m:e>
                                <m:limUpp>
                                  <m:limUppPr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limUppPr>
                                  <m:e>
                                    <m:r>
                                      <a:rPr lang="en-US" altLang="zh-CN" b="0" i="0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  <m:t>∑</m:t>
                                    </m:r>
                                  </m:e>
                                  <m:lim>
                                    <m:r>
                                      <a:rPr lang="en-US" altLang="zh-CN" b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lim>
                                </m:limUpp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altLang="zh-CN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=1</m:t>
                                </m:r>
                              </m:lim>
                            </m:limLow>
                            <m:sSup>
                              <m:sSup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altLang="zh-CN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US" altLang="zh-CN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</m:t>
                                </m:r>
                                <m:bar>
                                  <m:barPr>
                                    <m:pos m:val="top"/>
                                    <m:ctrlPr>
                                      <a:rPr lang="en-US" altLang="zh-CN" b="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</m:ctrlPr>
                                  </m:barPr>
                                  <m:e>
                                    <m:r>
                                      <a:rPr lang="en-US" altLang="zh-CN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</m:bar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(−3)×2+(−1)×1+1×(−1)+3×(−2)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(9+1+1+9)×(4+1+1+4)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rad>
                          <m:radPr>
                            <m:degHide m:val="on"/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≈−0.99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3_AS.21_1#5f8676dad?vop=1&amp;pid=441f833f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79614"/>
                <a:ext cx="10533888" cy="2451227"/>
              </a:xfrm>
              <a:prstGeom prst="rect">
                <a:avLst/>
              </a:prstGeom>
              <a:blipFill>
                <a:blip r:embed="rId6"/>
                <a:stretch>
                  <a:fillRect l="-1389" b="-2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4777</Words>
  <Application>Microsoft Office PowerPoint</Application>
  <PresentationFormat>宽屏</PresentationFormat>
  <Paragraphs>471</Paragraphs>
  <Slides>40</Slides>
  <Notes>38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47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2025-10-20T07:40:04Z</dcterms:created>
  <dcterms:modified xsi:type="dcterms:W3CDTF">2025-10-20T07:47:19Z</dcterms:modified>
  <cp:category/>
  <cp:contentStatus/>
</cp:coreProperties>
</file>