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104473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math#pid=68eef94d1e46103c3b208102#tid=68f59daf0d4748000964d795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575304" y="5541264"/>
            <a:ext cx="5038344" cy="5394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第三册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40" y="338328"/>
            <a:ext cx="1490472" cy="5486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48640" y="338328"/>
            <a:ext cx="1490472" cy="548640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ab9039c77.fixed?pid=71a69919a&amp;color=255,255,255&amp;bbb=1"/>
          <p:cNvSpPr/>
          <p:nvPr/>
        </p:nvSpPr>
        <p:spPr>
          <a:xfrm>
            <a:off x="2414016" y="1261872"/>
            <a:ext cx="7196328" cy="1261872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8900"/>
              </a:lnSpc>
            </a:pPr>
            <a:r>
              <a:rPr lang="en-US" altLang="zh-CN" sz="7200" b="1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抢分攻略1</a:t>
            </a:r>
            <a:endParaRPr lang="en-US" altLang="zh-CN" sz="7200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3#83228d844?pid=ab9039c77&amp;color=0,0,0&amp;tib=255,255,255&amp;bt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2104" y="1078992"/>
            <a:ext cx="429768" cy="429768"/>
          </a:xfrm>
          <a:prstGeom prst="rect">
            <a:avLst/>
          </a:prstGeom>
        </p:spPr>
      </p:pic>
      <p:sp>
        <p:nvSpPr>
          <p:cNvPr id="3" name="C_3_BD#83228d844?pid=ab9039c77&amp;color=255,255,255"/>
          <p:cNvSpPr/>
          <p:nvPr/>
        </p:nvSpPr>
        <p:spPr>
          <a:xfrm>
            <a:off x="832104" y="1078992"/>
            <a:ext cx="429768" cy="429768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 latinLnBrk="1">
              <a:lnSpc>
                <a:spcPct val="100000"/>
              </a:lnSpc>
            </a:pPr>
            <a:r>
              <a:rPr lang="en-US" altLang="zh-CN" sz="2200" b="1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一</a:t>
            </a:r>
            <a:endParaRPr lang="en-US" altLang="zh-CN" sz="2200" dirty="0"/>
          </a:p>
        </p:txBody>
      </p:sp>
      <p:sp>
        <p:nvSpPr>
          <p:cNvPr id="4" name="C_3_BD#83228d844?pid=ab9039c77&amp;color=0,0,0&amp;bbb=1"/>
          <p:cNvSpPr/>
          <p:nvPr/>
        </p:nvSpPr>
        <p:spPr>
          <a:xfrm>
            <a:off x="1335024" y="1078992"/>
            <a:ext cx="10030968" cy="42976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2700"/>
              </a:lnSpc>
            </a:pPr>
            <a:r>
              <a:rPr lang="en-US" altLang="zh-CN" sz="22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基本公式及定理</a:t>
            </a:r>
            <a:endParaRPr lang="en-US" altLang="zh-CN" sz="2200" dirty="0"/>
          </a:p>
        </p:txBody>
      </p:sp>
      <p:pic>
        <p:nvPicPr>
          <p:cNvPr id="5" name="P_4_BD#cf95ab411?pid=83228d844&amp;color=0,0,0&amp;tib=255,255,255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395728" y="1638300"/>
            <a:ext cx="7397496" cy="4480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3#9242d1c05?pid=ab9039c77&amp;color=0,0,0&amp;tib=255,255,255&amp;bt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2104" y="1078992"/>
            <a:ext cx="429768" cy="429768"/>
          </a:xfrm>
          <a:prstGeom prst="rect">
            <a:avLst/>
          </a:prstGeom>
        </p:spPr>
      </p:pic>
      <p:sp>
        <p:nvSpPr>
          <p:cNvPr id="3" name="C_3_BD#9242d1c05?pid=ab9039c77&amp;color=255,255,255"/>
          <p:cNvSpPr/>
          <p:nvPr/>
        </p:nvSpPr>
        <p:spPr>
          <a:xfrm>
            <a:off x="832104" y="1078992"/>
            <a:ext cx="429768" cy="429768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 latinLnBrk="1">
              <a:lnSpc>
                <a:spcPct val="100000"/>
              </a:lnSpc>
            </a:pPr>
            <a:r>
              <a:rPr lang="en-US" altLang="zh-CN" sz="2200" b="1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二</a:t>
            </a:r>
            <a:endParaRPr lang="en-US" altLang="zh-CN" sz="2200" dirty="0"/>
          </a:p>
        </p:txBody>
      </p:sp>
      <p:sp>
        <p:nvSpPr>
          <p:cNvPr id="4" name="C_3_BD#9242d1c05?pid=ab9039c77&amp;color=0,0,0&amp;bbb=1"/>
          <p:cNvSpPr/>
          <p:nvPr/>
        </p:nvSpPr>
        <p:spPr>
          <a:xfrm>
            <a:off x="1335024" y="1078992"/>
            <a:ext cx="10030968" cy="42976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2700"/>
              </a:lnSpc>
            </a:pPr>
            <a:r>
              <a:rPr lang="en-US" altLang="zh-CN" sz="22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重点及易错点</a:t>
            </a:r>
            <a:endParaRPr lang="en-US" altLang="zh-CN" sz="2200" dirty="0"/>
          </a:p>
        </p:txBody>
      </p:sp>
      <p:sp>
        <p:nvSpPr>
          <p:cNvPr id="5" name="P_4_BD#d73d48f65?pid=9242d1c05&amp;color=0,0,0&amp;bbb=1"/>
          <p:cNvSpPr/>
          <p:nvPr/>
        </p:nvSpPr>
        <p:spPr>
          <a:xfrm>
            <a:off x="832104" y="1638300"/>
            <a:ext cx="10533888" cy="3638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1.求解排列组合问题的6种主要方法</a:t>
            </a:r>
            <a:endParaRPr lang="en-US" altLang="zh-CN" sz="1800" dirty="0"/>
          </a:p>
        </p:txBody>
      </p:sp>
      <p:graphicFrame>
        <p:nvGraphicFramePr>
          <p:cNvPr id="6" name="P_4_BD#d73d48f65?colgroup=10,46&amp;pid=9242d1c05&amp;color=0,0,0&amp;bb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3662103"/>
              </p:ext>
            </p:extLst>
          </p:nvPr>
        </p:nvGraphicFramePr>
        <p:xfrm>
          <a:off x="832104" y="2129790"/>
          <a:ext cx="10533888" cy="1904622"/>
        </p:xfrm>
        <a:graphic>
          <a:graphicData uri="http://schemas.openxmlformats.org/drawingml/2006/table">
            <a:tbl>
              <a:tblPr/>
              <a:tblGrid>
                <a:gridCol w="20025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313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17437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000"/>
                        </a:lnSpc>
                      </a:pP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直接法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20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直接列式计算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7437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000"/>
                        </a:lnSpc>
                      </a:pP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优先法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20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优先安排特殊元素或特殊位置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17437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000"/>
                        </a:lnSpc>
                      </a:pP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捆绑法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20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把相邻元素捆绑看作一个整体与其他元素一起排列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同时注意捆绑元素的内部排列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17437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000"/>
                        </a:lnSpc>
                      </a:pP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插空法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20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对不相邻问题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先考虑不受限制的元素的排列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再将不相邻的元素插在不受限制的元素排列的空当中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17437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000"/>
                        </a:lnSpc>
                      </a:pP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倍缩法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20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对于定序问题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可先不考虑顺序限制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排列后</a:t>
                      </a:r>
                      <a:r>
                        <a:rPr lang="en-US" altLang="zh-CN" sz="14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再除以定序元素的全排列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17437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000"/>
                        </a:lnSpc>
                      </a:pP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间接法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20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正难则反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P_4_BD#d73d48f65?pid=9242d1c05&amp;color=0,0,0&amp;bbb=1"/>
          <p:cNvSpPr/>
          <p:nvPr/>
        </p:nvSpPr>
        <p:spPr>
          <a:xfrm>
            <a:off x="832104" y="4161790"/>
            <a:ext cx="10533888" cy="7734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2.相同元素分组、分配问题的求解策略</a:t>
            </a:r>
            <a:endParaRPr lang="en-US" altLang="zh-CN" sz="1800" dirty="0"/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当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满足被分配的元素无差别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，分配给不同对象，且每个对象至少分一个元素时，可用隔板法求解.</a:t>
            </a:r>
            <a:endParaRPr lang="en-US" altLang="zh-CN" sz="1800" dirty="0"/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P_4_BD#d73d48f65?pid=9242d1c05&amp;color=0,0,0&amp;bt=1&amp;bbb=1&amp;hb=1"/>
              <p:cNvSpPr/>
              <p:nvPr/>
            </p:nvSpPr>
            <p:spPr>
              <a:xfrm>
                <a:off x="832104" y="1080000"/>
                <a:ext cx="10533888" cy="40259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3.不同元素分组、分配问题的求解策略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于整体均分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，解题时要注意分组后不管它们的顺序如何，都是一种情况，所以分组后一定要除以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itchFamily="34" charset="0"/>
                  <a:ea typeface="微软雅黑" pitchFamily="34" charset="-122"/>
                  <a:cs typeface="微软雅黑" pitchFamily="34" charset="-120"/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为均分的组数），避免重复计数；对于部分均分，解题时注意重复的次数是均分组数的阶乘数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，即若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组元素个数相等，则分组时应除以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!，分组过程中有几个这样的均匀分组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，就要除以几个这样的全排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列数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；对于不等分组，只需先分组，后排列，注意分组时任何组中元素的个数都不相等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，所以不需要除以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全排列数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1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4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.二项展开式中的最值问题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求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𝑏𝑥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的展开式中系数最大的项，一般采用待定系数法.设展开式中各项系数分别为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⋯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</a:p>
              <a:p>
                <a:pPr latinLnBrk="1">
                  <a:lnSpc>
                    <a:spcPts val="53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，且第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项系数最大，则应有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sSub>
                              <m:sSubPr>
                                <m:ctrlPr>
                                  <a:rPr lang="en-US" altLang="zh-CN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𝐴</m:t>
                                </m:r>
                              </m:e>
                              <m:sub>
                                <m:r>
                                  <a:rPr lang="en-US" altLang="zh-CN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𝑟</m:t>
                                </m:r>
                                <m:r>
                                  <a:rPr lang="en-US" altLang="zh-CN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+1</m:t>
                                </m:r>
                              </m:sub>
                            </m:sSub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≥</m:t>
                            </m:r>
                            <m:sSub>
                              <m:sSubPr>
                                <m:ctrlPr>
                                  <a:rPr lang="en-US" altLang="zh-CN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𝐴</m:t>
                                </m:r>
                              </m:e>
                              <m:sub>
                                <m:r>
                                  <a:rPr lang="en-US" altLang="zh-CN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𝑟</m:t>
                                </m:r>
                              </m:sub>
                            </m:sSub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  <m:e>
                            <m:r>
                              <a:rPr lang="en-US" altLang="zh-CN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sSub>
                              <m:sSubPr>
                                <m:ctrlPr>
                                  <a:rPr lang="en-US" altLang="zh-CN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𝐴</m:t>
                                </m:r>
                              </m:e>
                              <m:sub>
                                <m:r>
                                  <a:rPr lang="en-US" altLang="zh-CN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𝑟</m:t>
                                </m:r>
                                <m:r>
                                  <a:rPr lang="en-US" altLang="zh-CN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+1</m:t>
                                </m:r>
                              </m:sub>
                            </m:sSub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≥</m:t>
                            </m:r>
                            <m:sSub>
                              <m:sSubPr>
                                <m:ctrlPr>
                                  <a:rPr lang="en-US" altLang="zh-CN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𝐴</m:t>
                                </m:r>
                              </m:e>
                              <m:sub>
                                <m:r>
                                  <a:rPr lang="en-US" altLang="zh-CN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𝑟</m:t>
                                </m:r>
                                <m:r>
                                  <a:rPr lang="en-US" altLang="zh-CN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+2</m:t>
                                </m:r>
                              </m:sub>
                            </m:sSub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解不等式组即可得解.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P_4_BD#d73d48f65?pid=9242d1c05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4025900"/>
              </a:xfrm>
              <a:prstGeom prst="rect">
                <a:avLst/>
              </a:prstGeom>
              <a:blipFill>
                <a:blip r:embed="rId3"/>
                <a:stretch>
                  <a:fillRect l="-1389" r="-1389" b="-15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131</Words>
  <Application>Microsoft Office PowerPoint</Application>
  <PresentationFormat>宽屏</PresentationFormat>
  <Paragraphs>34</Paragraphs>
  <Slides>5</Slides>
  <Notes>5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10" baseType="lpstr">
      <vt:lpstr>SimHei</vt:lpstr>
      <vt:lpstr>微软雅黑</vt:lpstr>
      <vt:lpstr>Arial</vt:lpstr>
      <vt:lpstr>Cambria Math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Administrator</cp:lastModifiedBy>
  <cp:revision>2</cp:revision>
  <dcterms:created xsi:type="dcterms:W3CDTF">2025-10-20T02:40:44Z</dcterms:created>
  <dcterms:modified xsi:type="dcterms:W3CDTF">2025-10-20T02:52:21Z</dcterms:modified>
  <cp:category/>
  <cp:contentStatus/>
</cp:coreProperties>
</file>