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774959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eef94d1e46103c3b208102#tid=68f59daf0d4748000964d79f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1e0e2d16e.fixed?pid=2ae8bdca5&amp;color=255,255,255&amp;bbb=1"/>
          <p:cNvSpPr/>
          <p:nvPr/>
        </p:nvSpPr>
        <p:spPr>
          <a:xfrm>
            <a:off x="2414016" y="1261872"/>
            <a:ext cx="7196328" cy="1261872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8900"/>
              </a:lnSpc>
            </a:pPr>
            <a:r>
              <a:rPr lang="en-US" altLang="zh-CN" sz="72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抢分攻略2</a:t>
            </a:r>
            <a:endParaRPr lang="en-US" altLang="zh-CN" sz="72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3#9f7292cf3?pid=1e0e2d16e&amp;color=0,0,0&amp;tib=255,255,255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2104" y="1078992"/>
            <a:ext cx="429768" cy="429768"/>
          </a:xfrm>
          <a:prstGeom prst="rect">
            <a:avLst/>
          </a:prstGeom>
        </p:spPr>
      </p:pic>
      <p:sp>
        <p:nvSpPr>
          <p:cNvPr id="3" name="C_3_BD#9f7292cf3?pid=1e0e2d16e&amp;color=255,255,255"/>
          <p:cNvSpPr/>
          <p:nvPr/>
        </p:nvSpPr>
        <p:spPr>
          <a:xfrm>
            <a:off x="832104" y="1078992"/>
            <a:ext cx="429768" cy="42976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22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一</a:t>
            </a:r>
            <a:endParaRPr lang="en-US" altLang="zh-CN" sz="2200" dirty="0"/>
          </a:p>
        </p:txBody>
      </p:sp>
      <p:sp>
        <p:nvSpPr>
          <p:cNvPr id="4" name="C_3_BD#9f7292cf3?pid=1e0e2d16e&amp;color=0,0,0&amp;bbb=1"/>
          <p:cNvSpPr/>
          <p:nvPr/>
        </p:nvSpPr>
        <p:spPr>
          <a:xfrm>
            <a:off x="1335024" y="1078992"/>
            <a:ext cx="10030968" cy="4297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700"/>
              </a:lnSpc>
            </a:pPr>
            <a:r>
              <a:rPr lang="en-US" altLang="zh-CN" sz="22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基本公式及定理</a:t>
            </a:r>
            <a:endParaRPr lang="en-US" altLang="zh-CN" sz="2200" dirty="0"/>
          </a:p>
        </p:txBody>
      </p:sp>
      <p:pic>
        <p:nvPicPr>
          <p:cNvPr id="5" name="P_4_BD#247b817ab?pid=9f7292cf3&amp;color=0,0,0&amp;tib=255,255,255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27248" y="1638300"/>
            <a:ext cx="5934456" cy="448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3#e3df27136?pid=1e0e2d16e&amp;color=0,0,0&amp;tib=255,255,255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2104" y="1078992"/>
            <a:ext cx="429768" cy="429768"/>
          </a:xfrm>
          <a:prstGeom prst="rect">
            <a:avLst/>
          </a:prstGeom>
        </p:spPr>
      </p:pic>
      <p:sp>
        <p:nvSpPr>
          <p:cNvPr id="3" name="C_3_BD#e3df27136?pid=1e0e2d16e&amp;color=255,255,255"/>
          <p:cNvSpPr/>
          <p:nvPr/>
        </p:nvSpPr>
        <p:spPr>
          <a:xfrm>
            <a:off x="832104" y="1078992"/>
            <a:ext cx="429768" cy="42976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22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二</a:t>
            </a:r>
            <a:endParaRPr lang="en-US" altLang="zh-CN" sz="2200" dirty="0"/>
          </a:p>
        </p:txBody>
      </p:sp>
      <p:sp>
        <p:nvSpPr>
          <p:cNvPr id="4" name="C_3_BD#e3df27136?pid=1e0e2d16e&amp;color=0,0,0&amp;bbb=1"/>
          <p:cNvSpPr/>
          <p:nvPr/>
        </p:nvSpPr>
        <p:spPr>
          <a:xfrm>
            <a:off x="1335024" y="1078992"/>
            <a:ext cx="10030968" cy="4297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700"/>
              </a:lnSpc>
            </a:pPr>
            <a:r>
              <a:rPr lang="en-US" altLang="zh-CN" sz="22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重点与易错点</a:t>
            </a:r>
            <a:endParaRPr lang="en-US" altLang="zh-CN" sz="2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P_4_BD#99f9ea885?pid=e3df27136&amp;color=0,0,0&amp;bbb=1&amp;hb=1"/>
              <p:cNvSpPr/>
              <p:nvPr/>
            </p:nvSpPr>
            <p:spPr>
              <a:xfrm>
                <a:off x="832104" y="1638300"/>
                <a:ext cx="10533888" cy="44183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200"/>
                  </a:lnSpc>
                </a:pP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1.求离散型随机变量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的均值与方差的步骤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1）理解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的意义，写出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可能取到的全部值；（2）求出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取每个值时的概率；（3）写出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的分布列；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4）由均值、方差的定义分别求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𝐸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𝐷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 smtClean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.二项分布与超几何分布的区别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有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放回抽取问题对应二项分布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，不放回抽取问题对应超几何分布，当总体容量很大时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，超几何分布可近似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为二项分布来处理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3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.解决正态分布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𝑁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sSup>
                      <m:sSupPr>
                        <m:ctrlPr>
                          <a:rPr lang="en-US" altLang="zh-CN" sz="1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𝜎</m:t>
                        </m:r>
                      </m:e>
                      <m:sup>
                        <m:r>
                          <a:rPr lang="en-US" altLang="zh-CN" sz="18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问题的三个关键点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1）正态曲线对称轴为直线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.（2）标准差为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.（3）分布区间.</a:t>
                </a:r>
                <a:endParaRPr lang="en-US" altLang="zh-CN" sz="1800" dirty="0"/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注</a:t>
                </a:r>
                <a:r>
                  <a:rPr lang="en-US" altLang="zh-CN" sz="1800" b="1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意</a:t>
                </a:r>
                <a:r>
                  <a:rPr lang="en-US" altLang="zh-CN" sz="18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：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利用对称性可求正态分布在指定区间内的概率值.由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𝜇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和分布区间的特征利用对称性进行转化，</a:t>
                </a:r>
              </a:p>
              <a:p>
                <a:pPr latinLnBrk="1">
                  <a:lnSpc>
                    <a:spcPts val="3200"/>
                  </a:lnSpc>
                </a:pP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使分布区间转化为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“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3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𝜎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”特殊区间，从而求出所求概率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.只有在标准正态分布下正态曲线对称轴才为直线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𝑥</m:t>
                    </m:r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=0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dirty="0"/>
              </a:p>
            </p:txBody>
          </p:sp>
        </mc:Choice>
        <mc:Fallback>
          <p:sp>
            <p:nvSpPr>
              <p:cNvPr id="5" name="P_4_BD#99f9ea885?pid=e3df27136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638300"/>
                <a:ext cx="10533888" cy="4418330"/>
              </a:xfrm>
              <a:prstGeom prst="rect">
                <a:avLst/>
              </a:prstGeom>
              <a:blipFill>
                <a:blip r:embed="rId4"/>
                <a:stretch>
                  <a:fillRect l="-1389" r="-2315" b="-303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3#6163c9260?pid=1e0e2d16e&amp;color=0,0,0&amp;tib=255,255,255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2104" y="1078992"/>
            <a:ext cx="429768" cy="429768"/>
          </a:xfrm>
          <a:prstGeom prst="rect">
            <a:avLst/>
          </a:prstGeom>
        </p:spPr>
      </p:pic>
      <p:sp>
        <p:nvSpPr>
          <p:cNvPr id="3" name="C_3_BD#6163c9260?pid=1e0e2d16e&amp;color=255,255,255"/>
          <p:cNvSpPr/>
          <p:nvPr/>
        </p:nvSpPr>
        <p:spPr>
          <a:xfrm>
            <a:off x="832104" y="1078992"/>
            <a:ext cx="429768" cy="42976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 latinLnBrk="1">
              <a:lnSpc>
                <a:spcPct val="100000"/>
              </a:lnSpc>
            </a:pPr>
            <a:r>
              <a:rPr lang="en-US" altLang="zh-CN" sz="22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三</a:t>
            </a:r>
            <a:endParaRPr lang="en-US" altLang="zh-CN" sz="2200" dirty="0"/>
          </a:p>
        </p:txBody>
      </p:sp>
      <p:sp>
        <p:nvSpPr>
          <p:cNvPr id="4" name="C_3_BD#6163c9260?pid=1e0e2d16e&amp;color=0,0,0&amp;bbb=1"/>
          <p:cNvSpPr/>
          <p:nvPr/>
        </p:nvSpPr>
        <p:spPr>
          <a:xfrm>
            <a:off x="1335024" y="1078992"/>
            <a:ext cx="10030968" cy="42976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2700"/>
              </a:lnSpc>
            </a:pPr>
            <a:r>
              <a:rPr lang="en-US" altLang="zh-CN" sz="22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二级结论</a:t>
            </a:r>
            <a:endParaRPr lang="en-US" altLang="zh-CN" sz="2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P_4_BD#30c9d6d60?pid=6163c9260&amp;color=0,0,0&amp;bbb=1"/>
              <p:cNvSpPr/>
              <p:nvPr/>
            </p:nvSpPr>
            <p:spPr>
              <a:xfrm>
                <a:off x="832104" y="1638300"/>
                <a:ext cx="10533888" cy="11925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～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,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，则在选择或填空题中求解概率最值问题时，只需计算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800" dirty="0"/>
              </a:p>
              <a:p>
                <a:pPr latinLnBrk="1"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1）若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是整数，取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及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−1)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都是最大值；</a:t>
                </a:r>
                <a:endParaRPr lang="en-US" altLang="zh-CN" sz="1800" dirty="0"/>
              </a:p>
              <a:p>
                <a:pPr latinLnBrk="1">
                  <a:lnSpc>
                    <a:spcPts val="3100"/>
                  </a:lnSpc>
                </a:pPr>
                <a:r>
                  <a:rPr lang="en-US" altLang="zh-CN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2）若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不是整数，取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为不超过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+1)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𝑝</m:t>
                    </m:r>
                  </m:oMath>
                </a14:m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的最大整数，则</a:t>
                </a:r>
                <a14:m>
                  <m:oMath xmlns:m="http://schemas.openxmlformats.org/officeDocument/2006/math"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𝑃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𝑋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𝑘</m:t>
                    </m:r>
                    <m:r>
                      <a:rPr lang="en-US" altLang="zh-CN" sz="18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是最大值.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5" name="P_4_BD#30c9d6d60?pid=6163c9260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638300"/>
                <a:ext cx="10533888" cy="1192530"/>
              </a:xfrm>
              <a:prstGeom prst="rect">
                <a:avLst/>
              </a:prstGeom>
              <a:blipFill>
                <a:blip r:embed="rId4"/>
                <a:stretch>
                  <a:fillRect l="-1389" b="-11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190</Words>
  <Application>Microsoft Office PowerPoint</Application>
  <PresentationFormat>宽屏</PresentationFormat>
  <Paragraphs>26</Paragraphs>
  <Slides>5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1" baseType="lpstr">
      <vt:lpstr>SimHei</vt:lpstr>
      <vt:lpstr>SimSun</vt:lpstr>
      <vt:lpstr>微软雅黑</vt:lpstr>
      <vt:lpstr>Arial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2025-10-20T02:41:22Z</dcterms:created>
  <dcterms:modified xsi:type="dcterms:W3CDTF">2025-10-20T02:52:48Z</dcterms:modified>
  <cp:category/>
  <cp:contentStatus/>
</cp:coreProperties>
</file>