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9107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b615590009864ff8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0de703cf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排列组合问题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5d14356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二项式定理问题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18_4#9e3ed2955?vop=1&amp;pid=0de703cfd&amp;color=0,0,0&amp;mp=1&amp;vtp=1&amp;bt=1&amp;bbb=1&amp;hb=1"/>
              <p:cNvSpPr/>
              <p:nvPr/>
            </p:nvSpPr>
            <p:spPr>
              <a:xfrm>
                <a:off x="832104" y="1508760"/>
                <a:ext cx="10533888" cy="419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妨设甲四轮比赛中所选卡片顺序固定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即四轮比赛所选卡片依次为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1，3，5，7，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甲可能得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0，1，2，3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但不可能得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甲第二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三轮的数字大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种选法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甲第二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四轮的数字大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甲第三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四轮的数字大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1+3+7=11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甲第一轮的数字小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其他三轮的数字大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种选法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故甲的总得分不小于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的概率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11+1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AS.18_4#9e3ed2955?vop=1&amp;pid=0de703cfd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191000"/>
              </a:xfrm>
              <a:prstGeom prst="rect">
                <a:avLst/>
              </a:prstGeom>
              <a:blipFill>
                <a:blip r:embed="rId3"/>
                <a:stretch>
                  <a:fillRect l="-1389" r="-3183" b="-20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9_1#7ffef51ca?vop=1&amp;pid=0de703cfd&amp;color=0,0,0&amp;vtp=1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在如图的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的方格表中选4个方格，要求每行和每列均恰有一个方格被选中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，则共有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种选法.在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所有符合上述要求的选法中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，选中方格中的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4个数之和的最大值是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BD.19_1#7ffef51ca?vop=1&amp;pid=0de703cf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58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QB_4_BD.19_2#7ffef51ca?colgroup=13,13,13,13&amp;vop=1&amp;pid=0de703cfd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421153"/>
              </p:ext>
            </p:extLst>
          </p:nvPr>
        </p:nvGraphicFramePr>
        <p:xfrm>
          <a:off x="832104" y="2407285"/>
          <a:ext cx="10488168" cy="1260096"/>
        </p:xfrm>
        <a:graphic>
          <a:graphicData uri="http://schemas.openxmlformats.org/drawingml/2006/table">
            <a:tbl>
              <a:tblPr/>
              <a:tblGrid>
                <a:gridCol w="2642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5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15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151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31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40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33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42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22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33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43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024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15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24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34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2000"/>
                        </a:lnSpc>
                      </a:pPr>
                      <a:r>
                        <a:rPr lang="en-US" altLang="zh-CN" sz="1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44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B_4_AN.20_1#7ffef51ca.blank?vop=1&amp;pid=0de703cfd&amp;color=0,0,0&amp;vpa=7&amp;vtp=1&amp;bbb=1"/>
          <p:cNvSpPr/>
          <p:nvPr/>
        </p:nvSpPr>
        <p:spPr>
          <a:xfrm>
            <a:off x="9781635" y="1478280"/>
            <a:ext cx="433388" cy="3733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</a:t>
            </a:r>
            <a:endParaRPr lang="en-US" altLang="zh-CN" dirty="0"/>
          </a:p>
        </p:txBody>
      </p:sp>
      <p:sp>
        <p:nvSpPr>
          <p:cNvPr id="5" name="QB_4_AN.21_1#7ffef51ca.blank?vop=1&amp;pid=0de703cfd&amp;color=0,0,0&amp;vpa=8&amp;vtp=1&amp;bbb=1"/>
          <p:cNvSpPr/>
          <p:nvPr/>
        </p:nvSpPr>
        <p:spPr>
          <a:xfrm>
            <a:off x="7346410" y="1876425"/>
            <a:ext cx="56673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112</a:t>
            </a:r>
            <a:endParaRPr lang="en-US" altLang="zh-CN" dirty="0"/>
          </a:p>
        </p:txBody>
      </p:sp>
      <p:sp>
        <p:nvSpPr>
          <p:cNvPr id="6" name="QB_4_AS.22_1#7ffef51ca?vop=1&amp;pid=0de703cfd&amp;color=0,0,0&amp;vtp=1&amp;bbb=1"/>
          <p:cNvSpPr/>
          <p:nvPr/>
        </p:nvSpPr>
        <p:spPr>
          <a:xfrm>
            <a:off x="832104" y="3804285"/>
            <a:ext cx="10533888" cy="161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【解析】第一空，共选4个方格：选第1个方格，在16个方格中任选1个，有16种选法；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选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2个方格，需在除去所选第1个方格所在行、列的方格（共9个）中任选1个，有9种选法；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选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3个方格，需在除去所选的第1和第2个方格所在行、列的方格（共4个）中任选1个，有4种选法；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选</a:t>
            </a:r>
            <a:r>
              <a:rPr lang="en-US" altLang="zh-CN" sz="18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4个方格，需在除去所选的第1、第2和第3个方格所在行、列的方格（共1个）中任选1个，有1种选法.</a:t>
            </a:r>
            <a:endParaRPr lang="en-US" altLang="zh-CN" sz="1800" spc="-5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22_2#7ffef51ca?vop=1&amp;pid=0de703cfd&amp;color=0,0,0&amp;mp=1&amp;vtp=1&amp;bt=1&amp;bbb=1&amp;hb=1"/>
              <p:cNvSpPr/>
              <p:nvPr/>
            </p:nvSpPr>
            <p:spPr>
              <a:xfrm>
                <a:off x="832104" y="1508760"/>
                <a:ext cx="10533888" cy="288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对于选好的4个方格无顺序限制，所以不同的选法有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16×9×4×1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4！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，由题图可知，各行的数从左往右均依次增大，各列的数从上往下依次增大或不变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，所以要使选中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方格的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4个数之和最大，可从右往左从各列中选数字较大的方格，所选方格中的数为44，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22，11和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44，33，21，13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，其和分别为110和111.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从左往右各列数字的极差分别为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4，3，3，4，所以按极差从大到小各列选15，43，33，21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，其和为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比较以上各数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，最大的是112.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AS.22_2#7ffef51ca?vop=1&amp;pid=0de703cfd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881630"/>
              </a:xfrm>
              <a:prstGeom prst="rect">
                <a:avLst/>
              </a:prstGeom>
              <a:blipFill>
                <a:blip r:embed="rId3"/>
                <a:stretch>
                  <a:fillRect l="-1389" r="-1331" b="-48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3_1#db45777e3?vop=1&amp;pid=0de703cfd&amp;color=0,0,0&amp;vtp=1&amp;bt=1&amp;bbb=1&amp;hb=1"/>
              <p:cNvSpPr/>
              <p:nvPr/>
            </p:nvSpPr>
            <p:spPr>
              <a:xfrm>
                <a:off x="832104" y="1508760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有6个相同的球，分别标有数字1,2,3,4,5,6,从中无放回地随机取3次，每次取1个球.设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为前两次取出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的球上数字的平均值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为取出的三个球上数字的平均值，则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之差的绝对值不大于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的概率为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23_1#db45777e3?vop=1&amp;pid=0de703cf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838200"/>
              </a:xfrm>
              <a:prstGeom prst="rect">
                <a:avLst/>
              </a:prstGeom>
              <a:blipFill>
                <a:blip r:embed="rId3"/>
                <a:stretch>
                  <a:fillRect l="-1389" b="-102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24_1#db45777e3.blank?vop=1&amp;pid=0de703cfd&amp;color=0,0,0&amp;vpa=9&amp;vtp=1&amp;bbb=1&amp;rh=30.55504"/>
              <p:cNvSpPr/>
              <p:nvPr/>
            </p:nvSpPr>
            <p:spPr>
              <a:xfrm>
                <a:off x="10557828" y="1949259"/>
                <a:ext cx="311150" cy="38804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24_1#db45777e3.blank?vop=1&amp;pid=0de703cfd&amp;color=0,0,0&amp;vpa=9&amp;vtp=1&amp;bbb=1&amp;rh=30.555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7828" y="1949259"/>
                <a:ext cx="311150" cy="388049"/>
              </a:xfrm>
              <a:prstGeom prst="rect">
                <a:avLst/>
              </a:prstGeom>
              <a:blipFill>
                <a:blip r:embed="rId4"/>
                <a:stretch>
                  <a:fillRect l="-1961" b="-158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25_1#db45777e3?vop=1&amp;pid=0de703cfd&amp;color=0,0,0&amp;vtp=1&amp;bbb=1&amp;hb=1"/>
              <p:cNvSpPr/>
              <p:nvPr/>
            </p:nvSpPr>
            <p:spPr>
              <a:xfrm>
                <a:off x="832104" y="2357374"/>
                <a:ext cx="10533888" cy="2472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【解析】记取出的三个球上的数字按先后顺序分别为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（种）可能.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由题知，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|=|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|≤0.5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|≤3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−3≤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的不同取法共有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（种），对应的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的取值如表所示.根据对称性知，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或6时，均有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可能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3,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;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或5时，均有10种可能；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的值可为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(3,1)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(4,1)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(1,5)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(5,1)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(1,6)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(6,1)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(3,4)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(4,3)</m:t>
                    </m:r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,共10种情况，同理可分析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的情况）</a:t>
                </a:r>
                <a:endParaRPr lang="en-US" altLang="zh-CN" dirty="0">
                  <a:solidFill>
                    <a:srgbClr val="00A0AF"/>
                  </a:solidFill>
                </a:endParaRPr>
              </a:p>
            </p:txBody>
          </p:sp>
        </mc:Choice>
        <mc:Fallback>
          <p:sp>
            <p:nvSpPr>
              <p:cNvPr id="4" name="QB_4_AS.25_1#db45777e3?vop=1&amp;pid=0de703cf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57374"/>
                <a:ext cx="10533888" cy="2472055"/>
              </a:xfrm>
              <a:prstGeom prst="rect">
                <a:avLst/>
              </a:prstGeom>
              <a:blipFill>
                <a:blip r:embed="rId5"/>
                <a:stretch>
                  <a:fillRect l="-1389" r="-1273" b="-5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25_2#db45777e3?vop=1&amp;pid=0de703cfd&amp;color=0,0,0&amp;mp=1&amp;vtp=1&amp;bt=1&amp;bbb=1&amp;hb=1"/>
              <p:cNvSpPr/>
              <p:nvPr/>
            </p:nvSpPr>
            <p:spPr>
              <a:xfrm>
                <a:off x="832104" y="1508760"/>
                <a:ext cx="10533888" cy="1637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或4时，均有16种可能，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的值可为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(2,1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(1,4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(4,1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(1,5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(5,1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(1,6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(6,1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(2,4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(4,2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(2,5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(5,2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(2,6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(6,2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(4,5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(5,4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,共16种情况，同理可分析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时的情况）</a:t>
                </a:r>
                <a:endParaRPr lang="en-US" altLang="zh-CN" sz="1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满足条件的共有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2×2+2×10+2×16=56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（种）可能，故所求概率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56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00" dirty="0"/>
              </a:p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的取值表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2" name="QB_4_AS.25_2#db45777e3?vop=1&amp;pid=0de703cfd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1637030"/>
              </a:xfrm>
              <a:prstGeom prst="rect">
                <a:avLst/>
              </a:prstGeom>
              <a:blipFill>
                <a:blip r:embed="rId3"/>
                <a:stretch>
                  <a:fillRect l="-1389" b="-85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5" name="QB_4_AS.25_3#db45777e3?colgroup=5,51&amp;vop=1&amp;pid=0de703cfd&amp;color=0,0,0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33171426"/>
                  </p:ext>
                </p:extLst>
              </p:nvPr>
            </p:nvGraphicFramePr>
            <p:xfrm>
              <a:off x="832104" y="3284601"/>
              <a:ext cx="10479024" cy="2511429"/>
            </p:xfrm>
            <a:graphic>
              <a:graphicData uri="http://schemas.openxmlformats.org/drawingml/2006/table">
                <a:tbl>
                  <a:tblPr/>
                  <a:tblGrid>
                    <a:gridCol w="1078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424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424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424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06261">
                    <a:tc rowSpan="2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6"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5" name="QB_4_AS.25_3#db45777e3?colgroup=5,51&amp;vop=1&amp;pid=0de703cfd&amp;color=0,0,0&amp;mp=1&amp;vtp=1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33171426"/>
                  </p:ext>
                </p:extLst>
              </p:nvPr>
            </p:nvGraphicFramePr>
            <p:xfrm>
              <a:off x="832104" y="3284601"/>
              <a:ext cx="10479024" cy="2511429"/>
            </p:xfrm>
            <a:graphic>
              <a:graphicData uri="http://schemas.openxmlformats.org/drawingml/2006/table">
                <a:tbl>
                  <a:tblPr/>
                  <a:tblGrid>
                    <a:gridCol w="107899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0424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04241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042416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084832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093976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306261">
                    <a:tc row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65" r="-872881" b="-313725"/>
                          </a:stretch>
                        </a:blipFill>
                      </a:tcPr>
                    </a:tc>
                    <a:tc gridSpan="6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1536" r="-130" b="-744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5024">
                    <a:tc v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3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315024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6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8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9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Hei" pitchFamily="34" charset="0"/>
                              <a:ea typeface="SimHei" pitchFamily="34" charset="-122"/>
                              <a:cs typeface="SimHei" pitchFamily="34" charset="-120"/>
                            </a:rPr>
                            <a:t>11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100"/>
                            </a:lnSpc>
                          </a:pP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6_1#6ddf01a18?vop=1&amp;pid=b5d14356f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的系数为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26_1#6ddf01a18?vop=1&amp;pid=b5d14356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27_1#6ddf01a18.blank?vop=1&amp;pid=b5d14356f&amp;color=0,0,0&amp;vpa=10&amp;vtp=1&amp;bbb=1"/>
              <p:cNvSpPr/>
              <p:nvPr/>
            </p:nvSpPr>
            <p:spPr>
              <a:xfrm>
                <a:off x="4505833" y="1546542"/>
                <a:ext cx="542925" cy="260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27_1#6ddf01a18.blank?vop=1&amp;pid=b5d14356f&amp;color=0,0,0&amp;vpa=1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5833" y="1546542"/>
                <a:ext cx="542925" cy="260350"/>
              </a:xfrm>
              <a:prstGeom prst="rect">
                <a:avLst/>
              </a:prstGeom>
              <a:blipFill>
                <a:blip r:embed="rId4"/>
                <a:stretch>
                  <a:fillRect r="-4494" b="-119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28_1#6ddf01a18?vop=1&amp;pid=b5d14356f&amp;color=0,0,0&amp;vtp=1&amp;bbb=1"/>
              <p:cNvSpPr/>
              <p:nvPr/>
            </p:nvSpPr>
            <p:spPr>
              <a:xfrm>
                <a:off x="832104" y="187579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（其中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错警示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此题容易漏掉负号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不要忘记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AS.28_1#6ddf01a18?vop=1&amp;pid=b5d14356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1608455"/>
              </a:xfrm>
              <a:prstGeom prst="rect">
                <a:avLst/>
              </a:prstGeom>
              <a:blipFill>
                <a:blip r:embed="rId5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9_1#4697be594?vop=1&amp;pid=b5d14356f&amp;color=0,0,0&amp;vtp=1&amp;bt=1&amp;bbb=1"/>
              <p:cNvSpPr/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4_BD.29_1#4697be594?vop=1&amp;pid=b5d14356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30_1#4697be594.blank?vop=1&amp;pid=b5d14356f&amp;color=0,0,0&amp;vpa=11&amp;vtp=1"/>
          <p:cNvSpPr/>
          <p:nvPr/>
        </p:nvSpPr>
        <p:spPr>
          <a:xfrm>
            <a:off x="7476014" y="1466850"/>
            <a:ext cx="30003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dirty="0"/>
          </a:p>
        </p:txBody>
      </p:sp>
      <p:sp>
        <p:nvSpPr>
          <p:cNvPr id="4" name="QB_4_AN.31_1#4697be594.blank?vop=1&amp;pid=b5d14356f&amp;color=0,0,0&amp;vpa=12&amp;vtp=1&amp;bbb=1"/>
          <p:cNvSpPr/>
          <p:nvPr/>
        </p:nvSpPr>
        <p:spPr>
          <a:xfrm>
            <a:off x="9843802" y="1466850"/>
            <a:ext cx="4333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32_1#4697be594?vop=1&amp;pid=b5d14356f&amp;color=0,0,0&amp;vtp=1&amp;bbb=1&amp;hb=1"/>
              <p:cNvSpPr/>
              <p:nvPr/>
            </p:nvSpPr>
            <p:spPr>
              <a:xfrm>
                <a:off x="832104" y="1875790"/>
                <a:ext cx="10533888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,结合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的展开式可知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（另解：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赋值法）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[1−2×(−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4_AS.32_1#4697be594?vop=1&amp;pid=b5d14356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75790"/>
                <a:ext cx="10533888" cy="2446655"/>
              </a:xfrm>
              <a:prstGeom prst="rect">
                <a:avLst/>
              </a:prstGeom>
              <a:blipFill>
                <a:blip r:embed="rId4"/>
                <a:stretch>
                  <a:fillRect l="-1389" b="-5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33_1#ea9b4f3b6?vop=1&amp;pid=b5d14356f&amp;color=0,0,0&amp;vtp=1&amp;bt=1&amp;bbb=1"/>
              <p:cNvSpPr/>
              <p:nvPr/>
            </p:nvSpPr>
            <p:spPr>
              <a:xfrm>
                <a:off x="832104" y="1508760"/>
                <a:ext cx="10533888" cy="459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，常数项为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33_1#ea9b4f3b6?vop=1&amp;pid=b5d14356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59359"/>
              </a:xfrm>
              <a:prstGeom prst="rect">
                <a:avLst/>
              </a:prstGeom>
              <a:blipFill>
                <a:blip r:embed="rId3"/>
                <a:stretch>
                  <a:fillRect l="-1389" b="-17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34_1#ea9b4f3b6.blank?vop=1&amp;pid=b5d14356f&amp;color=0,0,0&amp;vpa=13&amp;vtp=1&amp;bbb=1"/>
          <p:cNvSpPr/>
          <p:nvPr/>
        </p:nvSpPr>
        <p:spPr>
          <a:xfrm>
            <a:off x="4733957" y="1708658"/>
            <a:ext cx="433388" cy="2686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35_1#ea9b4f3b6?vop=1&amp;pid=b5d14356f&amp;color=0,0,0&amp;vtp=1&amp;bbb=1&amp;hb=1"/>
              <p:cNvSpPr/>
              <p:nvPr/>
            </p:nvSpPr>
            <p:spPr>
              <a:xfrm>
                <a:off x="832104" y="1979485"/>
                <a:ext cx="10533888" cy="8462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−6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12−4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12−4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,故常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AS.35_1#ea9b4f3b6?vop=1&amp;pid=b5d14356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79485"/>
                <a:ext cx="10533888" cy="846265"/>
              </a:xfrm>
              <a:prstGeom prst="rect">
                <a:avLst/>
              </a:prstGeom>
              <a:blipFill>
                <a:blip r:embed="rId4"/>
                <a:stretch>
                  <a:fillRect l="-1389" r="-752" b="-158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36_1#2cf10e706?vop=1&amp;pid=b5d14356f&amp;color=0,0,0&amp;vtp=1&amp;bt=1&amp;bbb=1"/>
              <p:cNvSpPr/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，各项系数中的最大值为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36_1#2cf10e706?vop=1&amp;pid=b5d14356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525844"/>
              </a:xfrm>
              <a:prstGeom prst="rect">
                <a:avLst/>
              </a:prstGeom>
              <a:blipFill>
                <a:blip r:embed="rId3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37_1#2cf10e706.blank?vop=1&amp;pid=b5d14356f&amp;color=0,0,0&amp;vpa=14&amp;vtp=1"/>
          <p:cNvSpPr/>
          <p:nvPr/>
        </p:nvSpPr>
        <p:spPr>
          <a:xfrm>
            <a:off x="5819616" y="1645094"/>
            <a:ext cx="300038" cy="26860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38_1#2cf10e706?vop=1&amp;pid=b5d14356f&amp;color=0,0,0&amp;vtp=1&amp;bbb=1&amp;hb=1"/>
              <p:cNvSpPr/>
              <p:nvPr/>
            </p:nvSpPr>
            <p:spPr>
              <a:xfrm>
                <a:off x="832104" y="2036000"/>
                <a:ext cx="10533888" cy="38659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9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【解析】二项式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sup>
                        </m:sSub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.由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&gt;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.又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以所求系数的最大值为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题多解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代数计算）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展开式中系数最大的项一定在下面的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 </a:t>
                </a:r>
              </a:p>
              <a:p>
                <a:pPr latinLnBrk="1">
                  <a:lnSpc>
                    <a:spcPts val="45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计算可得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所求系数的最大值为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den>
                        </m:f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AS.38_1#2cf10e706?vop=1&amp;pid=b5d14356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36000"/>
                <a:ext cx="10533888" cy="3865944"/>
              </a:xfrm>
              <a:prstGeom prst="rect">
                <a:avLst/>
              </a:prstGeom>
              <a:blipFill>
                <a:blip r:embed="rId4"/>
                <a:stretch>
                  <a:fillRect l="-1389" r="-58" b="-20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6c5d1c052.fixed?pid=84ecbc806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第六章计数原理</a:t>
            </a:r>
            <a:endParaRPr lang="en-US" altLang="zh-CN" sz="4400" dirty="0"/>
          </a:p>
        </p:txBody>
      </p:sp>
      <p:sp>
        <p:nvSpPr>
          <p:cNvPr id="3" name="C_2_BD#6c5d1c052.fixed?pid=84ecbc806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真题上分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d5a209d30?vop=1&amp;pid=0de703cfd&amp;color=0,0,0&amp;vtp=1&amp;bt=1&amp;bbb=1&amp;hb=1"/>
          <p:cNvSpPr/>
          <p:nvPr/>
        </p:nvSpPr>
        <p:spPr>
          <a:xfrm>
            <a:off x="832104" y="150876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某学校为了解学生参加体育运动的情况，用比例分配的分层随机抽样方法作抽样调查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，拟从初中部和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高中部两层共抽取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60名学生，已知该校初中部和高中部分别有400名和200名学生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，则不同的抽样结果共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2_1#d5a209d30.bracket?vop=1&amp;pid=0de703cfd&amp;color=0,0,0&amp;vpa=1&amp;vtp=1"/>
          <p:cNvSpPr/>
          <p:nvPr/>
        </p:nvSpPr>
        <p:spPr>
          <a:xfrm>
            <a:off x="1244060" y="23336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d5a209d30.choices?vop=1&amp;pid=0de703cfd&amp;color=0,0,0&amp;vtp=1&amp;bbb=1"/>
              <p:cNvSpPr/>
              <p:nvPr/>
            </p:nvSpPr>
            <p:spPr>
              <a:xfrm>
                <a:off x="832104" y="2746565"/>
                <a:ext cx="10533888" cy="3724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2700147" algn="l"/>
                    <a:tab pos="5374894" algn="l"/>
                    <a:tab pos="80496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p>
                    </m:sSubSup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sup>
                    </m:sSubSup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sup>
                    </m:sSubSup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_2#d5a209d30.choices?vop=1&amp;pid=0de703cf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6565"/>
                <a:ext cx="10533888" cy="372428"/>
              </a:xfrm>
              <a:prstGeom prst="rect">
                <a:avLst/>
              </a:prstGeom>
              <a:blipFill>
                <a:blip r:embed="rId3"/>
                <a:stretch>
                  <a:fillRect l="-1389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d5a209d30?vop=1&amp;pid=0de703cfd&amp;color=0,0,0&amp;vtp=1&amp;bbb=1&amp;hb=1"/>
              <p:cNvSpPr/>
              <p:nvPr/>
            </p:nvSpPr>
            <p:spPr>
              <a:xfrm>
                <a:off x="832104" y="3129725"/>
                <a:ext cx="10533888" cy="7955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【解析】由题意知初中部和高中部人数之比为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，则从初中部和高中部抽取的人数分别为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40，20，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所以不同的抽样结果共有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种，故选D.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3_1#d5a209d30?vop=1&amp;pid=0de703cf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29725"/>
                <a:ext cx="10533888" cy="795528"/>
              </a:xfrm>
              <a:prstGeom prst="rect">
                <a:avLst/>
              </a:prstGeom>
              <a:blipFill>
                <a:blip r:embed="rId4"/>
                <a:stretch>
                  <a:fillRect l="-1389" b="-17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a544b9251?vop=1&amp;pid=0de703cfd&amp;color=0,0,0&amp;vtp=1&amp;bt=1&amp;bbb=1&amp;hb=1"/>
          <p:cNvSpPr/>
          <p:nvPr/>
        </p:nvSpPr>
        <p:spPr>
          <a:xfrm>
            <a:off x="832104" y="150876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现有5名志愿者报名参加公益活动，在某一星期的星期六、星期日两天，每天从这5人中安排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2人参加公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益活动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，则恰有1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人在这两天都参加的不同安排方式共有(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5_1#a544b9251.bracket?vop=1&amp;pid=0de703cfd&amp;color=0,0,0&amp;vpa=2&amp;vtp=1"/>
          <p:cNvSpPr/>
          <p:nvPr/>
        </p:nvSpPr>
        <p:spPr>
          <a:xfrm>
            <a:off x="663521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4_BD.4_2#a544b9251.choices?vop=1&amp;pid=0de703cfd&amp;color=0,0,0&amp;vtp=1&amp;bbb=1"/>
          <p:cNvSpPr/>
          <p:nvPr/>
        </p:nvSpPr>
        <p:spPr>
          <a:xfrm>
            <a:off x="832104" y="232175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01747" algn="l"/>
                <a:tab pos="5438394" algn="l"/>
                <a:tab pos="80877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a544b9251?vop=1&amp;pid=0de703cfd&amp;color=0,0,0&amp;vtp=1&amp;bbb=1&amp;hb=1"/>
              <p:cNvSpPr/>
              <p:nvPr/>
            </p:nvSpPr>
            <p:spPr>
              <a:xfrm>
                <a:off x="832104" y="2742057"/>
                <a:ext cx="10533888" cy="7830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【解析】先从5名志愿者中选出1名志愿者参加星期六、星期日两天的公益活动，再从剩下的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4名志愿者中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选出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2名志愿者分别参加星期六、星期日的公益活动，共有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（种）不同的安排方式，故选B.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6_1#a544b9251?vop=1&amp;pid=0de703cf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42057"/>
                <a:ext cx="10533888" cy="783019"/>
              </a:xfrm>
              <a:prstGeom prst="rect">
                <a:avLst/>
              </a:prstGeom>
              <a:blipFill>
                <a:blip r:embed="rId3"/>
                <a:stretch>
                  <a:fillRect l="-1389" r="-810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64a3206d4?vop=1&amp;pid=0de703cfd&amp;color=0,0,0&amp;vtp=1&amp;bt=1&amp;bbb=1&amp;hb=1"/>
          <p:cNvSpPr/>
          <p:nvPr/>
        </p:nvSpPr>
        <p:spPr>
          <a:xfrm>
            <a:off x="832104" y="150876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甲、乙两位同学从6种课外读物中各自选读2种，则这两人选读的课外读物中恰有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1种相同的选法共有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8_1#64a3206d4.bracket?vop=1&amp;pid=0de703cfd&amp;color=0,0,0&amp;vpa=3&amp;vtp=1"/>
          <p:cNvSpPr/>
          <p:nvPr/>
        </p:nvSpPr>
        <p:spPr>
          <a:xfrm>
            <a:off x="101546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7_2#64a3206d4.choices?vop=1&amp;pid=0de703cfd&amp;color=0,0,0&amp;vtp=1&amp;bbb=1"/>
          <p:cNvSpPr/>
          <p:nvPr/>
        </p:nvSpPr>
        <p:spPr>
          <a:xfrm>
            <a:off x="832104" y="2322258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39822" algn="l"/>
                <a:tab pos="5241544" algn="l"/>
                <a:tab pos="798296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240种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9_1#64a3206d4?vop=1&amp;pid=0de703cfd&amp;color=0,0,0&amp;vtp=1&amp;bbb=1&amp;hb=1"/>
              <p:cNvSpPr/>
              <p:nvPr/>
            </p:nvSpPr>
            <p:spPr>
              <a:xfrm>
                <a:off x="832104" y="2695575"/>
                <a:ext cx="10533888" cy="28766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【解析】甲、乙两人选读的课外读物中恰有1种相同的选法共有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（种），故选C.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法一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种课外读物中各自选读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=225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乙选读的读物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完全相同的选法有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乙选读的读物完全不同的选法有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因此所求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选法共有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225−15−90=120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）.故选C.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法二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种课外读物中任选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然后把这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种读物分别安排为两人共同的读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物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甲的读物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乙的读物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排列方法有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!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因此所求选法共有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×3!=120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9_1#64a3206d4?vop=1&amp;pid=0de703cf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95575"/>
                <a:ext cx="10533888" cy="2876677"/>
              </a:xfrm>
              <a:prstGeom prst="rect">
                <a:avLst/>
              </a:prstGeom>
              <a:blipFill>
                <a:blip r:embed="rId3"/>
                <a:stretch>
                  <a:fillRect l="-1389" r="-58" b="-5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0_1#7e97aead1?vop=1&amp;pid=0de703cfd&amp;color=0,0,0&amp;vtp=1&amp;bt=1&amp;bbb=1&amp;hb=1"/>
          <p:cNvSpPr/>
          <p:nvPr/>
        </p:nvSpPr>
        <p:spPr>
          <a:xfrm>
            <a:off x="832104" y="150876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甲、乙、丙、丁、戊5名同学站成一排参加文艺汇演，若甲不站在两端，丙和丁相邻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，则不同的排列方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式共有(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11_1#7e97aead1.bracket?vop=1&amp;pid=0de703cfd&amp;color=0,0,0&amp;vpa=4&amp;vtp=1"/>
          <p:cNvSpPr/>
          <p:nvPr/>
        </p:nvSpPr>
        <p:spPr>
          <a:xfrm>
            <a:off x="170126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4_BD.10_2#7e97aead1.choices?vop=1&amp;pid=0de703cfd&amp;color=0,0,0&amp;vtp=1&amp;bbb=1"/>
          <p:cNvSpPr/>
          <p:nvPr/>
        </p:nvSpPr>
        <p:spPr>
          <a:xfrm>
            <a:off x="832104" y="232175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2_1#7e97aead1?vop=1&amp;pid=0de703cfd&amp;color=0,0,0&amp;vtp=1&amp;bbb=1&amp;hb=1"/>
              <p:cNvSpPr/>
              <p:nvPr/>
            </p:nvSpPr>
            <p:spPr>
              <a:xfrm>
                <a:off x="832104" y="2695067"/>
                <a:ext cx="10533888" cy="12018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【解析】先将丙和丁捆在一起有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种排列方式，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（提示：对于元素相邻的排列问题选用“捆绑法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”）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然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后将其与乙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、戊排列有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种排列方式，最后将甲插入中间两空中的一个，有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种排列方式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，则由分步乘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法计数原理得不同的排列方式共有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（种），故选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12_1#7e97aead1?vop=1&amp;pid=0de703cf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95067"/>
                <a:ext cx="10533888" cy="1201801"/>
              </a:xfrm>
              <a:prstGeom prst="rect">
                <a:avLst/>
              </a:prstGeom>
              <a:blipFill>
                <a:blip r:embed="rId3"/>
                <a:stretch>
                  <a:fillRect l="-1389" b="-121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3_1#a0fe54d31?vop=1&amp;pid=0de703cfd&amp;color=0,0,0&amp;vtp=1&amp;bt=1&amp;bbb=1&amp;hb=1"/>
          <p:cNvSpPr/>
          <p:nvPr/>
        </p:nvSpPr>
        <p:spPr>
          <a:xfrm>
            <a:off x="832104" y="150876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某学校开设了4门体育类选修课和4门艺术类选修课，学生需从这8门课中选修2门或3门课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，并且每类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选修课至少选修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1门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，则不同的选课方案共有</a:t>
            </a:r>
            <a:r>
              <a:rPr lang="en-US" altLang="zh-CN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种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（用数字作答）.</a:t>
            </a:r>
            <a:endParaRPr lang="en-US" altLang="zh-CN" dirty="0"/>
          </a:p>
        </p:txBody>
      </p:sp>
      <p:sp>
        <p:nvSpPr>
          <p:cNvPr id="3" name="QB_4_AN.14_1#a0fe54d31.blank?vop=1&amp;pid=0de703cfd&amp;color=0,0,0&amp;vpa=5&amp;vtp=1&amp;bbb=1"/>
          <p:cNvSpPr/>
          <p:nvPr/>
        </p:nvSpPr>
        <p:spPr>
          <a:xfrm>
            <a:off x="5301710" y="1876425"/>
            <a:ext cx="4333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64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15_1#a0fe54d31?vop=1&amp;pid=0de703cfd&amp;color=0,0,0&amp;vtp=1&amp;bbb=1&amp;hb=1"/>
              <p:cNvSpPr/>
              <p:nvPr/>
            </p:nvSpPr>
            <p:spPr>
              <a:xfrm>
                <a:off x="832104" y="2279777"/>
                <a:ext cx="10533888" cy="24575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【解析】由题知，选修1门体育类选修课和1门艺术类选修课的所有可能结果有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选修2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门体育类选修课和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1门艺术类选修课的所有可能结果有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（种）；选修1门体育类选修课和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2门艺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术类选修课的所有可能结果有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（种）.所以不同的选课方案共有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16+24+24=64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选课方案可以分成两类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第一类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总的方案减去不符合要求的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）；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第二类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选修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门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不同的选课方案共有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16+48=64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4_AS.15_1#a0fe54d31?vop=1&amp;pid=0de703cf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9777"/>
                <a:ext cx="10533888" cy="2457577"/>
              </a:xfrm>
              <a:prstGeom prst="rect">
                <a:avLst/>
              </a:prstGeom>
              <a:blipFill>
                <a:blip r:embed="rId3"/>
                <a:stretch>
                  <a:fillRect l="-1389" r="-1042" b="-57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6_1#9e3ed2955?vop=1&amp;pid=0de703cfd&amp;color=0,0,0&amp;vtp=1&amp;bt=1&amp;bbb=1&amp;hb=1"/>
          <p:cNvSpPr/>
          <p:nvPr/>
        </p:nvSpPr>
        <p:spPr>
          <a:xfrm>
            <a:off x="832104" y="1508760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甲、乙两人各有四张卡片，每张卡片上标有一个数字，甲的卡片上分别标有数字1，3，5，7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，乙的卡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片上分别标有数字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2，4，6，8.两人进行四轮比赛，在每轮比赛中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，两人各自从自己持有的卡片中随机选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一张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，并比较所选卡片上数字的大小，数字大的人得1分，数字小的人得0分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，然后各自弃置此轮所选的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卡片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（弃置的卡片在此后的轮次中不能使用）.则四轮比赛后，甲的总得分不小于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2的概率为</a:t>
            </a:r>
            <a:r>
              <a:rPr lang="en-US" altLang="zh-CN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17_1#9e3ed2955.blank?vop=1&amp;pid=0de703cfd&amp;color=0,0,0&amp;vpa=6&amp;vtp=1&amp;bbb=1&amp;rh=30.5"/>
              <p:cNvSpPr/>
              <p:nvPr/>
            </p:nvSpPr>
            <p:spPr>
              <a:xfrm>
                <a:off x="9953878" y="2679573"/>
                <a:ext cx="214313" cy="38735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17_1#9e3ed2955.blank?vop=1&amp;pid=0de703cfd&amp;color=0,0,0&amp;vpa=6&amp;vtp=1&amp;bbb=1&amp;rh=30.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3878" y="2679573"/>
                <a:ext cx="214313" cy="387350"/>
              </a:xfrm>
              <a:prstGeom prst="rect">
                <a:avLst/>
              </a:prstGeom>
              <a:blipFill>
                <a:blip r:embed="rId3"/>
                <a:stretch>
                  <a:fillRect b="-174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AS.18_1#9e3ed2955?vop=1&amp;pid=0de703cfd&amp;color=0,0,0&amp;vtp=1&amp;bt=1&amp;bbb=1"/>
          <p:cNvSpPr/>
          <p:nvPr/>
        </p:nvSpPr>
        <p:spPr>
          <a:xfrm>
            <a:off x="832104" y="1508760"/>
            <a:ext cx="1053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（列举法）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假设乙固定按照2，4，6，8的顺序，则甲所有的可能如表所示.</a:t>
            </a:r>
            <a:endParaRPr lang="en-US" altLang="zh-CN" sz="1800" dirty="0"/>
          </a:p>
        </p:txBody>
      </p:sp>
      <p:pic>
        <p:nvPicPr>
          <p:cNvPr id="3" name="QB_4_AS.18_2#9e3ed2955?vop=1&amp;pid=0de703cf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6984" y="1998917"/>
            <a:ext cx="1005840" cy="1362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18_3#9e3ed2955?vop=1&amp;pid=0de703cfd&amp;color=0,0,0&amp;vtp=1&amp;bbb=1&amp;hb=1"/>
              <p:cNvSpPr/>
              <p:nvPr/>
            </p:nvSpPr>
            <p:spPr>
              <a:xfrm>
                <a:off x="832104" y="3497517"/>
                <a:ext cx="10533888" cy="2383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中找均小于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2，4，6，8与有3个数字分别小于2，4，6，8的情况，此时甲得0分或1分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，符合上述情况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的有表中打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√的12种情况.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么甲的总得分不小于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2分也有12种情况，由古典概型概率公式得所求概率为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（说明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：固定乙的顺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序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，将甲的情况排列出来，去挑选，也可以从中判断甲有2个及以上的数字超过乙的.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如果改变乙的顺序，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其情况是类似的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4_AS.18_3#9e3ed2955?vop=1&amp;pid=0de703cf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497517"/>
                <a:ext cx="10533888" cy="2383155"/>
              </a:xfrm>
              <a:prstGeom prst="rect">
                <a:avLst/>
              </a:prstGeom>
              <a:blipFill>
                <a:blip r:embed="rId4"/>
                <a:stretch>
                  <a:fillRect l="-1389" r="-926" b="-511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1627</Words>
  <Application>Microsoft Office PowerPoint</Application>
  <PresentationFormat>宽屏</PresentationFormat>
  <Paragraphs>197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2025-10-20T08:20:24Z</dcterms:created>
  <dcterms:modified xsi:type="dcterms:W3CDTF">2025-10-20T08:23:25Z</dcterms:modified>
  <cp:category/>
  <cp:contentStatus/>
</cp:coreProperties>
</file>