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0140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5d4cd5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条件概率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1fa9f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离散型随机变量的分布列及其数字特征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200b6a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二项分布与正态分布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1_1#343b255f5?vop=1&amp;pid=3e1fa9f2a&amp;color=0,0,0&amp;vtp=1&amp;bt=1&amp;bbb=1&amp;hb=1"/>
              <p:cNvSpPr/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【解析】①小桐一周跑11圈有两种情况：第一次跑5圈、第二次跑6圈和第一次跑6圈、第二次跑5圈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,两种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情况的概率分别为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=0.5×0.6=0.3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=0.5×0.6=0.3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,所以小桐一周跑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11圈的概率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=0.3+0.3=0.6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小桐一周跑的圈数的所有可能取值为10,11,12,其中达标的圈数为11,12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,则小桐一周内运动量达标的概率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=1−0.5×0.4=0.8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.合格周数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的所有可能取值为0,1,2,3,4,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(4,0.8)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)=4×0.8=3.2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识速记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若随机变量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21_1#343b255f5?vop=1&amp;pid=3e1fa9f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r="-1447" b="-4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2_1#b31d458b3?vop=1&amp;pid=3e1fa9f2a&amp;color=0,0,0&amp;vtp=1&amp;bt=1&amp;bbb=1&amp;hb=1"/>
          <p:cNvSpPr/>
          <p:nvPr/>
        </p:nvSpPr>
        <p:spPr>
          <a:xfrm>
            <a:off x="832104" y="150876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某次考试中，只有一道单项选择题考查了某个知识点，甲、乙两校的高一年级学生都参加了这次考试</a:t>
            </a: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了解学生对该知识点的掌握情况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，随机抽查了甲、乙两校高一年级各100名学生该题的答题数据</a:t>
            </a: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，其中甲校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学生选择正确的人数为</a:t>
            </a:r>
            <a:r>
              <a:rPr lang="en-US" altLang="zh-CN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80，乙校学生选择正确的人数为75.假设学生之间答题相互独立，用频率估计概率.</a:t>
            </a:r>
            <a:endParaRPr lang="en-US" altLang="zh-CN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3_1#e30dc6682?vop=1&amp;pid=b31d458b3&amp;color=0,0,0&amp;vtp=1&amp;bbb=1"/>
              <p:cNvSpPr/>
              <p:nvPr/>
            </p:nvSpPr>
            <p:spPr>
              <a:xfrm>
                <a:off x="832104" y="274656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（1）估计甲校高一年级学生该题选择正确的概率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3_1#e30dc6682?vop=1&amp;pid=b31d458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6565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4_1#e30dc6682?vop=1&amp;pid=b31d458b3&amp;color=0,0,0&amp;vtp=1&amp;bbb=1&amp;hb=1"/>
              <p:cNvSpPr/>
              <p:nvPr/>
            </p:nvSpPr>
            <p:spPr>
              <a:xfrm>
                <a:off x="832104" y="311988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【解】从甲校抽取的100人中，有80人答对，用频率估计概率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，估计甲校高一年级学生该题选择正确的概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24_1#e30dc6682?vop=1&amp;pid=b31d458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9882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r="-115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5_1#5400b8673?vop=1&amp;pid=b31d458b3&amp;color=0,0,0&amp;vtp=1&amp;bt=1&amp;bbb=1&amp;hb=1"/>
              <p:cNvSpPr/>
              <p:nvPr/>
            </p:nvSpPr>
            <p:spPr>
              <a:xfrm>
                <a:off x="832104" y="1508760"/>
                <a:ext cx="10533888" cy="741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（2）从甲、乙两校高一年级学生中各随机抽取1名，设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为这2名学生中该题选择正确的人数，估计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的概率及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5_1#5400b8673?vop=1&amp;pid=b31d458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41680"/>
              </a:xfrm>
              <a:prstGeom prst="rect">
                <a:avLst/>
              </a:prstGeom>
              <a:blipFill>
                <a:blip r:embed="rId3"/>
                <a:stretch>
                  <a:fillRect l="-1389" r="-637" b="-190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6_1#5400b8673?vop=1&amp;pid=b31d458b3&amp;color=0,0,0&amp;vtp=1&amp;bbb=1"/>
              <p:cNvSpPr/>
              <p:nvPr/>
            </p:nvSpPr>
            <p:spPr>
              <a:xfrm>
                <a:off x="832104" y="2251393"/>
                <a:ext cx="10533888" cy="3770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乙校随机抽取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1人,答对该题目的概率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6_1#5400b8673?vop=1&amp;pid=b31d458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1393"/>
                <a:ext cx="10533888" cy="3770884"/>
              </a:xfrm>
              <a:prstGeom prst="rect">
                <a:avLst/>
              </a:prstGeom>
              <a:blipFill>
                <a:blip r:embed="rId4"/>
                <a:stretch>
                  <a:fillRect l="-1389" b="-2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7_1#4df8a1c40?vop=1&amp;pid=b31d458b3&amp;color=0,0,0&amp;vtp=1&amp;bt=1&amp;bbb=1&amp;h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（3）假设：如果没有掌握该知识点，学生就从题目给出的四个选项中随机选择一个作为答案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；如果掌握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该知识点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，甲校学生选择正确的概率为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，乙校学生选择正确的概率为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.设甲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、乙两校高一年级学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生掌握该知识点的概率估计值分别为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，判断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的大小（结论不要求证明）.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27_1#4df8a1c40?vop=1&amp;pid=b31d458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92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8_1#4df8a1c40?vop=1&amp;pid=b31d458b3&amp;color=0,0,0&amp;vtp=1&amp;bbb=1&amp;hb=1"/>
              <p:cNvSpPr/>
              <p:nvPr/>
            </p:nvSpPr>
            <p:spPr>
              <a:xfrm>
                <a:off x="832104" y="2704592"/>
                <a:ext cx="10533888" cy="2114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【解】该题做对分两种情况,一种是掌握知识点并做对,另一种是没有掌握但随机选一个对了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×100%+(1−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×85%+(1−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28_1#4df8a1c40?vop=1&amp;pid=b31d458b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10533888" cy="2114550"/>
              </a:xfrm>
              <a:prstGeom prst="rect">
                <a:avLst/>
              </a:prstGeom>
              <a:blipFill>
                <a:blip r:embed="rId4"/>
                <a:stretch>
                  <a:fillRect l="-1389" b="-37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9_1#71e9c1a5e?vop=1&amp;pid=3e1fa9f2a&amp;color=0,0,0&amp;vtp=1&amp;bt=1&amp;bbb=1&amp;hb=1"/>
              <p:cNvSpPr/>
              <p:nvPr/>
            </p:nvSpPr>
            <p:spPr>
              <a:xfrm>
                <a:off x="832104" y="150876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某投篮比赛分为两个阶段，每个参赛队由两名队员组成.比赛具体规则如下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：第一阶段由参赛队中一名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队员投篮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3次，若3次都未投中，则该队被淘汰，比赛成绩为0分；若至少投中一次，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则该队进入第二阶段.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第二阶段由该队的另一名队员投篮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3次，每次投篮投中得5分，未投中得0分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，该队的比赛成绩为第二阶段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的得分总和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.某参赛队由甲、乙两名队员组成，设甲每次投中的概率为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,乙每次投中的概率为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,各次投中与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否相互独立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9_1#71e9c1a5e?vop=1&amp;pid=3e1fa9f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1331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0_1#a8d66cd1c?vop=1&amp;pid=71e9c1a5e&amp;color=0,0,0&amp;vtp=1&amp;bbb=1"/>
              <p:cNvSpPr/>
              <p:nvPr/>
            </p:nvSpPr>
            <p:spPr>
              <a:xfrm>
                <a:off x="832104" y="3572065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,甲参加第一阶段比赛，求甲、乙所在队的比赛成绩不少于5分的概率；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0_1#a8d66cd1c?vop=1&amp;pid=71e9c1a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2065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1_1#a8d66cd1c?vop=1&amp;pid=71e9c1a5e&amp;color=0,0,0&amp;vtp=1&amp;bbb=1"/>
              <p:cNvSpPr/>
              <p:nvPr/>
            </p:nvSpPr>
            <p:spPr>
              <a:xfrm>
                <a:off x="832104" y="394538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【解】甲参加第一阶段比赛,则该队进入第二阶段的概率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=1−(1−0.4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二阶段乙进行投篮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,则乙至少投中一次的概率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=1−(1−0.5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、乙所在队的比赛成绩不少于5分的概率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=0.784×0.875=0.686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1_1#a8d66cd1c?vop=1&amp;pid=71e9c1a5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538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2_1#b4c798185?vop=1&amp;pid=71e9c1a5e&amp;color=0,0,0&amp;vtp=1&amp;bt=1&amp;bbb=1"/>
              <p:cNvSpPr/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（2）假设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2_1#b4c798185?vop=1&amp;pid=71e9c1a5e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33_1#1fe01f459?vop=1&amp;pid=b4c798185&amp;color=0,0,0&amp;vtp=1&amp;bbb=1"/>
          <p:cNvSpPr/>
          <p:nvPr/>
        </p:nvSpPr>
        <p:spPr>
          <a:xfrm>
            <a:off x="832104" y="187528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（i）为使得甲、乙所在队的比赛成绩为15分的概率最大，应该由谁参加第一阶段比赛?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4_1#1fe01f459?vop=1&amp;pid=b4c798185&amp;color=0,0,0&amp;vtp=1&amp;bbb=1"/>
              <p:cNvSpPr/>
              <p:nvPr/>
            </p:nvSpPr>
            <p:spPr>
              <a:xfrm>
                <a:off x="832104" y="228358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【解】若甲、乙所在队的比赛成绩为15分,则第二阶段的3次投篮全中.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甲参加第一阶段比赛时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,甲、乙所在队的比赛成绩为15分的概率为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乙参加第一阶段比赛时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,甲、乙所在队的比赛成绩为15分的概率为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应该由甲参加第一阶段比赛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34_1#1fe01f459?vop=1&amp;pid=b4c798185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587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5_1#b6e13e3c8?vop=1&amp;pid=b4c798185&amp;color=0,0,0&amp;vtp=1&amp;bt=1&amp;bbb=1"/>
          <p:cNvSpPr/>
          <p:nvPr/>
        </p:nvSpPr>
        <p:spPr>
          <a:xfrm>
            <a:off x="832104" y="150876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（ii）为使得甲、乙所在队的比赛成绩的数学期望最大，应该由谁参加第一阶段比赛?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6_1#b6e13e3c8?vop=1&amp;pid=b4c798185&amp;color=0,0,0&amp;vtp=1&amp;bbb=1&amp;hb=1"/>
              <p:cNvSpPr/>
              <p:nvPr/>
            </p:nvSpPr>
            <p:spPr>
              <a:xfrm>
                <a:off x="832104" y="1875282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【解】若甲参加第一阶段比赛,则设该队比赛成绩为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的所有可能取值为0,5,10,15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,进入第二阶段的概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,未进入第二阶段的概率为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=10)=[1−(1−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=15)=[1−(1−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6_AN.36_1#b6e13e3c8?vop=1&amp;pid=b4c79818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2514600"/>
              </a:xfrm>
              <a:prstGeom prst="rect">
                <a:avLst/>
              </a:prstGeom>
              <a:blipFill>
                <a:blip r:embed="rId3"/>
                <a:stretch>
                  <a:fillRect l="-1389" b="-36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36_1#b6e13e3c8?vop=1&amp;pid=b4c798185&amp;color=0,0,0&amp;vtp=1&amp;bbb=1&amp;hb=1">
                <a:extLst>
                  <a:ext uri="{FF2B5EF4-FFF2-40B4-BE49-F238E27FC236}">
                    <a16:creationId xmlns:a16="http://schemas.microsoft.com/office/drawing/2014/main" id="{7DE30ED8-8862-64F1-16C0-2B1199327E0D}"/>
                  </a:ext>
                </a:extLst>
              </p:cNvPr>
              <p:cNvSpPr/>
              <p:nvPr/>
            </p:nvSpPr>
            <p:spPr>
              <a:xfrm>
                <a:off x="832104" y="4364482"/>
                <a:ext cx="10533888" cy="769684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)=5×[1−(1−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+10×[1−(1−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)+15×[1−(1−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36_1#b6e13e3c8?vop=1&amp;pid=b4c798185&amp;color=0,0,0&amp;vtp=1&amp;bbb=1&amp;hb=1">
                <a:extLst>
                  <a:ext uri="{FF2B5EF4-FFF2-40B4-BE49-F238E27FC236}">
                    <a16:creationId xmlns:a16="http://schemas.microsoft.com/office/drawing/2014/main" id="{7DE30ED8-8862-64F1-16C0-2B1199327E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364482"/>
                <a:ext cx="10533888" cy="769684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36_2#b6e13e3c8?vop=1&amp;pid=b4c798185&amp;color=0,0,0&amp;mp=1&amp;vtp=1&amp;bt=1&amp;bbb=1"/>
              <p:cNvSpPr/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若乙参加第一阶段比赛,则设该队的比赛成绩为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应该由甲参加第一阶段的比赛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36_2#b6e13e3c8?vop=1&amp;pid=b4c798185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7_1#47549d8e1?vop=1&amp;pid=3e1fa9f2a&amp;color=0,0,0&amp;vtp=1&amp;bt=1&amp;bbb=1&amp;hb=1"/>
              <p:cNvSpPr/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一项试验旨在研究臭氧效应，试验方案如下：选40只小白鼠，随机地将其中20只分配到试验组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，另外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只分配到对照组，试验组的小白鼠饲养在高浓度臭氧环境，对照组的小白鼠饲养在正常环境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，一段时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间后统计每只小白鼠体重的增加量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表示指定的两只小白鼠中分配到对照组的只数，求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的分布列和数学期望.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7_1#47549d8e1?vop=1&amp;pid=3e1fa9f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57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38_1#47549d8e1?vop=1&amp;pid=3e1fa9f2a&amp;color=0,0,0&amp;vtp=1&amp;bt=1&amp;bbb=1"/>
              <p:cNvSpPr/>
              <p:nvPr/>
            </p:nvSpPr>
            <p:spPr>
              <a:xfrm>
                <a:off x="832104" y="1508760"/>
                <a:ext cx="10533888" cy="2373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的可能取值为0,1,2,则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19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38_1#47549d8e1?vop=1&amp;pid=3e1fa9f2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373630"/>
              </a:xfrm>
              <a:prstGeom prst="rect">
                <a:avLst/>
              </a:prstGeom>
              <a:blipFill>
                <a:blip r:embed="rId3"/>
                <a:stretch>
                  <a:fillRect l="-1389" b="-59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QO_4_AN.38_2#47549d8e1?colgroup=5,16,16,16&amp;vop=1&amp;pid=3e1fa9f2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709141"/>
                  </p:ext>
                </p:extLst>
              </p:nvPr>
            </p:nvGraphicFramePr>
            <p:xfrm>
              <a:off x="832104" y="4012692"/>
              <a:ext cx="10497312" cy="749872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20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19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0" name="QO_4_AN.38_2#47549d8e1?colgroup=5,16,16,16&amp;vop=1&amp;pid=3e1fa9f2a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34709141"/>
                  </p:ext>
                </p:extLst>
              </p:nvPr>
            </p:nvGraphicFramePr>
            <p:xfrm>
              <a:off x="832104" y="4012692"/>
              <a:ext cx="10497312" cy="749872"/>
            </p:xfrm>
            <a:graphic>
              <a:graphicData uri="http://schemas.openxmlformats.org/drawingml/2006/table">
                <a:tbl>
                  <a:tblPr/>
                  <a:tblGrid>
                    <a:gridCol w="1060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455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1923" r="-891379" b="-1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84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75" t="-73611" r="-891379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915" t="-73611" r="-200581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3656" t="-73611" r="-100193" b="-13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4109" t="-73611" r="-388" b="-13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38_3#47549d8e1?vop=1&amp;pid=3e1fa9f2a&amp;color=0,0,0&amp;vtp=1&amp;bbb=1"/>
              <p:cNvSpPr/>
              <p:nvPr/>
            </p:nvSpPr>
            <p:spPr>
              <a:xfrm>
                <a:off x="832104" y="4901692"/>
                <a:ext cx="10533888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另解：由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O_4_AN.38_3#47549d8e1?vop=1&amp;pid=3e1fa9f2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01692"/>
                <a:ext cx="10533888" cy="535623"/>
              </a:xfrm>
              <a:prstGeom prst="rect">
                <a:avLst/>
              </a:prstGeom>
              <a:blipFill>
                <a:blip r:embed="rId5"/>
                <a:stretch>
                  <a:fillRect l="-810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9ca015d8d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9ca015d8d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9_1#3f3760c8a?vop=1&amp;pid=b200b6a71&amp;color=0,0,0&amp;vtp=1&amp;bt=1&amp;bbb=1&amp;hb=1"/>
              <p:cNvSpPr/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）随着“一带一路”国际合作的深入，某茶叶种植区多措并举推动茶叶出口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.为了解推动出口后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的亩收入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（单位：万元）情况，从该种植区抽取样本，得到推动出口后亩收入的样本均值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，样本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.已知该种植区以往的亩收入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(1.8,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，假设推动出口后的亩收入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态分布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，则（若随机变量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)≈0.841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39_1#3f3760c8a?vop=1&amp;pid=b200b6a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868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40_1#3f3760c8a.bracket?vop=1&amp;pid=b200b6a71&amp;color=0,0,0&amp;vpa=7&amp;vtp=1&amp;bbb=1"/>
          <p:cNvSpPr/>
          <p:nvPr/>
        </p:nvSpPr>
        <p:spPr>
          <a:xfrm>
            <a:off x="9736296" y="275272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39_2#3f3760c8a.choices?vop=1&amp;pid=b200b6a71&amp;color=0,0,0&amp;vtp=1&amp;bbb=1"/>
              <p:cNvSpPr/>
              <p:nvPr/>
            </p:nvSpPr>
            <p:spPr>
              <a:xfrm>
                <a:off x="832104" y="3152965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3322" algn="l"/>
                    <a:tab pos="5381244" algn="l"/>
                    <a:tab pos="80591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&gt;2)&gt;0.2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&gt;2)&lt;0.5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&gt;2)&gt;0.5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&gt;2)&lt;0.8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39_2#3f3760c8a.choices?vop=1&amp;pid=b200b6a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52965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41_1#3f3760c8a?vop=1&amp;pid=b200b6a71&amp;color=0,0,0&amp;vtp=1&amp;bbb=1&amp;hb=1"/>
              <p:cNvSpPr/>
              <p:nvPr/>
            </p:nvSpPr>
            <p:spPr>
              <a:xfrm>
                <a:off x="832104" y="351358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(1.8,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(2.1,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)≈1−0.841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3=0.158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7&lt;0.2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,故A错误,B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)≈0.841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3&gt;0.5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,故C正确,D错误.故选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41_1#3f3760c8a?vop=1&amp;pid=b200b6a7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3582"/>
                <a:ext cx="10533888" cy="1192530"/>
              </a:xfrm>
              <a:prstGeom prst="rect">
                <a:avLst/>
              </a:prstGeom>
              <a:blipFill>
                <a:blip r:embed="rId5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2_1#fd3b48721?vop=1&amp;pid=b200b6a71&amp;color=0,0,0&amp;vtp=1&amp;bt=1&amp;bbb=1&amp;h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甲、乙两人进行乒乓球练习，每个球胜者得1分，负者得0分.设每个球甲胜的概率为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胜的概率为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，且各球的胜负相互独立，对正整数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为打完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个球后甲比乙至少多得2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为打完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个球后乙比甲至少多得2分的概率.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2_1#fd3b48721?vop=1&amp;pid=b200b6a7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04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43_1#65b44b916?vop=1&amp;pid=fd3b48721&amp;color=0,0,0&amp;vtp=1&amp;bbb=1"/>
              <p:cNvSpPr/>
              <p:nvPr/>
            </p:nvSpPr>
            <p:spPr>
              <a:xfrm>
                <a:off x="832104" y="274453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表示）；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43_1#65b44b916?vop=1&amp;pid=fd3b48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4533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4_1#65b44b916?vop=1&amp;pid=fd3b48721&amp;color=0,0,0&amp;vtp=1&amp;bbb=1"/>
              <p:cNvSpPr/>
              <p:nvPr/>
            </p:nvSpPr>
            <p:spPr>
              <a:xfrm>
                <a:off x="832104" y="3117850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打完3个球后,甲比乙多得3分,即甲赢了3个球,则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打完4个球后,甲比乙多得2分,即甲赢了3个球,输了1个球,则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打完4个球后,甲比乙多得4分,即甲赢了4个球,则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4_1#65b44b916?vop=1&amp;pid=fd3b48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7850"/>
                <a:ext cx="10533888" cy="2030159"/>
              </a:xfrm>
              <a:prstGeom prst="rect">
                <a:avLst/>
              </a:prstGeom>
              <a:blipFill>
                <a:blip r:embed="rId5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5_1#508c9eacb?vop=1&amp;pid=fd3b48721&amp;color=0,0,0&amp;vtp=1&amp;bt=1&amp;bbb=1"/>
              <p:cNvSpPr/>
              <p:nvPr/>
            </p:nvSpPr>
            <p:spPr>
              <a:xfrm>
                <a:off x="832104" y="150876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5_1#508c9eacb?vop=1&amp;pid=fd3b4872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58800"/>
              </a:xfrm>
              <a:prstGeom prst="rect">
                <a:avLst/>
              </a:prstGeom>
              <a:blipFill>
                <a:blip r:embed="rId3"/>
                <a:stretch>
                  <a:fillRect l="-1389" b="-98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6_1#508c9eacb?vop=1&amp;pid=fd3b48721&amp;color=0,0,0&amp;vtp=1&amp;bbb=1"/>
              <p:cNvSpPr/>
              <p:nvPr/>
            </p:nvSpPr>
            <p:spPr>
              <a:xfrm>
                <a:off x="832104" y="2060956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（舍去）或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6_1#508c9eacb?vop=1&amp;pid=fd3b48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60956"/>
                <a:ext cx="10533888" cy="1358900"/>
              </a:xfrm>
              <a:prstGeom prst="rect">
                <a:avLst/>
              </a:prstGeom>
              <a:blipFill>
                <a:blip r:embed="rId4"/>
                <a:stretch>
                  <a:fillRect l="-1389" b="-6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7_1#44d62146c?vop=1&amp;pid=fd3b48721&amp;color=0,0,0&amp;vtp=1&amp;bt=1&amp;bbb=1"/>
              <p:cNvSpPr/>
              <p:nvPr/>
            </p:nvSpPr>
            <p:spPr>
              <a:xfrm>
                <a:off x="832104" y="1508760"/>
                <a:ext cx="10533888" cy="35922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（3）证明：对任意正整数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7_1#44d62146c?vop=1&amp;pid=fd3b4872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59220"/>
              </a:xfrm>
              <a:prstGeom prst="rect">
                <a:avLst/>
              </a:prstGeom>
              <a:blipFill>
                <a:blip r:embed="rId3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8_1#44d62146c?vop=1&amp;pid=fd3b48721&amp;color=0,0,0&amp;vtp=1&amp;bbb=1"/>
              <p:cNvSpPr/>
              <p:nvPr/>
            </p:nvSpPr>
            <p:spPr>
              <a:xfrm>
                <a:off x="832104" y="1875282"/>
                <a:ext cx="10533888" cy="3384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𝑞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8_1#44d62146c?vop=1&amp;pid=fd3b4872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282"/>
                <a:ext cx="10533888" cy="3384550"/>
              </a:xfrm>
              <a:prstGeom prst="rect">
                <a:avLst/>
              </a:prstGeom>
              <a:blipFill>
                <a:blip r:embed="rId4"/>
                <a:stretch>
                  <a:fillRect l="-1389" b="-32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48_2#44d62146c?vop=1&amp;pid=fd3b48721&amp;color=0,0,0&amp;mp=1&amp;vtp=1&amp;bt=1&amp;bb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48_2#44d62146c?vop=1&amp;pid=fd3b48721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76c4dc871?vop=1&amp;pid=0d5d4cd5d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某地的中学生中有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的同学爱好滑冰，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的同学爱好滑雪，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的同学爱好滑冰或爱好滑雪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地的中学生中随机调查一位同学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，若该同学爱好滑雪，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则该同学也爱好滑冰的概率为(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76c4dc871?vop=1&amp;pid=0d5d4cd5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405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76c4dc871.bracket?vop=1&amp;pid=0d5d4cd5d&amp;color=0,0,0&amp;vpa=1&amp;vtp=1"/>
          <p:cNvSpPr/>
          <p:nvPr/>
        </p:nvSpPr>
        <p:spPr>
          <a:xfrm>
            <a:off x="94736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_2#76c4dc871.choices?vop=1&amp;pid=0d5d4cd5d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76c4dc871?vop=1&amp;pid=0d5d4cd5d&amp;color=0,0,0&amp;vtp=1&amp;bbb=1&amp;hb=1"/>
              <p:cNvSpPr/>
              <p:nvPr/>
            </p:nvSpPr>
            <p:spPr>
              <a:xfrm>
                <a:off x="832104" y="2695067"/>
                <a:ext cx="10533888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【解析】从该地的中学生中任取一名学生,记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表示事件：“取到的学生爱好滑冰”,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表示事件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：“取到的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学生爱好滑雪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”.由题设知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)=0.6+0.5−0.7=0.4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故所求的概率为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76c4dc871?vop=1&amp;pid=0d5d4cd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067"/>
                <a:ext cx="10533888" cy="1739900"/>
              </a:xfrm>
              <a:prstGeom prst="rect">
                <a:avLst/>
              </a:prstGeom>
              <a:blipFill>
                <a:blip r:embed="rId4"/>
                <a:stretch>
                  <a:fillRect l="-1389" r="-810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e631134f1?vop=1&amp;pid=0d5d4cd5d&amp;color=0,0,0&amp;vtp=1&amp;bt=1&amp;bbb=1&amp;hb=1"/>
          <p:cNvSpPr/>
          <p:nvPr/>
        </p:nvSpPr>
        <p:spPr>
          <a:xfrm>
            <a:off x="832104" y="150876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某校组织学生参加农业实践活动，期间安排了劳动技能比赛，比赛共5个项目，分别为整地做畦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、旱田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播种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、作物移栽、田间灌溉、藤架搭建，规定每人参加其中3个项目.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假设每人参加每个项目的可能性相同，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则甲同学参加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“整地做畦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”项目的概率为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已知乙同学参加的3个项目中有“整地做畦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”，则他还参加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田间灌溉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”项目的概率为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5_1#e631134f1.blank?vop=1&amp;pid=0d5d4cd5d&amp;color=0,0,0&amp;vpa=2&amp;vtp=1&amp;bbb=1&amp;rh=30.68"/>
              <p:cNvSpPr/>
              <p:nvPr/>
            </p:nvSpPr>
            <p:spPr>
              <a:xfrm>
                <a:off x="4964366" y="2272284"/>
                <a:ext cx="214313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5_1#e631134f1.blank?vop=1&amp;pid=0d5d4cd5d&amp;color=0,0,0&amp;vpa=2&amp;vtp=1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4366" y="2272284"/>
                <a:ext cx="214313" cy="389636"/>
              </a:xfrm>
              <a:prstGeom prst="rect">
                <a:avLst/>
              </a:prstGeom>
              <a:blipFill>
                <a:blip r:embed="rId3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6_1#e631134f1.blank?vop=1&amp;pid=0d5d4cd5d&amp;color=0,0,0&amp;vpa=3&amp;vtp=1&amp;bbb=1&amp;rh=30.5"/>
              <p:cNvSpPr/>
              <p:nvPr/>
            </p:nvSpPr>
            <p:spPr>
              <a:xfrm>
                <a:off x="3592766" y="2679573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6_1#e631134f1.blank?vop=1&amp;pid=0d5d4cd5d&amp;color=0,0,0&amp;vpa=3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2766" y="2679573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7_1#e631134f1?vop=1&amp;pid=0d5d4cd5d&amp;color=0,0,0&amp;vtp=1&amp;bbb=1&amp;hb=1"/>
              <p:cNvSpPr/>
              <p:nvPr/>
            </p:nvSpPr>
            <p:spPr>
              <a:xfrm>
                <a:off x="832104" y="3110992"/>
                <a:ext cx="10533888" cy="1498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【解析】甲同学从5个项目中选3个参加,全部的情况有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种,参加“整地做畦”项目的情况有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甲同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学参加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“整地做畦”项目的概率为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表示事件“乙同学参加的3个项目中有整地做畦”,用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表示事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“乙同学参加的3个项目中有田间灌溉”,则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7_1#e631134f1?vop=1&amp;pid=0d5d4cd5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992"/>
                <a:ext cx="10533888" cy="1498600"/>
              </a:xfrm>
              <a:prstGeom prst="rect">
                <a:avLst/>
              </a:prstGeom>
              <a:blipFill>
                <a:blip r:embed="rId5"/>
                <a:stretch>
                  <a:fillRect l="-1389" r="-1157" b="-24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8_1#9d43fd6e6?htil=1&amp;vop=1&amp;pid=0d5d4cd5d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5128" y="1591056"/>
            <a:ext cx="2962656" cy="241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8_2#9d43fd6e6?htil=1&amp;vop=1&amp;pid=0d5d4cd5d&amp;color=0,0,0&amp;vtp=1&amp;bt=1&amp;bbb=1&amp;hb=1&amp;hs=1"/>
          <p:cNvSpPr/>
          <p:nvPr/>
        </p:nvSpPr>
        <p:spPr>
          <a:xfrm>
            <a:off x="832104" y="1508760"/>
            <a:ext cx="7443216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在某地区进行流行病学调查，随机调查了100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位某种疾病患者的年龄，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得到如下的样本数据的频率分布直方图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endParaRPr lang="en-US" altLang="zh-CN" dirty="0"/>
          </a:p>
        </p:txBody>
      </p:sp>
      <p:sp>
        <p:nvSpPr>
          <p:cNvPr id="4" name="QO_5_BD.9_1#b767fda16?htil=1&amp;vop=1&amp;pid=9d43fd6e6&amp;color=0,0,0&amp;vtp=1&amp;bbb=1&amp;hb=1&amp;hs=1"/>
          <p:cNvSpPr/>
          <p:nvPr/>
        </p:nvSpPr>
        <p:spPr>
          <a:xfrm>
            <a:off x="832104" y="2336292"/>
            <a:ext cx="7443216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（1）估计该地区这种疾病患者的平均年龄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（同一组中的数据用该组区间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的中点值为代表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）;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BD.11_1#e6e927699?vop=1&amp;pid=9d43fd6e6&amp;color=0,0,0&amp;vtp=1&amp;bbb=1"/>
              <p:cNvSpPr/>
              <p:nvPr/>
            </p:nvSpPr>
            <p:spPr>
              <a:xfrm>
                <a:off x="832104" y="465467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（2）估计该地区一位这种疾病患者的年龄位于区间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[20,70)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BD.11_1#e6e927699?vop=1&amp;pid=9d43fd6e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54676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AN.12_1#e6e927699?vop=1&amp;pid=9d43fd6e6&amp;color=0,0,0&amp;vtp=1&amp;bbb=1&amp;hb=1"/>
              <p:cNvSpPr/>
              <p:nvPr/>
            </p:nvSpPr>
            <p:spPr>
              <a:xfrm>
                <a:off x="832104" y="5027993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【解】估计该地区一位这种疾病患者的年龄位于区间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[20,70)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=0.012×10+0.017×10+0.023×10+0.020×10+0.017×10=0.89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AN.12_1#e6e927699?vop=1&amp;pid=9d43fd6e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27993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10_1#b767fda16?htil=1&amp;vop=1&amp;pid=9d43fd6e6&amp;color=0,0,0&amp;vtp=1&amp;bbb=1&amp;hs=1">
                <a:extLst>
                  <a:ext uri="{FF2B5EF4-FFF2-40B4-BE49-F238E27FC236}">
                    <a16:creationId xmlns:a16="http://schemas.microsoft.com/office/drawing/2014/main" id="{3D8B06DB-0DB4-ED7C-2F30-231EC14B719D}"/>
                  </a:ext>
                </a:extLst>
              </p:cNvPr>
              <p:cNvSpPr/>
              <p:nvPr/>
            </p:nvSpPr>
            <p:spPr>
              <a:xfrm>
                <a:off x="832104" y="3112262"/>
                <a:ext cx="7443216" cy="113347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【解】估计该地区这种疾病患者的平均年龄为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0.001×10×5+0.002×10×15+0.012×10×25+0.017×10×35+0.023×10×45+0.020×10×55+0.017×10×65+0.006×10×75+0.002×10×85=47.9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5_AN.10_1#b767fda16?htil=1&amp;vop=1&amp;pid=9d43fd6e6&amp;color=0,0,0&amp;vtp=1&amp;bbb=1&amp;hs=1">
                <a:extLst>
                  <a:ext uri="{FF2B5EF4-FFF2-40B4-BE49-F238E27FC236}">
                    <a16:creationId xmlns:a16="http://schemas.microsoft.com/office/drawing/2014/main" id="{3D8B06DB-0DB4-ED7C-2F30-231EC14B71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2262"/>
                <a:ext cx="7443216" cy="1133475"/>
              </a:xfrm>
              <a:prstGeom prst="rect">
                <a:avLst/>
              </a:prstGeom>
              <a:blipFill>
                <a:blip r:embed="rId6"/>
                <a:stretch>
                  <a:fillRect l="-1966" t="-541" r="-737" b="-3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QO_5_AN.10_1#b767fda16?htil=1&amp;vop=1&amp;pid=9d43fd6e6&amp;color=0,0,0&amp;vtp=1&amp;bbb=1&amp;hs=1">
            <a:extLst>
              <a:ext uri="{FF2B5EF4-FFF2-40B4-BE49-F238E27FC236}">
                <a16:creationId xmlns:a16="http://schemas.microsoft.com/office/drawing/2014/main" id="{833EE737-A6E8-3B45-8C7C-B88977D09EFE}"/>
              </a:ext>
            </a:extLst>
          </p:cNvPr>
          <p:cNvSpPr/>
          <p:nvPr/>
        </p:nvSpPr>
        <p:spPr>
          <a:xfrm>
            <a:off x="827992" y="4248213"/>
            <a:ext cx="10536017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岁）.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  <p:bldP spid="9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aa48df96e?vop=1&amp;pid=9d43fd6e6&amp;color=0,0,0&amp;vtp=1&amp;bt=1&amp;bbb=1&amp;hb=1"/>
              <p:cNvSpPr/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（3）已知该地区这种疾病的患病率为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0.1%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，该地区年龄位于区间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[40,50)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的人口占该地区总人口的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从该地区中任选一人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，若此人的年龄位于区间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[40,50)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，求此人患这种疾病的概率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（以样本数据中患者的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年龄位于各区间的频率作为患者的年龄位于该区间的概率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，精确到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0.000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aa48df96e?vop=1&amp;pid=9d43fd6e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4_1#aa48df96e?vop=1&amp;pid=9d43fd6e6&amp;color=0,0,0&amp;vtp=1&amp;bbb=1&amp;hb=1"/>
              <p:cNvSpPr/>
              <p:nvPr/>
            </p:nvSpPr>
            <p:spPr>
              <a:xfrm>
                <a:off x="832104" y="2704592"/>
                <a:ext cx="10533888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此人患这种疾病，事件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此人年龄位于区间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[40,50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，则由题意知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)=23%×0.1%=0.023%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以若此人年龄位于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[40,50)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则此人患这种疾病的概率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0.023%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16%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≈0.001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14_1#aa48df96e?vop=1&amp;pid=9d43fd6e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4592"/>
                <a:ext cx="10533888" cy="1739900"/>
              </a:xfrm>
              <a:prstGeom prst="rect">
                <a:avLst/>
              </a:prstGeom>
              <a:blipFill>
                <a:blip r:embed="rId4"/>
                <a:stretch>
                  <a:fillRect l="-1389" b="-49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5_1#1e3461103?vop=1&amp;pid=3e1fa9f2a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有5个相同的球，分别标有数字1，2，3，4，5，从中有放回地随机取3次，每次取1个球.记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球中至少被取出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1次的球的个数，则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的数学期望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5_1#1e3461103?vop=1&amp;pid=3e1fa9f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31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6_1#1e3461103.blank?vop=1&amp;pid=3e1fa9f2a&amp;color=0,0,0&amp;vpa=4&amp;vtp=1&amp;bbb=1&amp;rh=30.68"/>
              <p:cNvSpPr/>
              <p:nvPr/>
            </p:nvSpPr>
            <p:spPr>
              <a:xfrm>
                <a:off x="6438647" y="1839087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6_1#1e3461103.blank?vop=1&amp;pid=3e1fa9f2a&amp;color=0,0,0&amp;vpa=4&amp;vtp=1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8647" y="1839087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7_1#1e3461103?vop=1&amp;pid=3e1fa9f2a&amp;color=0,0,0&amp;vtp=1&amp;bbb=1&amp;hb=1"/>
              <p:cNvSpPr/>
              <p:nvPr/>
            </p:nvSpPr>
            <p:spPr>
              <a:xfrm>
                <a:off x="832104" y="2279777"/>
                <a:ext cx="10533888" cy="2876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,2,3.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表示三次取出的都是同一个数字的球,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表示三次取出了两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个不同数字的球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表示三次取出的球的数字各不相同）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（提示：选出3个不同数字的小球并排序）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（提示：假设所取球的数字为1和2,式中“2”表示两种组合“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1,1,2”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“1,2,2”,“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楷体" pitchFamily="34" charset="-122"/>
                                <a:cs typeface="楷体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A0A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A0A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”表示“除序”）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17_1#1e3461103?vop=1&amp;pid=3e1fa9f2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2876550"/>
              </a:xfrm>
              <a:prstGeom prst="rect">
                <a:avLst/>
              </a:prstGeom>
              <a:blipFill>
                <a:blip r:embed="rId5"/>
                <a:stretch>
                  <a:fillRect l="-1389" r="-868" b="-27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7_2#1e3461103?vop=1&amp;pid=3e1fa9f2a&amp;color=0,0,0&amp;mp=1&amp;vtp=1&amp;bt=1&amp;bbb=1"/>
              <p:cNvSpPr/>
              <p:nvPr/>
            </p:nvSpPr>
            <p:spPr>
              <a:xfrm>
                <a:off x="832104" y="1508760"/>
                <a:ext cx="10533888" cy="2469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至少被取出一次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没被取出过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至少被取出一次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没被取出过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AS.17_2#1e3461103?vop=1&amp;pid=3e1fa9f2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69134"/>
              </a:xfrm>
              <a:prstGeom prst="rect">
                <a:avLst/>
              </a:prstGeom>
              <a:blipFill>
                <a:blip r:embed="rId3"/>
                <a:stretch>
                  <a:fillRect l="-1389" b="-32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8_1#343b255f5?vop=1&amp;pid=3e1fa9f2a&amp;color=0,0,0&amp;vtp=1&amp;bt=1&amp;bbb=1&amp;h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小桐操场跑圈，一周跑2次，每次跑5圈或6圈，第一次跑5圈或6圈的概率均为0.5.若第一次跑5圈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第二次跑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5圈的概率为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,跑6圈的概率为0.6；若第一次跑6圈，则第二次跑5圈的概率为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6圈的概率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小桐一周跑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11圈的概率为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若一周至少跑11圈为运动量达标，则连续跑4周，记合格周数为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8_1#343b255f5?vop=1&amp;pid=3e1fa9f2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74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9_1#343b255f5.blank?vop=1&amp;pid=3e1fa9f2a&amp;color=0,0,0&amp;vpa=5&amp;vtp=1&amp;bbb=1"/>
          <p:cNvSpPr/>
          <p:nvPr/>
        </p:nvSpPr>
        <p:spPr>
          <a:xfrm>
            <a:off x="3631660" y="2735580"/>
            <a:ext cx="488950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endParaRPr lang="en-US" altLang="zh-CN" dirty="0"/>
          </a:p>
        </p:txBody>
      </p:sp>
      <p:sp>
        <p:nvSpPr>
          <p:cNvPr id="4" name="QB_4_AN.20_1#343b255f5.blank?vop=1&amp;pid=3e1fa9f2a&amp;color=0,0,0&amp;vpa=6&amp;vtp=1&amp;bbb=1"/>
          <p:cNvSpPr/>
          <p:nvPr/>
        </p:nvSpPr>
        <p:spPr>
          <a:xfrm>
            <a:off x="9047702" y="3133725"/>
            <a:ext cx="48895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3.2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2373</Words>
  <Application>Microsoft Office PowerPoint</Application>
  <PresentationFormat>宽屏</PresentationFormat>
  <Paragraphs>198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2025-10-20T08:39:01Z</dcterms:created>
  <dcterms:modified xsi:type="dcterms:W3CDTF">2025-10-20T08:40:57Z</dcterms:modified>
  <cp:category/>
  <cp:contentStatus/>
</cp:coreProperties>
</file>