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87408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b61559000986500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02787890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回归分析</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40dd7a2e6">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独立性检验</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image" Target="../media/image37.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8.xml"/><Relationship Id="rId5" Type="http://schemas.openxmlformats.org/officeDocument/2006/relationships/image" Target="../media/image40.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2.xml"/><Relationship Id="rId1" Type="http://schemas.openxmlformats.org/officeDocument/2006/relationships/slideLayout" Target="../slideLayouts/slideLayout8.xml"/><Relationship Id="rId5" Type="http://schemas.openxmlformats.org/officeDocument/2006/relationships/image" Target="../media/image43.png"/><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O_4_BD.16_1#9e0618d7a?vop=1&amp;pid=40dd7a2e6&amp;color=0,0,0&amp;bt=1&amp;bbb=1&amp;hb=1"/>
          <p:cNvSpPr/>
          <p:nvPr/>
        </p:nvSpPr>
        <p:spPr>
          <a:xfrm>
            <a:off x="832104" y="150876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某工厂进行生产线智能化升级改造.升级改造后，从该工厂甲、乙两个车间的产品中随机抽取</a:t>
            </a:r>
            <a:r>
              <a:rPr lang="en-US" altLang="zh-CN" sz="1800" b="0" i="0">
                <a:solidFill>
                  <a:srgbClr val="000000"/>
                </a:solidFill>
                <a:latin typeface="微软雅黑" pitchFamily="34" charset="0"/>
                <a:ea typeface="微软雅黑" pitchFamily="34" charset="-122"/>
                <a:cs typeface="微软雅黑" pitchFamily="34" charset="-120"/>
              </a:rPr>
              <a:t>150件进</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行检验</a:t>
            </a:r>
            <a:r>
              <a:rPr lang="en-US" altLang="zh-CN" b="0" i="0" dirty="0">
                <a:solidFill>
                  <a:srgbClr val="000000"/>
                </a:solidFill>
                <a:latin typeface="微软雅黑" pitchFamily="34" charset="0"/>
                <a:ea typeface="微软雅黑" pitchFamily="34" charset="-122"/>
                <a:cs typeface="微软雅黑" pitchFamily="34" charset="-120"/>
              </a:rPr>
              <a:t>，数据如下：</a:t>
            </a:r>
            <a:endParaRPr lang="en-US" altLang="zh-CN" dirty="0"/>
          </a:p>
        </p:txBody>
      </p:sp>
      <p:graphicFrame>
        <p:nvGraphicFramePr>
          <p:cNvPr id="11" name="QO_4_BD.16_2#9e0618d7a?colgroup=12,11,11,7,11&amp;vop=1&amp;pid=40dd7a2e6&amp;color=0,0,0&amp;bbb=1"/>
          <p:cNvGraphicFramePr>
            <a:graphicFrameLocks noGrp="1"/>
          </p:cNvGraphicFramePr>
          <p:nvPr>
            <p:extLst>
              <p:ext uri="{D42A27DB-BD31-4B8C-83A1-F6EECF244321}">
                <p14:modId xmlns:p14="http://schemas.microsoft.com/office/powerpoint/2010/main" val="2365336913"/>
              </p:ext>
            </p:extLst>
          </p:nvPr>
        </p:nvGraphicFramePr>
        <p:xfrm>
          <a:off x="832105" y="2419477"/>
          <a:ext cx="10536018" cy="1246634"/>
        </p:xfrm>
        <a:graphic>
          <a:graphicData uri="http://schemas.openxmlformats.org/drawingml/2006/table">
            <a:tbl>
              <a:tblPr/>
              <a:tblGrid>
                <a:gridCol w="2430686">
                  <a:extLst>
                    <a:ext uri="{9D8B030D-6E8A-4147-A177-3AD203B41FA5}">
                      <a16:colId xmlns:a16="http://schemas.microsoft.com/office/drawing/2014/main" val="20000"/>
                    </a:ext>
                  </a:extLst>
                </a:gridCol>
                <a:gridCol w="2211376">
                  <a:extLst>
                    <a:ext uri="{9D8B030D-6E8A-4147-A177-3AD203B41FA5}">
                      <a16:colId xmlns:a16="http://schemas.microsoft.com/office/drawing/2014/main" val="20001"/>
                    </a:ext>
                  </a:extLst>
                </a:gridCol>
                <a:gridCol w="2211376">
                  <a:extLst>
                    <a:ext uri="{9D8B030D-6E8A-4147-A177-3AD203B41FA5}">
                      <a16:colId xmlns:a16="http://schemas.microsoft.com/office/drawing/2014/main" val="20002"/>
                    </a:ext>
                  </a:extLst>
                </a:gridCol>
                <a:gridCol w="1471204">
                  <a:extLst>
                    <a:ext uri="{9D8B030D-6E8A-4147-A177-3AD203B41FA5}">
                      <a16:colId xmlns:a16="http://schemas.microsoft.com/office/drawing/2014/main" val="20003"/>
                    </a:ext>
                  </a:extLst>
                </a:gridCol>
                <a:gridCol w="2211376">
                  <a:extLst>
                    <a:ext uri="{9D8B030D-6E8A-4147-A177-3AD203B41FA5}">
                      <a16:colId xmlns:a16="http://schemas.microsoft.com/office/drawing/2014/main" val="20004"/>
                    </a:ext>
                  </a:extLst>
                </a:gridCol>
              </a:tblGrid>
              <a:tr h="30156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合格品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不合格品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甲车间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乙车间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5_BD.17_1#5f494641e?vop=1&amp;pid=9e0618d7a&amp;color=0,0,0&amp;bt=1&amp;bbb=1"/>
          <p:cNvSpPr/>
          <p:nvPr/>
        </p:nvSpPr>
        <p:spPr>
          <a:xfrm>
            <a:off x="832104" y="1508760"/>
            <a:ext cx="10533888" cy="3257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（1）填写如下列联表：</a:t>
            </a:r>
            <a:endParaRPr lang="en-US" altLang="zh-CN" sz="1800" dirty="0"/>
          </a:p>
        </p:txBody>
      </p:sp>
      <p:graphicFrame>
        <p:nvGraphicFramePr>
          <p:cNvPr id="12" name="QO_5_BD.17_2#5f494641e?colgroup=24,15,15&amp;vop=1&amp;pid=9e0618d7a&amp;color=0,0,0&amp;bbb=1"/>
          <p:cNvGraphicFramePr>
            <a:graphicFrameLocks noGrp="1"/>
          </p:cNvGraphicFramePr>
          <p:nvPr>
            <p:extLst>
              <p:ext uri="{D42A27DB-BD31-4B8C-83A1-F6EECF244321}">
                <p14:modId xmlns:p14="http://schemas.microsoft.com/office/powerpoint/2010/main" val="597893812"/>
              </p:ext>
            </p:extLst>
          </p:nvPr>
        </p:nvGraphicFramePr>
        <p:xfrm>
          <a:off x="832104" y="1973708"/>
          <a:ext cx="10533888" cy="919164"/>
        </p:xfrm>
        <a:graphic>
          <a:graphicData uri="http://schemas.openxmlformats.org/drawingml/2006/table">
            <a:tbl>
              <a:tblPr/>
              <a:tblGrid>
                <a:gridCol w="4498848">
                  <a:extLst>
                    <a:ext uri="{9D8B030D-6E8A-4147-A177-3AD203B41FA5}">
                      <a16:colId xmlns:a16="http://schemas.microsoft.com/office/drawing/2014/main" val="20000"/>
                    </a:ext>
                  </a:extLst>
                </a:gridCol>
                <a:gridCol w="3017520">
                  <a:extLst>
                    <a:ext uri="{9D8B030D-6E8A-4147-A177-3AD203B41FA5}">
                      <a16:colId xmlns:a16="http://schemas.microsoft.com/office/drawing/2014/main" val="20001"/>
                    </a:ext>
                  </a:extLst>
                </a:gridCol>
                <a:gridCol w="3017520">
                  <a:extLst>
                    <a:ext uri="{9D8B030D-6E8A-4147-A177-3AD203B41FA5}">
                      <a16:colId xmlns:a16="http://schemas.microsoft.com/office/drawing/2014/main" val="20002"/>
                    </a:ext>
                  </a:extLst>
                </a:gridCol>
              </a:tblGrid>
              <a:tr h="306388">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r>
                        <a:rPr lang="en-US" altLang="zh-CN" sz="1400" b="1" i="0">
                          <a:solidFill>
                            <a:srgbClr val="000000"/>
                          </a:solidFill>
                          <a:latin typeface="SimHei" pitchFamily="34" charset="0"/>
                          <a:ea typeface="SimHei" pitchFamily="34" charset="-122"/>
                          <a:cs typeface="SimHei" pitchFamily="34" charset="-120"/>
                        </a:rPr>
                        <a:t>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r>
                        <a:rPr lang="en-US" altLang="zh-CN" sz="1400" b="1" i="0">
                          <a:solidFill>
                            <a:srgbClr val="000000"/>
                          </a:solidFill>
                          <a:latin typeface="SimHei" pitchFamily="34" charset="0"/>
                          <a:ea typeface="SimHei" pitchFamily="34" charset="-122"/>
                          <a:cs typeface="SimHei" pitchFamily="34" charset="-120"/>
                        </a:rPr>
                        <a:t>非优级品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388">
                <a:tc>
                  <a:txBody>
                    <a:bodyPr/>
                    <a:lstStyle/>
                    <a:p>
                      <a:pPr algn="ctr" latinLnBrk="1" hangingPunct="0">
                        <a:lnSpc>
                          <a:spcPts val="2200"/>
                        </a:lnSpc>
                      </a:pPr>
                      <a:r>
                        <a:rPr lang="en-US" altLang="zh-CN" sz="1400" b="1" i="0">
                          <a:solidFill>
                            <a:srgbClr val="000000"/>
                          </a:solidFill>
                          <a:latin typeface="SimHei" pitchFamily="34" charset="0"/>
                          <a:ea typeface="SimHei" pitchFamily="34" charset="-122"/>
                          <a:cs typeface="SimHei" pitchFamily="34" charset="-120"/>
                        </a:rPr>
                        <a:t>甲车间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6388">
                <a:tc>
                  <a:txBody>
                    <a:bodyPr/>
                    <a:lstStyle/>
                    <a:p>
                      <a:pPr algn="ctr" latinLnBrk="1" hangingPunct="0">
                        <a:lnSpc>
                          <a:spcPts val="2200"/>
                        </a:lnSpc>
                      </a:pPr>
                      <a:r>
                        <a:rPr lang="en-US" altLang="zh-CN" sz="1400" b="1" i="0">
                          <a:solidFill>
                            <a:srgbClr val="000000"/>
                          </a:solidFill>
                          <a:latin typeface="SimHei" pitchFamily="34" charset="0"/>
                          <a:ea typeface="SimHei" pitchFamily="34" charset="-122"/>
                          <a:cs typeface="SimHei" pitchFamily="34" charset="-120"/>
                        </a:rPr>
                        <a:t>乙车间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AlternateContent xmlns:mc="http://schemas.openxmlformats.org/markup-compatibility/2006">
        <mc:Choice xmlns:a14="http://schemas.microsoft.com/office/drawing/2010/main" Requires="a14">
          <p:sp>
            <p:nvSpPr>
              <p:cNvPr id="4" name="QO_5_BD.17_3#5f494641e?vop=1&amp;pid=9e0618d7a&amp;color=0,0,0&amp;bbb=1&amp;hb=1"/>
              <p:cNvSpPr/>
              <p:nvPr/>
            </p:nvSpPr>
            <p:spPr>
              <a:xfrm>
                <a:off x="832104" y="3027808"/>
                <a:ext cx="10533888" cy="6940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能否有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95%</m:t>
                    </m:r>
                  </m:oMath>
                </a14:m>
                <a:r>
                  <a:rPr lang="en-US" altLang="zh-CN" sz="1800" b="0" i="0" dirty="0">
                    <a:solidFill>
                      <a:srgbClr val="000000"/>
                    </a:solidFill>
                    <a:latin typeface="微软雅黑" pitchFamily="34" charset="0"/>
                    <a:ea typeface="微软雅黑" pitchFamily="34" charset="-122"/>
                    <a:cs typeface="微软雅黑" pitchFamily="34" charset="-120"/>
                  </a:rPr>
                  <a:t>的把握认为甲、乙两车间产品的优级品率存在差异?能否有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的把握认为甲</a:t>
                </a:r>
                <a:r>
                  <a:rPr lang="en-US" altLang="zh-CN" sz="1800" b="0" i="0">
                    <a:solidFill>
                      <a:srgbClr val="000000"/>
                    </a:solidFill>
                    <a:latin typeface="微软雅黑" pitchFamily="34" charset="0"/>
                    <a:ea typeface="微软雅黑" pitchFamily="34" charset="-122"/>
                    <a:cs typeface="微软雅黑" pitchFamily="34" charset="-120"/>
                  </a:rPr>
                  <a:t>、乙两车间产品</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的优级品率存在差异</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5_BD.17_3#5f494641e?vop=1&amp;pid=9e0618d7a&amp;color=0,0,0&amp;bbb=1&amp;hb=1"/>
              <p:cNvSpPr>
                <a:spLocks noRot="1" noChangeAspect="1" noMove="1" noResize="1" noEditPoints="1" noAdjustHandles="1" noChangeArrowheads="1" noChangeShapeType="1" noTextEdit="1"/>
              </p:cNvSpPr>
              <p:nvPr/>
            </p:nvSpPr>
            <p:spPr>
              <a:xfrm>
                <a:off x="832104" y="3027808"/>
                <a:ext cx="10533888" cy="694055"/>
              </a:xfrm>
              <a:prstGeom prst="rect">
                <a:avLst/>
              </a:prstGeom>
              <a:blipFill>
                <a:blip r:embed="rId3"/>
                <a:stretch>
                  <a:fillRect l="-1389" t="-3509" r="-231" b="-19298"/>
                </a:stretch>
              </a:blipFill>
              <a:ln/>
            </p:spPr>
            <p:txBody>
              <a:bodyPr/>
              <a:lstStyle/>
              <a:p>
                <a:r>
                  <a:rPr lang="zh-CN" altLang="en-US">
                    <a:noFill/>
                  </a:rPr>
                  <a:t> </a:t>
                </a:r>
              </a:p>
            </p:txBody>
          </p:sp>
        </mc:Fallback>
      </mc:AlternateContent>
      <p:sp>
        <p:nvSpPr>
          <p:cNvPr id="5" name="QO_5_AN.18_1#5f494641e?vop=1&amp;pid=9e0618d7a&amp;color=0,0,0&amp;bbb=1"/>
          <p:cNvSpPr/>
          <p:nvPr/>
        </p:nvSpPr>
        <p:spPr>
          <a:xfrm>
            <a:off x="832104" y="3764725"/>
            <a:ext cx="10533888" cy="325755"/>
          </a:xfrm>
          <a:prstGeom prst="rect">
            <a:avLst/>
          </a:prstGeom>
          <a:noFill/>
          <a:ln/>
        </p:spPr>
        <p:txBody>
          <a:bodyPr wrap="none" lIns="0" tIns="0" rIns="0" bIns="0" rtlCol="0" anchor="t"/>
          <a:lstStyle/>
          <a:p>
            <a:pPr algn="l" latinLnBrk="1">
              <a:lnSpc>
                <a:spcPts val="2800"/>
              </a:lnSpc>
            </a:pPr>
            <a:r>
              <a:rPr lang="en-US" altLang="zh-CN" sz="1800" b="0" i="0" dirty="0">
                <a:solidFill>
                  <a:srgbClr val="FF0000"/>
                </a:solidFill>
                <a:latin typeface="微软雅黑" pitchFamily="34" charset="0"/>
                <a:ea typeface="微软雅黑" pitchFamily="34" charset="-122"/>
                <a:cs typeface="微软雅黑" pitchFamily="34" charset="-120"/>
              </a:rPr>
              <a:t>【解】补全列联表如下：</a:t>
            </a:r>
            <a:endParaRPr lang="en-US" altLang="zh-CN" sz="1800" dirty="0"/>
          </a:p>
        </p:txBody>
      </p:sp>
      <p:graphicFrame>
        <p:nvGraphicFramePr>
          <p:cNvPr id="23" name="QO_5_AN.18_2#5f494641e?colgroup=18,18,18&amp;vop=1&amp;pid=9e0618d7a&amp;color=0,0,0&amp;bbb=1"/>
          <p:cNvGraphicFramePr>
            <a:graphicFrameLocks noGrp="1"/>
          </p:cNvGraphicFramePr>
          <p:nvPr>
            <p:extLst>
              <p:ext uri="{D42A27DB-BD31-4B8C-83A1-F6EECF244321}">
                <p14:modId xmlns:p14="http://schemas.microsoft.com/office/powerpoint/2010/main" val="3253668898"/>
              </p:ext>
            </p:extLst>
          </p:nvPr>
        </p:nvGraphicFramePr>
        <p:xfrm>
          <a:off x="832104" y="4223767"/>
          <a:ext cx="10533888" cy="946088"/>
        </p:xfrm>
        <a:graphic>
          <a:graphicData uri="http://schemas.openxmlformats.org/drawingml/2006/table">
            <a:tbl>
              <a:tblPr/>
              <a:tblGrid>
                <a:gridCol w="3584448">
                  <a:extLst>
                    <a:ext uri="{9D8B030D-6E8A-4147-A177-3AD203B41FA5}">
                      <a16:colId xmlns:a16="http://schemas.microsoft.com/office/drawing/2014/main" val="20000"/>
                    </a:ext>
                  </a:extLst>
                </a:gridCol>
                <a:gridCol w="3474720">
                  <a:extLst>
                    <a:ext uri="{9D8B030D-6E8A-4147-A177-3AD203B41FA5}">
                      <a16:colId xmlns:a16="http://schemas.microsoft.com/office/drawing/2014/main" val="20001"/>
                    </a:ext>
                  </a:extLst>
                </a:gridCol>
                <a:gridCol w="3474720">
                  <a:extLst>
                    <a:ext uri="{9D8B030D-6E8A-4147-A177-3AD203B41FA5}">
                      <a16:colId xmlns:a16="http://schemas.microsoft.com/office/drawing/2014/main" val="20002"/>
                    </a:ext>
                  </a:extLst>
                </a:gridCol>
              </a:tblGrid>
              <a:tr h="306388">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200"/>
                        </a:lnSpc>
                      </a:pPr>
                      <a:r>
                        <a:rPr lang="en-US" altLang="zh-CN" sz="1400" b="1" i="0">
                          <a:solidFill>
                            <a:srgbClr val="000000"/>
                          </a:solidFill>
                          <a:latin typeface="SimHei" pitchFamily="34" charset="0"/>
                          <a:ea typeface="SimHei" pitchFamily="34" charset="-122"/>
                          <a:cs typeface="SimHei" pitchFamily="34" charset="-120"/>
                        </a:rPr>
                        <a:t>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200"/>
                        </a:lnSpc>
                      </a:pPr>
                      <a:r>
                        <a:rPr lang="en-US" altLang="zh-CN" sz="1400" b="1" i="0">
                          <a:solidFill>
                            <a:srgbClr val="000000"/>
                          </a:solidFill>
                          <a:latin typeface="SimHei" pitchFamily="34" charset="0"/>
                          <a:ea typeface="SimHei" pitchFamily="34" charset="-122"/>
                          <a:cs typeface="SimHei" pitchFamily="34" charset="-120"/>
                        </a:rPr>
                        <a:t>非优级品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9850">
                <a:tc>
                  <a:txBody>
                    <a:bodyPr/>
                    <a:lstStyle/>
                    <a:p>
                      <a:pPr algn="ctr" latinLnBrk="1" hangingPunct="0">
                        <a:lnSpc>
                          <a:spcPts val="2200"/>
                        </a:lnSpc>
                      </a:pPr>
                      <a:r>
                        <a:rPr lang="en-US" altLang="zh-CN" sz="1400" b="1" i="0">
                          <a:solidFill>
                            <a:srgbClr val="000000"/>
                          </a:solidFill>
                          <a:latin typeface="SimHei" pitchFamily="34" charset="0"/>
                          <a:ea typeface="SimHei" pitchFamily="34" charset="-122"/>
                          <a:cs typeface="SimHei" pitchFamily="34" charset="-120"/>
                        </a:rPr>
                        <a:t>甲车间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r>
                        <a:rPr lang="en-US" altLang="zh-CN" sz="1400" b="0" i="0" dirty="0">
                          <a:solidFill>
                            <a:srgbClr val="000000"/>
                          </a:solidFill>
                          <a:latin typeface="SimHei" pitchFamily="34" charset="0"/>
                          <a:ea typeface="SimHei" pitchFamily="34" charset="-122"/>
                          <a:cs typeface="SimHei"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r>
                        <a:rPr lang="en-US" altLang="zh-CN" sz="1400" b="0" i="0" dirty="0">
                          <a:solidFill>
                            <a:srgbClr val="000000"/>
                          </a:solidFill>
                          <a:latin typeface="SimHei" pitchFamily="34" charset="0"/>
                          <a:ea typeface="SimHei" pitchFamily="34" charset="-122"/>
                          <a:cs typeface="SimHei"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9850">
                <a:tc>
                  <a:txBody>
                    <a:bodyPr/>
                    <a:lstStyle/>
                    <a:p>
                      <a:pPr algn="ctr" latinLnBrk="1" hangingPunct="0">
                        <a:lnSpc>
                          <a:spcPts val="2200"/>
                        </a:lnSpc>
                      </a:pPr>
                      <a:r>
                        <a:rPr lang="en-US" altLang="zh-CN" sz="1400" b="1" i="0">
                          <a:solidFill>
                            <a:srgbClr val="000000"/>
                          </a:solidFill>
                          <a:latin typeface="SimHei" pitchFamily="34" charset="0"/>
                          <a:ea typeface="SimHei" pitchFamily="34" charset="-122"/>
                          <a:cs typeface="SimHei" pitchFamily="34" charset="-120"/>
                        </a:rPr>
                        <a:t>乙车间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r>
                        <a:rPr lang="en-US" altLang="zh-CN" sz="1400" b="0" i="0" dirty="0">
                          <a:solidFill>
                            <a:srgbClr val="000000"/>
                          </a:solidFill>
                          <a:latin typeface="SimHei" pitchFamily="34" charset="0"/>
                          <a:ea typeface="SimHei" pitchFamily="34" charset="-122"/>
                          <a:cs typeface="SimHei"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r>
                        <a:rPr lang="en-US" altLang="zh-CN" sz="1400" b="0" i="0" dirty="0">
                          <a:solidFill>
                            <a:srgbClr val="000000"/>
                          </a:solidFill>
                          <a:latin typeface="SimHei" pitchFamily="34" charset="0"/>
                          <a:ea typeface="SimHei" pitchFamily="34" charset="-122"/>
                          <a:cs typeface="SimHei"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AlternateContent xmlns:mc="http://schemas.openxmlformats.org/markup-compatibility/2006">
        <mc:Choice xmlns:a14="http://schemas.microsoft.com/office/drawing/2010/main" Requires="a14">
          <p:sp>
            <p:nvSpPr>
              <p:cNvPr id="7" name="QO_5_AN.18_3#5f494641e?vop=1&amp;pid=9e0618d7a&amp;color=0,0,0&amp;bbb=1&amp;hb=1"/>
              <p:cNvSpPr/>
              <p:nvPr/>
            </p:nvSpPr>
            <p:spPr>
              <a:xfrm>
                <a:off x="832104" y="5303267"/>
                <a:ext cx="10533888" cy="757555"/>
              </a:xfrm>
              <a:prstGeom prst="rect">
                <a:avLst/>
              </a:prstGeom>
              <a:noFill/>
              <a:ln/>
            </p:spPr>
            <p:txBody>
              <a:bodyPr wrap="none" lIns="0" tIns="0" rIns="0" bIns="0" rtlCol="0" anchor="t"/>
              <a:lstStyle/>
              <a:p>
                <a:pPr algn="l" latinLnBrk="1">
                  <a:lnSpc>
                    <a:spcPts val="3400"/>
                  </a:lnSpc>
                </a:pPr>
                <a14:m>
                  <m:oMath xmlns:m="http://schemas.openxmlformats.org/officeDocument/2006/math">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𝐾</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150×(26×30−24×70</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num>
                      <m:den>
                        <m:r>
                          <a:rPr lang="en-US" altLang="zh-CN" sz="1800" b="0" i="0">
                            <a:solidFill>
                              <a:srgbClr val="FF0000"/>
                            </a:solidFill>
                            <a:latin typeface="Cambria Math" pitchFamily="34" charset="0"/>
                            <a:ea typeface="Cambria Math" pitchFamily="34" charset="-122"/>
                            <a:cs typeface="Cambria Math" pitchFamily="34" charset="-120"/>
                          </a:rPr>
                          <m:t>50×100×96×54</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75</m:t>
                        </m:r>
                      </m:num>
                      <m:den>
                        <m:r>
                          <a:rPr lang="en-US" altLang="zh-CN" sz="1800" b="0" i="0">
                            <a:solidFill>
                              <a:srgbClr val="FF0000"/>
                            </a:solidFill>
                            <a:latin typeface="Cambria Math" pitchFamily="34" charset="0"/>
                            <a:ea typeface="Cambria Math" pitchFamily="34" charset="-122"/>
                            <a:cs typeface="Cambria Math" pitchFamily="34" charset="-120"/>
                          </a:rPr>
                          <m:t>16</m:t>
                        </m:r>
                      </m:den>
                    </m:f>
                    <m:r>
                      <a:rPr lang="en-US" altLang="zh-CN" sz="1800" b="0" i="0">
                        <a:solidFill>
                          <a:srgbClr val="FF0000"/>
                        </a:solidFill>
                        <a:latin typeface="Cambria Math" pitchFamily="34" charset="0"/>
                        <a:ea typeface="Cambria Math" pitchFamily="34" charset="-122"/>
                        <a:cs typeface="Cambria Math" pitchFamily="34" charset="-120"/>
                      </a:rPr>
                      <m:t>=4.687</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5&gt;3.841</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4.687</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5&lt;6.635</m:t>
                    </m:r>
                  </m:oMath>
                </a14:m>
                <a:r>
                  <a:rPr lang="en-US" altLang="zh-CN" sz="1800" b="0" i="0" dirty="0">
                    <a:solidFill>
                      <a:srgbClr val="FF0000"/>
                    </a:solidFill>
                    <a:latin typeface="微软雅黑" pitchFamily="34" charset="0"/>
                    <a:ea typeface="微软雅黑" pitchFamily="34" charset="-122"/>
                    <a:cs typeface="微软雅黑" pitchFamily="34" charset="-120"/>
                  </a:rPr>
                  <a:t>,所以有</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95%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的把握认为甲</a:t>
                </a:r>
                <a:r>
                  <a:rPr lang="en-US" altLang="zh-CN" sz="1800" b="0" i="0">
                    <a:solidFill>
                      <a:srgbClr val="FF0000"/>
                    </a:solidFill>
                    <a:latin typeface="微软雅黑" pitchFamily="34" charset="0"/>
                    <a:ea typeface="微软雅黑" pitchFamily="34" charset="-122"/>
                    <a:cs typeface="微软雅黑" pitchFamily="34" charset="-120"/>
                  </a:rPr>
                  <a:t>、乙两车间产</a:t>
                </a:r>
              </a:p>
              <a:p>
                <a:pPr latinLnBrk="1">
                  <a:lnSpc>
                    <a:spcPts val="2800"/>
                  </a:lnSpc>
                </a:pPr>
                <a:r>
                  <a:rPr lang="en-US" altLang="zh-CN" b="0" i="0">
                    <a:solidFill>
                      <a:srgbClr val="FF0000"/>
                    </a:solidFill>
                    <a:latin typeface="微软雅黑" pitchFamily="34" charset="0"/>
                    <a:ea typeface="微软雅黑" pitchFamily="34" charset="-122"/>
                    <a:cs typeface="微软雅黑" pitchFamily="34" charset="-120"/>
                  </a:rPr>
                  <a:t>品的优级品率存在差异</a:t>
                </a:r>
                <a:r>
                  <a:rPr lang="en-US" altLang="zh-CN" b="0" i="0" dirty="0">
                    <a:solidFill>
                      <a:srgbClr val="FF0000"/>
                    </a:solidFill>
                    <a:latin typeface="微软雅黑" pitchFamily="34" charset="0"/>
                    <a:ea typeface="微软雅黑" pitchFamily="34" charset="-122"/>
                    <a:cs typeface="微软雅黑" pitchFamily="34" charset="-120"/>
                  </a:rPr>
                  <a:t>,没有</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的把握认为甲、乙两车间产品的优级品率存在差异.</a:t>
                </a:r>
                <a:endParaRPr lang="en-US" altLang="zh-CN" sz="100" dirty="0"/>
              </a:p>
            </p:txBody>
          </p:sp>
        </mc:Choice>
        <mc:Fallback>
          <p:sp>
            <p:nvSpPr>
              <p:cNvPr id="7" name="QO_5_AN.18_3#5f494641e?vop=1&amp;pid=9e0618d7a&amp;color=0,0,0&amp;bbb=1&amp;hb=1"/>
              <p:cNvSpPr>
                <a:spLocks noRot="1" noChangeAspect="1" noMove="1" noResize="1" noEditPoints="1" noAdjustHandles="1" noChangeArrowheads="1" noChangeShapeType="1" noTextEdit="1"/>
              </p:cNvSpPr>
              <p:nvPr/>
            </p:nvSpPr>
            <p:spPr>
              <a:xfrm>
                <a:off x="832104" y="5303267"/>
                <a:ext cx="10533888" cy="757555"/>
              </a:xfrm>
              <a:prstGeom prst="rect">
                <a:avLst/>
              </a:prstGeom>
              <a:blipFill>
                <a:blip r:embed="rId4"/>
                <a:stretch>
                  <a:fillRect l="-1389" b="-1854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bg/>
                                          </p:spTgt>
                                        </p:tgtEl>
                                        <p:attrNameLst>
                                          <p:attrName>style.visibility</p:attrName>
                                        </p:attrNameLst>
                                      </p:cBhvr>
                                      <p:to>
                                        <p:strVal val="visible"/>
                                      </p:to>
                                    </p:set>
                                    <p:anim calcmode="lin" valueType="num">
                                      <p:cBhvr additive="base">
                                        <p:cTn id="1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7">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anim calcmode="lin" valueType="num">
                                      <p:cBhvr additive="base">
                                        <p:cTn id="2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9_1#11b6bcb5d?vop=1&amp;pid=9e0618d7a&amp;color=0,0,0&amp;bt=1&amp;bbb=1&amp;hb=1"/>
              <p:cNvSpPr/>
              <p:nvPr/>
            </p:nvSpPr>
            <p:spPr>
              <a:xfrm>
                <a:off x="832104" y="1508760"/>
                <a:ext cx="10533888" cy="19812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（2）已知升级改造前该工厂产品的优级品率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=0.5</m:t>
                    </m:r>
                  </m:oMath>
                </a14:m>
                <a:r>
                  <a:rPr lang="en-US" altLang="zh-CN" sz="18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𝑝</m:t>
                        </m:r>
                      </m:e>
                    </m:bar>
                  </m:oMath>
                </a14:m>
                <a:r>
                  <a:rPr lang="en-US" altLang="zh-CN" sz="1800" b="0" i="0" dirty="0">
                    <a:solidFill>
                      <a:srgbClr val="000000"/>
                    </a:solidFill>
                    <a:latin typeface="微软雅黑" pitchFamily="34" charset="0"/>
                    <a:ea typeface="微软雅黑" pitchFamily="34" charset="-122"/>
                    <a:cs typeface="微软雅黑" pitchFamily="34" charset="-120"/>
                  </a:rPr>
                  <a:t>为升级改造后抽取的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件产品的优级品率</a:t>
                </a:r>
                <a:r>
                  <a:rPr lang="en-US" altLang="zh-CN" sz="1800" b="0" i="0">
                    <a:solidFill>
                      <a:srgbClr val="000000"/>
                    </a:solidFill>
                    <a:latin typeface="微软雅黑" pitchFamily="34" charset="0"/>
                    <a:ea typeface="微软雅黑" pitchFamily="34" charset="-122"/>
                    <a:cs typeface="微软雅黑" pitchFamily="34" charset="-120"/>
                  </a:rPr>
                  <a:t>，如果</a:t>
                </a:r>
              </a:p>
              <a:p>
                <a:pPr latinLnBrk="1">
                  <a:lnSpc>
                    <a:spcPts val="4900"/>
                  </a:lnSpc>
                </a:pPr>
                <a14:m>
                  <m:oMath xmlns:m="http://schemas.openxmlformats.org/officeDocument/2006/math">
                    <m:bar>
                      <m:barPr>
                        <m:pos m:val="top"/>
                        <m:ctrlPr>
                          <a:rPr lang="en-US" altLang="zh-CN" sz="1800">
                            <a:solidFill>
                              <a:srgbClr val="000000"/>
                            </a:solidFill>
                            <a:latin typeface="Cambria Math" panose="02040503050406030204" pitchFamily="18" charset="0"/>
                          </a:rPr>
                        </m:ctrlPr>
                      </m:barPr>
                      <m:e>
                        <m:r>
                          <a:rPr lang="en-US" altLang="zh-CN" sz="1800">
                            <a:solidFill>
                              <a:srgbClr val="000000"/>
                            </a:solidFill>
                            <a:latin typeface="Cambria Math" panose="02040503050406030204" pitchFamily="18" charset="0"/>
                          </a:rPr>
                          <m:t>𝑝</m:t>
                        </m:r>
                      </m:e>
                    </m:bar>
                    <m:r>
                      <a:rPr lang="en-US" altLang="zh-CN" sz="1800" b="0" i="0">
                        <a:solidFill>
                          <a:srgbClr val="000000"/>
                        </a:solidFill>
                        <a:latin typeface="Cambria Math" pitchFamily="34" charset="0"/>
                        <a:ea typeface="Cambria Math" pitchFamily="34" charset="-122"/>
                        <a:cs typeface="Cambria Math" pitchFamily="34" charset="-120"/>
                      </a:rPr>
                      <m:t>&gt;</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+1.65</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𝑛</m:t>
                            </m:r>
                          </m:den>
                        </m:f>
                      </m:e>
                    </m:ra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,则认为该工厂产品的优级品率提高了.根据抽取的150件产品的数据</a:t>
                </a:r>
                <a:r>
                  <a:rPr lang="en-US" altLang="zh-CN" sz="1800" b="0" i="0">
                    <a:solidFill>
                      <a:srgbClr val="000000"/>
                    </a:solidFill>
                    <a:latin typeface="微软雅黑" pitchFamily="34" charset="0"/>
                    <a:ea typeface="微软雅黑" pitchFamily="34" charset="-122"/>
                    <a:cs typeface="微软雅黑" pitchFamily="34" charset="-120"/>
                  </a:rPr>
                  <a:t>，能否认为生产线</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智能化升级改造后</a:t>
                </a:r>
                <a:r>
                  <a:rPr lang="en-US" altLang="zh-CN" sz="1800" b="0" i="0" dirty="0">
                    <a:solidFill>
                      <a:srgbClr val="000000"/>
                    </a:solidFill>
                    <a:latin typeface="微软雅黑" pitchFamily="34" charset="0"/>
                    <a:ea typeface="微软雅黑" pitchFamily="34" charset="-122"/>
                    <a:cs typeface="微软雅黑" pitchFamily="34" charset="-120"/>
                  </a:rPr>
                  <a:t>，该工厂产品的优级品率提高了?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150</m:t>
                        </m:r>
                      </m:e>
                    </m:rad>
                    <m:r>
                      <a:rPr lang="en-US" altLang="zh-CN" sz="1800" b="0" i="0">
                        <a:solidFill>
                          <a:srgbClr val="000000"/>
                        </a:solidFill>
                        <a:latin typeface="Cambria Math" pitchFamily="34" charset="0"/>
                        <a:ea typeface="Cambria Math" pitchFamily="34" charset="-122"/>
                        <a:cs typeface="Cambria Math" pitchFamily="34" charset="-120"/>
                      </a:rPr>
                      <m:t>≈12.247</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附</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𝐾</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𝑎𝑑</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𝑏𝑐</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𝑏</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𝑐</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𝑑</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𝑐</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𝑏</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𝑑</m:t>
                        </m:r>
                        <m:r>
                          <a:rPr lang="en-US" altLang="zh-CN" b="0" i="0">
                            <a:solidFill>
                              <a:srgbClr val="00000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19_1#11b6bcb5d?vop=1&amp;pid=9e0618d7a&amp;color=0,0,0&amp;bt=1&amp;bbb=1&amp;hb=1"/>
              <p:cNvSpPr>
                <a:spLocks noRot="1" noChangeAspect="1" noMove="1" noResize="1" noEditPoints="1" noAdjustHandles="1" noChangeArrowheads="1" noChangeShapeType="1" noTextEdit="1"/>
              </p:cNvSpPr>
              <p:nvPr/>
            </p:nvSpPr>
            <p:spPr>
              <a:xfrm>
                <a:off x="832104" y="1508760"/>
                <a:ext cx="10533888" cy="1981200"/>
              </a:xfrm>
              <a:prstGeom prst="rect">
                <a:avLst/>
              </a:prstGeom>
              <a:blipFill>
                <a:blip r:embed="rId3"/>
                <a:stretch>
                  <a:fillRect l="-1389" r="-1273" b="-2154"/>
                </a:stretch>
              </a:blipFill>
              <a:ln/>
            </p:spPr>
            <p:txBody>
              <a:bodyPr/>
              <a:lstStyle/>
              <a:p>
                <a:r>
                  <a:rPr lang="zh-CN" altLang="en-US">
                    <a:noFill/>
                  </a:rPr>
                  <a:t> </a:t>
                </a:r>
              </a:p>
            </p:txBody>
          </p:sp>
        </mc:Fallback>
      </mc:AlternateContent>
      <p:pic>
        <p:nvPicPr>
          <p:cNvPr id="3" name="QO_5_BD.19_1#11b6bcb5d?vop=1&amp;pid=9e0618d7a&amp;color=0,0,0&amp;tib=255,255,255&amp;iip=2"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6426" y="3494913"/>
            <a:ext cx="3054096" cy="7680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20_1#11b6bcb5d?vop=1&amp;pid=9e0618d7a&amp;color=0,0,0&amp;bt=1&amp;bbb=1"/>
              <p:cNvSpPr/>
              <p:nvPr/>
            </p:nvSpPr>
            <p:spPr>
              <a:xfrm>
                <a:off x="832104" y="1508760"/>
                <a:ext cx="10533888" cy="18275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【解】由题中数据知,</a:t>
                </a:r>
                <a:endParaRPr lang="en-US" altLang="zh-CN" sz="1800" dirty="0"/>
              </a:p>
              <a:p>
                <a:pPr latinLnBrk="1">
                  <a:lnSpc>
                    <a:spcPts val="3400"/>
                  </a:lnSpc>
                </a:pPr>
                <a14:m>
                  <m:oMath xmlns:m="http://schemas.openxmlformats.org/officeDocument/2006/math">
                    <m:bar>
                      <m:barPr>
                        <m:pos m:val="top"/>
                        <m:ctrlPr>
                          <a:rPr lang="en-US" altLang="zh-CN" sz="1800">
                            <a:solidFill>
                              <a:srgbClr val="FF0000"/>
                            </a:solidFill>
                            <a:latin typeface="Cambria Math" panose="02040503050406030204" pitchFamily="18" charset="0"/>
                          </a:rPr>
                        </m:ctrlPr>
                      </m:barPr>
                      <m:e>
                        <m:r>
                          <a:rPr lang="en-US" altLang="zh-CN" sz="1800">
                            <a:solidFill>
                              <a:srgbClr val="FF0000"/>
                            </a:solidFill>
                            <a:latin typeface="Cambria Math" panose="02040503050406030204" pitchFamily="18" charset="0"/>
                          </a:rPr>
                          <m:t>𝑝</m:t>
                        </m:r>
                      </m:e>
                    </m:ba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96</m:t>
                        </m:r>
                      </m:num>
                      <m:den>
                        <m:r>
                          <a:rPr lang="en-US" altLang="zh-CN" sz="1800" b="0" i="0">
                            <a:solidFill>
                              <a:srgbClr val="FF0000"/>
                            </a:solidFill>
                            <a:latin typeface="Cambria Math" pitchFamily="34" charset="0"/>
                            <a:ea typeface="Cambria Math" pitchFamily="34" charset="-122"/>
                            <a:cs typeface="Cambria Math" pitchFamily="34" charset="-120"/>
                          </a:rPr>
                          <m:t>150</m:t>
                        </m:r>
                      </m:den>
                    </m:f>
                    <m:r>
                      <a:rPr lang="en-US" altLang="zh-CN" sz="1800" b="0" i="0">
                        <a:solidFill>
                          <a:srgbClr val="FF0000"/>
                        </a:solidFill>
                        <a:latin typeface="Cambria Math" pitchFamily="34" charset="0"/>
                        <a:ea typeface="Cambria Math" pitchFamily="34" charset="-122"/>
                        <a:cs typeface="Cambria Math" pitchFamily="34" charset="-120"/>
                      </a:rPr>
                      <m:t>=0.64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9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𝑝</m:t>
                    </m:r>
                    <m:r>
                      <a:rPr lang="en-US" altLang="zh-CN" sz="1800" b="0" i="0">
                        <a:solidFill>
                          <a:srgbClr val="FF0000"/>
                        </a:solidFill>
                        <a:latin typeface="Cambria Math" pitchFamily="34" charset="0"/>
                        <a:ea typeface="Cambria Math" pitchFamily="34" charset="-122"/>
                        <a:cs typeface="Cambria Math" pitchFamily="34" charset="-120"/>
                      </a:rPr>
                      <m:t>+1.65</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𝑝</m:t>
                            </m:r>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𝑝</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𝑛</m:t>
                            </m:r>
                          </m:den>
                        </m:f>
                      </m:e>
                    </m:rad>
                    <m:r>
                      <a:rPr lang="en-US" altLang="zh-CN" sz="1800" b="0" i="0">
                        <a:solidFill>
                          <a:srgbClr val="FF0000"/>
                        </a:solidFill>
                        <a:latin typeface="Cambria Math" pitchFamily="34" charset="0"/>
                        <a:ea typeface="Cambria Math" pitchFamily="34" charset="-122"/>
                        <a:cs typeface="Cambria Math" pitchFamily="34" charset="-120"/>
                      </a:rPr>
                      <m:t>=0.5+1.65⋅</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0.5×0.5</m:t>
                            </m:r>
                          </m:num>
                          <m:den>
                            <m:r>
                              <a:rPr lang="en-US" altLang="zh-CN" sz="1800" b="0" i="0">
                                <a:solidFill>
                                  <a:srgbClr val="FF0000"/>
                                </a:solidFill>
                                <a:latin typeface="Cambria Math" pitchFamily="34" charset="0"/>
                                <a:ea typeface="Cambria Math" pitchFamily="34" charset="-122"/>
                                <a:cs typeface="Cambria Math" pitchFamily="34" charset="-120"/>
                              </a:rPr>
                              <m:t>150</m:t>
                            </m:r>
                          </m:den>
                        </m:f>
                      </m:e>
                    </m:rad>
                    <m:r>
                      <a:rPr lang="en-US" altLang="zh-CN" sz="1800" b="0" i="0">
                        <a:solidFill>
                          <a:srgbClr val="FF0000"/>
                        </a:solidFill>
                        <a:latin typeface="Cambria Math" pitchFamily="34" charset="0"/>
                        <a:ea typeface="Cambria Math" pitchFamily="34" charset="-122"/>
                        <a:cs typeface="Cambria Math" pitchFamily="34" charset="-120"/>
                      </a:rPr>
                      <m:t>=0.5+1.65×</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0.5</m:t>
                        </m:r>
                      </m:num>
                      <m:den>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150</m:t>
                            </m:r>
                          </m:e>
                        </m:rad>
                      </m:den>
                    </m:f>
                    <m:r>
                      <a:rPr lang="en-US" altLang="zh-CN" sz="1800" b="0" i="0">
                        <a:solidFill>
                          <a:srgbClr val="FF0000"/>
                        </a:solidFill>
                        <a:latin typeface="Cambria Math" pitchFamily="34" charset="0"/>
                        <a:ea typeface="Cambria Math" pitchFamily="34" charset="-122"/>
                        <a:cs typeface="Cambria Math" pitchFamily="34" charset="-120"/>
                      </a:rPr>
                      <m:t>≈0.5+1.65×</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0.5</m:t>
                        </m:r>
                      </m:num>
                      <m:den>
                        <m:r>
                          <a:rPr lang="en-US" altLang="zh-CN" sz="1800" b="0" i="0">
                            <a:solidFill>
                              <a:srgbClr val="FF0000"/>
                            </a:solidFill>
                            <a:latin typeface="Cambria Math" pitchFamily="34" charset="0"/>
                            <a:ea typeface="Cambria Math" pitchFamily="34" charset="-122"/>
                            <a:cs typeface="Cambria Math" pitchFamily="34" charset="-120"/>
                          </a:rPr>
                          <m:t>12.247</m:t>
                        </m:r>
                      </m:den>
                    </m:f>
                    <m:r>
                      <a:rPr lang="en-US" altLang="zh-CN" sz="1800" b="0" i="0">
                        <a:solidFill>
                          <a:srgbClr val="FF0000"/>
                        </a:solidFill>
                        <a:latin typeface="Cambria Math" pitchFamily="34" charset="0"/>
                        <a:ea typeface="Cambria Math" pitchFamily="34" charset="-122"/>
                        <a:cs typeface="Cambria Math" pitchFamily="34" charset="-120"/>
                      </a:rPr>
                      <m:t>≈0.57</m:t>
                    </m:r>
                  </m:oMath>
                </a14:m>
                <a:r>
                  <a:rPr lang="en-US" altLang="zh-CN" sz="1800" b="0" i="0" dirty="0">
                    <a:solidFill>
                      <a:srgbClr val="FF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0.64&gt;0.57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以可以认为生产线智能化升级改造后</a:t>
                </a:r>
                <a:r>
                  <a:rPr lang="en-US" altLang="zh-CN" sz="1800" b="0" i="0" dirty="0">
                    <a:solidFill>
                      <a:srgbClr val="FF0000"/>
                    </a:solidFill>
                    <a:latin typeface="微软雅黑" pitchFamily="34" charset="0"/>
                    <a:ea typeface="微软雅黑" pitchFamily="34" charset="-122"/>
                    <a:cs typeface="微软雅黑" pitchFamily="34" charset="-120"/>
                  </a:rPr>
                  <a:t>,该工厂产品的优级品率提高了.</a:t>
                </a:r>
                <a:endParaRPr lang="en-US" altLang="zh-CN" sz="1800" dirty="0"/>
              </a:p>
            </p:txBody>
          </p:sp>
        </mc:Choice>
        <mc:Fallback>
          <p:sp>
            <p:nvSpPr>
              <p:cNvPr id="2" name="QO_5_AN.20_1#11b6bcb5d?vop=1&amp;pid=9e0618d7a&amp;color=0,0,0&amp;bt=1&amp;bbb=1"/>
              <p:cNvSpPr>
                <a:spLocks noRot="1" noChangeAspect="1" noMove="1" noResize="1" noEditPoints="1" noAdjustHandles="1" noChangeArrowheads="1" noChangeShapeType="1" noTextEdit="1"/>
              </p:cNvSpPr>
              <p:nvPr/>
            </p:nvSpPr>
            <p:spPr>
              <a:xfrm>
                <a:off x="832104" y="1508760"/>
                <a:ext cx="10533888" cy="1827530"/>
              </a:xfrm>
              <a:prstGeom prst="rect">
                <a:avLst/>
              </a:prstGeom>
              <a:blipFill>
                <a:blip r:embed="rId3"/>
                <a:stretch>
                  <a:fillRect l="-1389" b="-7692"/>
                </a:stretch>
              </a:blipFill>
              <a:ln/>
            </p:spPr>
            <p:txBody>
              <a:bodyPr/>
              <a:lstStyle/>
              <a:p>
                <a:r>
                  <a:rPr lang="zh-CN" altLang="en-US">
                    <a:noFill/>
                  </a:rPr>
                  <a:t> </a:t>
                </a:r>
              </a:p>
            </p:txBody>
          </p:sp>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21_1#46ca264bb?vop=1&amp;pid=40dd7a2e6&amp;color=0,0,0&amp;bt=1&amp;bbb=1&amp;hb=1"/>
              <p:cNvSpPr/>
              <p:nvPr/>
            </p:nvSpPr>
            <p:spPr>
              <a:xfrm>
                <a:off x="832104" y="1508760"/>
                <a:ext cx="10533888" cy="3284855"/>
              </a:xfrm>
              <a:prstGeom prst="rect">
                <a:avLst/>
              </a:prstGeom>
              <a:noFill/>
              <a:ln/>
            </p:spPr>
            <p:txBody>
              <a:bodyPr wrap="none" lIns="0" tIns="0" rIns="0" bIns="0" rtlCol="0" anchor="t"/>
              <a:lstStyle/>
              <a:p>
                <a:pPr latinLnBrk="1">
                  <a:lnSpc>
                    <a:spcPts val="3300"/>
                  </a:lnSpc>
                  <a:tabLst>
                    <a:tab pos="1535684" algn="l"/>
                    <a:tab pos="3058668" algn="l"/>
                    <a:tab pos="4581652" algn="l"/>
                    <a:tab pos="6104636" algn="l"/>
                    <a:tab pos="7627620" algn="l"/>
                    <a:tab pos="9150604" algn="l"/>
                  </a:tabLst>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一项试验旨在研究臭氧效应，试验方案如下：选40只小白鼠，随机地将其中20只分配到试验组</a:t>
                </a:r>
                <a:r>
                  <a:rPr lang="en-US" altLang="zh-CN" sz="1800" b="0" i="0">
                    <a:solidFill>
                      <a:srgbClr val="000000"/>
                    </a:solidFill>
                    <a:latin typeface="微软雅黑" pitchFamily="34" charset="0"/>
                    <a:ea typeface="微软雅黑" pitchFamily="34" charset="-122"/>
                    <a:cs typeface="微软雅黑" pitchFamily="34" charset="-120"/>
                  </a:rPr>
                  <a:t>，另外</a:t>
                </a:r>
              </a:p>
              <a:p>
                <a:pPr latinLnBrk="1">
                  <a:lnSpc>
                    <a:spcPts val="3300"/>
                  </a:lnSpc>
                  <a:tabLst>
                    <a:tab pos="1535684" algn="l"/>
                    <a:tab pos="3058668" algn="l"/>
                    <a:tab pos="4581652" algn="l"/>
                    <a:tab pos="6104636" algn="l"/>
                    <a:tab pos="7627620" algn="l"/>
                    <a:tab pos="9150604" algn="l"/>
                  </a:tabLst>
                </a:pPr>
                <a:r>
                  <a:rPr lang="en-US" altLang="zh-CN" sz="1800" b="0" i="0">
                    <a:solidFill>
                      <a:srgbClr val="000000"/>
                    </a:solidFill>
                    <a:latin typeface="微软雅黑" pitchFamily="34" charset="0"/>
                    <a:ea typeface="微软雅黑" pitchFamily="34" charset="-122"/>
                    <a:cs typeface="微软雅黑" pitchFamily="34" charset="-120"/>
                  </a:rPr>
                  <a:t>20</a:t>
                </a:r>
                <a:r>
                  <a:rPr lang="en-US" altLang="zh-CN" sz="1800" b="0" i="0" dirty="0">
                    <a:solidFill>
                      <a:srgbClr val="000000"/>
                    </a:solidFill>
                    <a:latin typeface="微软雅黑" pitchFamily="34" charset="0"/>
                    <a:ea typeface="微软雅黑" pitchFamily="34" charset="-122"/>
                    <a:cs typeface="微软雅黑" pitchFamily="34" charset="-120"/>
                  </a:rPr>
                  <a:t>只分配到对照组，试验组的小白鼠饲养在高浓度臭氧环境，对照组的小白鼠饲养在正常环境</a:t>
                </a:r>
                <a:r>
                  <a:rPr lang="en-US" altLang="zh-CN" sz="1800" b="0" i="0">
                    <a:solidFill>
                      <a:srgbClr val="000000"/>
                    </a:solidFill>
                    <a:latin typeface="微软雅黑" pitchFamily="34" charset="0"/>
                    <a:ea typeface="微软雅黑" pitchFamily="34" charset="-122"/>
                    <a:cs typeface="微软雅黑" pitchFamily="34" charset="-120"/>
                  </a:rPr>
                  <a:t>，一段时</a:t>
                </a:r>
              </a:p>
              <a:p>
                <a:pPr latinLnBrk="1">
                  <a:lnSpc>
                    <a:spcPts val="3300"/>
                  </a:lnSpc>
                  <a:tabLst>
                    <a:tab pos="1535684" algn="l"/>
                    <a:tab pos="3058668" algn="l"/>
                    <a:tab pos="4581652" algn="l"/>
                    <a:tab pos="6104636" algn="l"/>
                    <a:tab pos="7627620" algn="l"/>
                    <a:tab pos="9150604" algn="l"/>
                  </a:tabLst>
                </a:pPr>
                <a:r>
                  <a:rPr lang="en-US" altLang="zh-CN" sz="1800" b="0" i="0">
                    <a:solidFill>
                      <a:srgbClr val="000000"/>
                    </a:solidFill>
                    <a:latin typeface="微软雅黑" pitchFamily="34" charset="0"/>
                    <a:ea typeface="微软雅黑" pitchFamily="34" charset="-122"/>
                    <a:cs typeface="微软雅黑" pitchFamily="34" charset="-120"/>
                  </a:rPr>
                  <a:t>间后统计每只小白鼠体重的增加量</a:t>
                </a:r>
                <a:r>
                  <a:rPr lang="en-US" altLang="zh-CN" sz="1800" b="0" i="0" dirty="0">
                    <a:solidFill>
                      <a:srgbClr val="000000"/>
                    </a:solidFill>
                    <a:latin typeface="微软雅黑" pitchFamily="34" charset="0"/>
                    <a:ea typeface="微软雅黑" pitchFamily="34" charset="-122"/>
                    <a:cs typeface="微软雅黑" pitchFamily="34" charset="-120"/>
                  </a:rPr>
                  <a:t>（单位：</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g</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tabLst>
                    <a:tab pos="1535684" algn="l"/>
                    <a:tab pos="3058668" algn="l"/>
                    <a:tab pos="4581652" algn="l"/>
                    <a:tab pos="6104636" algn="l"/>
                    <a:tab pos="7627620" algn="l"/>
                    <a:tab pos="9150604" algn="l"/>
                  </a:tabLst>
                </a:pPr>
                <a:r>
                  <a:rPr lang="en-US" altLang="zh-CN" b="0" i="0">
                    <a:solidFill>
                      <a:srgbClr val="000000"/>
                    </a:solidFill>
                    <a:latin typeface="微软雅黑" pitchFamily="34" charset="0"/>
                    <a:ea typeface="微软雅黑" pitchFamily="34" charset="-122"/>
                    <a:cs typeface="微软雅黑" pitchFamily="34" charset="-120"/>
                  </a:rPr>
                  <a:t>试</a:t>
                </a:r>
                <a:r>
                  <a:rPr lang="en-US" altLang="zh-CN" sz="1800" b="0" i="0">
                    <a:solidFill>
                      <a:srgbClr val="000000"/>
                    </a:solidFill>
                    <a:latin typeface="微软雅黑" pitchFamily="34" charset="0"/>
                    <a:ea typeface="微软雅黑" pitchFamily="34" charset="-122"/>
                    <a:cs typeface="微软雅黑" pitchFamily="34" charset="-120"/>
                  </a:rPr>
                  <a:t>验结果如下</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tabLst>
                    <a:tab pos="1535684" algn="l"/>
                    <a:tab pos="3058668" algn="l"/>
                    <a:tab pos="4581652" algn="l"/>
                    <a:tab pos="6104636" algn="l"/>
                    <a:tab pos="7627620" algn="l"/>
                    <a:tab pos="9150604" algn="l"/>
                  </a:tabLst>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照组的小白鼠体重的增加量从小到大排序为</a:t>
                </a:r>
                <a:endParaRPr lang="en-US" altLang="zh-CN" sz="1800" dirty="0"/>
              </a:p>
              <a:p>
                <a:pPr latinLnBrk="1">
                  <a:lnSpc>
                    <a:spcPts val="3300"/>
                  </a:lnSpc>
                  <a:tabLst>
                    <a:tab pos="1535684" algn="l"/>
                    <a:tab pos="3058668" algn="l"/>
                    <a:tab pos="4581652" algn="l"/>
                    <a:tab pos="6104636" algn="l"/>
                    <a:tab pos="7627620" algn="l"/>
                    <a:tab pos="9150604" algn="l"/>
                  </a:tabLst>
                </a:pPr>
                <a:r>
                  <a:rPr lang="en-US" altLang="zh-CN" b="0" i="0">
                    <a:solidFill>
                      <a:srgbClr val="000000"/>
                    </a:solidFill>
                    <a:latin typeface="微软雅黑" pitchFamily="34" charset="0"/>
                    <a:ea typeface="微软雅黑" pitchFamily="34" charset="-122"/>
                    <a:cs typeface="微软雅黑" pitchFamily="34" charset="-120"/>
                  </a:rPr>
                  <a:t>1</a:t>
                </a:r>
                <a:r>
                  <a:rPr lang="en-US" altLang="zh-CN" sz="1800" b="0" i="0">
                    <a:solidFill>
                      <a:srgbClr val="000000"/>
                    </a:solidFill>
                    <a:latin typeface="微软雅黑" pitchFamily="34" charset="0"/>
                    <a:ea typeface="微软雅黑" pitchFamily="34" charset="-122"/>
                    <a:cs typeface="微软雅黑" pitchFamily="34" charset="-120"/>
                  </a:rPr>
                  <a:t>5.2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18.8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20.2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21.3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22.5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23.2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25.8</a:t>
                </a:r>
                <a:endParaRPr lang="en-US" altLang="zh-CN" sz="1800" dirty="0"/>
              </a:p>
              <a:p>
                <a:pPr latinLnBrk="1">
                  <a:lnSpc>
                    <a:spcPts val="3300"/>
                  </a:lnSpc>
                  <a:tabLst>
                    <a:tab pos="1535684" algn="l"/>
                    <a:tab pos="3058668" algn="l"/>
                    <a:tab pos="4581652" algn="l"/>
                    <a:tab pos="6104636" algn="l"/>
                    <a:tab pos="7627620" algn="l"/>
                    <a:tab pos="9150604" algn="l"/>
                  </a:tabLst>
                </a:pPr>
                <a:r>
                  <a:rPr lang="en-US" altLang="zh-CN" b="0" i="0">
                    <a:solidFill>
                      <a:srgbClr val="000000"/>
                    </a:solidFill>
                    <a:latin typeface="微软雅黑" pitchFamily="34" charset="0"/>
                    <a:ea typeface="微软雅黑" pitchFamily="34" charset="-122"/>
                    <a:cs typeface="微软雅黑" pitchFamily="34" charset="-120"/>
                  </a:rPr>
                  <a:t>2</a:t>
                </a:r>
                <a:r>
                  <a:rPr lang="en-US" altLang="zh-CN" sz="1800" b="0" i="0">
                    <a:solidFill>
                      <a:srgbClr val="000000"/>
                    </a:solidFill>
                    <a:latin typeface="微软雅黑" pitchFamily="34" charset="0"/>
                    <a:ea typeface="微软雅黑" pitchFamily="34" charset="-122"/>
                    <a:cs typeface="微软雅黑" pitchFamily="34" charset="-120"/>
                  </a:rPr>
                  <a:t>6.5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27.5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30.1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32.6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34.3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34.8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35.6</a:t>
                </a:r>
                <a:endParaRPr lang="en-US" altLang="zh-CN" sz="1800" dirty="0"/>
              </a:p>
              <a:p>
                <a:pPr latinLnBrk="1">
                  <a:lnSpc>
                    <a:spcPts val="3100"/>
                  </a:lnSpc>
                  <a:tabLst>
                    <a:tab pos="1535684" algn="l"/>
                    <a:tab pos="3058668" algn="l"/>
                    <a:tab pos="4581652" algn="l"/>
                    <a:tab pos="6104636" algn="l"/>
                    <a:tab pos="7627620" algn="l"/>
                    <a:tab pos="9150604" algn="l"/>
                  </a:tabLst>
                </a:pPr>
                <a:r>
                  <a:rPr lang="en-US" altLang="zh-CN" b="0" i="0">
                    <a:solidFill>
                      <a:srgbClr val="000000"/>
                    </a:solidFill>
                    <a:latin typeface="微软雅黑" pitchFamily="34" charset="0"/>
                    <a:ea typeface="微软雅黑" pitchFamily="34" charset="-122"/>
                    <a:cs typeface="微软雅黑" pitchFamily="34" charset="-120"/>
                  </a:rPr>
                  <a:t>35.6</a:t>
                </a:r>
                <a:r>
                  <a:rPr lang="en-US" altLang="zh-CN" b="0" i="0" spc="-1030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35.8</a:t>
                </a:r>
                <a:r>
                  <a:rPr lang="en-US" altLang="zh-CN" b="0" i="0" spc="-1030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36.2</a:t>
                </a:r>
                <a:r>
                  <a:rPr lang="en-US" altLang="zh-CN" b="0" i="0" spc="-1030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37.3</a:t>
                </a:r>
                <a:r>
                  <a:rPr lang="en-US" altLang="zh-CN" b="0" i="0" spc="-1030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40.5</a:t>
                </a:r>
                <a:r>
                  <a:rPr lang="en-US" altLang="zh-CN" b="0" i="0" spc="-1030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43.2</a:t>
                </a:r>
                <a:endParaRPr lang="en-US" altLang="zh-CN" dirty="0"/>
              </a:p>
            </p:txBody>
          </p:sp>
        </mc:Choice>
        <mc:Fallback>
          <p:sp>
            <p:nvSpPr>
              <p:cNvPr id="2" name="QO_4_BD.21_1#46ca264bb?vop=1&amp;pid=40dd7a2e6&amp;color=0,0,0&amp;bt=1&amp;bbb=1&amp;hb=1"/>
              <p:cNvSpPr>
                <a:spLocks noRot="1" noChangeAspect="1" noMove="1" noResize="1" noEditPoints="1" noAdjustHandles="1" noChangeArrowheads="1" noChangeShapeType="1" noTextEdit="1"/>
              </p:cNvSpPr>
              <p:nvPr/>
            </p:nvSpPr>
            <p:spPr>
              <a:xfrm>
                <a:off x="832104" y="1508760"/>
                <a:ext cx="10533888" cy="3284855"/>
              </a:xfrm>
              <a:prstGeom prst="rect">
                <a:avLst/>
              </a:prstGeom>
              <a:blipFill>
                <a:blip r:embed="rId3"/>
                <a:stretch>
                  <a:fillRect l="-1389" r="-579" b="-4461"/>
                </a:stretch>
              </a:blipFill>
              <a:ln/>
            </p:spPr>
            <p:txBody>
              <a:bodyPr/>
              <a:lstStyle/>
              <a:p>
                <a:r>
                  <a:rPr lang="zh-CN" altLang="en-US">
                    <a:noFill/>
                  </a:rPr>
                  <a:t> </a:t>
                </a:r>
              </a:p>
            </p:txBody>
          </p:sp>
        </mc:Fallback>
      </mc:AlternateContent>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O_4_BD.21_2#46ca264bb?vop=1&amp;pid=40dd7a2e6&amp;color=0,0,0&amp;bt=1&amp;bbb=1"/>
          <p:cNvSpPr/>
          <p:nvPr/>
        </p:nvSpPr>
        <p:spPr>
          <a:xfrm>
            <a:off x="832104" y="1508760"/>
            <a:ext cx="10533888" cy="1608455"/>
          </a:xfrm>
          <a:prstGeom prst="rect">
            <a:avLst/>
          </a:prstGeom>
          <a:noFill/>
          <a:ln/>
        </p:spPr>
        <p:txBody>
          <a:bodyPr wrap="none" lIns="0" tIns="0" rIns="0" bIns="0" rtlCol="0" anchor="t"/>
          <a:lstStyle/>
          <a:p>
            <a:pPr latinLnBrk="1">
              <a:lnSpc>
                <a:spcPts val="3300"/>
              </a:lnSpc>
              <a:tabLst>
                <a:tab pos="1535684" algn="l"/>
                <a:tab pos="3058668" algn="l"/>
                <a:tab pos="4581652" algn="l"/>
                <a:tab pos="6104636" algn="l"/>
                <a:tab pos="7627620" algn="l"/>
                <a:tab pos="9150604" algn="l"/>
              </a:tabLst>
            </a:pPr>
            <a:r>
              <a:rPr lang="en-US" altLang="zh-CN" sz="1800" b="0" i="0" dirty="0">
                <a:solidFill>
                  <a:srgbClr val="000000"/>
                </a:solidFill>
                <a:latin typeface="微软雅黑" pitchFamily="34" charset="0"/>
                <a:ea typeface="微软雅黑" pitchFamily="34" charset="-122"/>
                <a:cs typeface="微软雅黑" pitchFamily="34" charset="-120"/>
              </a:rPr>
              <a:t>试验组的小白鼠体重的增加量从小到大排序为</a:t>
            </a:r>
            <a:endParaRPr lang="en-US" altLang="zh-CN" sz="1800" dirty="0"/>
          </a:p>
          <a:p>
            <a:pPr latinLnBrk="1">
              <a:lnSpc>
                <a:spcPts val="3300"/>
              </a:lnSpc>
              <a:tabLst>
                <a:tab pos="1535684" algn="l"/>
                <a:tab pos="3058668" algn="l"/>
                <a:tab pos="4581652" algn="l"/>
                <a:tab pos="6104636" algn="l"/>
                <a:tab pos="7627620" algn="l"/>
                <a:tab pos="9150604" algn="l"/>
              </a:tabLst>
            </a:pPr>
            <a:r>
              <a:rPr lang="en-US" altLang="zh-CN" b="0" i="0">
                <a:solidFill>
                  <a:srgbClr val="000000"/>
                </a:solidFill>
                <a:latin typeface="微软雅黑" pitchFamily="34" charset="0"/>
                <a:ea typeface="微软雅黑" pitchFamily="34" charset="-122"/>
                <a:cs typeface="微软雅黑" pitchFamily="34" charset="-120"/>
              </a:rPr>
              <a:t>7</a:t>
            </a:r>
            <a:r>
              <a:rPr lang="en-US" altLang="zh-CN" sz="1800" b="0" i="0">
                <a:solidFill>
                  <a:srgbClr val="000000"/>
                </a:solidFill>
                <a:latin typeface="微软雅黑" pitchFamily="34" charset="0"/>
                <a:ea typeface="微软雅黑" pitchFamily="34" charset="-122"/>
                <a:cs typeface="微软雅黑" pitchFamily="34" charset="-120"/>
              </a:rPr>
              <a:t>.8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9.2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11.4</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12.4</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13.2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15.5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16.5</a:t>
            </a:r>
            <a:endParaRPr lang="en-US" altLang="zh-CN" sz="1800" dirty="0"/>
          </a:p>
          <a:p>
            <a:pPr latinLnBrk="1">
              <a:lnSpc>
                <a:spcPts val="3300"/>
              </a:lnSpc>
              <a:tabLst>
                <a:tab pos="1535684" algn="l"/>
                <a:tab pos="3058668" algn="l"/>
                <a:tab pos="4581652" algn="l"/>
                <a:tab pos="6104636" algn="l"/>
                <a:tab pos="7627620" algn="l"/>
                <a:tab pos="9150604" algn="l"/>
              </a:tabLst>
            </a:pPr>
            <a:r>
              <a:rPr lang="en-US" altLang="zh-CN" b="0" i="0">
                <a:solidFill>
                  <a:srgbClr val="000000"/>
                </a:solidFill>
                <a:latin typeface="微软雅黑" pitchFamily="34" charset="0"/>
                <a:ea typeface="微软雅黑" pitchFamily="34" charset="-122"/>
                <a:cs typeface="微软雅黑" pitchFamily="34" charset="-120"/>
              </a:rPr>
              <a:t>1</a:t>
            </a:r>
            <a:r>
              <a:rPr lang="en-US" altLang="zh-CN" sz="1800" b="0" i="0">
                <a:solidFill>
                  <a:srgbClr val="000000"/>
                </a:solidFill>
                <a:latin typeface="微软雅黑" pitchFamily="34" charset="0"/>
                <a:ea typeface="微软雅黑" pitchFamily="34" charset="-122"/>
                <a:cs typeface="微软雅黑" pitchFamily="34" charset="-120"/>
              </a:rPr>
              <a:t>8.0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18.8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19.2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19.8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20.2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21.6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22.8</a:t>
            </a:r>
            <a:endParaRPr lang="en-US" altLang="zh-CN" sz="1800" dirty="0"/>
          </a:p>
          <a:p>
            <a:pPr latinLnBrk="1">
              <a:lnSpc>
                <a:spcPts val="3100"/>
              </a:lnSpc>
              <a:tabLst>
                <a:tab pos="1535684" algn="l"/>
                <a:tab pos="3058668" algn="l"/>
                <a:tab pos="4581652" algn="l"/>
                <a:tab pos="6104636" algn="l"/>
                <a:tab pos="7627620" algn="l"/>
                <a:tab pos="9150604" algn="l"/>
              </a:tabLst>
            </a:pPr>
            <a:r>
              <a:rPr lang="en-US" altLang="zh-CN" b="0" i="0">
                <a:solidFill>
                  <a:srgbClr val="000000"/>
                </a:solidFill>
                <a:latin typeface="微软雅黑" pitchFamily="34" charset="0"/>
                <a:ea typeface="微软雅黑" pitchFamily="34" charset="-122"/>
                <a:cs typeface="微软雅黑" pitchFamily="34" charset="-120"/>
              </a:rPr>
              <a:t>2</a:t>
            </a:r>
            <a:r>
              <a:rPr lang="en-US" altLang="zh-CN" sz="1800" b="0" i="0">
                <a:solidFill>
                  <a:srgbClr val="000000"/>
                </a:solidFill>
                <a:latin typeface="微软雅黑" pitchFamily="34" charset="0"/>
                <a:ea typeface="微软雅黑" pitchFamily="34" charset="-122"/>
                <a:cs typeface="微软雅黑" pitchFamily="34" charset="-120"/>
              </a:rPr>
              <a:t>3.6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23.9</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25.1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28.2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32.3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36.5</a:t>
            </a:r>
            <a:endParaRPr lang="en-US" altLang="zh-CN" sz="1800" dirty="0"/>
          </a:p>
        </p:txBody>
      </p:sp>
      <mc:AlternateContent xmlns:mc="http://schemas.openxmlformats.org/markup-compatibility/2006">
        <mc:Choice xmlns:a14="http://schemas.microsoft.com/office/drawing/2010/main" Requires="a14">
          <p:sp>
            <p:nvSpPr>
              <p:cNvPr id="3" name="QO_5_BD.22_1#570e5a5a4?vop=1&amp;pid=46ca264bb&amp;color=0,0,0&amp;bbb=1&amp;hb=1"/>
              <p:cNvSpPr/>
              <p:nvPr/>
            </p:nvSpPr>
            <p:spPr>
              <a:xfrm>
                <a:off x="832104" y="311099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（ⅰ）求40只小白鼠体重的增加量的中位数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,再分别统计两样本中小于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与不小于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的数据的个数</a:t>
                </a:r>
                <a:r>
                  <a:rPr lang="en-US" altLang="zh-CN" sz="1800" b="0" i="0">
                    <a:solidFill>
                      <a:srgbClr val="000000"/>
                    </a:solidFill>
                    <a:latin typeface="微软雅黑" pitchFamily="34" charset="0"/>
                    <a:ea typeface="微软雅黑" pitchFamily="34" charset="-122"/>
                    <a:cs typeface="微软雅黑" pitchFamily="34" charset="-120"/>
                  </a:rPr>
                  <a:t>，完成</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如下列联表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O_5_BD.22_1#570e5a5a4?vop=1&amp;pid=46ca264bb&amp;color=0,0,0&amp;bbb=1&amp;hb=1"/>
              <p:cNvSpPr>
                <a:spLocks noRot="1" noChangeAspect="1" noMove="1" noResize="1" noEditPoints="1" noAdjustHandles="1" noChangeArrowheads="1" noChangeShapeType="1" noTextEdit="1"/>
              </p:cNvSpPr>
              <p:nvPr/>
            </p:nvSpPr>
            <p:spPr>
              <a:xfrm>
                <a:off x="832104" y="3110992"/>
                <a:ext cx="10533888" cy="773430"/>
              </a:xfrm>
              <a:prstGeom prst="rect">
                <a:avLst/>
              </a:prstGeom>
              <a:blipFill>
                <a:blip r:embed="rId3"/>
                <a:stretch>
                  <a:fillRect l="-1389" r="-1273"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6" name="QO_5_BD.22_2#570e5a5a4?colgroup=21,21,13&amp;vop=1&amp;pid=46ca264bb&amp;color=0,0,0&amp;bbb=1"/>
              <p:cNvGraphicFramePr>
                <a:graphicFrameLocks noGrp="1"/>
              </p:cNvGraphicFramePr>
              <p:nvPr>
                <p:extLst>
                  <p:ext uri="{D42A27DB-BD31-4B8C-83A1-F6EECF244321}">
                    <p14:modId xmlns:p14="http://schemas.microsoft.com/office/powerpoint/2010/main" val="3973665568"/>
                  </p:ext>
                </p:extLst>
              </p:nvPr>
            </p:nvGraphicFramePr>
            <p:xfrm>
              <a:off x="832104" y="4019677"/>
              <a:ext cx="10524744" cy="909385"/>
            </p:xfrm>
            <a:graphic>
              <a:graphicData uri="http://schemas.openxmlformats.org/drawingml/2006/table">
                <a:tbl>
                  <a:tblPr/>
                  <a:tblGrid>
                    <a:gridCol w="3977640">
                      <a:extLst>
                        <a:ext uri="{9D8B030D-6E8A-4147-A177-3AD203B41FA5}">
                          <a16:colId xmlns:a16="http://schemas.microsoft.com/office/drawing/2014/main" val="20000"/>
                        </a:ext>
                      </a:extLst>
                    </a:gridCol>
                    <a:gridCol w="3959352">
                      <a:extLst>
                        <a:ext uri="{9D8B030D-6E8A-4147-A177-3AD203B41FA5}">
                          <a16:colId xmlns:a16="http://schemas.microsoft.com/office/drawing/2014/main" val="20001"/>
                        </a:ext>
                      </a:extLst>
                    </a:gridCol>
                    <a:gridCol w="2587752">
                      <a:extLst>
                        <a:ext uri="{9D8B030D-6E8A-4147-A177-3AD203B41FA5}">
                          <a16:colId xmlns:a16="http://schemas.microsoft.com/office/drawing/2014/main" val="20002"/>
                        </a:ext>
                      </a:extLst>
                    </a:gridCol>
                  </a:tblGrid>
                  <a:tr h="306261">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&lt;</m:t>
                              </m:r>
                              <m:r>
                                <a:rPr lang="en-US" altLang="zh-CN" sz="1400" b="0" i="0" spc="-10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1562">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1562">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试验组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16" name="QO_5_BD.22_2#570e5a5a4?colgroup=21,21,13&amp;vop=1&amp;pid=46ca264bb&amp;color=0,0,0&amp;bbb=1"/>
              <p:cNvGraphicFramePr>
                <a:graphicFrameLocks noGrp="1"/>
              </p:cNvGraphicFramePr>
              <p:nvPr>
                <p:extLst>
                  <p:ext uri="{D42A27DB-BD31-4B8C-83A1-F6EECF244321}">
                    <p14:modId xmlns:p14="http://schemas.microsoft.com/office/powerpoint/2010/main" val="3973665568"/>
                  </p:ext>
                </p:extLst>
              </p:nvPr>
            </p:nvGraphicFramePr>
            <p:xfrm>
              <a:off x="832104" y="4019677"/>
              <a:ext cx="10524744" cy="909385"/>
            </p:xfrm>
            <a:graphic>
              <a:graphicData uri="http://schemas.openxmlformats.org/drawingml/2006/table">
                <a:tbl>
                  <a:tblPr/>
                  <a:tblGrid>
                    <a:gridCol w="3977640">
                      <a:extLst>
                        <a:ext uri="{9D8B030D-6E8A-4147-A177-3AD203B41FA5}">
                          <a16:colId xmlns:a16="http://schemas.microsoft.com/office/drawing/2014/main" val="20000"/>
                        </a:ext>
                      </a:extLst>
                    </a:gridCol>
                    <a:gridCol w="3959352">
                      <a:extLst>
                        <a:ext uri="{9D8B030D-6E8A-4147-A177-3AD203B41FA5}">
                          <a16:colId xmlns:a16="http://schemas.microsoft.com/office/drawing/2014/main" val="20001"/>
                        </a:ext>
                      </a:extLst>
                    </a:gridCol>
                    <a:gridCol w="2587752">
                      <a:extLst>
                        <a:ext uri="{9D8B030D-6E8A-4147-A177-3AD203B41FA5}">
                          <a16:colId xmlns:a16="http://schemas.microsoft.com/office/drawing/2014/main" val="20002"/>
                        </a:ext>
                      </a:extLst>
                    </a:gridCol>
                  </a:tblGrid>
                  <a:tr h="306261">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0770" t="-1961" r="-65794" b="-21372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6588" t="-1961" r="-471" b="-213725"/>
                          </a:stretch>
                        </a:blipFill>
                      </a:tcPr>
                    </a:tc>
                    <a:extLst>
                      <a:ext uri="{0D108BD9-81ED-4DB2-BD59-A6C34878D82A}">
                        <a16:rowId xmlns:a16="http://schemas.microsoft.com/office/drawing/2014/main" val="10000"/>
                      </a:ext>
                    </a:extLst>
                  </a:tr>
                  <a:tr h="301562">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1562">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试验组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23_1#570e5a5a4?vop=1&amp;pid=46ca264bb&amp;color=0,0,0&amp;bt=1&amp;bbb=1"/>
              <p:cNvSpPr/>
              <p:nvPr/>
            </p:nvSpPr>
            <p:spPr>
              <a:xfrm>
                <a:off x="832104" y="1508760"/>
                <a:ext cx="10533888" cy="41910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【解】40只小白鼠体重的增加量从小到大排序为</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7.8</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9.2</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11.4</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12.4</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13.2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15.2</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15.5</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16.5</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18.0</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18.8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18.8</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19.2</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19.8</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20.2</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20.2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21.3</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21.6</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22.5</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22.8</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23.2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23.6</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23.9</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25.1</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25.8</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26.5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27.5</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28.2</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30.1</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32.3</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32.6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34.3</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34.8</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35.6</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35.6</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35.8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36.2</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36.5</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37.3</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40.5</m:t>
                    </m:r>
                  </m:oMath>
                </a14:m>
                <a:r>
                  <a:rPr lang="en-US" altLang="zh-CN" sz="1800" b="0" i="0" dirty="0">
                    <a:solidFill>
                      <a:srgbClr val="FF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43.2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r>
                  <a:rPr lang="en-US" altLang="zh-CN" sz="1800" b="0" i="0" dirty="0">
                    <a:solidFill>
                      <a:srgbClr val="FF0000"/>
                    </a:solidFill>
                    <a:latin typeface="微软雅黑" pitchFamily="34" charset="0"/>
                    <a:ea typeface="微软雅黑" pitchFamily="34" charset="-122"/>
                    <a:cs typeface="微软雅黑" pitchFamily="34" charset="-120"/>
                  </a:rPr>
                  <a:t>40只小白鼠体重的增加量的中位数</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𝑚</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23.2+23.6</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=23.4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AN.23_1#570e5a5a4?vop=1&amp;pid=46ca264bb&amp;color=0,0,0&amp;bt=1&amp;bbb=1"/>
              <p:cNvSpPr>
                <a:spLocks noRot="1" noChangeAspect="1" noMove="1" noResize="1" noEditPoints="1" noAdjustHandles="1" noChangeArrowheads="1" noChangeShapeType="1" noTextEdit="1"/>
              </p:cNvSpPr>
              <p:nvPr/>
            </p:nvSpPr>
            <p:spPr>
              <a:xfrm>
                <a:off x="832104" y="1508760"/>
                <a:ext cx="10533888" cy="4191000"/>
              </a:xfrm>
              <a:prstGeom prst="rect">
                <a:avLst/>
              </a:prstGeom>
              <a:blipFill>
                <a:blip r:embed="rId3"/>
                <a:stretch>
                  <a:fillRect l="-1389" b="-2038"/>
                </a:stretch>
              </a:blipFill>
              <a:ln/>
            </p:spPr>
            <p:txBody>
              <a:bodyPr/>
              <a:lstStyle/>
              <a:p>
                <a:r>
                  <a:rPr lang="zh-CN" altLang="en-US">
                    <a:noFill/>
                  </a:rPr>
                  <a:t> </a:t>
                </a:r>
              </a:p>
            </p:txBody>
          </p:sp>
        </mc:Fallback>
      </mc:AlternateContent>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5_AN.23_2#570e5a5a4?vop=1&amp;pid=46ca264bb&amp;color=0,0,0&amp;bt=1&amp;bbb=1"/>
          <p:cNvSpPr/>
          <p:nvPr/>
        </p:nvSpPr>
        <p:spPr>
          <a:xfrm>
            <a:off x="832104" y="150876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所以列联表如下：</a:t>
            </a:r>
            <a:endParaRPr lang="en-US" altLang="zh-CN" sz="1800" dirty="0"/>
          </a:p>
        </p:txBody>
      </p:sp>
      <mc:AlternateContent xmlns:mc="http://schemas.openxmlformats.org/markup-compatibility/2006">
        <mc:Choice xmlns:a14="http://schemas.microsoft.com/office/drawing/2010/main" Requires="a14">
          <p:graphicFrame>
            <p:nvGraphicFramePr>
              <p:cNvPr id="18" name="QO_5_AN.23_3#570e5a5a4?colgroup=16,16,10,10&amp;vop=1&amp;pid=46ca264bb&amp;color=0,0,0&amp;bbb=1"/>
              <p:cNvGraphicFramePr>
                <a:graphicFrameLocks noGrp="1"/>
              </p:cNvGraphicFramePr>
              <p:nvPr>
                <p:extLst>
                  <p:ext uri="{D42A27DB-BD31-4B8C-83A1-F6EECF244321}">
                    <p14:modId xmlns:p14="http://schemas.microsoft.com/office/powerpoint/2010/main" val="4080776789"/>
                  </p:ext>
                </p:extLst>
              </p:nvPr>
            </p:nvGraphicFramePr>
            <p:xfrm>
              <a:off x="832104" y="2002790"/>
              <a:ext cx="10533888" cy="1251333"/>
            </p:xfrm>
            <a:graphic>
              <a:graphicData uri="http://schemas.openxmlformats.org/drawingml/2006/table">
                <a:tbl>
                  <a:tblPr/>
                  <a:tblGrid>
                    <a:gridCol w="3163824">
                      <a:extLst>
                        <a:ext uri="{9D8B030D-6E8A-4147-A177-3AD203B41FA5}">
                          <a16:colId xmlns:a16="http://schemas.microsoft.com/office/drawing/2014/main" val="20000"/>
                        </a:ext>
                      </a:extLst>
                    </a:gridCol>
                    <a:gridCol w="3163824">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tblGrid>
                  <a:tr h="306261">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&lt;</m:t>
                              </m:r>
                              <m:r>
                                <a:rPr lang="en-US" altLang="zh-CN" sz="1400" b="0" i="0" spc="-10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试验组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18" name="QO_5_AN.23_3#570e5a5a4?colgroup=16,16,10,10&amp;vop=1&amp;pid=46ca264bb&amp;color=0,0,0&amp;bbb=1"/>
              <p:cNvGraphicFramePr>
                <a:graphicFrameLocks noGrp="1"/>
              </p:cNvGraphicFramePr>
              <p:nvPr>
                <p:extLst>
                  <p:ext uri="{D42A27DB-BD31-4B8C-83A1-F6EECF244321}">
                    <p14:modId xmlns:p14="http://schemas.microsoft.com/office/powerpoint/2010/main" val="4080776789"/>
                  </p:ext>
                </p:extLst>
              </p:nvPr>
            </p:nvGraphicFramePr>
            <p:xfrm>
              <a:off x="832104" y="2002790"/>
              <a:ext cx="10533888" cy="1251333"/>
            </p:xfrm>
            <a:graphic>
              <a:graphicData uri="http://schemas.openxmlformats.org/drawingml/2006/table">
                <a:tbl>
                  <a:tblPr/>
                  <a:tblGrid>
                    <a:gridCol w="3163824">
                      <a:extLst>
                        <a:ext uri="{9D8B030D-6E8A-4147-A177-3AD203B41FA5}">
                          <a16:colId xmlns:a16="http://schemas.microsoft.com/office/drawing/2014/main" val="20000"/>
                        </a:ext>
                      </a:extLst>
                    </a:gridCol>
                    <a:gridCol w="3163824">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tblGrid>
                  <a:tr h="306261">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00000" t="-4000" r="-133077" b="-330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301449" t="-4000" r="-100580" b="-330000"/>
                          </a:stretch>
                        </a:blip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试验组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4_1#c57e52d4d?vop=1&amp;pid=46ca264bb&amp;color=0,0,0&amp;bt=1&amp;bbb=1&amp;hb=1"/>
              <p:cNvSpPr/>
              <p:nvPr/>
            </p:nvSpPr>
            <p:spPr>
              <a:xfrm>
                <a:off x="832104" y="1508760"/>
                <a:ext cx="10533888" cy="13589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（ⅱ）根据</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i</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中的列联表，能否有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的把握认为小白鼠在高浓度臭氧环境中与在正常环境中体重的增</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加量有差异</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附</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𝐾</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𝑎𝑑</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𝑏𝑐</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num>
                      <m:den>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𝑏</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𝑐</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𝑑</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𝑐</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𝑏</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𝑑</m:t>
                        </m:r>
                        <m:r>
                          <a:rPr lang="en-US" altLang="zh-CN" b="0" i="0">
                            <a:solidFill>
                              <a:srgbClr val="00000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24_1#c57e52d4d?vop=1&amp;pid=46ca264bb&amp;color=0,0,0&amp;bt=1&amp;bbb=1&amp;hb=1"/>
              <p:cNvSpPr>
                <a:spLocks noRot="1" noChangeAspect="1" noMove="1" noResize="1" noEditPoints="1" noAdjustHandles="1" noChangeArrowheads="1" noChangeShapeType="1" noTextEdit="1"/>
              </p:cNvSpPr>
              <p:nvPr/>
            </p:nvSpPr>
            <p:spPr>
              <a:xfrm>
                <a:off x="832104" y="1508760"/>
                <a:ext cx="10533888" cy="1358900"/>
              </a:xfrm>
              <a:prstGeom prst="rect">
                <a:avLst/>
              </a:prstGeom>
              <a:blipFill>
                <a:blip r:embed="rId3"/>
                <a:stretch>
                  <a:fillRect l="-1389" b="-3604"/>
                </a:stretch>
              </a:blipFill>
              <a:ln/>
            </p:spPr>
            <p:txBody>
              <a:bodyPr/>
              <a:lstStyle/>
              <a:p>
                <a:r>
                  <a:rPr lang="zh-CN" altLang="en-US">
                    <a:noFill/>
                  </a:rPr>
                  <a:t> </a:t>
                </a:r>
              </a:p>
            </p:txBody>
          </p:sp>
        </mc:Fallback>
      </mc:AlternateContent>
      <p:pic>
        <p:nvPicPr>
          <p:cNvPr id="3" name="QO_5_BD.24_1#c57e52d4d?vop=1&amp;pid=46ca264bb&amp;color=0,0,0&amp;tib=255,255,255&amp;iip=3"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6426" y="2861310"/>
            <a:ext cx="3054096" cy="63093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O_5_AN.25_1#c57e52d4d?vop=1&amp;pid=46ca264bb&amp;color=0,0,0&amp;bbb=1"/>
              <p:cNvSpPr/>
              <p:nvPr/>
            </p:nvSpPr>
            <p:spPr>
              <a:xfrm>
                <a:off x="832104" y="3485325"/>
                <a:ext cx="10533888" cy="836930"/>
              </a:xfrm>
              <a:prstGeom prst="rect">
                <a:avLst/>
              </a:prstGeom>
              <a:noFill/>
              <a:ln/>
            </p:spPr>
            <p:txBody>
              <a:bodyPr wrap="none" lIns="0" tIns="0" rIns="0" bIns="0" rtlCol="0" anchor="t"/>
              <a:lstStyle/>
              <a:p>
                <a:pPr algn="l" latinLnBrk="1">
                  <a:lnSpc>
                    <a:spcPts val="3800"/>
                  </a:lnSpc>
                </a:pPr>
                <a:r>
                  <a:rPr lang="en-US" altLang="zh-CN" sz="1800" b="0" i="0" dirty="0">
                    <a:solidFill>
                      <a:srgbClr val="FF0000"/>
                    </a:solidFill>
                    <a:latin typeface="微软雅黑" pitchFamily="34" charset="0"/>
                    <a:ea typeface="微软雅黑" pitchFamily="34" charset="-122"/>
                    <a:cs typeface="微软雅黑" pitchFamily="34" charset="-120"/>
                  </a:rPr>
                  <a:t>【解】因为</a:t>
                </a:r>
                <a14:m>
                  <m:oMath xmlns:m="http://schemas.openxmlformats.org/officeDocument/2006/math">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𝐾</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40×(6×6−14×14</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num>
                      <m:den>
                        <m:r>
                          <a:rPr lang="en-US" altLang="zh-CN" sz="1800" b="0" i="0">
                            <a:solidFill>
                              <a:srgbClr val="FF0000"/>
                            </a:solidFill>
                            <a:latin typeface="Cambria Math" pitchFamily="34" charset="0"/>
                            <a:ea typeface="Cambria Math" pitchFamily="34" charset="-122"/>
                            <a:cs typeface="Cambria Math" pitchFamily="34" charset="-120"/>
                          </a:rPr>
                          <m:t>20×20×20×20</m:t>
                        </m:r>
                      </m:den>
                    </m:f>
                    <m:r>
                      <a:rPr lang="en-US" altLang="zh-CN" sz="1800" b="0" i="0">
                        <a:solidFill>
                          <a:srgbClr val="FF0000"/>
                        </a:solidFill>
                        <a:latin typeface="Cambria Math" pitchFamily="34" charset="0"/>
                        <a:ea typeface="Cambria Math" pitchFamily="34" charset="-122"/>
                        <a:cs typeface="Cambria Math" pitchFamily="34" charset="-120"/>
                      </a:rPr>
                      <m:t>=6.4&gt;3.841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以有</a:t>
                </a:r>
                <a:r>
                  <a:rPr lang="en-US" altLang="zh-CN" sz="1800" b="0" i="0" dirty="0">
                    <a:solidFill>
                      <a:srgbClr val="FF0000"/>
                    </a:solidFill>
                    <a:latin typeface="微软雅黑" pitchFamily="34" charset="0"/>
                    <a:ea typeface="微软雅黑" pitchFamily="34" charset="-122"/>
                    <a:cs typeface="微软雅黑" pitchFamily="34" charset="-120"/>
                  </a:rPr>
                  <a:t>95%的把握认为小白鼠在高浓度臭氧环境中与在正常环境中体重的增加量有差异．</a:t>
                </a:r>
                <a:endParaRPr lang="en-US" altLang="zh-CN" sz="1800" dirty="0"/>
              </a:p>
            </p:txBody>
          </p:sp>
        </mc:Choice>
        <mc:Fallback>
          <p:sp>
            <p:nvSpPr>
              <p:cNvPr id="5" name="QO_5_AN.25_1#c57e52d4d?vop=1&amp;pid=46ca264bb&amp;color=0,0,0&amp;bbb=1"/>
              <p:cNvSpPr>
                <a:spLocks noRot="1" noChangeAspect="1" noMove="1" noResize="1" noEditPoints="1" noAdjustHandles="1" noChangeArrowheads="1" noChangeShapeType="1" noTextEdit="1"/>
              </p:cNvSpPr>
              <p:nvPr/>
            </p:nvSpPr>
            <p:spPr>
              <a:xfrm>
                <a:off x="832104" y="3485325"/>
                <a:ext cx="10533888" cy="836930"/>
              </a:xfrm>
              <a:prstGeom prst="rect">
                <a:avLst/>
              </a:prstGeom>
              <a:blipFill>
                <a:blip r:embed="rId5"/>
                <a:stretch>
                  <a:fillRect l="-1389" b="-1678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O_4_BD.26_1#d00fff4bb?vop=1&amp;pid=40dd7a2e6&amp;color=0,0,0&amp;bt=1&amp;bbb=1&amp;hb=1"/>
          <p:cNvSpPr/>
          <p:nvPr/>
        </p:nvSpPr>
        <p:spPr>
          <a:xfrm>
            <a:off x="832104" y="150876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一医疗团队为研究某地的一种地方性疾病与当地居民的卫生习惯（</a:t>
            </a:r>
            <a:r>
              <a:rPr lang="en-US" altLang="zh-CN" sz="1800" b="0" i="0">
                <a:solidFill>
                  <a:srgbClr val="000000"/>
                </a:solidFill>
                <a:latin typeface="微软雅黑" pitchFamily="34" charset="0"/>
                <a:ea typeface="微软雅黑" pitchFamily="34" charset="-122"/>
                <a:cs typeface="微软雅黑" pitchFamily="34" charset="-120"/>
              </a:rPr>
              <a:t>卫生习惯分为良好和不够良好两类）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的关系</a:t>
            </a:r>
            <a:r>
              <a:rPr lang="en-US" altLang="zh-CN" sz="1800" b="0" i="0" dirty="0">
                <a:solidFill>
                  <a:srgbClr val="000000"/>
                </a:solidFill>
                <a:latin typeface="微软雅黑" pitchFamily="34" charset="0"/>
                <a:ea typeface="微软雅黑" pitchFamily="34" charset="-122"/>
                <a:cs typeface="微软雅黑" pitchFamily="34" charset="-120"/>
              </a:rPr>
              <a:t>，在已患该疾病的病例中随机调查了100例（称为病例组</a:t>
            </a:r>
            <a:r>
              <a:rPr lang="en-US" altLang="zh-CN" sz="1800" b="0" i="0">
                <a:solidFill>
                  <a:srgbClr val="000000"/>
                </a:solidFill>
                <a:latin typeface="微软雅黑" pitchFamily="34" charset="0"/>
                <a:ea typeface="微软雅黑" pitchFamily="34" charset="-122"/>
                <a:cs typeface="微软雅黑" pitchFamily="34" charset="-120"/>
              </a:rPr>
              <a:t>），同时在未患该疾病的人群中随机调查</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了</a:t>
            </a:r>
            <a:r>
              <a:rPr lang="en-US" altLang="zh-CN" b="0" i="0" dirty="0">
                <a:solidFill>
                  <a:srgbClr val="000000"/>
                </a:solidFill>
                <a:latin typeface="微软雅黑" pitchFamily="34" charset="0"/>
                <a:ea typeface="微软雅黑" pitchFamily="34" charset="-122"/>
                <a:cs typeface="微软雅黑" pitchFamily="34" charset="-120"/>
              </a:rPr>
              <a:t>100人（称为对照组），得到如下数据：</a:t>
            </a:r>
            <a:endParaRPr lang="en-US" altLang="zh-CN" dirty="0"/>
          </a:p>
        </p:txBody>
      </p:sp>
      <p:graphicFrame>
        <p:nvGraphicFramePr>
          <p:cNvPr id="20" name="QO_4_BD.26_2#d00fff4bb?colgroup=21,21,13&amp;vop=1&amp;pid=40dd7a2e6&amp;color=0,0,0&amp;bbb=1"/>
          <p:cNvGraphicFramePr>
            <a:graphicFrameLocks noGrp="1"/>
          </p:cNvGraphicFramePr>
          <p:nvPr>
            <p:extLst>
              <p:ext uri="{D42A27DB-BD31-4B8C-83A1-F6EECF244321}">
                <p14:modId xmlns:p14="http://schemas.microsoft.com/office/powerpoint/2010/main" val="1024897090"/>
              </p:ext>
            </p:extLst>
          </p:nvPr>
        </p:nvGraphicFramePr>
        <p:xfrm>
          <a:off x="832104" y="2831592"/>
          <a:ext cx="10524744" cy="931610"/>
        </p:xfrm>
        <a:graphic>
          <a:graphicData uri="http://schemas.openxmlformats.org/drawingml/2006/table">
            <a:tbl>
              <a:tblPr/>
              <a:tblGrid>
                <a:gridCol w="3977640">
                  <a:extLst>
                    <a:ext uri="{9D8B030D-6E8A-4147-A177-3AD203B41FA5}">
                      <a16:colId xmlns:a16="http://schemas.microsoft.com/office/drawing/2014/main" val="20000"/>
                    </a:ext>
                  </a:extLst>
                </a:gridCol>
                <a:gridCol w="3959352">
                  <a:extLst>
                    <a:ext uri="{9D8B030D-6E8A-4147-A177-3AD203B41FA5}">
                      <a16:colId xmlns:a16="http://schemas.microsoft.com/office/drawing/2014/main" val="20001"/>
                    </a:ext>
                  </a:extLst>
                </a:gridCol>
                <a:gridCol w="2587752">
                  <a:extLst>
                    <a:ext uri="{9D8B030D-6E8A-4147-A177-3AD203B41FA5}">
                      <a16:colId xmlns:a16="http://schemas.microsoft.com/office/drawing/2014/main" val="20002"/>
                    </a:ext>
                  </a:extLst>
                </a:gridCol>
              </a:tblGrid>
              <a:tr h="30156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不够良好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病例组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201247863.fixed?pid=2efe52f8c&amp;color=195,214,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第八章</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成对数据的统计分析</a:t>
            </a:r>
            <a:endParaRPr lang="en-US" altLang="zh-CN" sz="4400" dirty="0"/>
          </a:p>
        </p:txBody>
      </p:sp>
      <p:sp>
        <p:nvSpPr>
          <p:cNvPr id="3" name="C_2_BD#201247863.fixed?pid=2efe52f8c&amp;color=255,255,255&amp;bbb=1"/>
          <p:cNvSpPr/>
          <p:nvPr/>
        </p:nvSpPr>
        <p:spPr>
          <a:xfrm>
            <a:off x="0" y="2880360"/>
            <a:ext cx="12188952" cy="649224"/>
          </a:xfrm>
          <a:prstGeom prst="rect">
            <a:avLst/>
          </a:prstGeom>
          <a:noFill/>
          <a:ln/>
        </p:spPr>
        <p:txBody>
          <a:bodyPr wrap="none" lIns="0" tIns="0" rIns="0" bIns="0" rtlCol="0" anchor="ctr"/>
          <a:lstStyle/>
          <a:p>
            <a:pPr algn="ctr" latinLnBrk="1">
              <a:lnSpc>
                <a:spcPts val="3900"/>
              </a:lnSpc>
            </a:pPr>
            <a:r>
              <a:rPr lang="en-US" altLang="zh-CN" sz="3200" b="0" i="0" dirty="0">
                <a:solidFill>
                  <a:srgbClr val="FFFFFF"/>
                </a:solidFill>
                <a:latin typeface="微软雅黑" pitchFamily="34" charset="0"/>
                <a:ea typeface="微软雅黑" pitchFamily="34" charset="-122"/>
                <a:cs typeface="微软雅黑" pitchFamily="34" charset="-120"/>
              </a:rPr>
              <a:t>真题上分</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7_1#5b2678684?vop=1&amp;pid=d00fff4bb&amp;color=0,0,0&amp;bt=1&amp;bbb=1"/>
              <p:cNvSpPr/>
              <p:nvPr/>
            </p:nvSpPr>
            <p:spPr>
              <a:xfrm>
                <a:off x="832104" y="150876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（1）能否有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的把握认为患该疾病群体与未患该疾病群体的卫生习惯有差异？</a:t>
                </a:r>
                <a:endParaRPr lang="en-US" altLang="zh-CN" sz="1800" dirty="0"/>
              </a:p>
            </p:txBody>
          </p:sp>
        </mc:Choice>
        <mc:Fallback>
          <p:sp>
            <p:nvSpPr>
              <p:cNvPr id="2" name="QO_5_BD.27_1#5b2678684?vop=1&amp;pid=d00fff4bb&amp;color=0,0,0&amp;bt=1&amp;bbb=1"/>
              <p:cNvSpPr>
                <a:spLocks noRot="1" noChangeAspect="1" noMove="1" noResize="1" noEditPoints="1" noAdjustHandles="1" noChangeArrowheads="1" noChangeShapeType="1" noTextEdit="1"/>
              </p:cNvSpPr>
              <p:nvPr/>
            </p:nvSpPr>
            <p:spPr>
              <a:xfrm>
                <a:off x="832104" y="1508760"/>
                <a:ext cx="10533888" cy="363855"/>
              </a:xfrm>
              <a:prstGeom prst="rect">
                <a:avLst/>
              </a:prstGeom>
              <a:blipFill>
                <a:blip r:embed="rId3"/>
                <a:stretch>
                  <a:fillRect l="-1389" b="-38983"/>
                </a:stretch>
              </a:blipFill>
              <a:ln/>
            </p:spPr>
            <p:txBody>
              <a:bodyPr/>
              <a:lstStyle/>
              <a:p>
                <a:r>
                  <a:rPr lang="zh-CN" altLang="en-US">
                    <a:noFill/>
                  </a:rPr>
                  <a:t> </a:t>
                </a:r>
              </a:p>
            </p:txBody>
          </p:sp>
        </mc:Fallback>
      </mc:AlternateContent>
      <p:sp>
        <p:nvSpPr>
          <p:cNvPr id="3" name="QO_5_AN.28_1#5b2678684?vop=1&amp;pid=d00fff4bb&amp;color=0,0,0&amp;bbb=1"/>
          <p:cNvSpPr/>
          <p:nvPr/>
        </p:nvSpPr>
        <p:spPr>
          <a:xfrm>
            <a:off x="832104" y="1875282"/>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【解】</a:t>
            </a:r>
            <a:endParaRPr lang="en-US" altLang="zh-CN" sz="1800" dirty="0"/>
          </a:p>
        </p:txBody>
      </p:sp>
      <p:graphicFrame>
        <p:nvGraphicFramePr>
          <p:cNvPr id="21" name="QO_5_AN.28_2#5b2678684?colgroup=13,13,13,13&amp;vop=1&amp;pid=d00fff4bb&amp;color=0,0,0&amp;bbb=1"/>
          <p:cNvGraphicFramePr>
            <a:graphicFrameLocks noGrp="1"/>
          </p:cNvGraphicFramePr>
          <p:nvPr>
            <p:extLst>
              <p:ext uri="{D42A27DB-BD31-4B8C-83A1-F6EECF244321}">
                <p14:modId xmlns:p14="http://schemas.microsoft.com/office/powerpoint/2010/main" val="380428029"/>
              </p:ext>
            </p:extLst>
          </p:nvPr>
        </p:nvGraphicFramePr>
        <p:xfrm>
          <a:off x="832105" y="2366772"/>
          <a:ext cx="10536016" cy="1246634"/>
        </p:xfrm>
        <a:graphic>
          <a:graphicData uri="http://schemas.openxmlformats.org/drawingml/2006/table">
            <a:tbl>
              <a:tblPr/>
              <a:tblGrid>
                <a:gridCol w="2647699">
                  <a:extLst>
                    <a:ext uri="{9D8B030D-6E8A-4147-A177-3AD203B41FA5}">
                      <a16:colId xmlns:a16="http://schemas.microsoft.com/office/drawing/2014/main" val="20000"/>
                    </a:ext>
                  </a:extLst>
                </a:gridCol>
                <a:gridCol w="2629439">
                  <a:extLst>
                    <a:ext uri="{9D8B030D-6E8A-4147-A177-3AD203B41FA5}">
                      <a16:colId xmlns:a16="http://schemas.microsoft.com/office/drawing/2014/main" val="20001"/>
                    </a:ext>
                  </a:extLst>
                </a:gridCol>
                <a:gridCol w="2629439">
                  <a:extLst>
                    <a:ext uri="{9D8B030D-6E8A-4147-A177-3AD203B41FA5}">
                      <a16:colId xmlns:a16="http://schemas.microsoft.com/office/drawing/2014/main" val="20002"/>
                    </a:ext>
                  </a:extLst>
                </a:gridCol>
                <a:gridCol w="2629439">
                  <a:extLst>
                    <a:ext uri="{9D8B030D-6E8A-4147-A177-3AD203B41FA5}">
                      <a16:colId xmlns:a16="http://schemas.microsoft.com/office/drawing/2014/main" val="20003"/>
                    </a:ext>
                  </a:extLst>
                </a:gridCol>
              </a:tblGrid>
              <a:tr h="30156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不够良好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病例组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AlternateContent xmlns:mc="http://schemas.openxmlformats.org/markup-compatibility/2006">
        <mc:Choice xmlns:a14="http://schemas.microsoft.com/office/drawing/2010/main" Requires="a14">
          <p:sp>
            <p:nvSpPr>
              <p:cNvPr id="5" name="QO_5_AN.28_3#5b2678684?vop=1&amp;pid=d00fff4bb&amp;color=0,0,0&amp;bbb=1"/>
              <p:cNvSpPr/>
              <p:nvPr/>
            </p:nvSpPr>
            <p:spPr>
              <a:xfrm>
                <a:off x="832104" y="3751072"/>
                <a:ext cx="10533888" cy="836930"/>
              </a:xfrm>
              <a:prstGeom prst="rect">
                <a:avLst/>
              </a:prstGeom>
              <a:noFill/>
              <a:ln/>
            </p:spPr>
            <p:txBody>
              <a:bodyPr wrap="none" lIns="0" tIns="0" rIns="0" bIns="0" rtlCol="0" anchor="t"/>
              <a:lstStyle/>
              <a:p>
                <a:pPr algn="l" latinLnBrk="1">
                  <a:lnSpc>
                    <a:spcPts val="3800"/>
                  </a:lnSpc>
                </a:pPr>
                <a14:m>
                  <m:oMath xmlns:m="http://schemas.openxmlformats.org/officeDocument/2006/math">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𝐾</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200×(40×90−60×10</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num>
                      <m:den>
                        <m:r>
                          <a:rPr lang="en-US" altLang="zh-CN" sz="1800" b="0" i="0">
                            <a:solidFill>
                              <a:srgbClr val="FF0000"/>
                            </a:solidFill>
                            <a:latin typeface="Cambria Math" pitchFamily="34" charset="0"/>
                            <a:ea typeface="Cambria Math" pitchFamily="34" charset="-122"/>
                            <a:cs typeface="Cambria Math" pitchFamily="34" charset="-120"/>
                          </a:rPr>
                          <m:t>100×100×50×150</m:t>
                        </m:r>
                      </m:den>
                    </m:f>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=24&gt;6.635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以有</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的把握认为患该疾病群体与未患该疾病群体的卫生习惯有差异.</a:t>
                </a:r>
                <a:endParaRPr lang="en-US" altLang="zh-CN" sz="100" dirty="0"/>
              </a:p>
            </p:txBody>
          </p:sp>
        </mc:Choice>
        <mc:Fallback>
          <p:sp>
            <p:nvSpPr>
              <p:cNvPr id="5" name="QO_5_AN.28_3#5b2678684?vop=1&amp;pid=d00fff4bb&amp;color=0,0,0&amp;bbb=1"/>
              <p:cNvSpPr>
                <a:spLocks noRot="1" noChangeAspect="1" noMove="1" noResize="1" noEditPoints="1" noAdjustHandles="1" noChangeArrowheads="1" noChangeShapeType="1" noTextEdit="1"/>
              </p:cNvSpPr>
              <p:nvPr/>
            </p:nvSpPr>
            <p:spPr>
              <a:xfrm>
                <a:off x="832104" y="3751072"/>
                <a:ext cx="10533888" cy="836930"/>
              </a:xfrm>
              <a:prstGeom prst="rect">
                <a:avLst/>
              </a:prstGeom>
              <a:blipFill>
                <a:blip r:embed="rId4"/>
                <a:stretch>
                  <a:fillRect l="-1389" b="-1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bg/>
                                          </p:spTgt>
                                        </p:tgtEl>
                                        <p:attrNameLst>
                                          <p:attrName>style.visibility</p:attrName>
                                        </p:attrNameLst>
                                      </p:cBhvr>
                                      <p:to>
                                        <p:strVal val="visible"/>
                                      </p:to>
                                    </p:set>
                                    <p:anim calcmode="lin" valueType="num">
                                      <p:cBhvr additive="base">
                                        <p:cTn id="19"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5">
                                            <p:bg/>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0" end="0"/>
                                            </p:txEl>
                                          </p:spTgt>
                                        </p:tgtEl>
                                        <p:attrNameLst>
                                          <p:attrName>style.visibility</p:attrName>
                                        </p:attrNameLst>
                                      </p:cBhvr>
                                      <p:to>
                                        <p:strVal val="visible"/>
                                      </p:to>
                                    </p:set>
                                    <p:anim calcmode="lin" valueType="num">
                                      <p:cBhvr additive="base">
                                        <p:cTn id="2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 calcmode="lin" valueType="num">
                                      <p:cBhvr additive="base">
                                        <p:cTn id="2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9_1#9e90b92c0?vop=1&amp;pid=d00fff4bb&amp;color=0,0,0&amp;bt=1&amp;bbb=1&amp;hb=1"/>
              <p:cNvSpPr/>
              <p:nvPr/>
            </p:nvSpPr>
            <p:spPr>
              <a:xfrm>
                <a:off x="832104" y="1508760"/>
                <a:ext cx="10533888" cy="9525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（2）从该地的人群中任选一人，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表示事件“选到的人卫生习惯不够良好”，</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表示事件</a:t>
                </a:r>
                <a:r>
                  <a:rPr lang="en-US" altLang="zh-CN" sz="1800" b="0" i="0">
                    <a:solidFill>
                      <a:srgbClr val="000000"/>
                    </a:solidFill>
                    <a:latin typeface="微软雅黑" pitchFamily="34" charset="0"/>
                    <a:ea typeface="微软雅黑" pitchFamily="34" charset="-122"/>
                    <a:cs typeface="微软雅黑" pitchFamily="34" charset="-120"/>
                  </a:rPr>
                  <a:t>“选到的人患有</a:t>
                </a:r>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该疾病</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𝐵</m:t>
                            </m:r>
                          </m:e>
                        </m:ba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den>
                    </m:f>
                  </m:oMath>
                </a14:m>
                <a:r>
                  <a:rPr lang="en-US" altLang="zh-CN"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𝐴</m:t>
                            </m:r>
                          </m:e>
                        </m:bar>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𝐵</m:t>
                            </m:r>
                          </m:e>
                        </m:bar>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𝐴</m:t>
                            </m:r>
                          </m:e>
                        </m:bar>
                        <m:r>
                          <a:rPr lang="en-US" altLang="zh-CN" b="0" i="0">
                            <a:solidFill>
                              <a:srgbClr val="000000"/>
                            </a:solidFill>
                            <a:latin typeface="Cambria Math" pitchFamily="34" charset="0"/>
                            <a:ea typeface="Cambria Math" pitchFamily="34" charset="-122"/>
                            <a:cs typeface="Cambria Math" pitchFamily="34" charset="-120"/>
                          </a:rPr>
                          <m:t>)</m:t>
                        </m:r>
                      </m:den>
                    </m:f>
                  </m:oMath>
                </a14:m>
                <a:r>
                  <a:rPr lang="en-US" altLang="zh-CN" b="0" i="0" dirty="0">
                    <a:solidFill>
                      <a:srgbClr val="000000"/>
                    </a:solidFill>
                    <a:latin typeface="微软雅黑" pitchFamily="34" charset="0"/>
                    <a:ea typeface="微软雅黑" pitchFamily="34" charset="-122"/>
                    <a:cs typeface="微软雅黑" pitchFamily="34" charset="-120"/>
                  </a:rPr>
                  <a:t>的比值是卫生习惯不够良好对患该疾病风险程度的一项度量指标，记该指标为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29_1#9e90b92c0?vop=1&amp;pid=d00fff4bb&amp;color=0,0,0&amp;bt=1&amp;bbb=1&amp;hb=1"/>
              <p:cNvSpPr>
                <a:spLocks noRot="1" noChangeAspect="1" noMove="1" noResize="1" noEditPoints="1" noAdjustHandles="1" noChangeArrowheads="1" noChangeShapeType="1" noTextEdit="1"/>
              </p:cNvSpPr>
              <p:nvPr/>
            </p:nvSpPr>
            <p:spPr>
              <a:xfrm>
                <a:off x="832104" y="1508760"/>
                <a:ext cx="10533888" cy="952500"/>
              </a:xfrm>
              <a:prstGeom prst="rect">
                <a:avLst/>
              </a:prstGeom>
              <a:blipFill>
                <a:blip r:embed="rId3"/>
                <a:stretch>
                  <a:fillRect l="-1389" r="-1157" b="-448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BD.30_1#9a27978d6?vop=1&amp;pid=9e90b92c0&amp;color=0,0,0&amp;bbb=1"/>
              <p:cNvSpPr/>
              <p:nvPr/>
            </p:nvSpPr>
            <p:spPr>
              <a:xfrm>
                <a:off x="832104" y="2450592"/>
                <a:ext cx="10533888" cy="533400"/>
              </a:xfrm>
              <a:prstGeom prst="rect">
                <a:avLst/>
              </a:prstGeom>
              <a:noFill/>
              <a:ln/>
            </p:spPr>
            <p:txBody>
              <a:bodyPr wrap="none" lIns="0" tIns="0" rIns="0" bIns="0" rtlCol="0" anchor="t"/>
              <a:lstStyle/>
              <a:p>
                <a:pPr algn="l" latinLnBrk="1">
                  <a:lnSpc>
                    <a:spcPts val="4200"/>
                  </a:lnSpc>
                </a:pPr>
                <a:r>
                  <a:rPr lang="en-US" altLang="zh-CN" sz="1800" b="0" i="0" dirty="0">
                    <a:solidFill>
                      <a:srgbClr val="000000"/>
                    </a:solidFill>
                    <a:latin typeface="微软雅黑" pitchFamily="34" charset="0"/>
                    <a:ea typeface="微软雅黑" pitchFamily="34" charset="-122"/>
                    <a:cs typeface="微软雅黑" pitchFamily="34" charset="-120"/>
                  </a:rPr>
                  <a:t>（ⅰ）证明：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6_BD.30_1#9a27978d6?vop=1&amp;pid=9e90b92c0&amp;color=0,0,0&amp;bbb=1"/>
              <p:cNvSpPr>
                <a:spLocks noRot="1" noChangeAspect="1" noMove="1" noResize="1" noEditPoints="1" noAdjustHandles="1" noChangeArrowheads="1" noChangeShapeType="1" noTextEdit="1"/>
              </p:cNvSpPr>
              <p:nvPr/>
            </p:nvSpPr>
            <p:spPr>
              <a:xfrm>
                <a:off x="832104" y="2450592"/>
                <a:ext cx="10533888" cy="533400"/>
              </a:xfrm>
              <a:prstGeom prst="rect">
                <a:avLst/>
              </a:prstGeom>
              <a:blipFill>
                <a:blip r:embed="rId4"/>
                <a:stretch>
                  <a:fillRect l="-1389" b="-795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N.31_1#9a27978d6?vop=1&amp;pid=9e90b92c0&amp;color=0,0,0&amp;bbb=1&amp;hb=1"/>
              <p:cNvSpPr/>
              <p:nvPr/>
            </p:nvSpPr>
            <p:spPr>
              <a:xfrm>
                <a:off x="832104" y="2983992"/>
                <a:ext cx="10533888" cy="1240155"/>
              </a:xfrm>
              <a:prstGeom prst="rect">
                <a:avLst/>
              </a:prstGeom>
              <a:noFill/>
              <a:ln/>
            </p:spPr>
            <p:txBody>
              <a:bodyPr wrap="none" lIns="0" tIns="0" rIns="0" bIns="0" rtlCol="0" anchor="t"/>
              <a:lstStyle/>
              <a:p>
                <a:pPr algn="l" latinLnBrk="1">
                  <a:lnSpc>
                    <a:spcPts val="7000"/>
                  </a:lnSpc>
                </a:pPr>
                <a:r>
                  <a:rPr lang="en-US" altLang="zh-CN" sz="1800" b="0" i="0" dirty="0">
                    <a:solidFill>
                      <a:srgbClr val="FF0000"/>
                    </a:solidFill>
                    <a:latin typeface="微软雅黑" pitchFamily="34" charset="0"/>
                    <a:ea typeface="微软雅黑" pitchFamily="34" charset="-122"/>
                    <a:cs typeface="微软雅黑" pitchFamily="34" charset="-120"/>
                  </a:rPr>
                  <a:t>【证明】</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𝑅</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𝐴𝐵</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num>
                      <m:den>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𝐴𝐵</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bar>
                              <m:barPr>
                                <m:pos m:val="top"/>
                                <m:ctrlPr>
                                  <a:rPr lang="en-US" altLang="zh-CN" sz="1800" i="1">
                                    <a:solidFill>
                                      <a:srgbClr val="FF0000"/>
                                    </a:solidFill>
                                    <a:latin typeface="Cambria Math" panose="02040503050406030204" pitchFamily="18" charset="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den>
                        </m:f>
                      </m:num>
                      <m:den>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den>
                        </m:f>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𝐴𝐵</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𝐴𝐵</m:t>
                            </m:r>
                          </m:e>
                        </m:ba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m:rPr>
                            <m:nor/>
                          </m:rPr>
                          <a:rPr lang="en-US" altLang="zh-CN" sz="1800" b="0" i="0">
                            <a:solidFill>
                              <a:srgbClr val="FF0000"/>
                            </a:solidFill>
                            <a:latin typeface="Cambria Math" pitchFamily="34" charset="0"/>
                            <a:ea typeface="Cambria Math" pitchFamily="34" charset="-122"/>
                            <a:cs typeface="Cambria Math" pitchFamily="34" charset="-120"/>
                          </a:rPr>
                          <m:t> </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𝐴𝐵</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den>
                        </m:f>
                      </m:num>
                      <m:den>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den>
                        </m:f>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bar>
                              <m:barPr>
                                <m:pos m:val="top"/>
                                <m:ctrlPr>
                                  <a:rPr lang="en-US" altLang="zh-CN" sz="1800" i="1">
                                    <a:solidFill>
                                      <a:srgbClr val="FF0000"/>
                                    </a:solidFill>
                                    <a:latin typeface="Cambria Math" panose="02040503050406030204" pitchFamily="18" charset="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den>
                        </m:f>
                      </m:num>
                      <m:den>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𝐴𝐵</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den>
                        </m:f>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den>
                    </m:f>
                  </m:oMath>
                </a14:m>
                <a:r>
                  <a:rPr lang="en-US" altLang="zh-CN" sz="1800" b="0" i="0" dirty="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𝑅</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a:t>
                </a:r>
                <a:r>
                  <a:rPr lang="en-US" altLang="zh-CN" b="0" i="0" dirty="0">
                    <a:solidFill>
                      <a:srgbClr val="00A0AF"/>
                    </a:solidFill>
                    <a:latin typeface="微软雅黑" pitchFamily="34" charset="0"/>
                    <a:ea typeface="楷体" pitchFamily="34" charset="-122"/>
                    <a:cs typeface="微软雅黑" pitchFamily="34" charset="-120"/>
                  </a:rPr>
                  <a:t>提示：条件概率公式的应用）</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6_AN.31_1#9a27978d6?vop=1&amp;pid=9e90b92c0&amp;color=0,0,0&amp;bbb=1&amp;hb=1"/>
              <p:cNvSpPr>
                <a:spLocks noRot="1" noChangeAspect="1" noMove="1" noResize="1" noEditPoints="1" noAdjustHandles="1" noChangeArrowheads="1" noChangeShapeType="1" noTextEdit="1"/>
              </p:cNvSpPr>
              <p:nvPr/>
            </p:nvSpPr>
            <p:spPr>
              <a:xfrm>
                <a:off x="832104" y="2983992"/>
                <a:ext cx="10533888" cy="1240155"/>
              </a:xfrm>
              <a:prstGeom prst="rect">
                <a:avLst/>
              </a:prstGeom>
              <a:blipFill>
                <a:blip r:embed="rId5"/>
                <a:stretch>
                  <a:fillRect l="-1389" b="-113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2_1#e6d596fd2?vop=1&amp;pid=9e90b92c0&amp;color=0,0,0&amp;bt=1&amp;bbb=1"/>
              <p:cNvSpPr/>
              <p:nvPr/>
            </p:nvSpPr>
            <p:spPr>
              <a:xfrm>
                <a:off x="832104" y="1508760"/>
                <a:ext cx="10533888" cy="977900"/>
              </a:xfrm>
              <a:prstGeom prst="rect">
                <a:avLst/>
              </a:prstGeom>
              <a:noFill/>
              <a:ln/>
            </p:spPr>
            <p:txBody>
              <a:bodyPr wrap="none" lIns="0" tIns="0" rIns="0" bIns="0" rtlCol="0" anchor="t"/>
              <a:lstStyle/>
              <a:p>
                <a:pPr algn="l" latinLnBrk="1">
                  <a:lnSpc>
                    <a:spcPts val="3600"/>
                  </a:lnSpc>
                </a:pPr>
                <a:r>
                  <a:rPr lang="en-US" altLang="zh-CN" sz="1800" b="0" i="0" dirty="0">
                    <a:solidFill>
                      <a:srgbClr val="000000"/>
                    </a:solidFill>
                    <a:latin typeface="微软雅黑" pitchFamily="34" charset="0"/>
                    <a:ea typeface="微软雅黑" pitchFamily="34" charset="-122"/>
                    <a:cs typeface="微软雅黑" pitchFamily="34" charset="-120"/>
                  </a:rPr>
                  <a:t>（ⅱ）利用该调查数据，给出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的估计值，并利用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i</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的结果给出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的估计值．</a:t>
                </a:r>
                <a:endParaRPr lang="en-US" altLang="zh-CN" sz="1800" dirty="0"/>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附</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𝐾</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𝑎𝑑</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𝑏𝑐</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6_BD.32_1#e6d596fd2?vop=1&amp;pid=9e90b92c0&amp;color=0,0,0&amp;bt=1&amp;bbb=1"/>
              <p:cNvSpPr>
                <a:spLocks noRot="1" noChangeAspect="1" noMove="1" noResize="1" noEditPoints="1" noAdjustHandles="1" noChangeArrowheads="1" noChangeShapeType="1" noTextEdit="1"/>
              </p:cNvSpPr>
              <p:nvPr/>
            </p:nvSpPr>
            <p:spPr>
              <a:xfrm>
                <a:off x="832104" y="1508760"/>
                <a:ext cx="10533888" cy="977900"/>
              </a:xfrm>
              <a:prstGeom prst="rect">
                <a:avLst/>
              </a:prstGeom>
              <a:blipFill>
                <a:blip r:embed="rId3"/>
                <a:stretch>
                  <a:fillRect l="-1389" b="-5000"/>
                </a:stretch>
              </a:blipFill>
              <a:ln/>
            </p:spPr>
            <p:txBody>
              <a:bodyPr/>
              <a:lstStyle/>
              <a:p>
                <a:r>
                  <a:rPr lang="zh-CN" altLang="en-US">
                    <a:noFill/>
                  </a:rPr>
                  <a:t> </a:t>
                </a:r>
              </a:p>
            </p:txBody>
          </p:sp>
        </mc:Fallback>
      </mc:AlternateContent>
      <p:pic>
        <p:nvPicPr>
          <p:cNvPr id="3" name="QO_6_BD.32_1#e6d596fd2?vop=1&amp;pid=9e90b92c0&amp;color=0,0,0&amp;tib=255,255,255&amp;iip=4"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60711" y="2484565"/>
            <a:ext cx="3008376" cy="5486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O_6_AN.33_1#e6d596fd2?vop=1&amp;pid=9e90b92c0&amp;color=0,0,0&amp;bbb=1"/>
              <p:cNvSpPr/>
              <p:nvPr/>
            </p:nvSpPr>
            <p:spPr>
              <a:xfrm>
                <a:off x="832104" y="3016377"/>
                <a:ext cx="10533888" cy="1968500"/>
              </a:xfrm>
              <a:prstGeom prst="rect">
                <a:avLst/>
              </a:prstGeom>
              <a:noFill/>
              <a:ln/>
            </p:spPr>
            <p:txBody>
              <a:bodyPr wrap="none" lIns="0" tIns="0" rIns="0" bIns="0" rtlCol="0" anchor="t"/>
              <a:lstStyle/>
              <a:p>
                <a:pPr algn="l" latinLnBrk="1">
                  <a:lnSpc>
                    <a:spcPts val="3400"/>
                  </a:lnSpc>
                </a:pPr>
                <a:r>
                  <a:rPr lang="en-US" altLang="zh-CN" sz="1800" b="0" i="0" dirty="0">
                    <a:solidFill>
                      <a:srgbClr val="FF0000"/>
                    </a:solidFill>
                    <a:latin typeface="微软雅黑" pitchFamily="34" charset="0"/>
                    <a:ea typeface="微软雅黑" pitchFamily="34" charset="-122"/>
                    <a:cs typeface="微软雅黑" pitchFamily="34" charset="-120"/>
                  </a:rPr>
                  <a:t>【解】由调查数据可得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40</m:t>
                        </m:r>
                      </m:num>
                      <m:den>
                        <m:r>
                          <a:rPr lang="en-US" altLang="zh-CN" sz="1800" b="0" i="0">
                            <a:solidFill>
                              <a:srgbClr val="FF0000"/>
                            </a:solidFill>
                            <a:latin typeface="Cambria Math" pitchFamily="34" charset="0"/>
                            <a:ea typeface="Cambria Math" pitchFamily="34" charset="-122"/>
                            <a:cs typeface="Cambria Math" pitchFamily="34" charset="-120"/>
                          </a:rPr>
                          <m:t>100</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10</m:t>
                        </m:r>
                      </m:num>
                      <m:den>
                        <m:r>
                          <a:rPr lang="en-US" altLang="zh-CN" sz="1800" b="0" i="0">
                            <a:solidFill>
                              <a:srgbClr val="FF0000"/>
                            </a:solidFill>
                            <a:latin typeface="Cambria Math" pitchFamily="34" charset="0"/>
                            <a:ea typeface="Cambria Math" pitchFamily="34" charset="-122"/>
                            <a:cs typeface="Cambria Math" pitchFamily="34" charset="-120"/>
                          </a:rPr>
                          <m:t>100</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9</m:t>
                        </m:r>
                      </m:num>
                      <m:den>
                        <m:r>
                          <a:rPr lang="en-US" altLang="zh-CN" sz="1800" b="0" i="0">
                            <a:solidFill>
                              <a:srgbClr val="FF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53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𝑅</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𝐴</m:t>
                            </m:r>
                          </m:e>
                        </m:ba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num>
                      <m:den>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9</m:t>
                            </m:r>
                          </m:num>
                          <m:den>
                            <m:r>
                              <a:rPr lang="en-US" altLang="zh-CN" sz="1800" b="0" i="0">
                                <a:solidFill>
                                  <a:srgbClr val="FF0000"/>
                                </a:solidFill>
                                <a:latin typeface="Cambria Math" pitchFamily="34" charset="0"/>
                                <a:ea typeface="Cambria Math" pitchFamily="34" charset="-122"/>
                                <a:cs typeface="Cambria Math" pitchFamily="34" charset="-120"/>
                              </a:rPr>
                              <m:t>10</m:t>
                            </m:r>
                          </m:den>
                        </m:f>
                      </m:num>
                      <m:den>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10</m:t>
                            </m:r>
                          </m:den>
                        </m:f>
                      </m:den>
                    </m:f>
                    <m:r>
                      <a:rPr lang="en-US" altLang="zh-CN" sz="1800" b="0" i="0">
                        <a:solidFill>
                          <a:srgbClr val="FF000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5" name="QO_6_AN.33_1#e6d596fd2?vop=1&amp;pid=9e90b92c0&amp;color=0,0,0&amp;bbb=1"/>
              <p:cNvSpPr>
                <a:spLocks noRot="1" noChangeAspect="1" noMove="1" noResize="1" noEditPoints="1" noAdjustHandles="1" noChangeArrowheads="1" noChangeShapeType="1" noTextEdit="1"/>
              </p:cNvSpPr>
              <p:nvPr/>
            </p:nvSpPr>
            <p:spPr>
              <a:xfrm>
                <a:off x="832104" y="3016377"/>
                <a:ext cx="10533888" cy="1968500"/>
              </a:xfrm>
              <a:prstGeom prst="rect">
                <a:avLst/>
              </a:prstGeom>
              <a:blipFill>
                <a:blip r:embed="rId5"/>
                <a:stretch>
                  <a:fillRect l="-1389" b="-3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additive="base">
                                        <p:cTn id="2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QC_4_BD.1_1#4a69679b3?htil=1&amp;vop=1&amp;pid=02787890c&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33321" y="1591056"/>
            <a:ext cx="3511296"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1_2#4a69679b3?htil=1&amp;vop=1&amp;pid=02787890c&amp;color=0,0,0&amp;bt=1&amp;bbb=1&amp;hb=1&amp;hs=1"/>
              <p:cNvSpPr/>
              <p:nvPr/>
            </p:nvSpPr>
            <p:spPr>
              <a:xfrm>
                <a:off x="832104" y="1508760"/>
                <a:ext cx="6940296"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鸢是鹰科的一种鸟，《诗经·大雅·旱麓》曰“鸢飞戾天</a:t>
                </a:r>
                <a:r>
                  <a:rPr lang="en-US" altLang="zh-CN" sz="1800" b="0" i="0">
                    <a:solidFill>
                      <a:srgbClr val="000000"/>
                    </a:solidFill>
                    <a:latin typeface="微软雅黑" pitchFamily="34" charset="0"/>
                    <a:ea typeface="微软雅黑" pitchFamily="34" charset="-122"/>
                    <a:cs typeface="微软雅黑" pitchFamily="34" charset="-120"/>
                  </a:rPr>
                  <a:t>，鱼跃于</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渊</a:t>
                </a:r>
                <a:r>
                  <a:rPr lang="en-US" altLang="zh-CN" sz="1800" b="0" i="0" dirty="0">
                    <a:solidFill>
                      <a:srgbClr val="000000"/>
                    </a:solidFill>
                    <a:latin typeface="微软雅黑" pitchFamily="34" charset="0"/>
                    <a:ea typeface="微软雅黑" pitchFamily="34" charset="-122"/>
                    <a:cs typeface="微软雅黑" pitchFamily="34" charset="-120"/>
                  </a:rPr>
                  <a:t>”.鸢尾花因花瓣形如鸢尾而得名（图1），寓意鹏程万里</a:t>
                </a:r>
                <a:r>
                  <a:rPr lang="en-US" altLang="zh-CN" sz="1800" b="0" i="0">
                    <a:solidFill>
                      <a:srgbClr val="000000"/>
                    </a:solidFill>
                    <a:latin typeface="微软雅黑" pitchFamily="34" charset="0"/>
                    <a:ea typeface="微软雅黑" pitchFamily="34" charset="-122"/>
                    <a:cs typeface="微软雅黑" pitchFamily="34" charset="-120"/>
                  </a:rPr>
                  <a:t>、前途无</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量</a:t>
                </a:r>
                <a:r>
                  <a:rPr lang="en-US" altLang="zh-CN" sz="1800" b="0" i="0" dirty="0">
                    <a:solidFill>
                      <a:srgbClr val="000000"/>
                    </a:solidFill>
                    <a:latin typeface="微软雅黑" pitchFamily="34" charset="0"/>
                    <a:ea typeface="微软雅黑" pitchFamily="34" charset="-122"/>
                    <a:cs typeface="微软雅黑" pitchFamily="34" charset="-120"/>
                  </a:rPr>
                  <a:t>.通过随机抽样</a:t>
                </a:r>
                <a:r>
                  <a:rPr lang="en-US" altLang="zh-CN" sz="1800" b="0" i="0">
                    <a:solidFill>
                      <a:srgbClr val="000000"/>
                    </a:solidFill>
                    <a:latin typeface="微软雅黑" pitchFamily="34" charset="0"/>
                    <a:ea typeface="微软雅黑" pitchFamily="34" charset="-122"/>
                    <a:cs typeface="微软雅黑" pitchFamily="34" charset="-120"/>
                  </a:rPr>
                  <a:t>，收集了若干朵某品种鸢尾花的花萼长度和花瓣长度</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单位:</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），绘制对应散点图（图2）如图所示:</a:t>
                </a:r>
                <a:endParaRPr lang="en-US" altLang="zh-CN" dirty="0"/>
              </a:p>
            </p:txBody>
          </p:sp>
        </mc:Choice>
        <mc:Fallback>
          <p:sp>
            <p:nvSpPr>
              <p:cNvPr id="3" name="QC_4_BD.1_2#4a69679b3?htil=1&amp;vop=1&amp;pid=02787890c&amp;color=0,0,0&amp;bt=1&amp;bbb=1&amp;hb=1&amp;hs=1"/>
              <p:cNvSpPr>
                <a:spLocks noRot="1" noChangeAspect="1" noMove="1" noResize="1" noEditPoints="1" noAdjustHandles="1" noChangeArrowheads="1" noChangeShapeType="1" noTextEdit="1"/>
              </p:cNvSpPr>
              <p:nvPr/>
            </p:nvSpPr>
            <p:spPr>
              <a:xfrm>
                <a:off x="832104" y="1508760"/>
                <a:ext cx="6940296" cy="1611630"/>
              </a:xfrm>
              <a:prstGeom prst="rect">
                <a:avLst/>
              </a:prstGeom>
              <a:blipFill>
                <a:blip r:embed="rId4"/>
                <a:stretch>
                  <a:fillRect l="-2109" r="-1933" b="-871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4_BD.1_3#4a69679b3?htil=1&amp;vop=1&amp;pid=02787890c&amp;color=0,0,0&amp;bbb=1&amp;hb=1&amp;hs=1"/>
              <p:cNvSpPr/>
              <p:nvPr/>
            </p:nvSpPr>
            <p:spPr>
              <a:xfrm>
                <a:off x="832104" y="3110992"/>
                <a:ext cx="6940296"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计算得样本相关系数为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0.864</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，利用最小二乘法求得相应的经验回归</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方程为</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a:solidFill>
                          <a:srgbClr val="000000"/>
                        </a:solidFill>
                        <a:latin typeface="Cambria Math" pitchFamily="34" charset="0"/>
                        <a:ea typeface="Cambria Math" pitchFamily="34" charset="-122"/>
                        <a:cs typeface="Cambria Math" pitchFamily="34" charset="-120"/>
                      </a:rPr>
                      <m:t>=0.750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+0.610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.根据以上信息</a:t>
                </a:r>
                <a:r>
                  <a:rPr lang="en-US" altLang="zh-CN" sz="1800" b="0" i="0">
                    <a:solidFill>
                      <a:srgbClr val="000000"/>
                    </a:solidFill>
                    <a:latin typeface="微软雅黑" pitchFamily="34" charset="0"/>
                    <a:ea typeface="微软雅黑" pitchFamily="34" charset="-122"/>
                    <a:cs typeface="微软雅黑" pitchFamily="34" charset="-120"/>
                  </a:rPr>
                  <a:t>，如下判断正确的为</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C_4_BD.1_3#4a69679b3?htil=1&amp;vop=1&amp;pid=02787890c&amp;color=0,0,0&amp;bbb=1&amp;hb=1&amp;hs=1"/>
              <p:cNvSpPr>
                <a:spLocks noRot="1" noChangeAspect="1" noMove="1" noResize="1" noEditPoints="1" noAdjustHandles="1" noChangeArrowheads="1" noChangeShapeType="1" noTextEdit="1"/>
              </p:cNvSpPr>
              <p:nvPr/>
            </p:nvSpPr>
            <p:spPr>
              <a:xfrm>
                <a:off x="832104" y="3110992"/>
                <a:ext cx="6940296" cy="1189355"/>
              </a:xfrm>
              <a:prstGeom prst="rect">
                <a:avLst/>
              </a:prstGeom>
              <a:blipFill>
                <a:blip r:embed="rId5"/>
                <a:stretch>
                  <a:fillRect l="-2109" r="-1757" b="-12308"/>
                </a:stretch>
              </a:blipFill>
              <a:ln/>
            </p:spPr>
            <p:txBody>
              <a:bodyPr/>
              <a:lstStyle/>
              <a:p>
                <a:r>
                  <a:rPr lang="zh-CN" altLang="en-US">
                    <a:noFill/>
                  </a:rPr>
                  <a:t> </a:t>
                </a:r>
              </a:p>
            </p:txBody>
          </p:sp>
        </mc:Fallback>
      </mc:AlternateContent>
      <p:sp>
        <p:nvSpPr>
          <p:cNvPr id="5" name="QC_4_AN.2_1#4a69679b3.bracket?vop=1&amp;pid=02787890c&amp;color=0,0,0&amp;vpa=1"/>
          <p:cNvSpPr/>
          <p:nvPr/>
        </p:nvSpPr>
        <p:spPr>
          <a:xfrm>
            <a:off x="1015460" y="3935857"/>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6" name="QC_4_BD.1_4#4a69679b3.choices?vop=1&amp;pid=02787890c&amp;color=0,0,0&amp;bbb=1&amp;hs=1"/>
              <p:cNvSpPr/>
              <p:nvPr/>
            </p:nvSpPr>
            <p:spPr>
              <a:xfrm>
                <a:off x="832104" y="4345432"/>
                <a:ext cx="10533888"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花萼长度和花瓣长度不存在相关关系</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花萼长度和花瓣长度负相关</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花萼长度为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800" b="0" i="0" dirty="0">
                    <a:solidFill>
                      <a:srgbClr val="000000"/>
                    </a:solidFill>
                    <a:latin typeface="微软雅黑" pitchFamily="34" charset="0"/>
                    <a:ea typeface="微软雅黑" pitchFamily="34" charset="-122"/>
                    <a:cs typeface="微软雅黑" pitchFamily="34" charset="-120"/>
                  </a:rPr>
                  <a:t>的该品种鸢尾花的花瓣长度的平均值约为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5.861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若选取其他品种鸢尾花进行抽样，所得花萼长度与花瓣长度的样本相关系数一定为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0.864</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6" name="QC_4_BD.1_4#4a69679b3.choices?vop=1&amp;pid=02787890c&amp;color=0,0,0&amp;bbb=1&amp;hs=1"/>
              <p:cNvSpPr>
                <a:spLocks noRot="1" noChangeAspect="1" noMove="1" noResize="1" noEditPoints="1" noAdjustHandles="1" noChangeArrowheads="1" noChangeShapeType="1" noTextEdit="1"/>
              </p:cNvSpPr>
              <p:nvPr/>
            </p:nvSpPr>
            <p:spPr>
              <a:xfrm>
                <a:off x="832104" y="4345432"/>
                <a:ext cx="10533888" cy="1604010"/>
              </a:xfrm>
              <a:prstGeom prst="rect">
                <a:avLst/>
              </a:prstGeom>
              <a:blipFill>
                <a:blip r:embed="rId6"/>
                <a:stretch>
                  <a:fillRect l="-1389" b="-91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3_1#4a69679b3?vop=1&amp;pid=02787890c&amp;color=0,0,0&amp;bt=1&amp;bbb=1&amp;hb=1"/>
              <p:cNvSpPr/>
              <p:nvPr/>
            </p:nvSpPr>
            <p:spPr>
              <a:xfrm>
                <a:off x="832104" y="1508760"/>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【解析】由题中散点图可知这些散点大致落在一条从左下角到右上角的直线附近,</a:t>
                </a:r>
                <a:r>
                  <a:rPr lang="en-US" altLang="zh-CN" sz="1800" b="0" i="0">
                    <a:solidFill>
                      <a:srgbClr val="000000"/>
                    </a:solidFill>
                    <a:latin typeface="微软雅黑" pitchFamily="34" charset="0"/>
                    <a:ea typeface="微软雅黑" pitchFamily="34" charset="-122"/>
                    <a:cs typeface="微软雅黑" pitchFamily="34" charset="-120"/>
                  </a:rPr>
                  <a:t>表明随花萼长度的增加,</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相应的花瓣长度呈增加的趋势</a:t>
                </a:r>
                <a:r>
                  <a:rPr lang="en-US" altLang="zh-CN" sz="1800" b="0" i="0" dirty="0">
                    <a:solidFill>
                      <a:srgbClr val="000000"/>
                    </a:solidFill>
                    <a:latin typeface="微软雅黑" pitchFamily="34" charset="0"/>
                    <a:ea typeface="微软雅黑" pitchFamily="34" charset="-122"/>
                    <a:cs typeface="微软雅黑" pitchFamily="34" charset="-120"/>
                  </a:rPr>
                  <a:t>,由成对样本数据的分布规律可知两者呈线性相关关系,且为正相关,</a:t>
                </a:r>
                <a:r>
                  <a:rPr lang="en-US" altLang="zh-CN" sz="1800" b="1" i="0" dirty="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1"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1" i="0">
                    <a:solidFill>
                      <a:srgbClr val="000000"/>
                    </a:solidFill>
                    <a:latin typeface="微软雅黑" pitchFamily="34" charset="0"/>
                    <a:ea typeface="微软雅黑" pitchFamily="34" charset="-122"/>
                    <a:cs typeface="微软雅黑" pitchFamily="34" charset="-120"/>
                  </a:rPr>
                  <a:t>错</a:t>
                </a:r>
              </a:p>
              <a:p>
                <a:pPr latinLnBrk="1">
                  <a:lnSpc>
                    <a:spcPts val="3300"/>
                  </a:lnSpc>
                </a:pPr>
                <a:r>
                  <a:rPr lang="en-US" altLang="zh-CN" sz="1800" b="1" i="0">
                    <a:solidFill>
                      <a:srgbClr val="000000"/>
                    </a:solidFill>
                    <a:latin typeface="微软雅黑" pitchFamily="34" charset="0"/>
                    <a:ea typeface="微软雅黑" pitchFamily="34" charset="-122"/>
                    <a:cs typeface="微软雅黑" pitchFamily="34" charset="-120"/>
                  </a:rPr>
                  <a:t>误</a:t>
                </a:r>
                <a:r>
                  <a:rPr lang="en-US" altLang="zh-CN" sz="1800" b="1"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因为花瓣长度关于花萼长度的经验回归方程为</a:t>
                </a: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a:solidFill>
                          <a:srgbClr val="000000"/>
                        </a:solidFill>
                        <a:latin typeface="Cambria Math" pitchFamily="34" charset="0"/>
                        <a:ea typeface="Cambria Math" pitchFamily="34" charset="-122"/>
                        <a:cs typeface="Cambria Math" pitchFamily="34" charset="-120"/>
                      </a:rPr>
                      <m:t>=0.750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+0.610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800" b="0" i="0" dirty="0">
                    <a:solidFill>
                      <a:srgbClr val="000000"/>
                    </a:solidFill>
                    <a:latin typeface="微软雅黑" pitchFamily="34" charset="0"/>
                    <a:ea typeface="微软雅黑" pitchFamily="34" charset="-122"/>
                    <a:cs typeface="微软雅黑" pitchFamily="34" charset="-120"/>
                  </a:rPr>
                  <a:t>,所以当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时,</a:t>
                </a:r>
              </a:p>
              <a:p>
                <a:pPr latinLnBrk="1">
                  <a:lnSpc>
                    <a:spcPts val="3300"/>
                  </a:lnSpc>
                </a:pPr>
                <a14:m>
                  <m:oMath xmlns:m="http://schemas.openxmlformats.org/officeDocument/2006/math">
                    <m:acc>
                      <m:accPr>
                        <m: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accPr>
                      <m:e>
                        <m:r>
                          <a:rPr lang="en-US" altLang="zh-CN" sz="1800" b="0" i="0">
                            <a:solidFill>
                              <a:srgbClr val="000000"/>
                            </a:solidFill>
                            <a:latin typeface="Cambria Math" pitchFamily="34" charset="0"/>
                            <a:ea typeface="Cambria Math" pitchFamily="34" charset="-122"/>
                            <a:cs typeface="Cambria Math" pitchFamily="34" charset="-120"/>
                          </a:rPr>
                          <m:t>𝑦</m:t>
                        </m:r>
                      </m:e>
                    </m:acc>
                    <m:r>
                      <a:rPr lang="en-US" altLang="zh-CN" sz="1800" b="0" i="0">
                        <a:solidFill>
                          <a:srgbClr val="000000"/>
                        </a:solidFill>
                        <a:latin typeface="Cambria Math" pitchFamily="34" charset="0"/>
                        <a:ea typeface="Cambria Math" pitchFamily="34" charset="-122"/>
                        <a:cs typeface="Cambria Math" pitchFamily="34" charset="-120"/>
                      </a:rPr>
                      <m:t>=0.750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1×7+0.610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5=5.861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,C</a:t>
                </a:r>
                <a:r>
                  <a:rPr lang="en-US" altLang="zh-CN" sz="1800" b="1" i="0" dirty="0">
                    <a:solidFill>
                      <a:srgbClr val="000000"/>
                    </a:solidFill>
                    <a:latin typeface="微软雅黑" pitchFamily="34" charset="0"/>
                    <a:ea typeface="微软雅黑" pitchFamily="34" charset="-122"/>
                    <a:cs typeface="微软雅黑" pitchFamily="34" charset="-120"/>
                  </a:rPr>
                  <a:t>正确</a:t>
                </a:r>
                <a:r>
                  <a:rPr lang="en-US" altLang="zh-CN" sz="1800" b="0" i="0" dirty="0">
                    <a:solidFill>
                      <a:srgbClr val="000000"/>
                    </a:solidFill>
                    <a:latin typeface="微软雅黑" pitchFamily="34" charset="0"/>
                    <a:ea typeface="微软雅黑" pitchFamily="34" charset="-122"/>
                    <a:cs typeface="微软雅黑" pitchFamily="34" charset="-120"/>
                  </a:rPr>
                  <a:t>.样本具有随机性</a:t>
                </a:r>
                <a:r>
                  <a:rPr lang="en-US" altLang="zh-CN" sz="1800" b="0" i="0">
                    <a:solidFill>
                      <a:srgbClr val="000000"/>
                    </a:solidFill>
                    <a:latin typeface="微软雅黑" pitchFamily="34" charset="0"/>
                    <a:ea typeface="微软雅黑" pitchFamily="34" charset="-122"/>
                    <a:cs typeface="微软雅黑" pitchFamily="34" charset="-120"/>
                  </a:rPr>
                  <a:t>,样本相关系数会随着样本成对数据的变化而</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变化</a:t>
                </a:r>
                <a:r>
                  <a:rPr lang="en-US" altLang="zh-CN" b="0" i="0" dirty="0">
                    <a:solidFill>
                      <a:srgbClr val="000000"/>
                    </a:solidFill>
                    <a:latin typeface="微软雅黑" pitchFamily="34" charset="0"/>
                    <a:ea typeface="微软雅黑" pitchFamily="34" charset="-122"/>
                    <a:cs typeface="微软雅黑" pitchFamily="34" charset="-120"/>
                  </a:rPr>
                  <a:t>,故D错误.</a:t>
                </a:r>
                <a:r>
                  <a:rPr lang="en-US" altLang="zh-CN" b="1" i="0" dirty="0">
                    <a:solidFill>
                      <a:srgbClr val="000000"/>
                    </a:solidFill>
                    <a:latin typeface="微软雅黑" pitchFamily="34" charset="0"/>
                    <a:ea typeface="微软雅黑" pitchFamily="34" charset="-122"/>
                    <a:cs typeface="微软雅黑" pitchFamily="34" charset="-120"/>
                  </a:rPr>
                  <a:t>故选</a:t>
                </a:r>
                <a:r>
                  <a:rPr lang="en-US" altLang="zh-CN" b="0" i="0" dirty="0">
                    <a:solidFill>
                      <a:srgbClr val="000000"/>
                    </a:solidFill>
                    <a:latin typeface="微软雅黑" pitchFamily="34" charset="0"/>
                    <a:ea typeface="微软雅黑" pitchFamily="34" charset="-122"/>
                    <a:cs typeface="微软雅黑" pitchFamily="34" charset="-120"/>
                  </a:rPr>
                  <a:t>C.</a:t>
                </a:r>
                <a:endParaRPr lang="en-US" altLang="zh-CN" dirty="0"/>
              </a:p>
            </p:txBody>
          </p:sp>
        </mc:Choice>
        <mc:Fallback>
          <p:sp>
            <p:nvSpPr>
              <p:cNvPr id="2" name="QC_4_AS.3_1#4a69679b3?vop=1&amp;pid=02787890c&amp;color=0,0,0&amp;bt=1&amp;bbb=1&amp;hb=1"/>
              <p:cNvSpPr>
                <a:spLocks noRot="1" noChangeAspect="1" noMove="1" noResize="1" noEditPoints="1" noAdjustHandles="1" noChangeArrowheads="1" noChangeShapeType="1" noTextEdit="1"/>
              </p:cNvSpPr>
              <p:nvPr/>
            </p:nvSpPr>
            <p:spPr>
              <a:xfrm>
                <a:off x="832104" y="1508760"/>
                <a:ext cx="10533888" cy="2030730"/>
              </a:xfrm>
              <a:prstGeom prst="rect">
                <a:avLst/>
              </a:prstGeom>
              <a:blipFill>
                <a:blip r:embed="rId3"/>
                <a:stretch>
                  <a:fillRect l="-1389" r="-231" b="-6607"/>
                </a:stretch>
              </a:blipFill>
              <a:ln/>
            </p:spPr>
            <p:txBody>
              <a:bodyPr/>
              <a:lstStyle/>
              <a:p>
                <a:r>
                  <a:rPr lang="zh-CN" altLang="en-US">
                    <a:noFill/>
                  </a:rPr>
                  <a:t> </a:t>
                </a:r>
              </a:p>
            </p:txBody>
          </p:sp>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4_1#34cc3ce3f?vop=1&amp;pid=02787890c&amp;color=0,0,0&amp;bt=1&amp;bbb=1&amp;hb=1"/>
              <p:cNvSpPr/>
              <p:nvPr/>
            </p:nvSpPr>
            <p:spPr>
              <a:xfrm>
                <a:off x="832104" y="1508760"/>
                <a:ext cx="10533888" cy="772859"/>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某地经过多年的环境治理，已将荒山改造成了绿水青山.为估计一林区某种树木的总材积量</a:t>
                </a:r>
                <a:r>
                  <a:rPr lang="en-US" altLang="zh-CN" sz="1800" b="0" i="0">
                    <a:solidFill>
                      <a:srgbClr val="000000"/>
                    </a:solidFill>
                    <a:latin typeface="微软雅黑" pitchFamily="34" charset="0"/>
                    <a:ea typeface="微软雅黑" pitchFamily="34" charset="-122"/>
                    <a:cs typeface="微软雅黑" pitchFamily="34" charset="-120"/>
                  </a:rPr>
                  <a:t>，随机选取</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了</a:t>
                </a:r>
                <a:r>
                  <a:rPr lang="en-US" altLang="zh-CN" b="0" i="0" dirty="0">
                    <a:solidFill>
                      <a:srgbClr val="000000"/>
                    </a:solidFill>
                    <a:latin typeface="微软雅黑" pitchFamily="34" charset="0"/>
                    <a:ea typeface="微软雅黑" pitchFamily="34" charset="-122"/>
                    <a:cs typeface="微软雅黑" pitchFamily="34" charset="-120"/>
                  </a:rPr>
                  <a:t>10棵这种树木，测量每棵树的根部横截面积（单位:</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m</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）和材积量（单位：</a:t>
                </a: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000000"/>
                            </a:solidFill>
                            <a:latin typeface="Cambria Math" pitchFamily="34" charset="0"/>
                            <a:ea typeface="Cambria Math" pitchFamily="34" charset="-122"/>
                            <a:cs typeface="Cambria Math" pitchFamily="34" charset="-120"/>
                          </a:rPr>
                          <m:t>m</m:t>
                        </m:r>
                      </m:e>
                      <m:sup>
                        <m:r>
                          <a:rPr lang="en-US" altLang="zh-CN"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）,得到如下数据：</a:t>
                </a:r>
                <a:endParaRPr lang="en-US" altLang="zh-CN" dirty="0"/>
              </a:p>
            </p:txBody>
          </p:sp>
        </mc:Choice>
        <mc:Fallback>
          <p:sp>
            <p:nvSpPr>
              <p:cNvPr id="2" name="QO_4_BD.4_1#34cc3ce3f?vop=1&amp;pid=02787890c&amp;color=0,0,0&amp;bt=1&amp;bbb=1&amp;hb=1"/>
              <p:cNvSpPr>
                <a:spLocks noRot="1" noChangeAspect="1" noMove="1" noResize="1" noEditPoints="1" noAdjustHandles="1" noChangeArrowheads="1" noChangeShapeType="1" noTextEdit="1"/>
              </p:cNvSpPr>
              <p:nvPr/>
            </p:nvSpPr>
            <p:spPr>
              <a:xfrm>
                <a:off x="832104" y="1508760"/>
                <a:ext cx="10533888" cy="772859"/>
              </a:xfrm>
              <a:prstGeom prst="rect">
                <a:avLst/>
              </a:prstGeom>
              <a:blipFill>
                <a:blip r:embed="rId3"/>
                <a:stretch>
                  <a:fillRect l="-1389" r="-405"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6" name="QO_4_BD.4_2#34cc3ce3f?colgroup=7,3,3,3,3,3,3,3,3,3,3,3&amp;vop=1&amp;pid=02787890c&amp;color=0,0,0&amp;bbb=1"/>
              <p:cNvGraphicFramePr>
                <a:graphicFrameLocks noGrp="1"/>
              </p:cNvGraphicFramePr>
              <p:nvPr>
                <p:extLst>
                  <p:ext uri="{D42A27DB-BD31-4B8C-83A1-F6EECF244321}">
                    <p14:modId xmlns:p14="http://schemas.microsoft.com/office/powerpoint/2010/main" val="3447230519"/>
                  </p:ext>
                </p:extLst>
              </p:nvPr>
            </p:nvGraphicFramePr>
            <p:xfrm>
              <a:off x="832105" y="2419477"/>
              <a:ext cx="10536013" cy="945072"/>
            </p:xfrm>
            <a:graphic>
              <a:graphicData uri="http://schemas.openxmlformats.org/drawingml/2006/table">
                <a:tbl>
                  <a:tblPr/>
                  <a:tblGrid>
                    <a:gridCol w="1412701">
                      <a:extLst>
                        <a:ext uri="{9D8B030D-6E8A-4147-A177-3AD203B41FA5}">
                          <a16:colId xmlns:a16="http://schemas.microsoft.com/office/drawing/2014/main" val="20000"/>
                        </a:ext>
                      </a:extLst>
                    </a:gridCol>
                    <a:gridCol w="829392">
                      <a:extLst>
                        <a:ext uri="{9D8B030D-6E8A-4147-A177-3AD203B41FA5}">
                          <a16:colId xmlns:a16="http://schemas.microsoft.com/office/drawing/2014/main" val="20001"/>
                        </a:ext>
                      </a:extLst>
                    </a:gridCol>
                    <a:gridCol w="829392">
                      <a:extLst>
                        <a:ext uri="{9D8B030D-6E8A-4147-A177-3AD203B41FA5}">
                          <a16:colId xmlns:a16="http://schemas.microsoft.com/office/drawing/2014/main" val="20002"/>
                        </a:ext>
                      </a:extLst>
                    </a:gridCol>
                    <a:gridCol w="829392">
                      <a:extLst>
                        <a:ext uri="{9D8B030D-6E8A-4147-A177-3AD203B41FA5}">
                          <a16:colId xmlns:a16="http://schemas.microsoft.com/office/drawing/2014/main" val="20003"/>
                        </a:ext>
                      </a:extLst>
                    </a:gridCol>
                    <a:gridCol w="829392">
                      <a:extLst>
                        <a:ext uri="{9D8B030D-6E8A-4147-A177-3AD203B41FA5}">
                          <a16:colId xmlns:a16="http://schemas.microsoft.com/office/drawing/2014/main" val="20004"/>
                        </a:ext>
                      </a:extLst>
                    </a:gridCol>
                    <a:gridCol w="829392">
                      <a:extLst>
                        <a:ext uri="{9D8B030D-6E8A-4147-A177-3AD203B41FA5}">
                          <a16:colId xmlns:a16="http://schemas.microsoft.com/office/drawing/2014/main" val="20005"/>
                        </a:ext>
                      </a:extLst>
                    </a:gridCol>
                    <a:gridCol w="829392">
                      <a:extLst>
                        <a:ext uri="{9D8B030D-6E8A-4147-A177-3AD203B41FA5}">
                          <a16:colId xmlns:a16="http://schemas.microsoft.com/office/drawing/2014/main" val="20006"/>
                        </a:ext>
                      </a:extLst>
                    </a:gridCol>
                    <a:gridCol w="829392">
                      <a:extLst>
                        <a:ext uri="{9D8B030D-6E8A-4147-A177-3AD203B41FA5}">
                          <a16:colId xmlns:a16="http://schemas.microsoft.com/office/drawing/2014/main" val="20007"/>
                        </a:ext>
                      </a:extLst>
                    </a:gridCol>
                    <a:gridCol w="829392">
                      <a:extLst>
                        <a:ext uri="{9D8B030D-6E8A-4147-A177-3AD203B41FA5}">
                          <a16:colId xmlns:a16="http://schemas.microsoft.com/office/drawing/2014/main" val="20008"/>
                        </a:ext>
                      </a:extLst>
                    </a:gridCol>
                    <a:gridCol w="829392">
                      <a:extLst>
                        <a:ext uri="{9D8B030D-6E8A-4147-A177-3AD203B41FA5}">
                          <a16:colId xmlns:a16="http://schemas.microsoft.com/office/drawing/2014/main" val="20009"/>
                        </a:ext>
                      </a:extLst>
                    </a:gridCol>
                    <a:gridCol w="829392">
                      <a:extLst>
                        <a:ext uri="{9D8B030D-6E8A-4147-A177-3AD203B41FA5}">
                          <a16:colId xmlns:a16="http://schemas.microsoft.com/office/drawing/2014/main" val="20010"/>
                        </a:ext>
                      </a:extLst>
                    </a:gridCol>
                    <a:gridCol w="829392">
                      <a:extLst>
                        <a:ext uri="{9D8B030D-6E8A-4147-A177-3AD203B41FA5}">
                          <a16:colId xmlns:a16="http://schemas.microsoft.com/office/drawing/2014/main" val="20011"/>
                        </a:ext>
                      </a:extLst>
                    </a:gridCol>
                  </a:tblGrid>
                  <a:tr h="315024">
                    <a:tc>
                      <a:txBody>
                        <a:bodyPr/>
                        <a:lstStyle/>
                        <a:p>
                          <a:pPr algn="ctr" latinLnBrk="1" hangingPunct="0">
                            <a:lnSpc>
                              <a:spcPts val="2100"/>
                            </a:lnSpc>
                          </a:pPr>
                          <a:r>
                            <a:rPr lang="en-US" altLang="zh-CN" sz="1400" b="1" i="0" dirty="0">
                              <a:solidFill>
                                <a:srgbClr val="000000"/>
                              </a:solidFill>
                              <a:latin typeface="SimHei" pitchFamily="34" charset="0"/>
                              <a:ea typeface="SimHei" pitchFamily="34" charset="-122"/>
                              <a:cs typeface="SimHei" pitchFamily="34" charset="-120"/>
                            </a:rPr>
                            <a:t>样本号</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𝑖</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总和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pPr algn="ctr" latinLnBrk="1" hangingPunct="0">
                            <a:lnSpc>
                              <a:spcPts val="2100"/>
                            </a:lnSpc>
                          </a:pPr>
                          <a:r>
                            <a:rPr lang="en-US" altLang="zh-CN" sz="1400" b="1" i="0" dirty="0">
                              <a:solidFill>
                                <a:srgbClr val="000000"/>
                              </a:solidFill>
                              <a:latin typeface="SimHei" pitchFamily="34" charset="0"/>
                              <a:ea typeface="SimHei" pitchFamily="34" charset="-122"/>
                              <a:cs typeface="SimHei" pitchFamily="34" charset="-120"/>
                            </a:rPr>
                            <a:t>根部横截面积</a:t>
                          </a: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𝑥</m:t>
                                  </m:r>
                                </m:e>
                                <m:sub>
                                  <m:r>
                                    <a:rPr lang="en-US" altLang="zh-CN" sz="1400" b="0" i="0" spc="-100">
                                      <a:solidFill>
                                        <a:srgbClr val="000000"/>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pPr algn="ctr" latinLnBrk="1" hangingPunct="0">
                            <a:lnSpc>
                              <a:spcPts val="2100"/>
                            </a:lnSpc>
                          </a:pPr>
                          <a:r>
                            <a:rPr lang="en-US" altLang="zh-CN" sz="1400" b="1" i="0" dirty="0">
                              <a:solidFill>
                                <a:srgbClr val="000000"/>
                              </a:solidFill>
                              <a:latin typeface="SimHei" pitchFamily="34" charset="0"/>
                              <a:ea typeface="SimHei" pitchFamily="34" charset="-122"/>
                              <a:cs typeface="SimHei" pitchFamily="34" charset="-120"/>
                            </a:rPr>
                            <a:t>材积量</a:t>
                          </a: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𝑦</m:t>
                                  </m:r>
                                </m:e>
                                <m:sub>
                                  <m:r>
                                    <a:rPr lang="en-US" altLang="zh-CN" sz="1400" b="0" i="0" spc="-100">
                                      <a:solidFill>
                                        <a:srgbClr val="000000"/>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6" name="QO_4_BD.4_2#34cc3ce3f?colgroup=7,3,3,3,3,3,3,3,3,3,3,3&amp;vop=1&amp;pid=02787890c&amp;color=0,0,0&amp;bbb=1"/>
              <p:cNvGraphicFramePr>
                <a:graphicFrameLocks noGrp="1"/>
              </p:cNvGraphicFramePr>
              <p:nvPr>
                <p:extLst>
                  <p:ext uri="{D42A27DB-BD31-4B8C-83A1-F6EECF244321}">
                    <p14:modId xmlns:p14="http://schemas.microsoft.com/office/powerpoint/2010/main" val="3447230519"/>
                  </p:ext>
                </p:extLst>
              </p:nvPr>
            </p:nvGraphicFramePr>
            <p:xfrm>
              <a:off x="832105" y="2419477"/>
              <a:ext cx="10536013" cy="945072"/>
            </p:xfrm>
            <a:graphic>
              <a:graphicData uri="http://schemas.openxmlformats.org/drawingml/2006/table">
                <a:tbl>
                  <a:tblPr/>
                  <a:tblGrid>
                    <a:gridCol w="1412701">
                      <a:extLst>
                        <a:ext uri="{9D8B030D-6E8A-4147-A177-3AD203B41FA5}">
                          <a16:colId xmlns:a16="http://schemas.microsoft.com/office/drawing/2014/main" val="20000"/>
                        </a:ext>
                      </a:extLst>
                    </a:gridCol>
                    <a:gridCol w="829392">
                      <a:extLst>
                        <a:ext uri="{9D8B030D-6E8A-4147-A177-3AD203B41FA5}">
                          <a16:colId xmlns:a16="http://schemas.microsoft.com/office/drawing/2014/main" val="20001"/>
                        </a:ext>
                      </a:extLst>
                    </a:gridCol>
                    <a:gridCol w="829392">
                      <a:extLst>
                        <a:ext uri="{9D8B030D-6E8A-4147-A177-3AD203B41FA5}">
                          <a16:colId xmlns:a16="http://schemas.microsoft.com/office/drawing/2014/main" val="20002"/>
                        </a:ext>
                      </a:extLst>
                    </a:gridCol>
                    <a:gridCol w="829392">
                      <a:extLst>
                        <a:ext uri="{9D8B030D-6E8A-4147-A177-3AD203B41FA5}">
                          <a16:colId xmlns:a16="http://schemas.microsoft.com/office/drawing/2014/main" val="20003"/>
                        </a:ext>
                      </a:extLst>
                    </a:gridCol>
                    <a:gridCol w="829392">
                      <a:extLst>
                        <a:ext uri="{9D8B030D-6E8A-4147-A177-3AD203B41FA5}">
                          <a16:colId xmlns:a16="http://schemas.microsoft.com/office/drawing/2014/main" val="20004"/>
                        </a:ext>
                      </a:extLst>
                    </a:gridCol>
                    <a:gridCol w="829392">
                      <a:extLst>
                        <a:ext uri="{9D8B030D-6E8A-4147-A177-3AD203B41FA5}">
                          <a16:colId xmlns:a16="http://schemas.microsoft.com/office/drawing/2014/main" val="20005"/>
                        </a:ext>
                      </a:extLst>
                    </a:gridCol>
                    <a:gridCol w="829392">
                      <a:extLst>
                        <a:ext uri="{9D8B030D-6E8A-4147-A177-3AD203B41FA5}">
                          <a16:colId xmlns:a16="http://schemas.microsoft.com/office/drawing/2014/main" val="20006"/>
                        </a:ext>
                      </a:extLst>
                    </a:gridCol>
                    <a:gridCol w="829392">
                      <a:extLst>
                        <a:ext uri="{9D8B030D-6E8A-4147-A177-3AD203B41FA5}">
                          <a16:colId xmlns:a16="http://schemas.microsoft.com/office/drawing/2014/main" val="20007"/>
                        </a:ext>
                      </a:extLst>
                    </a:gridCol>
                    <a:gridCol w="829392">
                      <a:extLst>
                        <a:ext uri="{9D8B030D-6E8A-4147-A177-3AD203B41FA5}">
                          <a16:colId xmlns:a16="http://schemas.microsoft.com/office/drawing/2014/main" val="20008"/>
                        </a:ext>
                      </a:extLst>
                    </a:gridCol>
                    <a:gridCol w="829392">
                      <a:extLst>
                        <a:ext uri="{9D8B030D-6E8A-4147-A177-3AD203B41FA5}">
                          <a16:colId xmlns:a16="http://schemas.microsoft.com/office/drawing/2014/main" val="20009"/>
                        </a:ext>
                      </a:extLst>
                    </a:gridCol>
                    <a:gridCol w="829392">
                      <a:extLst>
                        <a:ext uri="{9D8B030D-6E8A-4147-A177-3AD203B41FA5}">
                          <a16:colId xmlns:a16="http://schemas.microsoft.com/office/drawing/2014/main" val="20010"/>
                        </a:ext>
                      </a:extLst>
                    </a:gridCol>
                    <a:gridCol w="829392">
                      <a:extLst>
                        <a:ext uri="{9D8B030D-6E8A-4147-A177-3AD203B41FA5}">
                          <a16:colId xmlns:a16="http://schemas.microsoft.com/office/drawing/2014/main" val="20011"/>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31" t="-1923" r="-646121" b="-221154"/>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总和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31" t="-101923" r="-646121" b="-121154"/>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31" t="-201923" r="-646121" b="-21154"/>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mc:Choice xmlns:a14="http://schemas.microsoft.com/office/drawing/2010/main" Requires="a14">
          <p:sp>
            <p:nvSpPr>
              <p:cNvPr id="4" name="QO_4_BD.4_3#34cc3ce3f?vop=1&amp;pid=02787890c&amp;color=0,0,0&amp;bbb=1"/>
              <p:cNvSpPr/>
              <p:nvPr/>
            </p:nvSpPr>
            <p:spPr>
              <a:xfrm>
                <a:off x="832104" y="3498977"/>
                <a:ext cx="10533888" cy="596900"/>
              </a:xfrm>
              <a:prstGeom prst="rect">
                <a:avLst/>
              </a:prstGeom>
              <a:noFill/>
              <a:ln/>
            </p:spPr>
            <p:txBody>
              <a:bodyPr wrap="none" lIns="0" tIns="0" rIns="0" bIns="0" rtlCol="0" anchor="t"/>
              <a:lstStyle/>
              <a:p>
                <a:pPr algn="l" latinLnBrk="1">
                  <a:lnSpc>
                    <a:spcPts val="4700"/>
                  </a:lnSpc>
                </a:pPr>
                <a:r>
                  <a:rPr lang="en-US" altLang="zh-CN" sz="1800" b="0" i="0" dirty="0">
                    <a:solidFill>
                      <a:srgbClr val="000000"/>
                    </a:solidFill>
                    <a:latin typeface="微软雅黑" pitchFamily="34" charset="0"/>
                    <a:ea typeface="微软雅黑" pitchFamily="34" charset="-122"/>
                    <a:cs typeface="微软雅黑" pitchFamily="34" charset="-120"/>
                  </a:rPr>
                  <a:t>并计算得</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10</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Sup>
                      <m:sSubSupPr>
                        <m:ctrlPr>
                          <a:rPr lang="en-US" altLang="zh-CN" sz="1800" b="0" i="1">
                            <a:solidFill>
                              <a:srgbClr val="000000"/>
                            </a:solidFill>
                            <a:latin typeface="Cambria Math" panose="02040503050406030204" pitchFamily="18" charset="0"/>
                          </a:rPr>
                        </m:ctrlPr>
                      </m:sSubSup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=0.038</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10</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Sup>
                      <m:sSubSupPr>
                        <m:ctrlPr>
                          <a:rPr lang="en-US" altLang="zh-CN" sz="1800" b="0" i="1">
                            <a:solidFill>
                              <a:srgbClr val="000000"/>
                            </a:solidFill>
                            <a:latin typeface="Cambria Math" panose="02040503050406030204" pitchFamily="18" charset="0"/>
                          </a:rPr>
                        </m:ctrlPr>
                      </m:sSubSup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=1.615</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10</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=0.247</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O_4_BD.4_3#34cc3ce3f?vop=1&amp;pid=02787890c&amp;color=0,0,0&amp;bbb=1"/>
              <p:cNvSpPr>
                <a:spLocks noRot="1" noChangeAspect="1" noMove="1" noResize="1" noEditPoints="1" noAdjustHandles="1" noChangeArrowheads="1" noChangeShapeType="1" noTextEdit="1"/>
              </p:cNvSpPr>
              <p:nvPr/>
            </p:nvSpPr>
            <p:spPr>
              <a:xfrm>
                <a:off x="832104" y="3498977"/>
                <a:ext cx="10533888" cy="596900"/>
              </a:xfrm>
              <a:prstGeom prst="rect">
                <a:avLst/>
              </a:prstGeom>
              <a:blipFill>
                <a:blip r:embed="rId5"/>
                <a:stretch>
                  <a:fillRect l="-1389" b="-1020"/>
                </a:stretch>
              </a:blipFill>
              <a:ln/>
            </p:spPr>
            <p:txBody>
              <a:bodyPr/>
              <a:lstStyle/>
              <a:p>
                <a:r>
                  <a:rPr lang="zh-CN" altLang="en-US">
                    <a:noFill/>
                  </a:rPr>
                  <a:t> </a:t>
                </a:r>
              </a:p>
            </p:txBody>
          </p:sp>
        </mc:Fallback>
      </mc:AlternateContent>
      <p:sp>
        <p:nvSpPr>
          <p:cNvPr id="5" name="QO_5_BD.5_1#d5289d019?vop=1&amp;pid=34cc3ce3f&amp;color=0,0,0&amp;bbb=1"/>
          <p:cNvSpPr/>
          <p:nvPr/>
        </p:nvSpPr>
        <p:spPr>
          <a:xfrm>
            <a:off x="832104" y="4095877"/>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（1）估计该林区这种树木平均一棵的根部横截面积与平均一棵的材积量;</a:t>
            </a:r>
            <a:endParaRPr lang="en-US" altLang="zh-CN" sz="1800" dirty="0"/>
          </a:p>
        </p:txBody>
      </p:sp>
      <mc:AlternateContent xmlns:mc="http://schemas.openxmlformats.org/markup-compatibility/2006">
        <mc:Choice xmlns:a14="http://schemas.microsoft.com/office/drawing/2010/main" Requires="a14">
          <p:sp>
            <p:nvSpPr>
              <p:cNvPr id="3" name="QO_5_AN.6_1#d5289d019?vop=1&amp;pid=34cc3ce3f&amp;color=0,0,0&amp;bbb=1&amp;hb=1"/>
              <p:cNvSpPr/>
              <p:nvPr/>
            </p:nvSpPr>
            <p:spPr>
              <a:xfrm>
                <a:off x="832104" y="4460367"/>
                <a:ext cx="10533888" cy="1547559"/>
              </a:xfrm>
              <a:prstGeom prst="rect">
                <a:avLst/>
              </a:prstGeom>
              <a:noFill/>
              <a:ln/>
            </p:spPr>
            <p:txBody>
              <a:bodyPr wrap="none" lIns="0" tIns="0" rIns="0" bIns="0" rtlCol="0" anchor="t"/>
              <a:lstStyle/>
              <a:p>
                <a:pPr algn="l" latinLnBrk="1">
                  <a:lnSpc>
                    <a:spcPts val="4700"/>
                  </a:lnSpc>
                </a:pPr>
                <a:r>
                  <a:rPr lang="en-US" altLang="zh-CN" sz="1800" b="0" i="0" dirty="0">
                    <a:solidFill>
                      <a:srgbClr val="FF0000"/>
                    </a:solidFill>
                    <a:latin typeface="微软雅黑" pitchFamily="34" charset="0"/>
                    <a:ea typeface="微软雅黑" pitchFamily="34" charset="-122"/>
                    <a:cs typeface="微软雅黑" pitchFamily="34" charset="-120"/>
                  </a:rPr>
                  <a:t>【解】由题意可知</a:t>
                </a:r>
                <a14:m>
                  <m:oMath xmlns:m="http://schemas.openxmlformats.org/officeDocument/2006/math">
                    <m:limLow>
                      <m:limLowPr>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𝑥</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=0.6</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𝑦</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=3.9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7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以这</a:t>
                </a:r>
                <a:r>
                  <a:rPr lang="en-US" altLang="zh-CN" sz="1800" b="0" i="0" dirty="0">
                    <a:solidFill>
                      <a:srgbClr val="FF0000"/>
                    </a:solidFill>
                    <a:latin typeface="微软雅黑" pitchFamily="34" charset="0"/>
                    <a:ea typeface="微软雅黑" pitchFamily="34" charset="-122"/>
                    <a:cs typeface="微软雅黑" pitchFamily="34" charset="-120"/>
                  </a:rPr>
                  <a:t>10棵树木的根部横截面积和材积量的平均值分别为</a:t>
                </a:r>
                <a14:m>
                  <m:oMath xmlns:m="http://schemas.openxmlformats.org/officeDocument/2006/math">
                    <m:bar>
                      <m:barPr>
                        <m:pos m:val="top"/>
                        <m:ctrlPr>
                          <a:rPr lang="en-US" altLang="zh-CN" sz="1800">
                            <a:solidFill>
                              <a:srgbClr val="FF0000"/>
                            </a:solidFill>
                            <a:latin typeface="Cambria Math" panose="02040503050406030204" pitchFamily="18" charset="0"/>
                          </a:rPr>
                        </m:ctrlPr>
                      </m:barPr>
                      <m:e>
                        <m:r>
                          <a:rPr lang="en-US" altLang="zh-CN" sz="1800">
                            <a:solidFill>
                              <a:srgbClr val="FF0000"/>
                            </a:solidFill>
                            <a:latin typeface="Cambria Math" panose="02040503050406030204" pitchFamily="18" charset="0"/>
                          </a:rPr>
                          <m:t>𝑥</m:t>
                        </m:r>
                      </m:e>
                    </m:ba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10</m:t>
                        </m:r>
                      </m:den>
                    </m:f>
                    <m:limLow>
                      <m:limLow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𝑥</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=0.06</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bar>
                      <m:barPr>
                        <m:pos m:val="top"/>
                        <m:ctrlPr>
                          <a:rPr lang="en-US" altLang="zh-CN" sz="1800">
                            <a:solidFill>
                              <a:srgbClr val="FF0000"/>
                            </a:solidFill>
                            <a:latin typeface="Cambria Math" panose="02040503050406030204" pitchFamily="18" charset="0"/>
                          </a:rPr>
                        </m:ctrlPr>
                      </m:barPr>
                      <m:e>
                        <m:r>
                          <a:rPr lang="en-US" altLang="zh-CN" sz="1800">
                            <a:solidFill>
                              <a:srgbClr val="FF0000"/>
                            </a:solidFill>
                            <a:latin typeface="Cambria Math" panose="02040503050406030204" pitchFamily="18" charset="0"/>
                          </a:rPr>
                          <m:t>𝑦</m:t>
                        </m:r>
                      </m:e>
                    </m:ba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10</m:t>
                        </m:r>
                      </m:den>
                    </m:f>
                    <m:limLow>
                      <m:limLow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𝑦</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=0.39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FF0000"/>
                    </a:solidFill>
                    <a:latin typeface="微软雅黑" pitchFamily="34" charset="0"/>
                    <a:ea typeface="微软雅黑" pitchFamily="34" charset="-122"/>
                    <a:cs typeface="微软雅黑" pitchFamily="34" charset="-120"/>
                  </a:rPr>
                  <a:t>,所以估计</a:t>
                </a:r>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该林区这种树木平均一棵的根部横截面积与平均一棵的材积量分别为</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0.06</m:t>
                    </m:r>
                    <m:r>
                      <m:rPr>
                        <m:nor/>
                      </m:rPr>
                      <a:rPr lang="en-US" altLang="zh-CN" b="0" i="0">
                        <a:solidFill>
                          <a:srgbClr val="FF0000"/>
                        </a:solidFill>
                        <a:latin typeface="Cambria Math" pitchFamily="34" charset="0"/>
                        <a:ea typeface="Cambria Math" pitchFamily="34" charset="-122"/>
                        <a:cs typeface="Cambria Math" pitchFamily="34" charset="-120"/>
                      </a:rPr>
                      <m:t> </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FF0000"/>
                            </a:solidFill>
                            <a:latin typeface="Cambria Math" pitchFamily="34" charset="0"/>
                            <a:ea typeface="Cambria Math" pitchFamily="34" charset="-122"/>
                            <a:cs typeface="Cambria Math" pitchFamily="34" charset="-120"/>
                          </a:rPr>
                          <m:t>m</m:t>
                        </m:r>
                      </m:e>
                      <m:sup>
                        <m:r>
                          <a:rPr lang="en-US" altLang="zh-CN" b="0" i="0">
                            <a:solidFill>
                              <a:srgbClr val="FF0000"/>
                            </a:solidFill>
                            <a:latin typeface="Cambria Math" pitchFamily="34" charset="0"/>
                            <a:ea typeface="Cambria Math" pitchFamily="34" charset="-122"/>
                            <a:cs typeface="Cambria Math" pitchFamily="34" charset="-120"/>
                          </a:rPr>
                          <m:t>2</m:t>
                        </m:r>
                      </m:sup>
                    </m:sSup>
                  </m:oMath>
                </a14:m>
                <a:r>
                  <a:rPr lang="en-US" altLang="zh-CN" b="0" i="0" dirty="0">
                    <a:solidFill>
                      <a:srgbClr val="FF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0.39</m:t>
                    </m:r>
                    <m:r>
                      <m:rPr>
                        <m:nor/>
                      </m:rPr>
                      <a:rPr lang="en-US" altLang="zh-CN" b="0" i="0">
                        <a:solidFill>
                          <a:srgbClr val="FF0000"/>
                        </a:solidFill>
                        <a:latin typeface="Cambria Math" pitchFamily="34" charset="0"/>
                        <a:ea typeface="Cambria Math" pitchFamily="34" charset="-122"/>
                        <a:cs typeface="Cambria Math" pitchFamily="34" charset="-120"/>
                      </a:rPr>
                      <m:t> </m:t>
                    </m:r>
                    <m:sSup>
                      <m:s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pPr>
                      <m:e>
                        <m:r>
                          <m:rPr>
                            <m:sty m:val="p"/>
                          </m:rPr>
                          <a:rPr lang="en-US" altLang="zh-CN" b="0" i="0">
                            <a:solidFill>
                              <a:srgbClr val="FF0000"/>
                            </a:solidFill>
                            <a:latin typeface="Cambria Math" pitchFamily="34" charset="0"/>
                            <a:ea typeface="Cambria Math" pitchFamily="34" charset="-122"/>
                            <a:cs typeface="Cambria Math" pitchFamily="34" charset="-120"/>
                          </a:rPr>
                          <m:t>m</m:t>
                        </m:r>
                      </m:e>
                      <m:sup>
                        <m:r>
                          <a:rPr lang="en-US" altLang="zh-CN" b="0" i="0">
                            <a:solidFill>
                              <a:srgbClr val="FF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O_5_AN.6_1#d5289d019?vop=1&amp;pid=34cc3ce3f&amp;color=0,0,0&amp;bbb=1&amp;hb=1"/>
              <p:cNvSpPr>
                <a:spLocks noRot="1" noChangeAspect="1" noMove="1" noResize="1" noEditPoints="1" noAdjustHandles="1" noChangeArrowheads="1" noChangeShapeType="1" noTextEdit="1"/>
              </p:cNvSpPr>
              <p:nvPr/>
            </p:nvSpPr>
            <p:spPr>
              <a:xfrm>
                <a:off x="832104" y="4460367"/>
                <a:ext cx="10533888" cy="1547559"/>
              </a:xfrm>
              <a:prstGeom prst="rect">
                <a:avLst/>
              </a:prstGeom>
              <a:blipFill>
                <a:blip r:embed="rId6"/>
                <a:stretch>
                  <a:fillRect l="-1389" r="-1273" b="-866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_1#5bf605a22?vop=1&amp;pid=34cc3ce3f&amp;color=0,0,0&amp;bt=1&amp;bbb=1"/>
              <p:cNvSpPr/>
              <p:nvPr/>
            </p:nvSpPr>
            <p:spPr>
              <a:xfrm>
                <a:off x="832104" y="150876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（2）求该林区这种树木的根部横截面积与材积量的样本相关系数（精确到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7_1#5bf605a22?vop=1&amp;pid=34cc3ce3f&amp;color=0,0,0&amp;bt=1&amp;bbb=1"/>
              <p:cNvSpPr>
                <a:spLocks noRot="1" noChangeAspect="1" noMove="1" noResize="1" noEditPoints="1" noAdjustHandles="1" noChangeArrowheads="1" noChangeShapeType="1" noTextEdit="1"/>
              </p:cNvSpPr>
              <p:nvPr/>
            </p:nvSpPr>
            <p:spPr>
              <a:xfrm>
                <a:off x="832104" y="1508760"/>
                <a:ext cx="10533888" cy="363855"/>
              </a:xfrm>
              <a:prstGeom prst="rect">
                <a:avLst/>
              </a:prstGeom>
              <a:blipFill>
                <a:blip r:embed="rId3"/>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8_1#5bf605a22?vop=1&amp;pid=34cc3ce3f&amp;color=0,0,0&amp;bbb=1"/>
              <p:cNvSpPr/>
              <p:nvPr/>
            </p:nvSpPr>
            <p:spPr>
              <a:xfrm>
                <a:off x="832104" y="1875282"/>
                <a:ext cx="10533888" cy="3986530"/>
              </a:xfrm>
              <a:prstGeom prst="rect">
                <a:avLst/>
              </a:prstGeom>
              <a:noFill/>
              <a:ln/>
            </p:spPr>
            <p:txBody>
              <a:bodyPr wrap="none" lIns="0" tIns="0" rIns="0" bIns="0" rtlCol="0" anchor="t"/>
              <a:lstStyle/>
              <a:p>
                <a:pPr algn="l" latinLnBrk="1">
                  <a:lnSpc>
                    <a:spcPts val="9000"/>
                  </a:lnSpc>
                </a:pPr>
                <a:r>
                  <a:rPr lang="en-US" altLang="zh-CN" sz="1800" b="0" i="0" dirty="0">
                    <a:solidFill>
                      <a:srgbClr val="FF0000"/>
                    </a:solidFill>
                    <a:latin typeface="微软雅黑" pitchFamily="34" charset="0"/>
                    <a:ea typeface="微软雅黑" pitchFamily="34" charset="-122"/>
                    <a:cs typeface="微软雅黑" pitchFamily="34" charset="-120"/>
                  </a:rPr>
                  <a:t>【解】因为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𝑟</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𝑥</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𝑥</m:t>
                            </m:r>
                          </m:e>
                        </m:ba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𝑦</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𝑦</m:t>
                            </m:r>
                          </m:e>
                        </m:bar>
                        <m:r>
                          <a:rPr lang="en-US" altLang="zh-CN" sz="1800" b="0" i="0">
                            <a:solidFill>
                              <a:srgbClr val="FF0000"/>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limLow>
                              <m:limLow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𝑥</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𝑥</m:t>
                                </m:r>
                              </m:e>
                            </m:ba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limLow>
                              <m:limLow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𝑦</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𝑦</m:t>
                                </m:r>
                              </m:e>
                            </m:ba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90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𝑥</m:t>
                            </m:r>
                          </m:e>
                          <m:sub>
                            <m:r>
                              <a:rPr lang="en-US" altLang="zh-CN" sz="1800" b="0" i="0">
                                <a:solidFill>
                                  <a:srgbClr val="FF0000"/>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𝑦</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−10</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𝑥</m:t>
                            </m:r>
                          </m:e>
                        </m:bar>
                        <m:r>
                          <m:rPr>
                            <m:nor/>
                          </m:rPr>
                          <a:rPr lang="en-US" altLang="zh-CN" sz="1800" b="0" i="0">
                            <a:solidFill>
                              <a:srgbClr val="FF0000"/>
                            </a:solidFill>
                            <a:latin typeface="Cambria Math" pitchFamily="34" charset="0"/>
                            <a:ea typeface="Cambria Math" pitchFamily="34" charset="-122"/>
                            <a:cs typeface="Cambria Math" pitchFamily="34" charset="-120"/>
                          </a:rPr>
                          <m:t> </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𝑦</m:t>
                            </m:r>
                          </m:e>
                        </m:bar>
                      </m:num>
                      <m:den>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limLow>
                                  <m:limLow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Sup>
                                  <m:sSubSupPr>
                                    <m:ctrlPr>
                                      <a:rPr lang="en-US" altLang="zh-CN" sz="1800" b="0" i="1">
                                        <a:solidFill>
                                          <a:srgbClr val="FF0000"/>
                                        </a:solidFill>
                                        <a:latin typeface="Cambria Math" panose="02040503050406030204" pitchFamily="18" charset="0"/>
                                      </a:rPr>
                                    </m:ctrlPr>
                                  </m:sSubSupPr>
                                  <m:e>
                                    <m:r>
                                      <a:rPr lang="en-US" altLang="zh-CN" sz="1800" b="0" i="0">
                                        <a:solidFill>
                                          <a:srgbClr val="FF0000"/>
                                        </a:solidFill>
                                        <a:latin typeface="Cambria Math" pitchFamily="34" charset="0"/>
                                        <a:ea typeface="Cambria Math" pitchFamily="34" charset="-122"/>
                                        <a:cs typeface="Cambria Math" pitchFamily="34" charset="-120"/>
                                      </a:rPr>
                                      <m:t>𝑥</m:t>
                                    </m:r>
                                  </m:e>
                                  <m:sub>
                                    <m:r>
                                      <a:rPr lang="en-US" altLang="zh-CN" sz="1800" b="0" i="0">
                                        <a:solidFill>
                                          <a:srgbClr val="FF0000"/>
                                        </a:solidFill>
                                        <a:latin typeface="Cambria Math" pitchFamily="34" charset="0"/>
                                        <a:ea typeface="Cambria Math" pitchFamily="34" charset="-122"/>
                                        <a:cs typeface="Cambria Math" pitchFamily="34" charset="-120"/>
                                      </a:rPr>
                                      <m:t>𝑖</m:t>
                                    </m:r>
                                  </m:sub>
                                  <m:sup>
                                    <m:r>
                                      <a:rPr lang="en-US" altLang="zh-CN" sz="1800" b="0" i="0">
                                        <a:solidFill>
                                          <a:srgbClr val="FF0000"/>
                                        </a:solidFill>
                                        <a:latin typeface="Cambria Math" pitchFamily="34" charset="0"/>
                                        <a:ea typeface="Cambria Math" pitchFamily="34" charset="-122"/>
                                        <a:cs typeface="Cambria Math" pitchFamily="34" charset="-120"/>
                                      </a:rPr>
                                      <m:t>2</m:t>
                                    </m:r>
                                  </m:sup>
                                </m:sSubSup>
                                <m:r>
                                  <a:rPr lang="en-US" altLang="zh-CN" sz="1800" b="0" i="0">
                                    <a:solidFill>
                                      <a:srgbClr val="FF0000"/>
                                    </a:solidFill>
                                    <a:latin typeface="Cambria Math" pitchFamily="34" charset="0"/>
                                    <a:ea typeface="Cambria Math" pitchFamily="34" charset="-122"/>
                                    <a:cs typeface="Cambria Math" pitchFamily="34" charset="-120"/>
                                  </a:rPr>
                                  <m:t>−10</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𝑥</m:t>
                                    </m:r>
                                  </m:e>
                                </m:bar>
                              </m:e>
                              <m:sup>
                                <m:r>
                                  <a:rPr lang="en-US" altLang="zh-CN" sz="1800" b="0" i="0">
                                    <a:solidFill>
                                      <a:srgbClr val="FF0000"/>
                                    </a:solidFill>
                                    <a:latin typeface="Cambria Math" pitchFamily="34" charset="0"/>
                                    <a:ea typeface="Cambria Math" pitchFamily="34" charset="-122"/>
                                    <a:cs typeface="Cambria Math" pitchFamily="34" charset="-120"/>
                                  </a:rPr>
                                  <m:t>2</m:t>
                                </m:r>
                              </m:sup>
                            </m:sSup>
                          </m:e>
                        </m:rad>
                        <m:r>
                          <a:rPr lang="en-US" altLang="zh-CN" sz="1800" b="0" i="0">
                            <a:solidFill>
                              <a:srgbClr val="FF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limLow>
                                  <m:limLow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10</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Sup>
                                  <m:sSubSupPr>
                                    <m:ctrlPr>
                                      <a:rPr lang="en-US" altLang="zh-CN" sz="1800" b="0" i="1">
                                        <a:solidFill>
                                          <a:srgbClr val="FF0000"/>
                                        </a:solidFill>
                                        <a:latin typeface="Cambria Math" panose="02040503050406030204" pitchFamily="18" charset="0"/>
                                      </a:rPr>
                                    </m:ctrlPr>
                                  </m:sSubSupPr>
                                  <m:e>
                                    <m:r>
                                      <a:rPr lang="en-US" altLang="zh-CN" sz="1800" b="0" i="0">
                                        <a:solidFill>
                                          <a:srgbClr val="FF0000"/>
                                        </a:solidFill>
                                        <a:latin typeface="Cambria Math" pitchFamily="34" charset="0"/>
                                        <a:ea typeface="Cambria Math" pitchFamily="34" charset="-122"/>
                                        <a:cs typeface="Cambria Math" pitchFamily="34" charset="-120"/>
                                      </a:rPr>
                                      <m:t>𝑦</m:t>
                                    </m:r>
                                  </m:e>
                                  <m:sub>
                                    <m:r>
                                      <a:rPr lang="en-US" altLang="zh-CN" sz="1800" b="0" i="0">
                                        <a:solidFill>
                                          <a:srgbClr val="FF0000"/>
                                        </a:solidFill>
                                        <a:latin typeface="Cambria Math" pitchFamily="34" charset="0"/>
                                        <a:ea typeface="Cambria Math" pitchFamily="34" charset="-122"/>
                                        <a:cs typeface="Cambria Math" pitchFamily="34" charset="-120"/>
                                      </a:rPr>
                                      <m:t>𝑖</m:t>
                                    </m:r>
                                  </m:sub>
                                  <m:sup>
                                    <m:r>
                                      <a:rPr lang="en-US" altLang="zh-CN" sz="1800" b="0" i="0">
                                        <a:solidFill>
                                          <a:srgbClr val="FF0000"/>
                                        </a:solidFill>
                                        <a:latin typeface="Cambria Math" pitchFamily="34" charset="0"/>
                                        <a:ea typeface="Cambria Math" pitchFamily="34" charset="-122"/>
                                        <a:cs typeface="Cambria Math" pitchFamily="34" charset="-120"/>
                                      </a:rPr>
                                      <m:t>2</m:t>
                                    </m:r>
                                  </m:sup>
                                </m:sSubSup>
                                <m:r>
                                  <a:rPr lang="en-US" altLang="zh-CN" sz="1800" b="0" i="0">
                                    <a:solidFill>
                                      <a:srgbClr val="FF0000"/>
                                    </a:solidFill>
                                    <a:latin typeface="Cambria Math" pitchFamily="34" charset="0"/>
                                    <a:ea typeface="Cambria Math" pitchFamily="34" charset="-122"/>
                                    <a:cs typeface="Cambria Math" pitchFamily="34" charset="-120"/>
                                  </a:rPr>
                                  <m:t>−10</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𝑦</m:t>
                                    </m:r>
                                  </m:e>
                                </m:bar>
                              </m:e>
                              <m:sup>
                                <m:r>
                                  <a:rPr lang="en-US" altLang="zh-CN" sz="1800" b="0" i="0">
                                    <a:solidFill>
                                      <a:srgbClr val="FF0000"/>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0.247</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4−10×0.06×0.39</m:t>
                        </m:r>
                      </m:num>
                      <m:den>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0.038−10×</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0.06</m:t>
                                </m:r>
                              </m:e>
                              <m:sup>
                                <m:r>
                                  <a:rPr lang="en-US" altLang="zh-CN" sz="1800" b="0" i="0">
                                    <a:solidFill>
                                      <a:srgbClr val="FF0000"/>
                                    </a:solidFill>
                                    <a:latin typeface="Cambria Math" pitchFamily="34" charset="0"/>
                                    <a:ea typeface="Cambria Math" pitchFamily="34" charset="-122"/>
                                    <a:cs typeface="Cambria Math" pitchFamily="34" charset="-120"/>
                                  </a:rPr>
                                  <m:t>2</m:t>
                                </m:r>
                              </m:sup>
                            </m:sSup>
                          </m:e>
                        </m:rad>
                        <m:r>
                          <a:rPr lang="en-US" altLang="zh-CN" sz="1800" b="0" i="0">
                            <a:solidFill>
                              <a:srgbClr val="FF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1.615</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8−10×</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0.39</m:t>
                                </m:r>
                              </m:e>
                              <m:sup>
                                <m:r>
                                  <a:rPr lang="en-US" altLang="zh-CN" sz="1800" b="0" i="0">
                                    <a:solidFill>
                                      <a:srgbClr val="FF0000"/>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6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0.013</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4</m:t>
                        </m:r>
                      </m:num>
                      <m:den>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0.002</m:t>
                            </m:r>
                          </m:e>
                        </m:rad>
                        <m:r>
                          <a:rPr lang="en-US" altLang="zh-CN" sz="1800" b="0" i="0">
                            <a:solidFill>
                              <a:srgbClr val="FF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0.094</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8</m:t>
                            </m:r>
                          </m:e>
                        </m:rad>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0.013</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4</m:t>
                        </m:r>
                      </m:num>
                      <m:den>
                        <m:rad>
                          <m:radPr>
                            <m:degHide m:val="on"/>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FF0000"/>
                                </a:solidFill>
                                <a:latin typeface="Cambria Math" pitchFamily="34" charset="0"/>
                                <a:ea typeface="Cambria Math" pitchFamily="34" charset="-122"/>
                                <a:cs typeface="Cambria Math" pitchFamily="34" charset="-120"/>
                              </a:rPr>
                              <m:t>1.896×</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10</m:t>
                                </m:r>
                              </m:e>
                              <m:sup>
                                <m:r>
                                  <a:rPr lang="en-US" altLang="zh-CN" sz="1800" b="0" i="0">
                                    <a:solidFill>
                                      <a:srgbClr val="FF0000"/>
                                    </a:solidFill>
                                    <a:latin typeface="Cambria Math" pitchFamily="34" charset="0"/>
                                    <a:ea typeface="Cambria Math" pitchFamily="34" charset="-122"/>
                                    <a:cs typeface="Cambria Math" pitchFamily="34" charset="-120"/>
                                  </a:rPr>
                                  <m:t>−4</m:t>
                                </m:r>
                              </m:sup>
                            </m:sSup>
                          </m:e>
                        </m:rad>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134</m:t>
                        </m:r>
                      </m:num>
                      <m:den>
                        <m:r>
                          <a:rPr lang="en-US" altLang="zh-CN" sz="1800" b="0" i="0">
                            <a:solidFill>
                              <a:srgbClr val="FF0000"/>
                            </a:solidFill>
                            <a:latin typeface="Cambria Math" pitchFamily="34" charset="0"/>
                            <a:ea typeface="Cambria Math" pitchFamily="34" charset="-122"/>
                            <a:cs typeface="Cambria Math" pitchFamily="34" charset="-120"/>
                          </a:rPr>
                          <m:t>137.7</m:t>
                        </m:r>
                      </m:den>
                    </m:f>
                    <m:r>
                      <a:rPr lang="en-US" altLang="zh-CN" sz="1800" b="0" i="0">
                        <a:solidFill>
                          <a:srgbClr val="FF0000"/>
                        </a:solidFill>
                        <a:latin typeface="Cambria Math" pitchFamily="34" charset="0"/>
                        <a:ea typeface="Cambria Math" pitchFamily="34" charset="-122"/>
                        <a:cs typeface="Cambria Math" pitchFamily="34" charset="-120"/>
                      </a:rPr>
                      <m:t>≈0.97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以该林区这种树木的根部横截面积与材积量的样本相关系数是</a:t>
                </a:r>
                <a:r>
                  <a:rPr lang="en-US" altLang="zh-CN" sz="1800" b="0" i="0" dirty="0">
                    <a:solidFill>
                      <a:srgbClr val="FF0000"/>
                    </a:solidFill>
                    <a:latin typeface="微软雅黑" pitchFamily="34" charset="0"/>
                    <a:ea typeface="微软雅黑" pitchFamily="34" charset="-122"/>
                    <a:cs typeface="微软雅黑" pitchFamily="34" charset="-120"/>
                  </a:rPr>
                  <a:t>0.97.</a:t>
                </a:r>
                <a:endParaRPr lang="en-US" altLang="zh-CN" sz="1800" dirty="0"/>
              </a:p>
            </p:txBody>
          </p:sp>
        </mc:Choice>
        <mc:Fallback>
          <p:sp>
            <p:nvSpPr>
              <p:cNvPr id="3" name="QO_5_AN.8_1#5bf605a22?vop=1&amp;pid=34cc3ce3f&amp;color=0,0,0&amp;bbb=1"/>
              <p:cNvSpPr>
                <a:spLocks noRot="1" noChangeAspect="1" noMove="1" noResize="1" noEditPoints="1" noAdjustHandles="1" noChangeArrowheads="1" noChangeShapeType="1" noTextEdit="1"/>
              </p:cNvSpPr>
              <p:nvPr/>
            </p:nvSpPr>
            <p:spPr>
              <a:xfrm>
                <a:off x="832104" y="1875282"/>
                <a:ext cx="10533888" cy="3986530"/>
              </a:xfrm>
              <a:prstGeom prst="rect">
                <a:avLst/>
              </a:prstGeom>
              <a:blipFill>
                <a:blip r:embed="rId4"/>
                <a:stretch>
                  <a:fillRect l="-1389" b="-336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_1#2ad4c3ade?vop=1&amp;pid=34cc3ce3f&amp;color=0,0,0&amp;bt=1&amp;bbb=1&amp;hb=1"/>
              <p:cNvSpPr/>
              <p:nvPr/>
            </p:nvSpPr>
            <p:spPr>
              <a:xfrm>
                <a:off x="832104" y="1508760"/>
                <a:ext cx="10533888" cy="2214309"/>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（3）现测量了该林区所有这种树木的根部横截面积，并得到所有这种树木的根部横截面积总和为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186</m:t>
                    </m:r>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000000"/>
                            </a:solidFill>
                            <a:latin typeface="Cambria Math" pitchFamily="34" charset="0"/>
                            <a:ea typeface="Cambria Math" pitchFamily="34" charset="-122"/>
                            <a:cs typeface="Cambria Math" pitchFamily="34" charset="-120"/>
                          </a:rPr>
                          <m:t>m</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200"/>
                  </a:lnSpc>
                </a:pPr>
                <a:r>
                  <a:rPr lang="en-US" altLang="zh-CN" sz="1800" b="0" i="0">
                    <a:solidFill>
                      <a:srgbClr val="000000"/>
                    </a:solidFill>
                    <a:latin typeface="微软雅黑" pitchFamily="34" charset="0"/>
                    <a:ea typeface="微软雅黑" pitchFamily="34" charset="-122"/>
                    <a:cs typeface="微软雅黑" pitchFamily="34" charset="-120"/>
                  </a:rPr>
                  <a:t>已知树木的材积量与其根部横截面积近似成正比</a:t>
                </a:r>
                <a:r>
                  <a:rPr lang="en-US" altLang="zh-CN" sz="1800" b="0" i="0" dirty="0">
                    <a:solidFill>
                      <a:srgbClr val="000000"/>
                    </a:solidFill>
                    <a:latin typeface="微软雅黑" pitchFamily="34" charset="0"/>
                    <a:ea typeface="微软雅黑" pitchFamily="34" charset="-122"/>
                    <a:cs typeface="微软雅黑" pitchFamily="34" charset="-120"/>
                  </a:rPr>
                  <a:t>.利用以上数据给出该林区这种树木的总材积量的估计值.</a:t>
                </a:r>
                <a:endParaRPr lang="en-US" altLang="zh-CN" sz="1800" dirty="0"/>
              </a:p>
              <a:p>
                <a:pPr latinLnBrk="1">
                  <a:lnSpc>
                    <a:spcPts val="8100"/>
                  </a:lnSpc>
                </a:pPr>
                <a:r>
                  <a:rPr lang="en-US" altLang="zh-CN" b="0" i="0">
                    <a:solidFill>
                      <a:srgbClr val="000000"/>
                    </a:solidFill>
                    <a:latin typeface="微软雅黑" pitchFamily="34" charset="0"/>
                    <a:ea typeface="微软雅黑" pitchFamily="34" charset="-122"/>
                    <a:cs typeface="微软雅黑" pitchFamily="34" charset="-120"/>
                  </a:rPr>
                  <a:t>附</a:t>
                </a:r>
                <a:r>
                  <a:rPr lang="en-US" altLang="zh-CN" sz="1800" b="0" i="0" dirty="0">
                    <a:solidFill>
                      <a:srgbClr val="000000"/>
                    </a:solidFill>
                    <a:latin typeface="微软雅黑" pitchFamily="34" charset="0"/>
                    <a:ea typeface="微软雅黑" pitchFamily="34" charset="-122"/>
                    <a:cs typeface="微软雅黑" pitchFamily="34" charset="-120"/>
                  </a:rPr>
                  <a:t>：相关系数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limLow>
                              <m:limLow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14:m>
                  <m:oMath xmlns:m="http://schemas.openxmlformats.org/officeDocument/2006/math">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1.896</m:t>
                        </m:r>
                      </m:e>
                    </m:rad>
                    <m:r>
                      <a:rPr lang="en-US" altLang="zh-CN" b="0" i="0">
                        <a:solidFill>
                          <a:srgbClr val="000000"/>
                        </a:solidFill>
                        <a:latin typeface="Cambria Math" pitchFamily="34" charset="0"/>
                        <a:ea typeface="Cambria Math" pitchFamily="34" charset="-122"/>
                        <a:cs typeface="Cambria Math" pitchFamily="34" charset="-120"/>
                      </a:rPr>
                      <m:t>≈1.377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9_1#2ad4c3ade?vop=1&amp;pid=34cc3ce3f&amp;color=0,0,0&amp;bt=1&amp;bbb=1&amp;hb=1"/>
              <p:cNvSpPr>
                <a:spLocks noRot="1" noChangeAspect="1" noMove="1" noResize="1" noEditPoints="1" noAdjustHandles="1" noChangeArrowheads="1" noChangeShapeType="1" noTextEdit="1"/>
              </p:cNvSpPr>
              <p:nvPr/>
            </p:nvSpPr>
            <p:spPr>
              <a:xfrm>
                <a:off x="832104" y="1508760"/>
                <a:ext cx="10533888" cy="2214309"/>
              </a:xfrm>
              <a:prstGeom prst="rect">
                <a:avLst/>
              </a:prstGeom>
              <a:blipFill>
                <a:blip r:embed="rId3"/>
                <a:stretch>
                  <a:fillRect l="-1389" r="-231" b="-633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10_1#2ad4c3ade?vop=1&amp;pid=34cc3ce3f&amp;color=0,0,0&amp;bbb=1"/>
              <p:cNvSpPr/>
              <p:nvPr/>
            </p:nvSpPr>
            <p:spPr>
              <a:xfrm>
                <a:off x="832104" y="3749866"/>
                <a:ext cx="10533888" cy="2093659"/>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【解】因为树木的材积量与其根部横截面积近似成正比,所以设</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𝑦</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𝑘𝑥</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𝑘</m:t>
                    </m:r>
                  </m:oMath>
                </a14:m>
                <a:r>
                  <a:rPr lang="en-US" altLang="zh-CN" sz="1800" b="0" i="0" dirty="0">
                    <a:solidFill>
                      <a:srgbClr val="FF0000"/>
                    </a:solidFill>
                    <a:latin typeface="微软雅黑" pitchFamily="34" charset="0"/>
                    <a:ea typeface="微软雅黑" pitchFamily="34" charset="-122"/>
                    <a:cs typeface="微软雅黑" pitchFamily="34" charset="-120"/>
                  </a:rPr>
                  <a:t>为常数</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200"/>
                  </a:lnSpc>
                </a:pPr>
                <a:r>
                  <a:rPr lang="en-US" altLang="zh-CN" b="0" i="0">
                    <a:solidFill>
                      <a:srgbClr val="FF0000"/>
                    </a:solidFill>
                    <a:latin typeface="微软雅黑" pitchFamily="34" charset="0"/>
                    <a:ea typeface="微软雅黑" pitchFamily="34" charset="-122"/>
                    <a:cs typeface="微软雅黑" pitchFamily="34" charset="-120"/>
                  </a:rPr>
                  <a:t>由</a:t>
                </a:r>
                <a:r>
                  <a:rPr lang="en-US" altLang="zh-CN" sz="1800" b="0" i="0" dirty="0">
                    <a:solidFill>
                      <a:srgbClr val="FF0000"/>
                    </a:solidFill>
                    <a:latin typeface="微软雅黑" pitchFamily="34" charset="0"/>
                    <a:ea typeface="微软雅黑" pitchFamily="34" charset="-122"/>
                    <a:cs typeface="微软雅黑" pitchFamily="34" charset="-120"/>
                  </a:rPr>
                  <a:t>（1）知该林区这种树木平均一棵的根部横截面积与平均一棵的材积量的估计值分别为0.06和</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0.39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2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0.39=0.06</m:t>
                    </m:r>
                    <m:r>
                      <a:rPr lang="en-US" altLang="zh-CN" sz="1800" b="0" i="0">
                        <a:solidFill>
                          <a:srgbClr val="FF0000"/>
                        </a:solidFill>
                        <a:latin typeface="Cambria Math" pitchFamily="34" charset="0"/>
                        <a:ea typeface="Cambria Math" pitchFamily="34" charset="-122"/>
                        <a:cs typeface="Cambria Math" pitchFamily="34" charset="-120"/>
                      </a:rPr>
                      <m:t>𝑘</m:t>
                    </m:r>
                  </m:oMath>
                </a14:m>
                <a:r>
                  <a:rPr lang="en-US" altLang="zh-CN" sz="1800" b="0" i="0" dirty="0">
                    <a:solidFill>
                      <a:srgbClr val="FF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𝑘</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13</m:t>
                        </m:r>
                      </m:num>
                      <m:den>
                        <m:r>
                          <a:rPr lang="en-US" altLang="zh-CN" sz="1800" b="0" i="0">
                            <a:solidFill>
                              <a:srgbClr val="FF0000"/>
                            </a:solidFill>
                            <a:latin typeface="Cambria Math" pitchFamily="34" charset="0"/>
                            <a:ea typeface="Cambria Math" pitchFamily="34" charset="-122"/>
                            <a:cs typeface="Cambria Math" pitchFamily="34" charset="-120"/>
                          </a:rPr>
                          <m:t>2</m:t>
                        </m:r>
                      </m:den>
                    </m:f>
                  </m:oMath>
                </a14:m>
                <a:r>
                  <a:rPr lang="en-US" altLang="zh-CN" sz="1800" b="0" i="0" dirty="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𝑦</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13</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100"/>
                  </a:lnSpc>
                </a:pPr>
                <a:r>
                  <a:rPr lang="en-US" altLang="zh-CN" b="0" i="0">
                    <a:solidFill>
                      <a:srgbClr val="FF0000"/>
                    </a:solidFill>
                    <a:latin typeface="微软雅黑" pitchFamily="34" charset="0"/>
                    <a:ea typeface="微软雅黑" pitchFamily="34" charset="-122"/>
                    <a:cs typeface="微软雅黑" pitchFamily="34" charset="-120"/>
                  </a:rPr>
                  <a:t>又</a:t>
                </a:r>
                <a:r>
                  <a:rPr lang="en-US" altLang="zh-CN" sz="1800" b="0" i="0">
                    <a:solidFill>
                      <a:srgbClr val="FF0000"/>
                    </a:solidFill>
                    <a:latin typeface="微软雅黑" pitchFamily="34" charset="0"/>
                    <a:ea typeface="微软雅黑" pitchFamily="34" charset="-122"/>
                    <a:cs typeface="微软雅黑" pitchFamily="34" charset="-120"/>
                  </a:rPr>
                  <a:t>因为</a:t>
                </a:r>
                <a14:m>
                  <m:oMath xmlns:m="http://schemas.openxmlformats.org/officeDocument/2006/math">
                    <m:limLow>
                      <m:limLowPr>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𝑛</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𝑥</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=186</m:t>
                    </m:r>
                  </m:oMath>
                </a14:m>
                <a:r>
                  <a:rPr lang="en-US" altLang="zh-CN" sz="1800" b="0" i="0" dirty="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limLow>
                      <m:limLowPr>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𝑛</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𝑦</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13</m:t>
                        </m:r>
                      </m:num>
                      <m:den>
                        <m:r>
                          <a:rPr lang="en-US" altLang="zh-CN" sz="1800" b="0" i="0">
                            <a:solidFill>
                              <a:srgbClr val="FF0000"/>
                            </a:solidFill>
                            <a:latin typeface="Cambria Math" pitchFamily="34" charset="0"/>
                            <a:ea typeface="Cambria Math" pitchFamily="34" charset="-122"/>
                            <a:cs typeface="Cambria Math" pitchFamily="34" charset="-120"/>
                          </a:rPr>
                          <m:t>2</m:t>
                        </m:r>
                      </m:den>
                    </m:f>
                    <m:limLow>
                      <m:limLow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sz="1800" b="0">
                                <a:solidFill>
                                  <a:srgbClr val="FF0000"/>
                                </a:solidFill>
                                <a:latin typeface="Cambria Math" panose="02040503050406030204" pitchFamily="18" charset="0"/>
                              </a:rPr>
                              <m:t>𝑛</m:t>
                            </m:r>
                          </m:lim>
                        </m:limUpp>
                      </m:e>
                      <m:lim>
                        <m:r>
                          <a:rPr lang="en-US" altLang="zh-CN" sz="1800" b="0">
                            <a:solidFill>
                              <a:srgbClr val="FF0000"/>
                            </a:solidFill>
                            <a:latin typeface="Cambria Math" panose="02040503050406030204" pitchFamily="18" charset="0"/>
                          </a:rPr>
                          <m:t>𝑖</m:t>
                        </m:r>
                        <m:r>
                          <a:rPr lang="en-US" altLang="zh-CN" sz="1800" b="0">
                            <a:solidFill>
                              <a:srgbClr val="FF0000"/>
                            </a:solidFill>
                            <a:latin typeface="Cambria Math" panose="02040503050406030204" pitchFamily="18" charset="0"/>
                          </a:rPr>
                          <m:t>=1</m:t>
                        </m:r>
                      </m:lim>
                    </m:limLow>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𝑥</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13</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×186=1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209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故</a:t>
                </a:r>
                <a:r>
                  <a:rPr lang="en-US" altLang="zh-CN" sz="1800" b="0" i="0">
                    <a:solidFill>
                      <a:srgbClr val="FF0000"/>
                    </a:solidFill>
                    <a:latin typeface="微软雅黑" pitchFamily="34" charset="0"/>
                    <a:ea typeface="微软雅黑" pitchFamily="34" charset="-122"/>
                    <a:cs typeface="微软雅黑" pitchFamily="34" charset="-120"/>
                  </a:rPr>
                  <a:t>该林区这种树木的总材积量的估计值为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209</m:t>
                    </m:r>
                    <m:r>
                      <m:rPr>
                        <m:nor/>
                      </m:rPr>
                      <a:rPr lang="en-US" altLang="zh-CN" sz="1800" b="0" i="0">
                        <a:solidFill>
                          <a:srgbClr val="FF0000"/>
                        </a:solidFill>
                        <a:latin typeface="Cambria Math" pitchFamily="34" charset="0"/>
                        <a:ea typeface="Cambria Math" pitchFamily="34" charset="-122"/>
                        <a:cs typeface="Cambria Math" pitchFamily="34" charset="-120"/>
                      </a:rPr>
                      <m:t> </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m:rPr>
                            <m:sty m:val="p"/>
                          </m:rPr>
                          <a:rPr lang="en-US" altLang="zh-CN" sz="1800" b="0" i="0">
                            <a:solidFill>
                              <a:srgbClr val="FF0000"/>
                            </a:solidFill>
                            <a:latin typeface="Cambria Math" pitchFamily="34" charset="0"/>
                            <a:ea typeface="Cambria Math" pitchFamily="34" charset="-122"/>
                            <a:cs typeface="Cambria Math" pitchFamily="34" charset="-120"/>
                          </a:rPr>
                          <m:t>m</m:t>
                        </m:r>
                      </m:e>
                      <m:sup>
                        <m:r>
                          <a:rPr lang="en-US" altLang="zh-CN" sz="1800" b="0" i="0">
                            <a:solidFill>
                              <a:srgbClr val="FF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5_AN.10_1#2ad4c3ade?vop=1&amp;pid=34cc3ce3f&amp;color=0,0,0&amp;bbb=1"/>
              <p:cNvSpPr>
                <a:spLocks noRot="1" noChangeAspect="1" noMove="1" noResize="1" noEditPoints="1" noAdjustHandles="1" noChangeArrowheads="1" noChangeShapeType="1" noTextEdit="1"/>
              </p:cNvSpPr>
              <p:nvPr/>
            </p:nvSpPr>
            <p:spPr>
              <a:xfrm>
                <a:off x="832104" y="3749866"/>
                <a:ext cx="10533888" cy="2093659"/>
              </a:xfrm>
              <a:prstGeom prst="rect">
                <a:avLst/>
              </a:prstGeom>
              <a:blipFill>
                <a:blip r:embed="rId4"/>
                <a:stretch>
                  <a:fillRect l="-1389" b="-668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O_4_BD.11_1#a7e3b9fd4?vop=1&amp;pid=40dd7a2e6&amp;color=0,0,0&amp;bt=1&amp;bbb=1&amp;hb=1"/>
          <p:cNvSpPr/>
          <p:nvPr/>
        </p:nvSpPr>
        <p:spPr>
          <a:xfrm>
            <a:off x="832104" y="150876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为研究某疾病与超声波检查结果的关系，从做过超声波检查的人群中随机调查了1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000人</a:t>
            </a:r>
            <a:r>
              <a:rPr lang="en-US" altLang="zh-CN" sz="1800" b="0" i="0">
                <a:solidFill>
                  <a:srgbClr val="000000"/>
                </a:solidFill>
                <a:latin typeface="微软雅黑" pitchFamily="34" charset="0"/>
                <a:ea typeface="微软雅黑" pitchFamily="34" charset="-122"/>
                <a:cs typeface="微软雅黑" pitchFamily="34" charset="-120"/>
              </a:rPr>
              <a:t>，得到如下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列联表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graphicFrame>
        <p:nvGraphicFramePr>
          <p:cNvPr id="9" name="QO_4_BD.11_2#a7e3b9fd4?colgroup=17,12,12,12&amp;vop=1&amp;pid=40dd7a2e6&amp;color=0,0,0&amp;bbb=1"/>
          <p:cNvGraphicFramePr>
            <a:graphicFrameLocks noGrp="1"/>
          </p:cNvGraphicFramePr>
          <p:nvPr>
            <p:extLst>
              <p:ext uri="{D42A27DB-BD31-4B8C-83A1-F6EECF244321}">
                <p14:modId xmlns:p14="http://schemas.microsoft.com/office/powerpoint/2010/main" val="431300507"/>
              </p:ext>
            </p:extLst>
          </p:nvPr>
        </p:nvGraphicFramePr>
        <p:xfrm>
          <a:off x="832105" y="2419477"/>
          <a:ext cx="10536018" cy="1536702"/>
        </p:xfrm>
        <a:graphic>
          <a:graphicData uri="http://schemas.openxmlformats.org/drawingml/2006/table">
            <a:tbl>
              <a:tblPr/>
              <a:tblGrid>
                <a:gridCol w="3271374">
                  <a:extLst>
                    <a:ext uri="{9D8B030D-6E8A-4147-A177-3AD203B41FA5}">
                      <a16:colId xmlns:a16="http://schemas.microsoft.com/office/drawing/2014/main" val="20000"/>
                    </a:ext>
                  </a:extLst>
                </a:gridCol>
                <a:gridCol w="2421548">
                  <a:extLst>
                    <a:ext uri="{9D8B030D-6E8A-4147-A177-3AD203B41FA5}">
                      <a16:colId xmlns:a16="http://schemas.microsoft.com/office/drawing/2014/main" val="20001"/>
                    </a:ext>
                  </a:extLst>
                </a:gridCol>
                <a:gridCol w="2421548">
                  <a:extLst>
                    <a:ext uri="{9D8B030D-6E8A-4147-A177-3AD203B41FA5}">
                      <a16:colId xmlns:a16="http://schemas.microsoft.com/office/drawing/2014/main" val="20002"/>
                    </a:ext>
                  </a:extLst>
                </a:gridCol>
                <a:gridCol w="2421548">
                  <a:extLst>
                    <a:ext uri="{9D8B030D-6E8A-4147-A177-3AD203B41FA5}">
                      <a16:colId xmlns:a16="http://schemas.microsoft.com/office/drawing/2014/main" val="20003"/>
                    </a:ext>
                  </a:extLst>
                </a:gridCol>
              </a:tblGrid>
              <a:tr h="591630">
                <a:tc>
                  <a:txBody>
                    <a:bodyPr/>
                    <a:lstStyle/>
                    <a:p>
                      <a:pPr algn="ctr" latinLnBrk="1" hangingPunct="0">
                        <a:lnSpc>
                          <a:spcPts val="2200"/>
                        </a:lnSpc>
                      </a:pPr>
                      <a:r>
                        <a:rPr lang="en-US" altLang="zh-CN" sz="1400" b="1" i="0">
                          <a:solidFill>
                            <a:srgbClr val="000000"/>
                          </a:solidFill>
                          <a:latin typeface="SimHei" pitchFamily="34" charset="0"/>
                          <a:ea typeface="SimHei" pitchFamily="34" charset="-122"/>
                          <a:cs typeface="SimHei" pitchFamily="34" charset="-120"/>
                        </a:rPr>
                        <a:t>超声波检查结果</a:t>
                      </a:r>
                      <a:endParaRPr lang="en-US" altLang="zh-CN" sz="1200" dirty="0"/>
                    </a:p>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正常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不正常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患该疾病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未患该疾病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5024">
                <a:tc>
                  <a:txBody>
                    <a:bodyPr/>
                    <a:lstStyle/>
                    <a:p>
                      <a:pPr algn="ctr" latinLnBrk="1" hangingPunct="0">
                        <a:lnSpc>
                          <a:spcPts val="2000"/>
                        </a:lnSpc>
                      </a:pPr>
                      <a:r>
                        <a:rPr lang="en-US" altLang="zh-CN" sz="1400" b="1" i="0">
                          <a:solidFill>
                            <a:srgbClr val="000000"/>
                          </a:solidFill>
                          <a:latin typeface="SimHei" pitchFamily="34" charset="0"/>
                          <a:ea typeface="SimHei" pitchFamily="34" charset="-122"/>
                          <a:cs typeface="SimHei"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SimHei" pitchFamily="34" charset="0"/>
                          <a:ea typeface="SimHei" pitchFamily="34" charset="-122"/>
                          <a:cs typeface="SimHei"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AlternateContent xmlns:mc="http://schemas.openxmlformats.org/markup-compatibility/2006">
        <mc:Choice xmlns:a14="http://schemas.microsoft.com/office/drawing/2010/main" Requires="a14">
          <p:sp>
            <p:nvSpPr>
              <p:cNvPr id="4" name="QO_5_BD.12_1#96c58e047?vop=1&amp;pid=a7e3b9fd4&amp;color=0,0,0&amp;bbb=1"/>
              <p:cNvSpPr/>
              <p:nvPr/>
            </p:nvSpPr>
            <p:spPr>
              <a:xfrm>
                <a:off x="832104" y="4095877"/>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（1）记超声波检查结果不正常者患该疾病的概率为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oMath>
                </a14:m>
                <a:r>
                  <a:rPr lang="en-US" altLang="zh-CN" sz="1800"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的估计值；</a:t>
                </a:r>
                <a:endParaRPr lang="en-US" altLang="zh-CN" sz="1800" dirty="0"/>
              </a:p>
            </p:txBody>
          </p:sp>
        </mc:Choice>
        <mc:Fallback>
          <p:sp>
            <p:nvSpPr>
              <p:cNvPr id="4" name="QO_5_BD.12_1#96c58e047?vop=1&amp;pid=a7e3b9fd4&amp;color=0,0,0&amp;bbb=1"/>
              <p:cNvSpPr>
                <a:spLocks noRot="1" noChangeAspect="1" noMove="1" noResize="1" noEditPoints="1" noAdjustHandles="1" noChangeArrowheads="1" noChangeShapeType="1" noTextEdit="1"/>
              </p:cNvSpPr>
              <p:nvPr/>
            </p:nvSpPr>
            <p:spPr>
              <a:xfrm>
                <a:off x="832104" y="4095877"/>
                <a:ext cx="10533888" cy="363855"/>
              </a:xfrm>
              <a:prstGeom prst="rect">
                <a:avLst/>
              </a:prstGeom>
              <a:blipFill>
                <a:blip r:embed="rId3"/>
                <a:stretch>
                  <a:fillRect l="-1389"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13_1#96c58e047?vop=1&amp;pid=a7e3b9fd4&amp;color=0,0,0&amp;bbb=1&amp;hb=1"/>
              <p:cNvSpPr/>
              <p:nvPr/>
            </p:nvSpPr>
            <p:spPr>
              <a:xfrm>
                <a:off x="832104" y="4460367"/>
                <a:ext cx="10533888" cy="1202055"/>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【解】根据题表数据可知,超声波检查结果不正常的有200人,其中患该疾病的有180人</a:t>
                </a:r>
                <a:r>
                  <a:rPr lang="en-US" altLang="zh-CN" sz="1800" b="0" i="0">
                    <a:solidFill>
                      <a:srgbClr val="FF0000"/>
                    </a:solidFill>
                    <a:latin typeface="微软雅黑" pitchFamily="34" charset="0"/>
                    <a:ea typeface="微软雅黑" pitchFamily="34" charset="-122"/>
                    <a:cs typeface="微软雅黑" pitchFamily="34" charset="-120"/>
                  </a:rPr>
                  <a:t>,因此估计超声波检</a:t>
                </a:r>
              </a:p>
              <a:p>
                <a:pPr latinLnBrk="1">
                  <a:lnSpc>
                    <a:spcPts val="3400"/>
                  </a:lnSpc>
                </a:pPr>
                <a:r>
                  <a:rPr lang="en-US" altLang="zh-CN" sz="1800" b="0" i="0">
                    <a:solidFill>
                      <a:srgbClr val="FF0000"/>
                    </a:solidFill>
                    <a:latin typeface="微软雅黑" pitchFamily="34" charset="0"/>
                    <a:ea typeface="微软雅黑" pitchFamily="34" charset="-122"/>
                    <a:cs typeface="微软雅黑" pitchFamily="34" charset="-120"/>
                  </a:rPr>
                  <a:t>查结果不正常者患该疾病的概率</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𝑝</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180</m:t>
                        </m:r>
                      </m:num>
                      <m:den>
                        <m:r>
                          <a:rPr lang="en-US" altLang="zh-CN" sz="1800" b="0" i="0">
                            <a:solidFill>
                              <a:srgbClr val="FF0000"/>
                            </a:solidFill>
                            <a:latin typeface="Cambria Math" pitchFamily="34" charset="0"/>
                            <a:ea typeface="Cambria Math" pitchFamily="34" charset="-122"/>
                            <a:cs typeface="Cambria Math" pitchFamily="34" charset="-120"/>
                          </a:rPr>
                          <m:t>200</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9</m:t>
                        </m:r>
                      </m:num>
                      <m:den>
                        <m:r>
                          <a:rPr lang="en-US" altLang="zh-CN" sz="1800" b="0" i="0">
                            <a:solidFill>
                              <a:srgbClr val="FF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（易错：注意该问所求概率中用到的数据,数据找错</a:t>
                </a:r>
                <a:r>
                  <a:rPr lang="en-US" altLang="zh-CN" sz="1800" b="0" i="0">
                    <a:solidFill>
                      <a:srgbClr val="00A0AF"/>
                    </a:solidFill>
                    <a:latin typeface="微软雅黑" pitchFamily="34" charset="0"/>
                    <a:ea typeface="楷体" pitchFamily="34" charset="-122"/>
                    <a:cs typeface="微软雅黑" pitchFamily="34" charset="-120"/>
                  </a:rPr>
                  <a:t>,计算也就</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出错</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O_5_AN.13_1#96c58e047?vop=1&amp;pid=a7e3b9fd4&amp;color=0,0,0&amp;bbb=1&amp;hb=1"/>
              <p:cNvSpPr>
                <a:spLocks noRot="1" noChangeAspect="1" noMove="1" noResize="1" noEditPoints="1" noAdjustHandles="1" noChangeArrowheads="1" noChangeShapeType="1" noTextEdit="1"/>
              </p:cNvSpPr>
              <p:nvPr/>
            </p:nvSpPr>
            <p:spPr>
              <a:xfrm>
                <a:off x="832104" y="4460367"/>
                <a:ext cx="10533888" cy="1202055"/>
              </a:xfrm>
              <a:prstGeom prst="rect">
                <a:avLst/>
              </a:prstGeom>
              <a:blipFill>
                <a:blip r:embed="rId4"/>
                <a:stretch>
                  <a:fillRect l="-1389" r="-868" b="-1167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14_1#1cd2233af?vop=1&amp;pid=a7e3b9fd4&amp;color=0,0,0&amp;bt=1&amp;bbb=1"/>
              <p:cNvSpPr/>
              <p:nvPr/>
            </p:nvSpPr>
            <p:spPr>
              <a:xfrm>
                <a:off x="832104" y="1508760"/>
                <a:ext cx="10533888" cy="9398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（2）根据小概率值</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r>
                      <a:rPr lang="en-US" altLang="zh-CN" sz="1800" b="0" i="0">
                        <a:solidFill>
                          <a:srgbClr val="000000"/>
                        </a:solidFill>
                        <a:latin typeface="Cambria Math" pitchFamily="34" charset="0"/>
                        <a:ea typeface="Cambria Math" pitchFamily="34" charset="-122"/>
                        <a:cs typeface="Cambria Math" pitchFamily="34" charset="-120"/>
                      </a:rPr>
                      <m:t>=0.001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的独立性检验，分析超声波检查结果是否与患该疾病有关.</a:t>
                </a:r>
                <a:endParaRPr lang="en-US" altLang="zh-CN" sz="1800" dirty="0"/>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附</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𝜒</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𝑎𝑑</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𝑏𝑐</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num>
                      <m:den>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𝑑</m:t>
                        </m:r>
                        <m:r>
                          <a:rPr lang="en-US" altLang="zh-CN" sz="1800" b="0" i="0">
                            <a:solidFill>
                              <a:srgbClr val="00000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O_5_BD.14_1#1cd2233af?vop=1&amp;pid=a7e3b9fd4&amp;color=0,0,0&amp;bt=1&amp;bbb=1"/>
              <p:cNvSpPr>
                <a:spLocks noRot="1" noChangeAspect="1" noMove="1" noResize="1" noEditPoints="1" noAdjustHandles="1" noChangeArrowheads="1" noChangeShapeType="1" noTextEdit="1"/>
              </p:cNvSpPr>
              <p:nvPr/>
            </p:nvSpPr>
            <p:spPr>
              <a:xfrm>
                <a:off x="832104" y="1508760"/>
                <a:ext cx="10533888" cy="939800"/>
              </a:xfrm>
              <a:prstGeom prst="rect">
                <a:avLst/>
              </a:prstGeom>
              <a:blipFill>
                <a:blip r:embed="rId3"/>
                <a:stretch>
                  <a:fillRect l="-1389" b="-4545"/>
                </a:stretch>
              </a:blipFill>
              <a:ln/>
            </p:spPr>
            <p:txBody>
              <a:bodyPr/>
              <a:lstStyle/>
              <a:p>
                <a:r>
                  <a:rPr lang="zh-CN" altLang="en-US">
                    <a:noFill/>
                  </a:rPr>
                  <a:t> </a:t>
                </a:r>
              </a:p>
            </p:txBody>
          </p:sp>
        </mc:Fallback>
      </mc:AlternateContent>
      <p:pic>
        <p:nvPicPr>
          <p:cNvPr id="3" name="QO_5_BD.14_1#1cd2233af?vop=1&amp;pid=a7e3b9fd4&amp;color=0,0,0&amp;tib=255,255,255&amp;ii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859568" y="2440559"/>
            <a:ext cx="2496312" cy="7132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O_5_AN.15_1#1cd2233af?vop=1&amp;pid=a7e3b9fd4&amp;color=0,0,0&amp;bbb=1"/>
              <p:cNvSpPr/>
              <p:nvPr/>
            </p:nvSpPr>
            <p:spPr>
              <a:xfrm>
                <a:off x="832104" y="3153220"/>
                <a:ext cx="10533888" cy="12560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【解】零假设为</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𝐻</m:t>
                        </m:r>
                      </m:e>
                      <m:sub>
                        <m:r>
                          <a:rPr lang="en-US" altLang="zh-CN" sz="1800" b="0" i="0">
                            <a:solidFill>
                              <a:srgbClr val="FF0000"/>
                            </a:solidFill>
                            <a:latin typeface="Cambria Math" pitchFamily="34" charset="0"/>
                            <a:ea typeface="Cambria Math" pitchFamily="34" charset="-122"/>
                            <a:cs typeface="Cambria Math" pitchFamily="34" charset="-120"/>
                          </a:rPr>
                          <m:t>0</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超声波检查结果与患该疾病无关.</a:t>
                </a:r>
                <a:endParaRPr lang="en-US" altLang="zh-CN" sz="1800" dirty="0"/>
              </a:p>
              <a:p>
                <a:pPr latinLnBrk="1">
                  <a:lnSpc>
                    <a:spcPts val="3800"/>
                  </a:lnSpc>
                </a:pPr>
                <a14:m>
                  <m:oMath xmlns:m="http://schemas.openxmlformats.org/officeDocument/2006/math">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𝜒</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000×(20×20−180×780</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num>
                      <m:den>
                        <m:r>
                          <a:rPr lang="en-US" altLang="zh-CN" sz="1800" b="0" i="0">
                            <a:solidFill>
                              <a:srgbClr val="FF0000"/>
                            </a:solidFill>
                            <a:latin typeface="Cambria Math" pitchFamily="34" charset="0"/>
                            <a:ea typeface="Cambria Math" pitchFamily="34" charset="-122"/>
                            <a:cs typeface="Cambria Math" pitchFamily="34" charset="-120"/>
                          </a:rPr>
                          <m:t>200×800×800×200</m:t>
                        </m:r>
                      </m:den>
                    </m:f>
                    <m:r>
                      <a:rPr lang="en-US" altLang="zh-CN" sz="1800" b="0" i="0">
                        <a:solidFill>
                          <a:srgbClr val="FF0000"/>
                        </a:solidFill>
                        <a:latin typeface="Cambria Math" pitchFamily="34" charset="0"/>
                        <a:ea typeface="Cambria Math" pitchFamily="34" charset="-122"/>
                        <a:cs typeface="Cambria Math" pitchFamily="34" charset="-120"/>
                      </a:rPr>
                      <m:t>=765.625&gt;10.828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根</a:t>
                </a:r>
                <a:r>
                  <a:rPr lang="en-US" altLang="zh-CN" sz="1800" b="0" i="0">
                    <a:solidFill>
                      <a:srgbClr val="FF0000"/>
                    </a:solidFill>
                    <a:latin typeface="微软雅黑" pitchFamily="34" charset="0"/>
                    <a:ea typeface="微软雅黑" pitchFamily="34" charset="-122"/>
                    <a:cs typeface="微软雅黑" pitchFamily="34" charset="-120"/>
                  </a:rPr>
                  <a:t>据小概率值</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𝛼</m:t>
                    </m:r>
                    <m:r>
                      <a:rPr lang="en-US" altLang="zh-CN" sz="1800" b="0" i="0">
                        <a:solidFill>
                          <a:srgbClr val="FF0000"/>
                        </a:solidFill>
                        <a:latin typeface="Cambria Math" pitchFamily="34" charset="0"/>
                        <a:ea typeface="Cambria Math" pitchFamily="34" charset="-122"/>
                        <a:cs typeface="Cambria Math" pitchFamily="34" charset="-120"/>
                      </a:rPr>
                      <m:t>=0.001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的独立性检验,超声波检查结果与患该疾病有关,此推断犯错误的概率不大于0.001.</a:t>
                </a:r>
                <a:endParaRPr lang="en-US" altLang="zh-CN" sz="1800" dirty="0"/>
              </a:p>
            </p:txBody>
          </p:sp>
        </mc:Choice>
        <mc:Fallback>
          <p:sp>
            <p:nvSpPr>
              <p:cNvPr id="5" name="QO_5_AN.15_1#1cd2233af?vop=1&amp;pid=a7e3b9fd4&amp;color=0,0,0&amp;bbb=1"/>
              <p:cNvSpPr>
                <a:spLocks noRot="1" noChangeAspect="1" noMove="1" noResize="1" noEditPoints="1" noAdjustHandles="1" noChangeArrowheads="1" noChangeShapeType="1" noTextEdit="1"/>
              </p:cNvSpPr>
              <p:nvPr/>
            </p:nvSpPr>
            <p:spPr>
              <a:xfrm>
                <a:off x="832104" y="3153220"/>
                <a:ext cx="10533888" cy="1256030"/>
              </a:xfrm>
              <a:prstGeom prst="rect">
                <a:avLst/>
              </a:prstGeom>
              <a:blipFill>
                <a:blip r:embed="rId5"/>
                <a:stretch>
                  <a:fillRect l="-1389" r="-637" b="-111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1190</Words>
  <Application>Microsoft Office PowerPoint</Application>
  <PresentationFormat>宽屏</PresentationFormat>
  <Paragraphs>265</Paragraphs>
  <Slides>22</Slides>
  <Notes>22</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22</vt:i4>
      </vt:variant>
    </vt:vector>
  </HeadingPairs>
  <TitlesOfParts>
    <vt:vector size="29"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2025-10-20T03:08:27Z</dcterms:created>
  <dcterms:modified xsi:type="dcterms:W3CDTF">2025-10-20T03:12:46Z</dcterms:modified>
  <cp:category/>
  <cp:contentStatus/>
</cp:coreProperties>
</file>