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9"/>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82" r:id="rId17"/>
    <p:sldId id="271" r:id="rId18"/>
    <p:sldId id="272" r:id="rId19"/>
    <p:sldId id="273" r:id="rId20"/>
    <p:sldId id="274" r:id="rId21"/>
    <p:sldId id="275" r:id="rId22"/>
    <p:sldId id="276" r:id="rId23"/>
    <p:sldId id="277" r:id="rId24"/>
    <p:sldId id="278" r:id="rId25"/>
    <p:sldId id="279" r:id="rId26"/>
    <p:sldId id="280" r:id="rId27"/>
    <p:sldId id="281" r:id="rId28"/>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65" d="100"/>
          <a:sy n="65" d="100"/>
        </p:scale>
        <p:origin x="72" y="31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7689068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math#pid=68eef94dfd26d1ad71e6838d#tid=68f5a14cb615590009865000#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3575304" y="5541264"/>
            <a:ext cx="5038344" cy="539496"/>
          </a:xfrm>
          <a:prstGeom prst="rect">
            <a:avLst/>
          </a:prstGeom>
          <a:noFill/>
          <a:ln/>
        </p:spPr>
        <p:txBody>
          <a:bodyPr wrap="square" lIns="0" tIns="0" rIns="0" bIns="0" rtlCol="0" anchor="ctr"/>
          <a:lstStyle/>
          <a:p>
            <a:pPr algn="ctr">
              <a:lnSpc>
                <a:spcPct val="100000"/>
              </a:lnSpc>
            </a:pPr>
            <a:r>
              <a:rPr lang="en-US" sz="2400" b="0" i="0" dirty="0">
                <a:solidFill>
                  <a:srgbClr val="000000"/>
                </a:solidFill>
                <a:latin typeface="SimHei" pitchFamily="34" charset="0"/>
                <a:ea typeface="SimHei" pitchFamily="34" charset="-122"/>
                <a:cs typeface="SimHei" pitchFamily="34" charset="-120"/>
              </a:rPr>
              <a:t>高中数学 选择性必修 第三册</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21208" y="283464"/>
            <a:ext cx="3163824" cy="448056"/>
          </a:xfrm>
          <a:prstGeom prst="rect">
            <a:avLst/>
          </a:prstGeom>
        </p:spPr>
      </p:pic>
      <p:sp>
        <p:nvSpPr>
          <p:cNvPr id="4" name="MasterShapeName"/>
          <p:cNvSpPr/>
          <p:nvPr/>
        </p:nvSpPr>
        <p:spPr>
          <a:xfrm>
            <a:off x="521208" y="283464"/>
            <a:ext cx="3163824" cy="448056"/>
          </a:xfrm>
          <a:prstGeom prst="rect">
            <a:avLst/>
          </a:prstGeom>
          <a:noFill/>
          <a:ln/>
        </p:spPr>
        <p:txBody>
          <a:bodyPr wrap="square" lIns="0" tIns="0" rIns="0" bIns="0" rtlCol="0" anchor="ctr"/>
          <a:lstStyle/>
          <a:p>
            <a:pPr algn="ctr"/>
            <a:r>
              <a:rPr lang="en-US" sz="1800" b="1" i="0" dirty="0">
                <a:solidFill>
                  <a:srgbClr val="000000"/>
                </a:solidFill>
                <a:latin typeface="SimHei" pitchFamily="34" charset="0"/>
                <a:ea typeface="SimHei" pitchFamily="34" charset="-122"/>
                <a:cs typeface="SimHei" pitchFamily="34" charset="-120"/>
              </a:rPr>
              <a:t>高中数学 选择性必修 第三册</a:t>
            </a:r>
            <a:endParaRPr lang="en-US" sz="1800"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21208" y="283464"/>
            <a:ext cx="3163824" cy="448056"/>
          </a:xfrm>
          <a:prstGeom prst="rect">
            <a:avLst/>
          </a:prstGeom>
        </p:spPr>
      </p:pic>
      <p:sp>
        <p:nvSpPr>
          <p:cNvPr id="4" name="MasterShapeName"/>
          <p:cNvSpPr/>
          <p:nvPr/>
        </p:nvSpPr>
        <p:spPr>
          <a:xfrm>
            <a:off x="521208" y="283464"/>
            <a:ext cx="3163824" cy="448056"/>
          </a:xfrm>
          <a:prstGeom prst="rect">
            <a:avLst/>
          </a:prstGeom>
          <a:noFill/>
          <a:ln/>
        </p:spPr>
        <p:txBody>
          <a:bodyPr wrap="square" lIns="0" tIns="0" rIns="0" bIns="0" rtlCol="0" anchor="ctr"/>
          <a:lstStyle/>
          <a:p>
            <a:pPr algn="ctr"/>
            <a:r>
              <a:rPr lang="en-US" sz="1800" b="1" i="0" dirty="0">
                <a:solidFill>
                  <a:srgbClr val="000000"/>
                </a:solidFill>
                <a:latin typeface="SimHei" pitchFamily="34" charset="0"/>
                <a:ea typeface="SimHei" pitchFamily="34" charset="-122"/>
                <a:cs typeface="SimHei" pitchFamily="34" charset="-120"/>
              </a:rPr>
              <a:t>高中数学 选择性必修 第三册</a:t>
            </a:r>
            <a:endParaRPr lang="en-US" sz="1800" dirty="0"/>
          </a:p>
        </p:txBody>
      </p:sp>
      <p:sp>
        <p:nvSpPr>
          <p:cNvPr id="5" name="MasterShapeName"/>
          <p:cNvSpPr/>
          <p:nvPr/>
        </p:nvSpPr>
        <p:spPr>
          <a:xfrm>
            <a:off x="0" y="1042416"/>
            <a:ext cx="12188952" cy="466344"/>
          </a:xfrm>
          <a:prstGeom prst="rect">
            <a:avLst/>
          </a:prstGeom>
          <a:noFill/>
          <a:ln/>
        </p:spPr>
        <p:txBody>
          <a:bodyPr/>
          <a:lstStyle/>
          <a:p>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0.xml"/><Relationship Id="rId1" Type="http://schemas.openxmlformats.org/officeDocument/2006/relationships/slideLayout" Target="../slideLayouts/slideLayout6.xml"/><Relationship Id="rId5" Type="http://schemas.openxmlformats.org/officeDocument/2006/relationships/image" Target="../media/image27.png"/><Relationship Id="rId4" Type="http://schemas.openxmlformats.org/officeDocument/2006/relationships/image" Target="../media/image26.png"/></Relationships>
</file>

<file path=ppt/slides/_rels/slide11.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1.xml"/><Relationship Id="rId1" Type="http://schemas.openxmlformats.org/officeDocument/2006/relationships/slideLayout" Target="../slideLayouts/slideLayout6.xml"/><Relationship Id="rId5" Type="http://schemas.openxmlformats.org/officeDocument/2006/relationships/image" Target="../media/image29.png"/><Relationship Id="rId4" Type="http://schemas.openxmlformats.org/officeDocument/2006/relationships/image" Target="../media/image21.png"/></Relationships>
</file>

<file path=ppt/slides/_rels/slide12.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32.png"/><Relationship Id="rId7" Type="http://schemas.openxmlformats.org/officeDocument/2006/relationships/image" Target="../media/image35.png"/><Relationship Id="rId2" Type="http://schemas.openxmlformats.org/officeDocument/2006/relationships/notesSlide" Target="../notesSlides/notesSlide14.xml"/><Relationship Id="rId1" Type="http://schemas.openxmlformats.org/officeDocument/2006/relationships/slideLayout" Target="../slideLayouts/slideLayout6.xml"/><Relationship Id="rId6" Type="http://schemas.openxmlformats.org/officeDocument/2006/relationships/image" Target="../media/image34.png"/><Relationship Id="rId5" Type="http://schemas.openxmlformats.org/officeDocument/2006/relationships/image" Target="../media/image33.png"/><Relationship Id="rId4" Type="http://schemas.openxmlformats.org/officeDocument/2006/relationships/image" Target="../media/image21.png"/></Relationships>
</file>

<file path=ppt/slides/_rels/slide15.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16.xml"/><Relationship Id="rId1" Type="http://schemas.openxmlformats.org/officeDocument/2006/relationships/slideLayout" Target="../slideLayouts/slideLayout6.xml"/><Relationship Id="rId5" Type="http://schemas.openxmlformats.org/officeDocument/2006/relationships/image" Target="../media/image40.png"/><Relationship Id="rId4" Type="http://schemas.openxmlformats.org/officeDocument/2006/relationships/image" Target="../media/image39.png"/></Relationships>
</file>

<file path=ppt/slides/_rels/slide18.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17.xml"/><Relationship Id="rId1" Type="http://schemas.openxmlformats.org/officeDocument/2006/relationships/slideLayout" Target="../slideLayouts/slideLayout6.xml"/><Relationship Id="rId4" Type="http://schemas.openxmlformats.org/officeDocument/2006/relationships/image" Target="../media/image42.png"/></Relationships>
</file>

<file path=ppt/slides/_rels/slide19.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18.xml"/><Relationship Id="rId1" Type="http://schemas.openxmlformats.org/officeDocument/2006/relationships/slideLayout" Target="../slideLayouts/slideLayout6.xml"/><Relationship Id="rId4" Type="http://schemas.openxmlformats.org/officeDocument/2006/relationships/image" Target="../media/image44.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1.xml"/><Relationship Id="rId1" Type="http://schemas.openxmlformats.org/officeDocument/2006/relationships/slideLayout" Target="../slideLayouts/slideLayout6.xml"/><Relationship Id="rId4" Type="http://schemas.openxmlformats.org/officeDocument/2006/relationships/image" Target="../media/image46.png"/></Relationships>
</file>

<file path=ppt/slides/_rels/slide23.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22.xml"/><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8" Type="http://schemas.openxmlformats.org/officeDocument/2006/relationships/image" Target="../media/image53.png"/><Relationship Id="rId3" Type="http://schemas.openxmlformats.org/officeDocument/2006/relationships/image" Target="../media/image48.png"/><Relationship Id="rId7" Type="http://schemas.openxmlformats.org/officeDocument/2006/relationships/image" Target="../media/image52.png"/><Relationship Id="rId2" Type="http://schemas.openxmlformats.org/officeDocument/2006/relationships/notesSlide" Target="../notesSlides/notesSlide23.xml"/><Relationship Id="rId1" Type="http://schemas.openxmlformats.org/officeDocument/2006/relationships/slideLayout" Target="../slideLayouts/slideLayout6.xml"/><Relationship Id="rId6" Type="http://schemas.openxmlformats.org/officeDocument/2006/relationships/image" Target="../media/image51.png"/><Relationship Id="rId5" Type="http://schemas.openxmlformats.org/officeDocument/2006/relationships/image" Target="../media/image50.png"/><Relationship Id="rId4" Type="http://schemas.openxmlformats.org/officeDocument/2006/relationships/image" Target="../media/image49.png"/></Relationships>
</file>

<file path=ppt/slides/_rels/slide25.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24.xml"/><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25.xml"/><Relationship Id="rId1" Type="http://schemas.openxmlformats.org/officeDocument/2006/relationships/slideLayout" Target="../slideLayouts/slideLayout6.xml"/><Relationship Id="rId4" Type="http://schemas.openxmlformats.org/officeDocument/2006/relationships/image" Target="../media/image56.png"/></Relationships>
</file>

<file path=ppt/slides/_rels/slide27.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26.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6.xml"/><Relationship Id="rId5" Type="http://schemas.openxmlformats.org/officeDocument/2006/relationships/image" Target="../media/image7.png"/><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6.xml"/><Relationship Id="rId5" Type="http://schemas.openxmlformats.org/officeDocument/2006/relationships/image" Target="../media/image10.png"/><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6.xml"/><Relationship Id="rId4" Type="http://schemas.openxmlformats.org/officeDocument/2006/relationships/image" Target="../media/image12.png"/></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6.xml"/><Relationship Id="rId1" Type="http://schemas.openxmlformats.org/officeDocument/2006/relationships/slideLayout" Target="../slideLayouts/slideLayout6.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_rels/slide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7.xml"/><Relationship Id="rId1" Type="http://schemas.openxmlformats.org/officeDocument/2006/relationships/slideLayout" Target="../slideLayouts/slideLayout6.xml"/><Relationship Id="rId5" Type="http://schemas.openxmlformats.org/officeDocument/2006/relationships/image" Target="../media/image19.png"/><Relationship Id="rId4" Type="http://schemas.openxmlformats.org/officeDocument/2006/relationships/image" Target="../media/image18.png"/></Relationships>
</file>

<file path=ppt/slides/_rels/slide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8.xml"/><Relationship Id="rId1" Type="http://schemas.openxmlformats.org/officeDocument/2006/relationships/slideLayout" Target="../slideLayouts/slideLayout6.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png"/></Relationships>
</file>

<file path=ppt/slides/_rels/slide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name="Slide 1&amp;si=1">
    <p:spTree>
      <p:nvGrpSpPr>
        <p:cNvPr id="1" name=""/>
        <p:cNvGrpSpPr/>
        <p:nvPr/>
      </p:nvGrpSpPr>
      <p:grpSpPr>
        <a:xfrm>
          <a:off x="0" y="0"/>
          <a:ext cx="0" cy="0"/>
          <a:chOff x="0" y="0"/>
          <a:chExt cx="0" cy="0"/>
        </a:xfrm>
      </p:grpSpPr>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name="Slide 10&amp;si=10">
    <p:spTree>
      <p:nvGrpSpPr>
        <p:cNvPr id="1" name=""/>
        <p:cNvGrpSpPr/>
        <p:nvPr/>
      </p:nvGrpSpPr>
      <p:grpSpPr>
        <a:xfrm>
          <a:off x="0" y="0"/>
          <a:ext cx="0" cy="0"/>
          <a:chOff x="0" y="0"/>
          <a:chExt cx="0" cy="0"/>
        </a:xfrm>
      </p:grpSpPr>
      <p:sp>
        <p:nvSpPr>
          <p:cNvPr id="2" name="C_3_BD#6dfa78c74?pid=436426af3&amp;color=0,0,0&amp;vtp=1&amp;bt=1&amp;bbb=1&amp;hb=1"/>
          <p:cNvSpPr/>
          <p:nvPr/>
        </p:nvSpPr>
        <p:spPr>
          <a:xfrm>
            <a:off x="832104" y="1080000"/>
            <a:ext cx="10533888" cy="876110"/>
          </a:xfrm>
          <a:prstGeom prst="rect">
            <a:avLst/>
          </a:prstGeom>
          <a:noFill/>
          <a:ln/>
        </p:spPr>
        <p:txBody>
          <a:bodyPr wrap="none" lIns="0" tIns="0" rIns="0" bIns="0" rtlCol="0" anchor="t"/>
          <a:lstStyle/>
          <a:p>
            <a:pPr algn="l" latinLnBrk="1">
              <a:lnSpc>
                <a:spcPts val="3700"/>
              </a:lnSpc>
            </a:pPr>
            <a:r>
              <a:rPr lang="en-US" altLang="zh-CN" sz="2200" b="1" i="0" dirty="0">
                <a:solidFill>
                  <a:srgbClr val="000000"/>
                </a:solidFill>
                <a:latin typeface="微软雅黑" pitchFamily="34" charset="0"/>
                <a:ea typeface="微软雅黑" pitchFamily="34" charset="-122"/>
                <a:cs typeface="微软雅黑" pitchFamily="34" charset="-120"/>
              </a:rPr>
              <a:t>二、多项选择题（本题共2小题，每小题6分，共12分.在每小题给出的选项中</a:t>
            </a:r>
            <a:r>
              <a:rPr lang="en-US" altLang="zh-CN" sz="2200" b="1" i="0">
                <a:solidFill>
                  <a:srgbClr val="000000"/>
                </a:solidFill>
                <a:latin typeface="微软雅黑" pitchFamily="34" charset="0"/>
                <a:ea typeface="微软雅黑" pitchFamily="34" charset="-122"/>
                <a:cs typeface="微软雅黑" pitchFamily="34" charset="-120"/>
              </a:rPr>
              <a:t>，有多</a:t>
            </a:r>
          </a:p>
          <a:p>
            <a:pPr latinLnBrk="1">
              <a:lnSpc>
                <a:spcPts val="3500"/>
              </a:lnSpc>
            </a:pPr>
            <a:r>
              <a:rPr lang="en-US" altLang="zh-CN" sz="2200" b="1" i="0">
                <a:solidFill>
                  <a:srgbClr val="000000"/>
                </a:solidFill>
                <a:latin typeface="微软雅黑" pitchFamily="34" charset="0"/>
                <a:ea typeface="微软雅黑" pitchFamily="34" charset="-122"/>
                <a:cs typeface="微软雅黑" pitchFamily="34" charset="-120"/>
              </a:rPr>
              <a:t>项符合题目要求</a:t>
            </a:r>
            <a:r>
              <a:rPr lang="en-US" altLang="zh-CN" sz="2200" b="1" i="0" dirty="0">
                <a:solidFill>
                  <a:srgbClr val="000000"/>
                </a:solidFill>
                <a:latin typeface="微软雅黑" pitchFamily="34" charset="0"/>
                <a:ea typeface="微软雅黑" pitchFamily="34" charset="-122"/>
                <a:cs typeface="微软雅黑" pitchFamily="34" charset="-120"/>
              </a:rPr>
              <a:t>.全部选对的得6分，部分选对的得部分分，有选错的得0分）</a:t>
            </a:r>
            <a:endParaRPr lang="en-US" altLang="zh-CN" sz="2200" dirty="0">
              <a:solidFill>
                <a:srgbClr val="000000"/>
              </a:solidFill>
            </a:endParaRPr>
          </a:p>
        </p:txBody>
      </p:sp>
      <mc:AlternateContent xmlns:mc="http://schemas.openxmlformats.org/markup-compatibility/2006">
        <mc:Choice xmlns:a14="http://schemas.microsoft.com/office/drawing/2010/main" Requires="a14">
          <p:sp>
            <p:nvSpPr>
              <p:cNvPr id="3" name="QC_4_BD.20_1#e86b25b77?vop=1&amp;pid=6dfa78c74&amp;color=0,0,0&amp;vtp=1&amp;bbb=1"/>
              <p:cNvSpPr/>
              <p:nvPr/>
            </p:nvSpPr>
            <p:spPr>
              <a:xfrm>
                <a:off x="832104" y="1958206"/>
                <a:ext cx="10533888" cy="487807"/>
              </a:xfrm>
              <a:prstGeom prst="rect">
                <a:avLst/>
              </a:prstGeom>
              <a:noFill/>
              <a:ln/>
            </p:spPr>
            <p:txBody>
              <a:bodyPr wrap="none" lIns="0" tIns="0" rIns="0" bIns="0" rtlCol="0" anchor="t"/>
              <a:lstStyle/>
              <a:p>
                <a:pPr algn="l" latinLnBrk="1">
                  <a:lnSpc>
                    <a:spcPts val="4100"/>
                  </a:lnSpc>
                </a:pPr>
                <a:r>
                  <a:rPr lang="en-US" altLang="zh-CN" sz="1800" b="0" i="0" dirty="0">
                    <a:solidFill>
                      <a:srgbClr val="000000"/>
                    </a:solidFill>
                    <a:latin typeface="微软雅黑" pitchFamily="34" charset="0"/>
                    <a:ea typeface="微软雅黑" pitchFamily="34" charset="-122"/>
                    <a:cs typeface="微软雅黑" pitchFamily="34" charset="-120"/>
                  </a:rPr>
                  <a:t>7.</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已知</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𝑃</m:t>
                    </m:r>
                    <m:r>
                      <a:rPr lang="en-US" altLang="zh-CN" sz="1800" b="0" i="0" smtClean="0">
                        <a:solidFill>
                          <a:srgbClr val="000000"/>
                        </a:solidFill>
                        <a:latin typeface="Cambria Math" pitchFamily="34" charset="0"/>
                        <a:ea typeface="Cambria Math" pitchFamily="34" charset="-122"/>
                        <a:cs typeface="Cambria Math" pitchFamily="34" charset="-120"/>
                      </a:rPr>
                      <m:t>(</m:t>
                    </m:r>
                    <m:r>
                      <a:rPr lang="en-US" altLang="zh-CN" sz="1800" b="0" i="0" smtClean="0">
                        <a:solidFill>
                          <a:srgbClr val="000000"/>
                        </a:solidFill>
                        <a:latin typeface="Cambria Math" pitchFamily="34" charset="0"/>
                        <a:ea typeface="Cambria Math" pitchFamily="34" charset="-122"/>
                        <a:cs typeface="Cambria Math" pitchFamily="34" charset="-120"/>
                      </a:rPr>
                      <m:t>𝐴</m:t>
                    </m:r>
                    <m:r>
                      <a:rPr lang="en-US" altLang="zh-CN" sz="1800" b="0" i="0" smtClean="0">
                        <a:solidFill>
                          <a:srgbClr val="000000"/>
                        </a:solidFill>
                        <a:latin typeface="Cambria Math" pitchFamily="34" charset="0"/>
                        <a:ea typeface="Cambria Math" pitchFamily="34" charset="-122"/>
                        <a:cs typeface="Cambria Math" pitchFamily="34" charset="-120"/>
                      </a:rPr>
                      <m:t>)=</m:t>
                    </m:r>
                    <m:f>
                      <m:f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5</m:t>
                        </m:r>
                      </m:den>
                    </m:f>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𝑃</m:t>
                    </m:r>
                    <m:r>
                      <a:rPr lang="en-US" altLang="zh-CN" sz="1800" b="0" i="0" smtClean="0">
                        <a:solidFill>
                          <a:srgbClr val="000000"/>
                        </a:solidFill>
                        <a:latin typeface="Cambria Math" pitchFamily="34" charset="0"/>
                        <a:ea typeface="Cambria Math" pitchFamily="34" charset="-122"/>
                        <a:cs typeface="Cambria Math" pitchFamily="34" charset="-120"/>
                      </a:rPr>
                      <m:t>(</m:t>
                    </m:r>
                    <m:r>
                      <a:rPr lang="en-US" altLang="zh-CN" sz="1800" b="0" i="0" smtClean="0">
                        <a:solidFill>
                          <a:srgbClr val="000000"/>
                        </a:solidFill>
                        <a:latin typeface="Cambria Math" pitchFamily="34" charset="0"/>
                        <a:ea typeface="Cambria Math" pitchFamily="34" charset="-122"/>
                        <a:cs typeface="Cambria Math" pitchFamily="34" charset="-120"/>
                      </a:rPr>
                      <m:t>𝐵</m:t>
                    </m:r>
                    <m:r>
                      <a:rPr lang="en-US" altLang="zh-CN" sz="1800" b="0" i="0" smtClean="0">
                        <a:solidFill>
                          <a:srgbClr val="000000"/>
                        </a:solidFill>
                        <a:latin typeface="Cambria Math" pitchFamily="34" charset="0"/>
                        <a:ea typeface="Cambria Math" pitchFamily="34" charset="-122"/>
                        <a:cs typeface="Cambria Math" pitchFamily="34" charset="-120"/>
                      </a:rPr>
                      <m:t>|</m:t>
                    </m:r>
                    <m:r>
                      <a:rPr lang="en-US" altLang="zh-CN" sz="1800" b="0" i="0" smtClean="0">
                        <a:solidFill>
                          <a:srgbClr val="000000"/>
                        </a:solidFill>
                        <a:latin typeface="Cambria Math" pitchFamily="34" charset="0"/>
                        <a:ea typeface="Cambria Math" pitchFamily="34" charset="-122"/>
                        <a:cs typeface="Cambria Math" pitchFamily="34" charset="-120"/>
                      </a:rPr>
                      <m:t>𝐴</m:t>
                    </m:r>
                    <m:r>
                      <a:rPr lang="en-US" altLang="zh-CN" sz="1800" b="0" i="0" smtClean="0">
                        <a:solidFill>
                          <a:srgbClr val="000000"/>
                        </a:solidFill>
                        <a:latin typeface="Cambria Math" pitchFamily="34" charset="0"/>
                        <a:ea typeface="Cambria Math" pitchFamily="34" charset="-122"/>
                        <a:cs typeface="Cambria Math" pitchFamily="34" charset="-120"/>
                      </a:rPr>
                      <m:t>)=</m:t>
                    </m:r>
                    <m:f>
                      <m:f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4</m:t>
                        </m:r>
                      </m:den>
                    </m:f>
                  </m:oMath>
                </a14:m>
                <a:r>
                  <a:rPr lang="en-US" altLang="zh-CN" sz="1800" b="0" i="0" dirty="0">
                    <a:solidFill>
                      <a:srgbClr val="000000"/>
                    </a:solidFill>
                    <a:latin typeface="微软雅黑" pitchFamily="34" charset="0"/>
                    <a:ea typeface="微软雅黑" pitchFamily="34" charset="-122"/>
                    <a:cs typeface="微软雅黑" pitchFamily="34" charset="-120"/>
                  </a:rPr>
                  <a:t>.若随机事件</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𝐵</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相互独立，</a:t>
                </a:r>
                <a:r>
                  <a:rPr lang="en-US" altLang="zh-CN" sz="1800" b="0" i="0">
                    <a:solidFill>
                      <a:srgbClr val="000000"/>
                    </a:solidFill>
                    <a:latin typeface="微软雅黑" pitchFamily="34" charset="0"/>
                    <a:ea typeface="微软雅黑" pitchFamily="34" charset="-122"/>
                    <a:cs typeface="微软雅黑" pitchFamily="34" charset="-120"/>
                  </a:rPr>
                  <a:t>则(</a:t>
                </a:r>
                <a:r>
                  <a:rPr lang="en-US" altLang="zh-CN" sz="1800" b="0" i="0">
                    <a:solidFill>
                      <a:srgbClr val="000000"/>
                    </a:solidFill>
                    <a:latin typeface="SimSun" pitchFamily="34" charset="0"/>
                    <a:ea typeface="SimSun" pitchFamily="34" charset="-122"/>
                    <a:cs typeface="SimSun" pitchFamily="34" charset="-120"/>
                  </a:rPr>
                  <a:t> </a:t>
                </a:r>
                <a:r>
                  <a:rPr lang="en-US" altLang="zh-CN" sz="1800" b="1"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a:t>
                </a:r>
                <a:endParaRPr lang="en-US" altLang="zh-CN" sz="1800" dirty="0">
                  <a:solidFill>
                    <a:srgbClr val="000000"/>
                  </a:solidFill>
                </a:endParaRPr>
              </a:p>
            </p:txBody>
          </p:sp>
        </mc:Choice>
        <mc:Fallback>
          <p:sp>
            <p:nvSpPr>
              <p:cNvPr id="3" name="QC_4_BD.20_1#e86b25b77?vop=1&amp;pid=6dfa78c74&amp;color=0,0,0&amp;vtp=1&amp;bbb=1"/>
              <p:cNvSpPr>
                <a:spLocks noRot="1" noChangeAspect="1" noMove="1" noResize="1" noEditPoints="1" noAdjustHandles="1" noChangeArrowheads="1" noChangeShapeType="1" noTextEdit="1"/>
              </p:cNvSpPr>
              <p:nvPr/>
            </p:nvSpPr>
            <p:spPr>
              <a:xfrm>
                <a:off x="832104" y="1958206"/>
                <a:ext cx="10533888" cy="487807"/>
              </a:xfrm>
              <a:prstGeom prst="rect">
                <a:avLst/>
              </a:prstGeom>
              <a:blipFill>
                <a:blip r:embed="rId3"/>
                <a:stretch>
                  <a:fillRect l="-1389" b="-17500"/>
                </a:stretch>
              </a:blipFill>
              <a:ln/>
            </p:spPr>
            <p:txBody>
              <a:bodyPr/>
              <a:lstStyle/>
              <a:p>
                <a:r>
                  <a:rPr lang="zh-CN" altLang="en-US">
                    <a:noFill/>
                  </a:rPr>
                  <a:t> </a:t>
                </a:r>
              </a:p>
            </p:txBody>
          </p:sp>
        </mc:Fallback>
      </mc:AlternateContent>
      <p:sp>
        <p:nvSpPr>
          <p:cNvPr id="4" name="QC_4_AN.21_1#e86b25b77.bracket?vop=1&amp;pid=6dfa78c74&amp;color=0,0,0&amp;vpa=7&amp;vtp=1&amp;bbb=1"/>
          <p:cNvSpPr/>
          <p:nvPr/>
        </p:nvSpPr>
        <p:spPr>
          <a:xfrm>
            <a:off x="7095585" y="2141721"/>
            <a:ext cx="661988" cy="268097"/>
          </a:xfrm>
          <a:prstGeom prst="rect">
            <a:avLst/>
          </a:prstGeom>
          <a:noFill/>
          <a:ln/>
        </p:spPr>
        <p:txBody>
          <a:bodyPr wrap="none" lIns="0" tIns="0" rIns="0" bIns="0" rtlCol="0" anchor="t"/>
          <a:lstStyle/>
          <a:p>
            <a:pPr algn="ctr" latinLnBrk="1">
              <a:lnSpc>
                <a:spcPts val="2200"/>
              </a:lnSpc>
            </a:pPr>
            <a:r>
              <a:rPr lang="en-US" altLang="zh-CN" b="1" i="0" dirty="0">
                <a:solidFill>
                  <a:srgbClr val="FF0000"/>
                </a:solidFill>
                <a:latin typeface="Arial (正文)" pitchFamily="34" charset="0"/>
                <a:ea typeface="微软雅黑" pitchFamily="34" charset="-122"/>
                <a:cs typeface="Arial (正文)" pitchFamily="34" charset="-120"/>
              </a:rPr>
              <a:t>BCD</a:t>
            </a:r>
            <a:endParaRPr lang="en-US" altLang="zh-CN" dirty="0">
              <a:solidFill>
                <a:srgbClr val="FF0000"/>
              </a:solidFill>
            </a:endParaRPr>
          </a:p>
        </p:txBody>
      </p:sp>
      <mc:AlternateContent xmlns:mc="http://schemas.openxmlformats.org/markup-compatibility/2006">
        <mc:Choice xmlns:a14="http://schemas.microsoft.com/office/drawing/2010/main" Requires="a14">
          <p:sp>
            <p:nvSpPr>
              <p:cNvPr id="5" name="QC_4_BD.20_2#e86b25b77.choices?vop=1&amp;pid=6dfa78c74&amp;color=0,0,0&amp;vtp=1&amp;bbb=1"/>
              <p:cNvSpPr/>
              <p:nvPr/>
            </p:nvSpPr>
            <p:spPr>
              <a:xfrm>
                <a:off x="832104" y="2456935"/>
                <a:ext cx="10533888" cy="487807"/>
              </a:xfrm>
              <a:prstGeom prst="rect">
                <a:avLst/>
              </a:prstGeom>
              <a:noFill/>
              <a:ln/>
            </p:spPr>
            <p:txBody>
              <a:bodyPr wrap="none" lIns="0" tIns="0" rIns="0" bIns="0" rtlCol="0" anchor="t"/>
              <a:lstStyle/>
              <a:p>
                <a:pPr latinLnBrk="1">
                  <a:lnSpc>
                    <a:spcPts val="4100"/>
                  </a:lnSpc>
                  <a:tabLst>
                    <a:tab pos="2484247" algn="l"/>
                    <a:tab pos="5171694" algn="l"/>
                    <a:tab pos="7846441" algn="l"/>
                  </a:tabLst>
                </a:pP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𝑃</m:t>
                    </m:r>
                    <m:r>
                      <a:rPr lang="en-US" altLang="zh-CN" sz="1800" b="0" i="0" smtClean="0">
                        <a:solidFill>
                          <a:srgbClr val="000000"/>
                        </a:solidFill>
                        <a:latin typeface="Cambria Math" pitchFamily="34" charset="0"/>
                        <a:ea typeface="Cambria Math" pitchFamily="34" charset="-122"/>
                        <a:cs typeface="Cambria Math" pitchFamily="34" charset="-120"/>
                      </a:rPr>
                      <m:t>(</m:t>
                    </m:r>
                    <m:r>
                      <a:rPr lang="en-US" altLang="zh-CN" sz="1800" b="0" i="0" smtClean="0">
                        <a:solidFill>
                          <a:srgbClr val="000000"/>
                        </a:solidFill>
                        <a:latin typeface="Cambria Math" pitchFamily="34" charset="0"/>
                        <a:ea typeface="Cambria Math" pitchFamily="34" charset="-122"/>
                        <a:cs typeface="Cambria Math" pitchFamily="34" charset="-120"/>
                      </a:rPr>
                      <m:t>𝐵</m:t>
                    </m:r>
                    <m:r>
                      <a:rPr lang="en-US" altLang="zh-CN" sz="1800" b="0" i="0" smtClean="0">
                        <a:solidFill>
                          <a:srgbClr val="000000"/>
                        </a:solidFill>
                        <a:latin typeface="Cambria Math" pitchFamily="34" charset="0"/>
                        <a:ea typeface="Cambria Math" pitchFamily="34" charset="-122"/>
                        <a:cs typeface="Cambria Math" pitchFamily="34" charset="-120"/>
                      </a:rPr>
                      <m:t>)=</m:t>
                    </m:r>
                    <m:f>
                      <m:f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3</m:t>
                        </m:r>
                      </m:den>
                    </m:f>
                  </m:oMath>
                </a14:m>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B</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𝑃</m:t>
                    </m:r>
                    <m:r>
                      <a:rPr lang="en-US" altLang="zh-CN" sz="1800" b="0" i="0" smtClean="0">
                        <a:solidFill>
                          <a:srgbClr val="000000"/>
                        </a:solidFill>
                        <a:latin typeface="Cambria Math" pitchFamily="34" charset="0"/>
                        <a:ea typeface="Cambria Math" pitchFamily="34" charset="-122"/>
                        <a:cs typeface="Cambria Math" pitchFamily="34" charset="-120"/>
                      </a:rPr>
                      <m:t>(</m:t>
                    </m:r>
                    <m:r>
                      <a:rPr lang="en-US" altLang="zh-CN" sz="1800" b="0" i="0" smtClean="0">
                        <a:solidFill>
                          <a:srgbClr val="000000"/>
                        </a:solidFill>
                        <a:latin typeface="Cambria Math" pitchFamily="34" charset="0"/>
                        <a:ea typeface="Cambria Math" pitchFamily="34" charset="-122"/>
                        <a:cs typeface="Cambria Math" pitchFamily="34" charset="-120"/>
                      </a:rPr>
                      <m:t>𝐴𝐵</m:t>
                    </m:r>
                    <m:r>
                      <a:rPr lang="en-US" altLang="zh-CN" sz="1800" b="0" i="0" smtClean="0">
                        <a:solidFill>
                          <a:srgbClr val="000000"/>
                        </a:solidFill>
                        <a:latin typeface="Cambria Math" pitchFamily="34" charset="0"/>
                        <a:ea typeface="Cambria Math" pitchFamily="34" charset="-122"/>
                        <a:cs typeface="Cambria Math" pitchFamily="34" charset="-120"/>
                      </a:rPr>
                      <m:t>)=</m:t>
                    </m:r>
                    <m:f>
                      <m:f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20</m:t>
                        </m:r>
                      </m:den>
                    </m:f>
                  </m:oMath>
                </a14:m>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C</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𝑃</m:t>
                    </m:r>
                    <m:r>
                      <a:rPr lang="en-US" altLang="zh-CN" sz="1800" b="0" i="0" smtClean="0">
                        <a:solidFill>
                          <a:srgbClr val="000000"/>
                        </a:solidFill>
                        <a:latin typeface="Cambria Math" pitchFamily="34" charset="0"/>
                        <a:ea typeface="Cambria Math" pitchFamily="34" charset="-122"/>
                        <a:cs typeface="Cambria Math" pitchFamily="34" charset="-120"/>
                      </a:rPr>
                      <m:t>(</m:t>
                    </m:r>
                    <m:bar>
                      <m:barPr>
                        <m:pos m:val="top"/>
                        <m:ctrlPr>
                          <a:rPr lang="en-US" altLang="zh-CN" sz="1800" b="0" i="1" smtClean="0">
                            <a:solidFill>
                              <a:srgbClr val="000000"/>
                            </a:solidFill>
                            <a:latin typeface="Cambria Math" panose="02040503050406030204" pitchFamily="18" charset="0"/>
                            <a:ea typeface="Cambria Math" pitchFamily="34" charset="-122"/>
                            <a:cs typeface="Cambria Math" pitchFamily="34" charset="-120"/>
                          </a:rPr>
                        </m:ctrlPr>
                      </m:barPr>
                      <m:e>
                        <m:r>
                          <a:rPr lang="en-US" altLang="zh-CN" sz="1800">
                            <a:solidFill>
                              <a:srgbClr val="000000"/>
                            </a:solidFill>
                            <a:latin typeface="Cambria Math" panose="02040503050406030204" pitchFamily="18" charset="0"/>
                          </a:rPr>
                          <m:t>𝐴</m:t>
                        </m:r>
                      </m:e>
                    </m:bar>
                    <m:r>
                      <a:rPr lang="en-US" altLang="zh-CN" sz="1800" b="0" i="0" smtClean="0">
                        <a:solidFill>
                          <a:srgbClr val="000000"/>
                        </a:solidFill>
                        <a:latin typeface="Cambria Math" pitchFamily="34" charset="0"/>
                        <a:ea typeface="Cambria Math" pitchFamily="34" charset="-122"/>
                        <a:cs typeface="Cambria Math" pitchFamily="34" charset="-120"/>
                      </a:rPr>
                      <m:t>|</m:t>
                    </m:r>
                    <m:r>
                      <a:rPr lang="en-US" altLang="zh-CN" sz="1800" b="0" i="0" smtClean="0">
                        <a:solidFill>
                          <a:srgbClr val="000000"/>
                        </a:solidFill>
                        <a:latin typeface="Cambria Math" pitchFamily="34" charset="0"/>
                        <a:ea typeface="Cambria Math" pitchFamily="34" charset="-122"/>
                        <a:cs typeface="Cambria Math" pitchFamily="34" charset="-120"/>
                      </a:rPr>
                      <m:t>𝐵</m:t>
                    </m:r>
                    <m:r>
                      <a:rPr lang="en-US" altLang="zh-CN" sz="1800" b="0" i="0" smtClean="0">
                        <a:solidFill>
                          <a:srgbClr val="000000"/>
                        </a:solidFill>
                        <a:latin typeface="Cambria Math" pitchFamily="34" charset="0"/>
                        <a:ea typeface="Cambria Math" pitchFamily="34" charset="-122"/>
                        <a:cs typeface="Cambria Math" pitchFamily="34" charset="-120"/>
                      </a:rPr>
                      <m:t>)=</m:t>
                    </m:r>
                    <m:f>
                      <m:f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4</m:t>
                        </m:r>
                      </m:num>
                      <m:den>
                        <m:r>
                          <a:rPr lang="en-US" altLang="zh-CN" sz="1800" b="0" i="0">
                            <a:solidFill>
                              <a:srgbClr val="000000"/>
                            </a:solidFill>
                            <a:latin typeface="Cambria Math" pitchFamily="34" charset="0"/>
                            <a:ea typeface="Cambria Math" pitchFamily="34" charset="-122"/>
                            <a:cs typeface="Cambria Math" pitchFamily="34" charset="-120"/>
                          </a:rPr>
                          <m:t>5</m:t>
                        </m:r>
                      </m:den>
                    </m:f>
                  </m:oMath>
                </a14:m>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D</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𝑃</m:t>
                    </m:r>
                    <m:r>
                      <a:rPr lang="en-US" altLang="zh-CN" sz="1800" b="0" i="0" smtClean="0">
                        <a:solidFill>
                          <a:srgbClr val="000000"/>
                        </a:solidFill>
                        <a:latin typeface="Cambria Math" pitchFamily="34" charset="0"/>
                        <a:ea typeface="Cambria Math" pitchFamily="34" charset="-122"/>
                        <a:cs typeface="Cambria Math" pitchFamily="34" charset="-120"/>
                      </a:rPr>
                      <m:t>(</m:t>
                    </m:r>
                    <m:r>
                      <a:rPr lang="en-US" altLang="zh-CN" sz="1800" b="0" i="0" smtClean="0">
                        <a:solidFill>
                          <a:srgbClr val="000000"/>
                        </a:solidFill>
                        <a:latin typeface="Cambria Math" pitchFamily="34" charset="0"/>
                        <a:ea typeface="Cambria Math" pitchFamily="34" charset="-122"/>
                        <a:cs typeface="Cambria Math" pitchFamily="34" charset="-120"/>
                      </a:rPr>
                      <m:t>𝐴</m:t>
                    </m:r>
                    <m:r>
                      <a:rPr lang="en-US" altLang="zh-CN" sz="1800" b="0" i="0" smtClean="0">
                        <a:solidFill>
                          <a:srgbClr val="000000"/>
                        </a:solidFill>
                        <a:latin typeface="Cambria Math" pitchFamily="34" charset="0"/>
                        <a:ea typeface="Cambria Math" pitchFamily="34" charset="-122"/>
                        <a:cs typeface="Cambria Math" pitchFamily="34" charset="-120"/>
                      </a:rPr>
                      <m:t>+</m:t>
                    </m:r>
                    <m:bar>
                      <m:barPr>
                        <m:pos m:val="top"/>
                        <m:ctrlPr>
                          <a:rPr lang="en-US" altLang="zh-CN" sz="1800" b="0" i="1" smtClean="0">
                            <a:solidFill>
                              <a:srgbClr val="000000"/>
                            </a:solidFill>
                            <a:latin typeface="Cambria Math" panose="02040503050406030204" pitchFamily="18" charset="0"/>
                            <a:ea typeface="Cambria Math" pitchFamily="34" charset="-122"/>
                            <a:cs typeface="Cambria Math" pitchFamily="34" charset="-120"/>
                          </a:rPr>
                        </m:ctrlPr>
                      </m:barPr>
                      <m:e>
                        <m:r>
                          <a:rPr lang="en-US" altLang="zh-CN" sz="1800">
                            <a:solidFill>
                              <a:srgbClr val="000000"/>
                            </a:solidFill>
                            <a:latin typeface="Cambria Math" panose="02040503050406030204" pitchFamily="18" charset="0"/>
                          </a:rPr>
                          <m:t>𝐵</m:t>
                        </m:r>
                      </m:e>
                    </m:bar>
                    <m:r>
                      <a:rPr lang="en-US" altLang="zh-CN" sz="1800" b="0" i="0" smtClean="0">
                        <a:solidFill>
                          <a:srgbClr val="000000"/>
                        </a:solidFill>
                        <a:latin typeface="Cambria Math" pitchFamily="34" charset="0"/>
                        <a:ea typeface="Cambria Math" pitchFamily="34" charset="-122"/>
                        <a:cs typeface="Cambria Math" pitchFamily="34" charset="-120"/>
                      </a:rPr>
                      <m:t>)=</m:t>
                    </m:r>
                    <m:f>
                      <m:f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4</m:t>
                        </m:r>
                      </m:num>
                      <m:den>
                        <m:r>
                          <a:rPr lang="en-US" altLang="zh-CN" sz="1800" b="0" i="0">
                            <a:solidFill>
                              <a:srgbClr val="000000"/>
                            </a:solidFill>
                            <a:latin typeface="Cambria Math" pitchFamily="34" charset="0"/>
                            <a:ea typeface="Cambria Math" pitchFamily="34" charset="-122"/>
                            <a:cs typeface="Cambria Math" pitchFamily="34" charset="-120"/>
                          </a:rPr>
                          <m:t>5</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800" dirty="0"/>
              </a:p>
            </p:txBody>
          </p:sp>
        </mc:Choice>
        <mc:Fallback>
          <p:sp>
            <p:nvSpPr>
              <p:cNvPr id="5" name="QC_4_BD.20_2#e86b25b77.choices?vop=1&amp;pid=6dfa78c74&amp;color=0,0,0&amp;vtp=1&amp;bbb=1"/>
              <p:cNvSpPr>
                <a:spLocks noRot="1" noChangeAspect="1" noMove="1" noResize="1" noEditPoints="1" noAdjustHandles="1" noChangeArrowheads="1" noChangeShapeType="1" noTextEdit="1"/>
              </p:cNvSpPr>
              <p:nvPr/>
            </p:nvSpPr>
            <p:spPr>
              <a:xfrm>
                <a:off x="832104" y="2456935"/>
                <a:ext cx="10533888" cy="487807"/>
              </a:xfrm>
              <a:prstGeom prst="rect">
                <a:avLst/>
              </a:prstGeom>
              <a:blipFill>
                <a:blip r:embed="rId4"/>
                <a:stretch>
                  <a:fillRect l="-1389" b="-17500"/>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6" name="QC_4_AS.22_1#e86b25b77?vop=1&amp;pid=6dfa78c74&amp;color=0,0,0&amp;vtp=1&amp;bbb=1"/>
              <p:cNvSpPr/>
              <p:nvPr/>
            </p:nvSpPr>
            <p:spPr>
              <a:xfrm>
                <a:off x="832104" y="2955664"/>
                <a:ext cx="10533888" cy="2621534"/>
              </a:xfrm>
              <a:prstGeom prst="rect">
                <a:avLst/>
              </a:prstGeom>
              <a:noFill/>
              <a:ln/>
            </p:spPr>
            <p:txBody>
              <a:bodyPr wrap="none" lIns="0" tIns="0" rIns="0" bIns="0" rtlCol="0" anchor="t"/>
              <a:lstStyle/>
              <a:p>
                <a:pPr algn="l" latinLnBrk="1">
                  <a:lnSpc>
                    <a:spcPts val="4000"/>
                  </a:lnSpc>
                </a:pPr>
                <a:r>
                  <a:rPr lang="en-US" altLang="zh-CN" sz="1800" b="0" i="0" dirty="0">
                    <a:solidFill>
                      <a:srgbClr val="000000"/>
                    </a:solidFill>
                    <a:latin typeface="微软雅黑" pitchFamily="34" charset="0"/>
                    <a:ea typeface="微软雅黑" pitchFamily="34" charset="-122"/>
                    <a:cs typeface="微软雅黑" pitchFamily="34" charset="-120"/>
                  </a:rPr>
                  <a:t>【解析】</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m:t>
                    </m:r>
                    <m:r>
                      <a:rPr lang="en-US" altLang="zh-CN" sz="1800" b="0" i="0" smtClean="0">
                        <a:solidFill>
                          <a:srgbClr val="000000"/>
                        </a:solidFill>
                        <a:latin typeface="Cambria Math" pitchFamily="34" charset="0"/>
                        <a:ea typeface="Cambria Math" pitchFamily="34" charset="-122"/>
                        <a:cs typeface="Cambria Math" pitchFamily="34" charset="-120"/>
                      </a:rPr>
                      <m:t>𝑃</m:t>
                    </m:r>
                    <m:r>
                      <a:rPr lang="en-US" altLang="zh-CN" sz="1800" b="0" i="0" smtClean="0">
                        <a:solidFill>
                          <a:srgbClr val="000000"/>
                        </a:solidFill>
                        <a:latin typeface="Cambria Math" pitchFamily="34" charset="0"/>
                        <a:ea typeface="Cambria Math" pitchFamily="34" charset="-122"/>
                        <a:cs typeface="Cambria Math" pitchFamily="34" charset="-120"/>
                      </a:rPr>
                      <m:t>(</m:t>
                    </m:r>
                    <m:r>
                      <a:rPr lang="en-US" altLang="zh-CN" sz="1800" b="0" i="0" smtClean="0">
                        <a:solidFill>
                          <a:srgbClr val="000000"/>
                        </a:solidFill>
                        <a:latin typeface="Cambria Math" pitchFamily="34" charset="0"/>
                        <a:ea typeface="Cambria Math" pitchFamily="34" charset="-122"/>
                        <a:cs typeface="Cambria Math" pitchFamily="34" charset="-120"/>
                      </a:rPr>
                      <m:t>𝐵</m:t>
                    </m:r>
                    <m:r>
                      <a:rPr lang="en-US" altLang="zh-CN" sz="1800" b="0" i="0" smtClean="0">
                        <a:solidFill>
                          <a:srgbClr val="000000"/>
                        </a:solidFill>
                        <a:latin typeface="Cambria Math" pitchFamily="34" charset="0"/>
                        <a:ea typeface="Cambria Math" pitchFamily="34" charset="-122"/>
                        <a:cs typeface="Cambria Math" pitchFamily="34" charset="-120"/>
                      </a:rPr>
                      <m:t>|</m:t>
                    </m:r>
                    <m:r>
                      <a:rPr lang="en-US" altLang="zh-CN" sz="1800" b="0" i="0" smtClean="0">
                        <a:solidFill>
                          <a:srgbClr val="000000"/>
                        </a:solidFill>
                        <a:latin typeface="Cambria Math" pitchFamily="34" charset="0"/>
                        <a:ea typeface="Cambria Math" pitchFamily="34" charset="-122"/>
                        <a:cs typeface="Cambria Math" pitchFamily="34" charset="-120"/>
                      </a:rPr>
                      <m:t>𝐴</m:t>
                    </m:r>
                    <m:r>
                      <a:rPr lang="en-US" altLang="zh-CN" sz="1800" b="0" i="0" smtClean="0">
                        <a:solidFill>
                          <a:srgbClr val="000000"/>
                        </a:solidFill>
                        <a:latin typeface="Cambria Math" pitchFamily="34" charset="0"/>
                        <a:ea typeface="Cambria Math" pitchFamily="34" charset="-122"/>
                        <a:cs typeface="Cambria Math" pitchFamily="34" charset="-120"/>
                      </a:rPr>
                      <m:t>)=</m:t>
                    </m:r>
                    <m:f>
                      <m:f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𝐴𝐵</m:t>
                        </m:r>
                        <m:r>
                          <a:rPr lang="en-US" altLang="zh-CN" sz="1800" b="0" i="0">
                            <a:solidFill>
                              <a:srgbClr val="000000"/>
                            </a:solidFill>
                            <a:latin typeface="Cambria Math" pitchFamily="34" charset="0"/>
                            <a:ea typeface="Cambria Math" pitchFamily="34" charset="-122"/>
                            <a:cs typeface="Cambria Math" pitchFamily="34" charset="-120"/>
                          </a:rPr>
                          <m:t>)</m:t>
                        </m:r>
                      </m:num>
                      <m:den>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𝐴</m:t>
                        </m:r>
                        <m:r>
                          <a:rPr lang="en-US" altLang="zh-CN" sz="1800" b="0" i="0">
                            <a:solidFill>
                              <a:srgbClr val="000000"/>
                            </a:solidFill>
                            <a:latin typeface="Cambria Math" pitchFamily="34" charset="0"/>
                            <a:ea typeface="Cambria Math" pitchFamily="34" charset="-122"/>
                            <a:cs typeface="Cambria Math" pitchFamily="34" charset="-120"/>
                          </a:rPr>
                          <m:t>)</m:t>
                        </m:r>
                      </m:den>
                    </m:f>
                    <m:r>
                      <a:rPr lang="en-US" altLang="zh-CN" sz="1800" b="0" i="0" smtClean="0">
                        <a:solidFill>
                          <a:srgbClr val="000000"/>
                        </a:solidFill>
                        <a:latin typeface="Cambria Math" pitchFamily="34" charset="0"/>
                        <a:ea typeface="Cambria Math" pitchFamily="34" charset="-122"/>
                        <a:cs typeface="Cambria Math" pitchFamily="34" charset="-120"/>
                      </a:rPr>
                      <m:t>=</m:t>
                    </m:r>
                    <m:f>
                      <m:f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𝐴𝐵</m:t>
                        </m:r>
                        <m:r>
                          <a:rPr lang="en-US" altLang="zh-CN" sz="1800" b="0" i="0">
                            <a:solidFill>
                              <a:srgbClr val="000000"/>
                            </a:solidFill>
                            <a:latin typeface="Cambria Math" pitchFamily="34" charset="0"/>
                            <a:ea typeface="Cambria Math" pitchFamily="34" charset="-122"/>
                            <a:cs typeface="Cambria Math" pitchFamily="34" charset="-120"/>
                          </a:rPr>
                          <m:t>)</m:t>
                        </m:r>
                      </m:num>
                      <m:den>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5</m:t>
                            </m:r>
                          </m:den>
                        </m:f>
                      </m:den>
                    </m:f>
                    <m:r>
                      <a:rPr lang="en-US" altLang="zh-CN" sz="1800" b="0" i="0" smtClean="0">
                        <a:solidFill>
                          <a:srgbClr val="000000"/>
                        </a:solidFill>
                        <a:latin typeface="Cambria Math" pitchFamily="34" charset="0"/>
                        <a:ea typeface="Cambria Math" pitchFamily="34" charset="-122"/>
                        <a:cs typeface="Cambria Math" pitchFamily="34" charset="-120"/>
                      </a:rPr>
                      <m:t>=</m:t>
                    </m:r>
                    <m:f>
                      <m:f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4</m:t>
                        </m:r>
                      </m:den>
                    </m:f>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m:t>
                    </m:r>
                    <m:r>
                      <a:rPr lang="en-US" altLang="zh-CN" sz="1800" b="0" i="0" smtClean="0">
                        <a:solidFill>
                          <a:srgbClr val="000000"/>
                        </a:solidFill>
                        <a:latin typeface="Cambria Math" pitchFamily="34" charset="0"/>
                        <a:ea typeface="Cambria Math" pitchFamily="34" charset="-122"/>
                        <a:cs typeface="Cambria Math" pitchFamily="34" charset="-120"/>
                      </a:rPr>
                      <m:t>𝑃</m:t>
                    </m:r>
                    <m:r>
                      <a:rPr lang="en-US" altLang="zh-CN" sz="1800" b="0" i="0" smtClean="0">
                        <a:solidFill>
                          <a:srgbClr val="000000"/>
                        </a:solidFill>
                        <a:latin typeface="Cambria Math" pitchFamily="34" charset="0"/>
                        <a:ea typeface="Cambria Math" pitchFamily="34" charset="-122"/>
                        <a:cs typeface="Cambria Math" pitchFamily="34" charset="-120"/>
                      </a:rPr>
                      <m:t>(</m:t>
                    </m:r>
                    <m:r>
                      <a:rPr lang="en-US" altLang="zh-CN" sz="1800" b="0" i="0" smtClean="0">
                        <a:solidFill>
                          <a:srgbClr val="000000"/>
                        </a:solidFill>
                        <a:latin typeface="Cambria Math" pitchFamily="34" charset="0"/>
                        <a:ea typeface="Cambria Math" pitchFamily="34" charset="-122"/>
                        <a:cs typeface="Cambria Math" pitchFamily="34" charset="-120"/>
                      </a:rPr>
                      <m:t>𝐴𝐵</m:t>
                    </m:r>
                    <m:r>
                      <a:rPr lang="en-US" altLang="zh-CN" sz="1800" b="0" i="0" smtClean="0">
                        <a:solidFill>
                          <a:srgbClr val="000000"/>
                        </a:solidFill>
                        <a:latin typeface="Cambria Math" pitchFamily="34" charset="0"/>
                        <a:ea typeface="Cambria Math" pitchFamily="34" charset="-122"/>
                        <a:cs typeface="Cambria Math" pitchFamily="34" charset="-120"/>
                      </a:rPr>
                      <m:t>)=</m:t>
                    </m:r>
                    <m:f>
                      <m:f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20</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,B正确；</a:t>
                </a:r>
                <a:endParaRPr lang="en-US" altLang="zh-CN" sz="1800" dirty="0">
                  <a:solidFill>
                    <a:srgbClr val="000000"/>
                  </a:solidFill>
                </a:endParaRPr>
              </a:p>
              <a:p>
                <a:pPr latinLnBrk="1">
                  <a:lnSpc>
                    <a:spcPts val="4000"/>
                  </a:lnSpc>
                </a:pP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m:t>
                    </m:r>
                    <m:r>
                      <a:rPr lang="en-US" altLang="zh-CN" sz="1800" b="0" i="0" smtClean="0">
                        <a:solidFill>
                          <a:srgbClr val="000000"/>
                        </a:solidFill>
                        <a:latin typeface="Cambria Math" pitchFamily="34" charset="0"/>
                        <a:ea typeface="Cambria Math" pitchFamily="34" charset="-122"/>
                        <a:cs typeface="Cambria Math" pitchFamily="34" charset="-120"/>
                      </a:rPr>
                      <m:t>𝑃</m:t>
                    </m:r>
                    <m:r>
                      <a:rPr lang="en-US" altLang="zh-CN" sz="1800" b="0" i="0" smtClean="0">
                        <a:solidFill>
                          <a:srgbClr val="000000"/>
                        </a:solidFill>
                        <a:latin typeface="Cambria Math" pitchFamily="34" charset="0"/>
                        <a:ea typeface="Cambria Math" pitchFamily="34" charset="-122"/>
                        <a:cs typeface="Cambria Math" pitchFamily="34" charset="-120"/>
                      </a:rPr>
                      <m:t>(</m:t>
                    </m:r>
                    <m:r>
                      <a:rPr lang="en-US" altLang="zh-CN" sz="1800" b="0" i="0" smtClean="0">
                        <a:solidFill>
                          <a:srgbClr val="000000"/>
                        </a:solidFill>
                        <a:latin typeface="Cambria Math" pitchFamily="34" charset="0"/>
                        <a:ea typeface="Cambria Math" pitchFamily="34" charset="-122"/>
                        <a:cs typeface="Cambria Math" pitchFamily="34" charset="-120"/>
                      </a:rPr>
                      <m:t>𝐴𝐵</m:t>
                    </m:r>
                    <m:r>
                      <a:rPr lang="en-US" altLang="zh-CN" sz="1800" b="0" i="0" smtClean="0">
                        <a:solidFill>
                          <a:srgbClr val="000000"/>
                        </a:solidFill>
                        <a:latin typeface="Cambria Math" pitchFamily="34" charset="0"/>
                        <a:ea typeface="Cambria Math" pitchFamily="34" charset="-122"/>
                        <a:cs typeface="Cambria Math" pitchFamily="34" charset="-120"/>
                      </a:rPr>
                      <m:t>)=</m:t>
                    </m:r>
                    <m:r>
                      <a:rPr lang="en-US" altLang="zh-CN" sz="1800" b="0" i="0" smtClean="0">
                        <a:solidFill>
                          <a:srgbClr val="000000"/>
                        </a:solidFill>
                        <a:latin typeface="Cambria Math" pitchFamily="34" charset="0"/>
                        <a:ea typeface="Cambria Math" pitchFamily="34" charset="-122"/>
                        <a:cs typeface="Cambria Math" pitchFamily="34" charset="-120"/>
                      </a:rPr>
                      <m:t>𝑃</m:t>
                    </m:r>
                    <m:r>
                      <a:rPr lang="en-US" altLang="zh-CN" sz="1800" b="0" i="0" smtClean="0">
                        <a:solidFill>
                          <a:srgbClr val="000000"/>
                        </a:solidFill>
                        <a:latin typeface="Cambria Math" pitchFamily="34" charset="0"/>
                        <a:ea typeface="Cambria Math" pitchFamily="34" charset="-122"/>
                        <a:cs typeface="Cambria Math" pitchFamily="34" charset="-120"/>
                      </a:rPr>
                      <m:t>(</m:t>
                    </m:r>
                    <m:r>
                      <a:rPr lang="en-US" altLang="zh-CN" sz="1800" b="0" i="0" smtClean="0">
                        <a:solidFill>
                          <a:srgbClr val="000000"/>
                        </a:solidFill>
                        <a:latin typeface="Cambria Math" pitchFamily="34" charset="0"/>
                        <a:ea typeface="Cambria Math" pitchFamily="34" charset="-122"/>
                        <a:cs typeface="Cambria Math" pitchFamily="34" charset="-120"/>
                      </a:rPr>
                      <m:t>𝐴</m:t>
                    </m:r>
                    <m:r>
                      <a:rPr lang="en-US" altLang="zh-CN" sz="1800" b="0" i="0" smtClean="0">
                        <a:solidFill>
                          <a:srgbClr val="000000"/>
                        </a:solidFill>
                        <a:latin typeface="Cambria Math" pitchFamily="34" charset="0"/>
                        <a:ea typeface="Cambria Math" pitchFamily="34" charset="-122"/>
                        <a:cs typeface="Cambria Math" pitchFamily="34" charset="-120"/>
                      </a:rPr>
                      <m:t>)</m:t>
                    </m:r>
                    <m:r>
                      <a:rPr lang="en-US" altLang="zh-CN" sz="1800" b="0" i="0" smtClean="0">
                        <a:solidFill>
                          <a:srgbClr val="000000"/>
                        </a:solidFill>
                        <a:latin typeface="Cambria Math" pitchFamily="34" charset="0"/>
                        <a:ea typeface="Cambria Math" pitchFamily="34" charset="-122"/>
                        <a:cs typeface="Cambria Math" pitchFamily="34" charset="-120"/>
                      </a:rPr>
                      <m:t>𝑃</m:t>
                    </m:r>
                    <m:r>
                      <a:rPr lang="en-US" altLang="zh-CN" sz="1800" b="0" i="0" smtClean="0">
                        <a:solidFill>
                          <a:srgbClr val="000000"/>
                        </a:solidFill>
                        <a:latin typeface="Cambria Math" pitchFamily="34" charset="0"/>
                        <a:ea typeface="Cambria Math" pitchFamily="34" charset="-122"/>
                        <a:cs typeface="Cambria Math" pitchFamily="34" charset="-120"/>
                      </a:rPr>
                      <m:t>(</m:t>
                    </m:r>
                    <m:r>
                      <a:rPr lang="en-US" altLang="zh-CN" sz="1800" b="0" i="0" smtClean="0">
                        <a:solidFill>
                          <a:srgbClr val="000000"/>
                        </a:solidFill>
                        <a:latin typeface="Cambria Math" pitchFamily="34" charset="0"/>
                        <a:ea typeface="Cambria Math" pitchFamily="34" charset="-122"/>
                        <a:cs typeface="Cambria Math" pitchFamily="34" charset="-120"/>
                      </a:rPr>
                      <m:t>𝐵</m:t>
                    </m:r>
                    <m:r>
                      <a:rPr lang="en-US" altLang="zh-CN" sz="1800" b="0" i="0" smtClean="0">
                        <a:solidFill>
                          <a:srgbClr val="000000"/>
                        </a:solidFill>
                        <a:latin typeface="Cambria Math" pitchFamily="34" charset="0"/>
                        <a:ea typeface="Cambria Math" pitchFamily="34" charset="-122"/>
                        <a:cs typeface="Cambria Math" pitchFamily="34" charset="-120"/>
                      </a:rPr>
                      <m:t>)=</m:t>
                    </m:r>
                    <m:f>
                      <m:f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5</m:t>
                        </m:r>
                      </m:den>
                    </m:f>
                    <m:r>
                      <a:rPr lang="en-US" altLang="zh-CN" sz="1800" b="0" i="0" smtClean="0">
                        <a:solidFill>
                          <a:srgbClr val="000000"/>
                        </a:solidFill>
                        <a:latin typeface="Cambria Math" pitchFamily="34" charset="0"/>
                        <a:ea typeface="Cambria Math" pitchFamily="34" charset="-122"/>
                        <a:cs typeface="Cambria Math" pitchFamily="34" charset="-120"/>
                      </a:rPr>
                      <m:t>𝑃</m:t>
                    </m:r>
                    <m:r>
                      <a:rPr lang="en-US" altLang="zh-CN" sz="1800" b="0" i="0" smtClean="0">
                        <a:solidFill>
                          <a:srgbClr val="000000"/>
                        </a:solidFill>
                        <a:latin typeface="Cambria Math" pitchFamily="34" charset="0"/>
                        <a:ea typeface="Cambria Math" pitchFamily="34" charset="-122"/>
                        <a:cs typeface="Cambria Math" pitchFamily="34" charset="-120"/>
                      </a:rPr>
                      <m:t>(</m:t>
                    </m:r>
                    <m:r>
                      <a:rPr lang="en-US" altLang="zh-CN" sz="1800" b="0" i="0" smtClean="0">
                        <a:solidFill>
                          <a:srgbClr val="000000"/>
                        </a:solidFill>
                        <a:latin typeface="Cambria Math" pitchFamily="34" charset="0"/>
                        <a:ea typeface="Cambria Math" pitchFamily="34" charset="-122"/>
                        <a:cs typeface="Cambria Math" pitchFamily="34" charset="-120"/>
                      </a:rPr>
                      <m:t>𝐵</m:t>
                    </m:r>
                    <m:r>
                      <a:rPr lang="en-US" altLang="zh-CN" sz="1800" b="0" i="0" smtClean="0">
                        <a:solidFill>
                          <a:srgbClr val="000000"/>
                        </a:solidFill>
                        <a:latin typeface="Cambria Math" pitchFamily="34" charset="0"/>
                        <a:ea typeface="Cambria Math" pitchFamily="34" charset="-122"/>
                        <a:cs typeface="Cambria Math" pitchFamily="34" charset="-120"/>
                      </a:rPr>
                      <m:t>)=</m:t>
                    </m:r>
                    <m:f>
                      <m:f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20</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solidFill>
                    <a:srgbClr val="000000"/>
                  </a:solidFill>
                </a:endParaRPr>
              </a:p>
              <a:p>
                <a:pPr latinLnBrk="1">
                  <a:lnSpc>
                    <a:spcPts val="4000"/>
                  </a:lnSpc>
                </a:pP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m:t>
                    </m:r>
                    <m:r>
                      <a:rPr lang="en-US" altLang="zh-CN" sz="1800" b="0" i="0" smtClean="0">
                        <a:solidFill>
                          <a:srgbClr val="000000"/>
                        </a:solidFill>
                        <a:latin typeface="Cambria Math" pitchFamily="34" charset="0"/>
                        <a:ea typeface="Cambria Math" pitchFamily="34" charset="-122"/>
                        <a:cs typeface="Cambria Math" pitchFamily="34" charset="-120"/>
                      </a:rPr>
                      <m:t>𝑃</m:t>
                    </m:r>
                    <m:r>
                      <a:rPr lang="en-US" altLang="zh-CN" sz="1800" b="0" i="0" smtClean="0">
                        <a:solidFill>
                          <a:srgbClr val="000000"/>
                        </a:solidFill>
                        <a:latin typeface="Cambria Math" pitchFamily="34" charset="0"/>
                        <a:ea typeface="Cambria Math" pitchFamily="34" charset="-122"/>
                        <a:cs typeface="Cambria Math" pitchFamily="34" charset="-120"/>
                      </a:rPr>
                      <m:t>(</m:t>
                    </m:r>
                    <m:r>
                      <a:rPr lang="en-US" altLang="zh-CN" sz="1800" b="0" i="0" smtClean="0">
                        <a:solidFill>
                          <a:srgbClr val="000000"/>
                        </a:solidFill>
                        <a:latin typeface="Cambria Math" pitchFamily="34" charset="0"/>
                        <a:ea typeface="Cambria Math" pitchFamily="34" charset="-122"/>
                        <a:cs typeface="Cambria Math" pitchFamily="34" charset="-120"/>
                      </a:rPr>
                      <m:t>𝐵</m:t>
                    </m:r>
                    <m:r>
                      <a:rPr lang="en-US" altLang="zh-CN" sz="1800" b="0" i="0" smtClean="0">
                        <a:solidFill>
                          <a:srgbClr val="000000"/>
                        </a:solidFill>
                        <a:latin typeface="Cambria Math" pitchFamily="34" charset="0"/>
                        <a:ea typeface="Cambria Math" pitchFamily="34" charset="-122"/>
                        <a:cs typeface="Cambria Math" pitchFamily="34" charset="-120"/>
                      </a:rPr>
                      <m:t>)=</m:t>
                    </m:r>
                    <m:f>
                      <m:f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4</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,A错误；</a:t>
                </a:r>
                <a:endParaRPr lang="en-US" altLang="zh-CN" sz="1800" dirty="0">
                  <a:solidFill>
                    <a:srgbClr val="000000"/>
                  </a:solidFill>
                </a:endParaRPr>
              </a:p>
              <a:p>
                <a:pPr latinLnBrk="1">
                  <a:lnSpc>
                    <a:spcPts val="4800"/>
                  </a:lnSpc>
                </a:pP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m:t>
                    </m:r>
                    <m:r>
                      <a:rPr lang="en-US" altLang="zh-CN" sz="1800" b="0" i="0" smtClean="0">
                        <a:solidFill>
                          <a:srgbClr val="000000"/>
                        </a:solidFill>
                        <a:latin typeface="Cambria Math" pitchFamily="34" charset="0"/>
                        <a:ea typeface="Cambria Math" pitchFamily="34" charset="-122"/>
                        <a:cs typeface="Cambria Math" pitchFamily="34" charset="-120"/>
                      </a:rPr>
                      <m:t>𝑃</m:t>
                    </m:r>
                    <m:r>
                      <a:rPr lang="en-US" altLang="zh-CN" sz="1800" b="0" i="0" smtClean="0">
                        <a:solidFill>
                          <a:srgbClr val="000000"/>
                        </a:solidFill>
                        <a:latin typeface="Cambria Math" pitchFamily="34" charset="0"/>
                        <a:ea typeface="Cambria Math" pitchFamily="34" charset="-122"/>
                        <a:cs typeface="Cambria Math" pitchFamily="34" charset="-120"/>
                      </a:rPr>
                      <m:t>(</m:t>
                    </m:r>
                    <m:bar>
                      <m:barPr>
                        <m:pos m:val="top"/>
                        <m:ctrlPr>
                          <a:rPr lang="en-US" altLang="zh-CN" sz="1800" b="0" i="1" smtClean="0">
                            <a:solidFill>
                              <a:srgbClr val="000000"/>
                            </a:solidFill>
                            <a:latin typeface="Cambria Math" panose="02040503050406030204" pitchFamily="18" charset="0"/>
                            <a:ea typeface="Cambria Math" pitchFamily="34" charset="-122"/>
                            <a:cs typeface="Cambria Math" pitchFamily="34" charset="-120"/>
                          </a:rPr>
                        </m:ctrlPr>
                      </m:barPr>
                      <m:e>
                        <m:r>
                          <a:rPr lang="en-US" altLang="zh-CN" sz="1800">
                            <a:solidFill>
                              <a:srgbClr val="000000"/>
                            </a:solidFill>
                            <a:latin typeface="Cambria Math" panose="02040503050406030204" pitchFamily="18" charset="0"/>
                          </a:rPr>
                          <m:t>𝐴</m:t>
                        </m:r>
                      </m:e>
                    </m:bar>
                    <m:r>
                      <a:rPr lang="en-US" altLang="zh-CN" sz="1800" b="0" i="0" smtClean="0">
                        <a:solidFill>
                          <a:srgbClr val="000000"/>
                        </a:solidFill>
                        <a:latin typeface="Cambria Math" pitchFamily="34" charset="0"/>
                        <a:ea typeface="Cambria Math" pitchFamily="34" charset="-122"/>
                        <a:cs typeface="Cambria Math" pitchFamily="34" charset="-120"/>
                      </a:rPr>
                      <m:t>𝐵</m:t>
                    </m:r>
                    <m:r>
                      <a:rPr lang="en-US" altLang="zh-CN" sz="1800" b="0" i="0" smtClean="0">
                        <a:solidFill>
                          <a:srgbClr val="000000"/>
                        </a:solidFill>
                        <a:latin typeface="Cambria Math" pitchFamily="34" charset="0"/>
                        <a:ea typeface="Cambria Math" pitchFamily="34" charset="-122"/>
                        <a:cs typeface="Cambria Math" pitchFamily="34" charset="-120"/>
                      </a:rPr>
                      <m:t>)=</m:t>
                    </m:r>
                    <m:r>
                      <a:rPr lang="en-US" altLang="zh-CN" sz="1800" b="0" i="0" smtClean="0">
                        <a:solidFill>
                          <a:srgbClr val="000000"/>
                        </a:solidFill>
                        <a:latin typeface="Cambria Math" pitchFamily="34" charset="0"/>
                        <a:ea typeface="Cambria Math" pitchFamily="34" charset="-122"/>
                        <a:cs typeface="Cambria Math" pitchFamily="34" charset="-120"/>
                      </a:rPr>
                      <m:t>𝑃</m:t>
                    </m:r>
                    <m:r>
                      <a:rPr lang="en-US" altLang="zh-CN" sz="1800" b="0" i="0" smtClean="0">
                        <a:solidFill>
                          <a:srgbClr val="000000"/>
                        </a:solidFill>
                        <a:latin typeface="Cambria Math" pitchFamily="34" charset="0"/>
                        <a:ea typeface="Cambria Math" pitchFamily="34" charset="-122"/>
                        <a:cs typeface="Cambria Math" pitchFamily="34" charset="-120"/>
                      </a:rPr>
                      <m:t>(</m:t>
                    </m:r>
                    <m:bar>
                      <m:barPr>
                        <m:pos m:val="top"/>
                        <m:ctrlPr>
                          <a:rPr lang="en-US" altLang="zh-CN" sz="1800" b="0" i="1" smtClean="0">
                            <a:solidFill>
                              <a:srgbClr val="000000"/>
                            </a:solidFill>
                            <a:latin typeface="Cambria Math" panose="02040503050406030204" pitchFamily="18" charset="0"/>
                            <a:ea typeface="Cambria Math" pitchFamily="34" charset="-122"/>
                            <a:cs typeface="Cambria Math" pitchFamily="34" charset="-120"/>
                          </a:rPr>
                        </m:ctrlPr>
                      </m:barPr>
                      <m:e>
                        <m:r>
                          <a:rPr lang="en-US" altLang="zh-CN" sz="1800">
                            <a:solidFill>
                              <a:srgbClr val="000000"/>
                            </a:solidFill>
                            <a:latin typeface="Cambria Math" panose="02040503050406030204" pitchFamily="18" charset="0"/>
                          </a:rPr>
                          <m:t>𝐴</m:t>
                        </m:r>
                      </m:e>
                    </m:bar>
                    <m:r>
                      <a:rPr lang="en-US" altLang="zh-CN" sz="1800" b="0" i="0" smtClean="0">
                        <a:solidFill>
                          <a:srgbClr val="000000"/>
                        </a:solidFill>
                        <a:latin typeface="Cambria Math" pitchFamily="34" charset="0"/>
                        <a:ea typeface="Cambria Math" pitchFamily="34" charset="-122"/>
                        <a:cs typeface="Cambria Math" pitchFamily="34" charset="-120"/>
                      </a:rPr>
                      <m:t>)</m:t>
                    </m:r>
                    <m:r>
                      <a:rPr lang="en-US" altLang="zh-CN" sz="1800" b="0" i="0" smtClean="0">
                        <a:solidFill>
                          <a:srgbClr val="000000"/>
                        </a:solidFill>
                        <a:latin typeface="Cambria Math" pitchFamily="34" charset="0"/>
                        <a:ea typeface="Cambria Math" pitchFamily="34" charset="-122"/>
                        <a:cs typeface="Cambria Math" pitchFamily="34" charset="-120"/>
                      </a:rPr>
                      <m:t>𝑃</m:t>
                    </m:r>
                    <m:r>
                      <a:rPr lang="en-US" altLang="zh-CN" sz="1800" b="0" i="0" smtClean="0">
                        <a:solidFill>
                          <a:srgbClr val="000000"/>
                        </a:solidFill>
                        <a:latin typeface="Cambria Math" pitchFamily="34" charset="0"/>
                        <a:ea typeface="Cambria Math" pitchFamily="34" charset="-122"/>
                        <a:cs typeface="Cambria Math" pitchFamily="34" charset="-120"/>
                      </a:rPr>
                      <m:t>(</m:t>
                    </m:r>
                    <m:r>
                      <a:rPr lang="en-US" altLang="zh-CN" sz="1800" b="0" i="0" smtClean="0">
                        <a:solidFill>
                          <a:srgbClr val="000000"/>
                        </a:solidFill>
                        <a:latin typeface="Cambria Math" pitchFamily="34" charset="0"/>
                        <a:ea typeface="Cambria Math" pitchFamily="34" charset="-122"/>
                        <a:cs typeface="Cambria Math" pitchFamily="34" charset="-120"/>
                      </a:rPr>
                      <m:t>𝐵</m:t>
                    </m:r>
                    <m:r>
                      <a:rPr lang="en-US" altLang="zh-CN" sz="1800" b="0" i="0" smtClean="0">
                        <a:solidFill>
                          <a:srgbClr val="000000"/>
                        </a:solidFill>
                        <a:latin typeface="Cambria Math" pitchFamily="34" charset="0"/>
                        <a:ea typeface="Cambria Math" pitchFamily="34" charset="-122"/>
                        <a:cs typeface="Cambria Math" pitchFamily="34" charset="-120"/>
                      </a:rPr>
                      <m:t>)=</m:t>
                    </m:r>
                    <m:f>
                      <m:f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4</m:t>
                        </m:r>
                      </m:num>
                      <m:den>
                        <m:r>
                          <a:rPr lang="en-US" altLang="zh-CN" sz="1800" b="0" i="0">
                            <a:solidFill>
                              <a:srgbClr val="000000"/>
                            </a:solidFill>
                            <a:latin typeface="Cambria Math" pitchFamily="34" charset="0"/>
                            <a:ea typeface="Cambria Math" pitchFamily="34" charset="-122"/>
                            <a:cs typeface="Cambria Math" pitchFamily="34" charset="-120"/>
                          </a:rPr>
                          <m:t>5</m:t>
                        </m:r>
                      </m:den>
                    </m:f>
                    <m:r>
                      <a:rPr lang="en-US" altLang="zh-CN" sz="1800" b="0" i="0" smtClean="0">
                        <a:solidFill>
                          <a:srgbClr val="000000"/>
                        </a:solidFill>
                        <a:latin typeface="Cambria Math" pitchFamily="34" charset="0"/>
                        <a:ea typeface="Cambria Math" pitchFamily="34" charset="-122"/>
                        <a:cs typeface="Cambria Math" pitchFamily="34" charset="-120"/>
                      </a:rPr>
                      <m:t>×</m:t>
                    </m:r>
                    <m:f>
                      <m:f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4</m:t>
                        </m:r>
                      </m:den>
                    </m:f>
                    <m:r>
                      <a:rPr lang="en-US" altLang="zh-CN" sz="1800" b="0" i="0" smtClean="0">
                        <a:solidFill>
                          <a:srgbClr val="000000"/>
                        </a:solidFill>
                        <a:latin typeface="Cambria Math" pitchFamily="34" charset="0"/>
                        <a:ea typeface="Cambria Math" pitchFamily="34" charset="-122"/>
                        <a:cs typeface="Cambria Math" pitchFamily="34" charset="-120"/>
                      </a:rPr>
                      <m:t>=</m:t>
                    </m:r>
                    <m:f>
                      <m:f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5</m:t>
                        </m:r>
                      </m:den>
                    </m:f>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m:t>
                    </m:r>
                    <m:r>
                      <a:rPr lang="en-US" altLang="zh-CN" sz="1800" b="0" i="0" smtClean="0">
                        <a:solidFill>
                          <a:srgbClr val="000000"/>
                        </a:solidFill>
                        <a:latin typeface="Cambria Math" pitchFamily="34" charset="0"/>
                        <a:ea typeface="Cambria Math" pitchFamily="34" charset="-122"/>
                        <a:cs typeface="Cambria Math" pitchFamily="34" charset="-120"/>
                      </a:rPr>
                      <m:t>𝑃</m:t>
                    </m:r>
                    <m:r>
                      <a:rPr lang="en-US" altLang="zh-CN" sz="1800" b="0" i="0" smtClean="0">
                        <a:solidFill>
                          <a:srgbClr val="000000"/>
                        </a:solidFill>
                        <a:latin typeface="Cambria Math" pitchFamily="34" charset="0"/>
                        <a:ea typeface="Cambria Math" pitchFamily="34" charset="-122"/>
                        <a:cs typeface="Cambria Math" pitchFamily="34" charset="-120"/>
                      </a:rPr>
                      <m:t>(</m:t>
                    </m:r>
                    <m:bar>
                      <m:barPr>
                        <m:pos m:val="top"/>
                        <m:ctrlPr>
                          <a:rPr lang="en-US" altLang="zh-CN" sz="1800" b="0" i="1" smtClean="0">
                            <a:solidFill>
                              <a:srgbClr val="000000"/>
                            </a:solidFill>
                            <a:latin typeface="Cambria Math" panose="02040503050406030204" pitchFamily="18" charset="0"/>
                            <a:ea typeface="Cambria Math" pitchFamily="34" charset="-122"/>
                            <a:cs typeface="Cambria Math" pitchFamily="34" charset="-120"/>
                          </a:rPr>
                        </m:ctrlPr>
                      </m:barPr>
                      <m:e>
                        <m:r>
                          <a:rPr lang="en-US" altLang="zh-CN" sz="1800">
                            <a:solidFill>
                              <a:srgbClr val="000000"/>
                            </a:solidFill>
                            <a:latin typeface="Cambria Math" panose="02040503050406030204" pitchFamily="18" charset="0"/>
                          </a:rPr>
                          <m:t>𝐴</m:t>
                        </m:r>
                      </m:e>
                    </m:bar>
                    <m:r>
                      <a:rPr lang="en-US" altLang="zh-CN" sz="1800" b="0" i="0" smtClean="0">
                        <a:solidFill>
                          <a:srgbClr val="000000"/>
                        </a:solidFill>
                        <a:latin typeface="Cambria Math" pitchFamily="34" charset="0"/>
                        <a:ea typeface="Cambria Math" pitchFamily="34" charset="-122"/>
                        <a:cs typeface="Cambria Math" pitchFamily="34" charset="-120"/>
                      </a:rPr>
                      <m:t>|</m:t>
                    </m:r>
                    <m:r>
                      <a:rPr lang="en-US" altLang="zh-CN" sz="1800" b="0" i="0" smtClean="0">
                        <a:solidFill>
                          <a:srgbClr val="000000"/>
                        </a:solidFill>
                        <a:latin typeface="Cambria Math" pitchFamily="34" charset="0"/>
                        <a:ea typeface="Cambria Math" pitchFamily="34" charset="-122"/>
                        <a:cs typeface="Cambria Math" pitchFamily="34" charset="-120"/>
                      </a:rPr>
                      <m:t>𝐵</m:t>
                    </m:r>
                    <m:r>
                      <a:rPr lang="en-US" altLang="zh-CN" sz="1800" b="0" i="0" smtClean="0">
                        <a:solidFill>
                          <a:srgbClr val="000000"/>
                        </a:solidFill>
                        <a:latin typeface="Cambria Math" pitchFamily="34" charset="0"/>
                        <a:ea typeface="Cambria Math" pitchFamily="34" charset="-122"/>
                        <a:cs typeface="Cambria Math" pitchFamily="34" charset="-120"/>
                      </a:rPr>
                      <m:t>)=</m:t>
                    </m:r>
                    <m:f>
                      <m:f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bar>
                          <m:barPr>
                            <m:pos m:val="top"/>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barPr>
                          <m:e>
                            <m:r>
                              <a:rPr lang="en-US" altLang="zh-CN" sz="1800">
                                <a:solidFill>
                                  <a:srgbClr val="000000"/>
                                </a:solidFill>
                                <a:latin typeface="Cambria Math" panose="02040503050406030204" pitchFamily="18" charset="0"/>
                              </a:rPr>
                              <m:t>𝐴</m:t>
                            </m:r>
                          </m:e>
                        </m:bar>
                        <m:r>
                          <a:rPr lang="en-US" altLang="zh-CN" sz="1800" b="0" i="0">
                            <a:solidFill>
                              <a:srgbClr val="000000"/>
                            </a:solidFill>
                            <a:latin typeface="Cambria Math" pitchFamily="34" charset="0"/>
                            <a:ea typeface="Cambria Math" pitchFamily="34" charset="-122"/>
                            <a:cs typeface="Cambria Math" pitchFamily="34" charset="-120"/>
                          </a:rPr>
                          <m:t>𝐵</m:t>
                        </m:r>
                        <m:r>
                          <a:rPr lang="en-US" altLang="zh-CN" sz="1800" b="0" i="0">
                            <a:solidFill>
                              <a:srgbClr val="000000"/>
                            </a:solidFill>
                            <a:latin typeface="Cambria Math" pitchFamily="34" charset="0"/>
                            <a:ea typeface="Cambria Math" pitchFamily="34" charset="-122"/>
                            <a:cs typeface="Cambria Math" pitchFamily="34" charset="-120"/>
                          </a:rPr>
                          <m:t>)</m:t>
                        </m:r>
                      </m:num>
                      <m:den>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𝐵</m:t>
                        </m:r>
                        <m:r>
                          <a:rPr lang="en-US" altLang="zh-CN" sz="1800" b="0" i="0">
                            <a:solidFill>
                              <a:srgbClr val="000000"/>
                            </a:solidFill>
                            <a:latin typeface="Cambria Math" pitchFamily="34" charset="0"/>
                            <a:ea typeface="Cambria Math" pitchFamily="34" charset="-122"/>
                            <a:cs typeface="Cambria Math" pitchFamily="34" charset="-120"/>
                          </a:rPr>
                          <m:t>)</m:t>
                        </m:r>
                      </m:den>
                    </m:f>
                    <m:r>
                      <a:rPr lang="en-US" altLang="zh-CN" sz="1800" b="0" i="0" smtClean="0">
                        <a:solidFill>
                          <a:srgbClr val="000000"/>
                        </a:solidFill>
                        <a:latin typeface="Cambria Math" pitchFamily="34" charset="0"/>
                        <a:ea typeface="Cambria Math" pitchFamily="34" charset="-122"/>
                        <a:cs typeface="Cambria Math" pitchFamily="34" charset="-120"/>
                      </a:rPr>
                      <m:t>=</m:t>
                    </m:r>
                    <m:f>
                      <m:f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fPr>
                      <m:num>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5</m:t>
                            </m:r>
                          </m:den>
                        </m:f>
                      </m:num>
                      <m:den>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4</m:t>
                            </m:r>
                          </m:den>
                        </m:f>
                      </m:den>
                    </m:f>
                    <m:r>
                      <a:rPr lang="en-US" altLang="zh-CN" sz="1800" b="0" i="0" smtClean="0">
                        <a:solidFill>
                          <a:srgbClr val="000000"/>
                        </a:solidFill>
                        <a:latin typeface="Cambria Math" pitchFamily="34" charset="0"/>
                        <a:ea typeface="Cambria Math" pitchFamily="34" charset="-122"/>
                        <a:cs typeface="Cambria Math" pitchFamily="34" charset="-120"/>
                      </a:rPr>
                      <m:t>=</m:t>
                    </m:r>
                    <m:f>
                      <m:f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4</m:t>
                        </m:r>
                      </m:num>
                      <m:den>
                        <m:r>
                          <a:rPr lang="en-US" altLang="zh-CN" sz="1800" b="0" i="0">
                            <a:solidFill>
                              <a:srgbClr val="000000"/>
                            </a:solidFill>
                            <a:latin typeface="Cambria Math" pitchFamily="34" charset="0"/>
                            <a:ea typeface="Cambria Math" pitchFamily="34" charset="-122"/>
                            <a:cs typeface="Cambria Math" pitchFamily="34" charset="-120"/>
                          </a:rPr>
                          <m:t>5</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,C正确；</a:t>
                </a:r>
                <a:endParaRPr lang="en-US" altLang="zh-CN" sz="1800" dirty="0">
                  <a:solidFill>
                    <a:srgbClr val="000000"/>
                  </a:solidFill>
                </a:endParaRPr>
              </a:p>
              <a:p>
                <a:pPr latinLnBrk="1">
                  <a:lnSpc>
                    <a:spcPts val="4100"/>
                  </a:lnSpc>
                </a:pP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𝑃</m:t>
                    </m:r>
                    <m:r>
                      <a:rPr lang="en-US" altLang="zh-CN" sz="1800" b="0" i="0" smtClean="0">
                        <a:solidFill>
                          <a:srgbClr val="000000"/>
                        </a:solidFill>
                        <a:latin typeface="Cambria Math" pitchFamily="34" charset="0"/>
                        <a:ea typeface="Cambria Math" pitchFamily="34" charset="-122"/>
                        <a:cs typeface="Cambria Math" pitchFamily="34" charset="-120"/>
                      </a:rPr>
                      <m:t>(</m:t>
                    </m:r>
                    <m:r>
                      <a:rPr lang="en-US" altLang="zh-CN" sz="1800" b="0" i="0" smtClean="0">
                        <a:solidFill>
                          <a:srgbClr val="000000"/>
                        </a:solidFill>
                        <a:latin typeface="Cambria Math" pitchFamily="34" charset="0"/>
                        <a:ea typeface="Cambria Math" pitchFamily="34" charset="-122"/>
                        <a:cs typeface="Cambria Math" pitchFamily="34" charset="-120"/>
                      </a:rPr>
                      <m:t>𝐴</m:t>
                    </m:r>
                    <m:r>
                      <a:rPr lang="en-US" altLang="zh-CN" sz="1800" b="0" i="0" smtClean="0">
                        <a:solidFill>
                          <a:srgbClr val="000000"/>
                        </a:solidFill>
                        <a:latin typeface="Cambria Math" pitchFamily="34" charset="0"/>
                        <a:ea typeface="Cambria Math" pitchFamily="34" charset="-122"/>
                        <a:cs typeface="Cambria Math" pitchFamily="34" charset="-120"/>
                      </a:rPr>
                      <m:t>+</m:t>
                    </m:r>
                    <m:bar>
                      <m:barPr>
                        <m:pos m:val="top"/>
                        <m:ctrlPr>
                          <a:rPr lang="en-US" altLang="zh-CN" sz="1800" b="0" i="1" smtClean="0">
                            <a:solidFill>
                              <a:srgbClr val="000000"/>
                            </a:solidFill>
                            <a:latin typeface="Cambria Math" panose="02040503050406030204" pitchFamily="18" charset="0"/>
                            <a:ea typeface="Cambria Math" pitchFamily="34" charset="-122"/>
                            <a:cs typeface="Cambria Math" pitchFamily="34" charset="-120"/>
                          </a:rPr>
                        </m:ctrlPr>
                      </m:barPr>
                      <m:e>
                        <m:r>
                          <a:rPr lang="en-US" altLang="zh-CN" sz="1800">
                            <a:solidFill>
                              <a:srgbClr val="000000"/>
                            </a:solidFill>
                            <a:latin typeface="Cambria Math" panose="02040503050406030204" pitchFamily="18" charset="0"/>
                          </a:rPr>
                          <m:t>𝐵</m:t>
                        </m:r>
                      </m:e>
                    </m:bar>
                    <m:r>
                      <a:rPr lang="en-US" altLang="zh-CN" sz="1800" b="0" i="0" smtClean="0">
                        <a:solidFill>
                          <a:srgbClr val="000000"/>
                        </a:solidFill>
                        <a:latin typeface="Cambria Math" pitchFamily="34" charset="0"/>
                        <a:ea typeface="Cambria Math" pitchFamily="34" charset="-122"/>
                        <a:cs typeface="Cambria Math" pitchFamily="34" charset="-120"/>
                      </a:rPr>
                      <m:t>)=</m:t>
                    </m:r>
                    <m:r>
                      <a:rPr lang="en-US" altLang="zh-CN" sz="1800" b="0" i="0" smtClean="0">
                        <a:solidFill>
                          <a:srgbClr val="000000"/>
                        </a:solidFill>
                        <a:latin typeface="Cambria Math" pitchFamily="34" charset="0"/>
                        <a:ea typeface="Cambria Math" pitchFamily="34" charset="-122"/>
                        <a:cs typeface="Cambria Math" pitchFamily="34" charset="-120"/>
                      </a:rPr>
                      <m:t>𝑃</m:t>
                    </m:r>
                    <m:r>
                      <a:rPr lang="en-US" altLang="zh-CN" sz="1800" b="0" i="0" smtClean="0">
                        <a:solidFill>
                          <a:srgbClr val="000000"/>
                        </a:solidFill>
                        <a:latin typeface="Cambria Math" pitchFamily="34" charset="0"/>
                        <a:ea typeface="Cambria Math" pitchFamily="34" charset="-122"/>
                        <a:cs typeface="Cambria Math" pitchFamily="34" charset="-120"/>
                      </a:rPr>
                      <m:t>(</m:t>
                    </m:r>
                    <m:r>
                      <a:rPr lang="en-US" altLang="zh-CN" sz="1800" b="0" i="0" smtClean="0">
                        <a:solidFill>
                          <a:srgbClr val="000000"/>
                        </a:solidFill>
                        <a:latin typeface="Cambria Math" pitchFamily="34" charset="0"/>
                        <a:ea typeface="Cambria Math" pitchFamily="34" charset="-122"/>
                        <a:cs typeface="Cambria Math" pitchFamily="34" charset="-120"/>
                      </a:rPr>
                      <m:t>𝐴</m:t>
                    </m:r>
                    <m:r>
                      <a:rPr lang="en-US" altLang="zh-CN" sz="1800" b="0" i="0" smtClean="0">
                        <a:solidFill>
                          <a:srgbClr val="000000"/>
                        </a:solidFill>
                        <a:latin typeface="Cambria Math" pitchFamily="34" charset="0"/>
                        <a:ea typeface="Cambria Math" pitchFamily="34" charset="-122"/>
                        <a:cs typeface="Cambria Math" pitchFamily="34" charset="-120"/>
                      </a:rPr>
                      <m:t>)+</m:t>
                    </m:r>
                    <m:r>
                      <a:rPr lang="en-US" altLang="zh-CN" sz="1800" b="0" i="0" smtClean="0">
                        <a:solidFill>
                          <a:srgbClr val="000000"/>
                        </a:solidFill>
                        <a:latin typeface="Cambria Math" pitchFamily="34" charset="0"/>
                        <a:ea typeface="Cambria Math" pitchFamily="34" charset="-122"/>
                        <a:cs typeface="Cambria Math" pitchFamily="34" charset="-120"/>
                      </a:rPr>
                      <m:t>𝑃</m:t>
                    </m:r>
                    <m:r>
                      <a:rPr lang="en-US" altLang="zh-CN" sz="1800" b="0" i="0" smtClean="0">
                        <a:solidFill>
                          <a:srgbClr val="000000"/>
                        </a:solidFill>
                        <a:latin typeface="Cambria Math" pitchFamily="34" charset="0"/>
                        <a:ea typeface="Cambria Math" pitchFamily="34" charset="-122"/>
                        <a:cs typeface="Cambria Math" pitchFamily="34" charset="-120"/>
                      </a:rPr>
                      <m:t>(</m:t>
                    </m:r>
                    <m:bar>
                      <m:barPr>
                        <m:pos m:val="top"/>
                        <m:ctrlPr>
                          <a:rPr lang="en-US" altLang="zh-CN" sz="1800" b="0" i="1" smtClean="0">
                            <a:solidFill>
                              <a:srgbClr val="000000"/>
                            </a:solidFill>
                            <a:latin typeface="Cambria Math" panose="02040503050406030204" pitchFamily="18" charset="0"/>
                            <a:ea typeface="Cambria Math" pitchFamily="34" charset="-122"/>
                            <a:cs typeface="Cambria Math" pitchFamily="34" charset="-120"/>
                          </a:rPr>
                        </m:ctrlPr>
                      </m:barPr>
                      <m:e>
                        <m:r>
                          <a:rPr lang="en-US" altLang="zh-CN" sz="1800">
                            <a:solidFill>
                              <a:srgbClr val="000000"/>
                            </a:solidFill>
                            <a:latin typeface="Cambria Math" panose="02040503050406030204" pitchFamily="18" charset="0"/>
                          </a:rPr>
                          <m:t>𝐵</m:t>
                        </m:r>
                      </m:e>
                    </m:bar>
                    <m:r>
                      <a:rPr lang="en-US" altLang="zh-CN" sz="1800" b="0" i="0" smtClean="0">
                        <a:solidFill>
                          <a:srgbClr val="000000"/>
                        </a:solidFill>
                        <a:latin typeface="Cambria Math" pitchFamily="34" charset="0"/>
                        <a:ea typeface="Cambria Math" pitchFamily="34" charset="-122"/>
                        <a:cs typeface="Cambria Math" pitchFamily="34" charset="-120"/>
                      </a:rPr>
                      <m:t>)−</m:t>
                    </m:r>
                    <m:r>
                      <a:rPr lang="en-US" altLang="zh-CN" sz="1800" b="0" i="0" smtClean="0">
                        <a:solidFill>
                          <a:srgbClr val="000000"/>
                        </a:solidFill>
                        <a:latin typeface="Cambria Math" pitchFamily="34" charset="0"/>
                        <a:ea typeface="Cambria Math" pitchFamily="34" charset="-122"/>
                        <a:cs typeface="Cambria Math" pitchFamily="34" charset="-120"/>
                      </a:rPr>
                      <m:t>𝑃</m:t>
                    </m:r>
                    <m:r>
                      <a:rPr lang="en-US" altLang="zh-CN" sz="1800" b="0" i="0" smtClean="0">
                        <a:solidFill>
                          <a:srgbClr val="000000"/>
                        </a:solidFill>
                        <a:latin typeface="Cambria Math" pitchFamily="34" charset="0"/>
                        <a:ea typeface="Cambria Math" pitchFamily="34" charset="-122"/>
                        <a:cs typeface="Cambria Math" pitchFamily="34" charset="-120"/>
                      </a:rPr>
                      <m:t>(</m:t>
                    </m:r>
                    <m:r>
                      <a:rPr lang="en-US" altLang="zh-CN" sz="1800" b="0" i="0" smtClean="0">
                        <a:solidFill>
                          <a:srgbClr val="000000"/>
                        </a:solidFill>
                        <a:latin typeface="Cambria Math" pitchFamily="34" charset="0"/>
                        <a:ea typeface="Cambria Math" pitchFamily="34" charset="-122"/>
                        <a:cs typeface="Cambria Math" pitchFamily="34" charset="-120"/>
                      </a:rPr>
                      <m:t>𝐴</m:t>
                    </m:r>
                    <m:bar>
                      <m:barPr>
                        <m:pos m:val="top"/>
                        <m:ctrlPr>
                          <a:rPr lang="en-US" altLang="zh-CN" sz="1800" b="0" i="1" smtClean="0">
                            <a:solidFill>
                              <a:srgbClr val="000000"/>
                            </a:solidFill>
                            <a:latin typeface="Cambria Math" panose="02040503050406030204" pitchFamily="18" charset="0"/>
                            <a:ea typeface="Cambria Math" pitchFamily="34" charset="-122"/>
                            <a:cs typeface="Cambria Math" pitchFamily="34" charset="-120"/>
                          </a:rPr>
                        </m:ctrlPr>
                      </m:barPr>
                      <m:e>
                        <m:r>
                          <a:rPr lang="en-US" altLang="zh-CN" sz="1800">
                            <a:solidFill>
                              <a:srgbClr val="000000"/>
                            </a:solidFill>
                            <a:latin typeface="Cambria Math" panose="02040503050406030204" pitchFamily="18" charset="0"/>
                          </a:rPr>
                          <m:t>𝐵</m:t>
                        </m:r>
                      </m:e>
                    </m:bar>
                    <m:r>
                      <a:rPr lang="en-US" altLang="zh-CN" sz="1800" b="0" i="0" smtClean="0">
                        <a:solidFill>
                          <a:srgbClr val="000000"/>
                        </a:solidFill>
                        <a:latin typeface="Cambria Math" pitchFamily="34" charset="0"/>
                        <a:ea typeface="Cambria Math" pitchFamily="34" charset="-122"/>
                        <a:cs typeface="Cambria Math" pitchFamily="34" charset="-120"/>
                      </a:rPr>
                      <m:t>)=</m:t>
                    </m:r>
                    <m:r>
                      <a:rPr lang="en-US" altLang="zh-CN" sz="1800" b="0" i="0" smtClean="0">
                        <a:solidFill>
                          <a:srgbClr val="000000"/>
                        </a:solidFill>
                        <a:latin typeface="Cambria Math" pitchFamily="34" charset="0"/>
                        <a:ea typeface="Cambria Math" pitchFamily="34" charset="-122"/>
                        <a:cs typeface="Cambria Math" pitchFamily="34" charset="-120"/>
                      </a:rPr>
                      <m:t>𝑃</m:t>
                    </m:r>
                    <m:r>
                      <a:rPr lang="en-US" altLang="zh-CN" sz="1800" b="0" i="0" smtClean="0">
                        <a:solidFill>
                          <a:srgbClr val="000000"/>
                        </a:solidFill>
                        <a:latin typeface="Cambria Math" pitchFamily="34" charset="0"/>
                        <a:ea typeface="Cambria Math" pitchFamily="34" charset="-122"/>
                        <a:cs typeface="Cambria Math" pitchFamily="34" charset="-120"/>
                      </a:rPr>
                      <m:t>(</m:t>
                    </m:r>
                    <m:r>
                      <a:rPr lang="en-US" altLang="zh-CN" sz="1800" b="0" i="0" smtClean="0">
                        <a:solidFill>
                          <a:srgbClr val="000000"/>
                        </a:solidFill>
                        <a:latin typeface="Cambria Math" pitchFamily="34" charset="0"/>
                        <a:ea typeface="Cambria Math" pitchFamily="34" charset="-122"/>
                        <a:cs typeface="Cambria Math" pitchFamily="34" charset="-120"/>
                      </a:rPr>
                      <m:t>𝐴</m:t>
                    </m:r>
                    <m:r>
                      <a:rPr lang="en-US" altLang="zh-CN" sz="1800" b="0" i="0" smtClean="0">
                        <a:solidFill>
                          <a:srgbClr val="000000"/>
                        </a:solidFill>
                        <a:latin typeface="Cambria Math" pitchFamily="34" charset="0"/>
                        <a:ea typeface="Cambria Math" pitchFamily="34" charset="-122"/>
                        <a:cs typeface="Cambria Math" pitchFamily="34" charset="-120"/>
                      </a:rPr>
                      <m:t>)+</m:t>
                    </m:r>
                    <m:r>
                      <a:rPr lang="en-US" altLang="zh-CN" sz="1800" b="0" i="0" smtClean="0">
                        <a:solidFill>
                          <a:srgbClr val="000000"/>
                        </a:solidFill>
                        <a:latin typeface="Cambria Math" pitchFamily="34" charset="0"/>
                        <a:ea typeface="Cambria Math" pitchFamily="34" charset="-122"/>
                        <a:cs typeface="Cambria Math" pitchFamily="34" charset="-120"/>
                      </a:rPr>
                      <m:t>𝑃</m:t>
                    </m:r>
                    <m:r>
                      <a:rPr lang="en-US" altLang="zh-CN" sz="1800" b="0" i="0" smtClean="0">
                        <a:solidFill>
                          <a:srgbClr val="000000"/>
                        </a:solidFill>
                        <a:latin typeface="Cambria Math" pitchFamily="34" charset="0"/>
                        <a:ea typeface="Cambria Math" pitchFamily="34" charset="-122"/>
                        <a:cs typeface="Cambria Math" pitchFamily="34" charset="-120"/>
                      </a:rPr>
                      <m:t>(</m:t>
                    </m:r>
                    <m:bar>
                      <m:barPr>
                        <m:pos m:val="top"/>
                        <m:ctrlPr>
                          <a:rPr lang="en-US" altLang="zh-CN" sz="1800" b="0" i="1" smtClean="0">
                            <a:solidFill>
                              <a:srgbClr val="000000"/>
                            </a:solidFill>
                            <a:latin typeface="Cambria Math" panose="02040503050406030204" pitchFamily="18" charset="0"/>
                            <a:ea typeface="Cambria Math" pitchFamily="34" charset="-122"/>
                            <a:cs typeface="Cambria Math" pitchFamily="34" charset="-120"/>
                          </a:rPr>
                        </m:ctrlPr>
                      </m:barPr>
                      <m:e>
                        <m:r>
                          <a:rPr lang="en-US" altLang="zh-CN" sz="1800">
                            <a:solidFill>
                              <a:srgbClr val="000000"/>
                            </a:solidFill>
                            <a:latin typeface="Cambria Math" panose="02040503050406030204" pitchFamily="18" charset="0"/>
                          </a:rPr>
                          <m:t>𝐵</m:t>
                        </m:r>
                      </m:e>
                    </m:bar>
                    <m:r>
                      <a:rPr lang="en-US" altLang="zh-CN" sz="1800" b="0" i="0" smtClean="0">
                        <a:solidFill>
                          <a:srgbClr val="000000"/>
                        </a:solidFill>
                        <a:latin typeface="Cambria Math" pitchFamily="34" charset="0"/>
                        <a:ea typeface="Cambria Math" pitchFamily="34" charset="-122"/>
                        <a:cs typeface="Cambria Math" pitchFamily="34" charset="-120"/>
                      </a:rPr>
                      <m:t>)−</m:t>
                    </m:r>
                    <m:r>
                      <a:rPr lang="en-US" altLang="zh-CN" sz="1800" b="0" i="0" smtClean="0">
                        <a:solidFill>
                          <a:srgbClr val="000000"/>
                        </a:solidFill>
                        <a:latin typeface="Cambria Math" pitchFamily="34" charset="0"/>
                        <a:ea typeface="Cambria Math" pitchFamily="34" charset="-122"/>
                        <a:cs typeface="Cambria Math" pitchFamily="34" charset="-120"/>
                      </a:rPr>
                      <m:t>𝑃</m:t>
                    </m:r>
                    <m:r>
                      <a:rPr lang="en-US" altLang="zh-CN" sz="1800" b="0" i="0" smtClean="0">
                        <a:solidFill>
                          <a:srgbClr val="000000"/>
                        </a:solidFill>
                        <a:latin typeface="Cambria Math" pitchFamily="34" charset="0"/>
                        <a:ea typeface="Cambria Math" pitchFamily="34" charset="-122"/>
                        <a:cs typeface="Cambria Math" pitchFamily="34" charset="-120"/>
                      </a:rPr>
                      <m:t>(</m:t>
                    </m:r>
                    <m:r>
                      <a:rPr lang="en-US" altLang="zh-CN" sz="1800" b="0" i="0" smtClean="0">
                        <a:solidFill>
                          <a:srgbClr val="000000"/>
                        </a:solidFill>
                        <a:latin typeface="Cambria Math" pitchFamily="34" charset="0"/>
                        <a:ea typeface="Cambria Math" pitchFamily="34" charset="-122"/>
                        <a:cs typeface="Cambria Math" pitchFamily="34" charset="-120"/>
                      </a:rPr>
                      <m:t>𝐴</m:t>
                    </m:r>
                    <m:r>
                      <a:rPr lang="en-US" altLang="zh-CN" sz="1800" b="0" i="0" smtClean="0">
                        <a:solidFill>
                          <a:srgbClr val="000000"/>
                        </a:solidFill>
                        <a:latin typeface="Cambria Math" pitchFamily="34" charset="0"/>
                        <a:ea typeface="Cambria Math" pitchFamily="34" charset="-122"/>
                        <a:cs typeface="Cambria Math" pitchFamily="34" charset="-120"/>
                      </a:rPr>
                      <m:t>)</m:t>
                    </m:r>
                    <m:r>
                      <a:rPr lang="en-US" altLang="zh-CN" sz="1800" b="0" i="0" smtClean="0">
                        <a:solidFill>
                          <a:srgbClr val="000000"/>
                        </a:solidFill>
                        <a:latin typeface="Cambria Math" pitchFamily="34" charset="0"/>
                        <a:ea typeface="Cambria Math" pitchFamily="34" charset="-122"/>
                        <a:cs typeface="Cambria Math" pitchFamily="34" charset="-120"/>
                      </a:rPr>
                      <m:t>𝑃</m:t>
                    </m:r>
                    <m:r>
                      <a:rPr lang="en-US" altLang="zh-CN" sz="1800" b="0" i="0" smtClean="0">
                        <a:solidFill>
                          <a:srgbClr val="000000"/>
                        </a:solidFill>
                        <a:latin typeface="Cambria Math" pitchFamily="34" charset="0"/>
                        <a:ea typeface="Cambria Math" pitchFamily="34" charset="-122"/>
                        <a:cs typeface="Cambria Math" pitchFamily="34" charset="-120"/>
                      </a:rPr>
                      <m:t>(</m:t>
                    </m:r>
                    <m:bar>
                      <m:barPr>
                        <m:pos m:val="top"/>
                        <m:ctrlPr>
                          <a:rPr lang="en-US" altLang="zh-CN" sz="1800" b="0" i="1" smtClean="0">
                            <a:solidFill>
                              <a:srgbClr val="000000"/>
                            </a:solidFill>
                            <a:latin typeface="Cambria Math" panose="02040503050406030204" pitchFamily="18" charset="0"/>
                            <a:ea typeface="Cambria Math" pitchFamily="34" charset="-122"/>
                            <a:cs typeface="Cambria Math" pitchFamily="34" charset="-120"/>
                          </a:rPr>
                        </m:ctrlPr>
                      </m:barPr>
                      <m:e>
                        <m:r>
                          <a:rPr lang="en-US" altLang="zh-CN" sz="1800">
                            <a:solidFill>
                              <a:srgbClr val="000000"/>
                            </a:solidFill>
                            <a:latin typeface="Cambria Math" panose="02040503050406030204" pitchFamily="18" charset="0"/>
                          </a:rPr>
                          <m:t>𝐵</m:t>
                        </m:r>
                      </m:e>
                    </m:bar>
                    <m:r>
                      <a:rPr lang="en-US" altLang="zh-CN" sz="1800" b="0" i="0" smtClean="0">
                        <a:solidFill>
                          <a:srgbClr val="000000"/>
                        </a:solidFill>
                        <a:latin typeface="Cambria Math" pitchFamily="34" charset="0"/>
                        <a:ea typeface="Cambria Math" pitchFamily="34" charset="-122"/>
                        <a:cs typeface="Cambria Math" pitchFamily="34" charset="-120"/>
                      </a:rPr>
                      <m:t>)=</m:t>
                    </m:r>
                    <m:f>
                      <m:f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5</m:t>
                        </m:r>
                      </m:den>
                    </m:f>
                    <m:r>
                      <a:rPr lang="en-US" altLang="zh-CN" sz="1800" b="0" i="0" smtClean="0">
                        <a:solidFill>
                          <a:srgbClr val="000000"/>
                        </a:solidFill>
                        <a:latin typeface="Cambria Math" pitchFamily="34" charset="0"/>
                        <a:ea typeface="Cambria Math" pitchFamily="34" charset="-122"/>
                        <a:cs typeface="Cambria Math" pitchFamily="34" charset="-120"/>
                      </a:rPr>
                      <m:t>+</m:t>
                    </m:r>
                    <m:f>
                      <m:f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3</m:t>
                        </m:r>
                      </m:num>
                      <m:den>
                        <m:r>
                          <a:rPr lang="en-US" altLang="zh-CN" sz="1800" b="0" i="0">
                            <a:solidFill>
                              <a:srgbClr val="000000"/>
                            </a:solidFill>
                            <a:latin typeface="Cambria Math" pitchFamily="34" charset="0"/>
                            <a:ea typeface="Cambria Math" pitchFamily="34" charset="-122"/>
                            <a:cs typeface="Cambria Math" pitchFamily="34" charset="-120"/>
                          </a:rPr>
                          <m:t>4</m:t>
                        </m:r>
                      </m:den>
                    </m:f>
                    <m:r>
                      <a:rPr lang="en-US" altLang="zh-CN" sz="1800" b="0" i="0" smtClean="0">
                        <a:solidFill>
                          <a:srgbClr val="000000"/>
                        </a:solidFill>
                        <a:latin typeface="Cambria Math" pitchFamily="34" charset="0"/>
                        <a:ea typeface="Cambria Math" pitchFamily="34" charset="-122"/>
                        <a:cs typeface="Cambria Math" pitchFamily="34" charset="-120"/>
                      </a:rPr>
                      <m:t>−</m:t>
                    </m:r>
                    <m:f>
                      <m:f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5</m:t>
                        </m:r>
                      </m:den>
                    </m:f>
                    <m:r>
                      <a:rPr lang="en-US" altLang="zh-CN" sz="1800" b="0" i="0" smtClean="0">
                        <a:solidFill>
                          <a:srgbClr val="000000"/>
                        </a:solidFill>
                        <a:latin typeface="Cambria Math" pitchFamily="34" charset="0"/>
                        <a:ea typeface="Cambria Math" pitchFamily="34" charset="-122"/>
                        <a:cs typeface="Cambria Math" pitchFamily="34" charset="-120"/>
                      </a:rPr>
                      <m:t>×</m:t>
                    </m:r>
                    <m:f>
                      <m:f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3</m:t>
                        </m:r>
                      </m:num>
                      <m:den>
                        <m:r>
                          <a:rPr lang="en-US" altLang="zh-CN" sz="1800" b="0" i="0">
                            <a:solidFill>
                              <a:srgbClr val="000000"/>
                            </a:solidFill>
                            <a:latin typeface="Cambria Math" pitchFamily="34" charset="0"/>
                            <a:ea typeface="Cambria Math" pitchFamily="34" charset="-122"/>
                            <a:cs typeface="Cambria Math" pitchFamily="34" charset="-120"/>
                          </a:rPr>
                          <m:t>4</m:t>
                        </m:r>
                      </m:den>
                    </m:f>
                    <m:r>
                      <a:rPr lang="en-US" altLang="zh-CN" sz="1800" b="0" i="0" smtClean="0">
                        <a:solidFill>
                          <a:srgbClr val="000000"/>
                        </a:solidFill>
                        <a:latin typeface="Cambria Math" pitchFamily="34" charset="0"/>
                        <a:ea typeface="Cambria Math" pitchFamily="34" charset="-122"/>
                        <a:cs typeface="Cambria Math" pitchFamily="34" charset="-120"/>
                      </a:rPr>
                      <m:t>=</m:t>
                    </m:r>
                    <m:f>
                      <m:f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4</m:t>
                        </m:r>
                      </m:num>
                      <m:den>
                        <m:r>
                          <a:rPr lang="en-US" altLang="zh-CN" sz="1800" b="0" i="0">
                            <a:solidFill>
                              <a:srgbClr val="000000"/>
                            </a:solidFill>
                            <a:latin typeface="Cambria Math" pitchFamily="34" charset="0"/>
                            <a:ea typeface="Cambria Math" pitchFamily="34" charset="-122"/>
                            <a:cs typeface="Cambria Math" pitchFamily="34" charset="-120"/>
                          </a:rPr>
                          <m:t>5</m:t>
                        </m:r>
                      </m:den>
                    </m:f>
                  </m:oMath>
                </a14:m>
                <a:r>
                  <a:rPr lang="en-US" altLang="zh-CN" sz="1800" b="0" i="0" dirty="0">
                    <a:solidFill>
                      <a:srgbClr val="000000"/>
                    </a:solidFill>
                    <a:latin typeface="微软雅黑" pitchFamily="34" charset="0"/>
                    <a:ea typeface="微软雅黑" pitchFamily="34" charset="-122"/>
                    <a:cs typeface="微软雅黑" pitchFamily="34" charset="-120"/>
                  </a:rPr>
                  <a:t>,D正确.故选</a:t>
                </a:r>
                <a14:m>
                  <m:oMath xmlns:m="http://schemas.openxmlformats.org/officeDocument/2006/math">
                    <m:r>
                      <m:rPr>
                        <m:sty m:val="p"/>
                      </m:rPr>
                      <a:rPr lang="en-US" altLang="zh-CN" sz="1800" b="0" i="0" smtClean="0">
                        <a:solidFill>
                          <a:srgbClr val="000000"/>
                        </a:solidFill>
                        <a:latin typeface="Cambria Math" pitchFamily="34" charset="0"/>
                        <a:ea typeface="Cambria Math" pitchFamily="34" charset="-122"/>
                        <a:cs typeface="Cambria Math" pitchFamily="34" charset="-120"/>
                      </a:rPr>
                      <m:t>BCD</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solidFill>
                    <a:srgbClr val="000000"/>
                  </a:solidFill>
                </a:endParaRPr>
              </a:p>
            </p:txBody>
          </p:sp>
        </mc:Choice>
        <mc:Fallback>
          <p:sp>
            <p:nvSpPr>
              <p:cNvPr id="6" name="QC_4_AS.22_1#e86b25b77?vop=1&amp;pid=6dfa78c74&amp;color=0,0,0&amp;vtp=1&amp;bbb=1"/>
              <p:cNvSpPr>
                <a:spLocks noRot="1" noChangeAspect="1" noMove="1" noResize="1" noEditPoints="1" noAdjustHandles="1" noChangeArrowheads="1" noChangeShapeType="1" noTextEdit="1"/>
              </p:cNvSpPr>
              <p:nvPr/>
            </p:nvSpPr>
            <p:spPr>
              <a:xfrm>
                <a:off x="832104" y="2955664"/>
                <a:ext cx="10533888" cy="2621534"/>
              </a:xfrm>
              <a:prstGeom prst="rect">
                <a:avLst/>
              </a:prstGeom>
              <a:blipFill>
                <a:blip r:embed="rId5"/>
                <a:stretch>
                  <a:fillRect l="-1389" t="-465" b="-3023"/>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 calcmode="lin" valueType="num">
                                      <p:cBhvr additive="base">
                                        <p:cTn id="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8" dur="500" fill="hold"/>
                                        <p:tgtEl>
                                          <p:spTgt spid="4">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anim calcmode="lin" valueType="num">
                                      <p:cBhvr additive="base">
                                        <p:cTn id="1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6">
                                            <p:bg/>
                                          </p:spTgt>
                                        </p:tgtEl>
                                        <p:attrNameLst>
                                          <p:attrName>style.visibility</p:attrName>
                                        </p:attrNameLst>
                                      </p:cBhvr>
                                      <p:to>
                                        <p:strVal val="visible"/>
                                      </p:to>
                                    </p:set>
                                    <p:anim calcmode="lin" valueType="num">
                                      <p:cBhvr additive="base">
                                        <p:cTn id="1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6">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6">
                                            <p:txEl>
                                              <p:pRg st="0" end="0"/>
                                            </p:txEl>
                                          </p:spTgt>
                                        </p:tgtEl>
                                        <p:attrNameLst>
                                          <p:attrName>style.visibility</p:attrName>
                                        </p:attrNameLst>
                                      </p:cBhvr>
                                      <p:to>
                                        <p:strVal val="visible"/>
                                      </p:to>
                                    </p:set>
                                    <p:anim calcmode="lin" valueType="num">
                                      <p:cBhvr additive="base">
                                        <p:cTn id="2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6">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6">
                                            <p:txEl>
                                              <p:pRg st="1" end="1"/>
                                            </p:txEl>
                                          </p:spTgt>
                                        </p:tgtEl>
                                        <p:attrNameLst>
                                          <p:attrName>style.visibility</p:attrName>
                                        </p:attrNameLst>
                                      </p:cBhvr>
                                      <p:to>
                                        <p:strVal val="visible"/>
                                      </p:to>
                                    </p:set>
                                    <p:anim calcmode="lin" valueType="num">
                                      <p:cBhvr additive="base">
                                        <p:cTn id="25"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6">
                                            <p:txEl>
                                              <p:pRg st="2" end="2"/>
                                            </p:txEl>
                                          </p:spTgt>
                                        </p:tgtEl>
                                        <p:attrNameLst>
                                          <p:attrName>style.visibility</p:attrName>
                                        </p:attrNameLst>
                                      </p:cBhvr>
                                      <p:to>
                                        <p:strVal val="visible"/>
                                      </p:to>
                                    </p:set>
                                    <p:anim calcmode="lin" valueType="num">
                                      <p:cBhvr additive="base">
                                        <p:cTn id="29"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6">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6">
                                            <p:txEl>
                                              <p:pRg st="3" end="3"/>
                                            </p:txEl>
                                          </p:spTgt>
                                        </p:tgtEl>
                                        <p:attrNameLst>
                                          <p:attrName>style.visibility</p:attrName>
                                        </p:attrNameLst>
                                      </p:cBhvr>
                                      <p:to>
                                        <p:strVal val="visible"/>
                                      </p:to>
                                    </p:set>
                                    <p:anim calcmode="lin" valueType="num">
                                      <p:cBhvr additive="base">
                                        <p:cTn id="33"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6">
                                            <p:txEl>
                                              <p:pRg st="3" end="3"/>
                                            </p:txEl>
                                          </p:spTgt>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6">
                                            <p:txEl>
                                              <p:pRg st="4" end="4"/>
                                            </p:txEl>
                                          </p:spTgt>
                                        </p:tgtEl>
                                        <p:attrNameLst>
                                          <p:attrName>style.visibility</p:attrName>
                                        </p:attrNameLst>
                                      </p:cBhvr>
                                      <p:to>
                                        <p:strVal val="visible"/>
                                      </p:to>
                                    </p:set>
                                    <p:anim calcmode="lin" valueType="num">
                                      <p:cBhvr additive="base">
                                        <p:cTn id="37"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6">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6" grpId="0" build="p" animBg="1"/>
    </p:bldLst>
  </p:timing>
</p:sld>
</file>

<file path=ppt/slides/slide11.xml><?xml version="1.0" encoding="utf-8"?>
<p:sld xmlns:a="http://schemas.openxmlformats.org/drawingml/2006/main" xmlns:r="http://schemas.openxmlformats.org/officeDocument/2006/relationships" xmlns:p="http://schemas.openxmlformats.org/presentationml/2006/main">
  <p:cSld name="Slide 11&amp;si=11">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BD.23_1#3fb068cd8?vop=1&amp;pid=6dfa78c74&amp;color=0,0,0&amp;vtp=1&amp;bt=1&amp;bbb=1&amp;hb=1"/>
              <p:cNvSpPr/>
              <p:nvPr/>
            </p:nvSpPr>
            <p:spPr>
              <a:xfrm>
                <a:off x="832104" y="1080000"/>
                <a:ext cx="10531904" cy="1574800"/>
              </a:xfrm>
              <a:prstGeom prst="rect">
                <a:avLst/>
              </a:prstGeom>
              <a:noFill/>
              <a:ln/>
            </p:spPr>
            <p:txBody>
              <a:bodyPr wrap="none" lIns="0" tIns="0" rIns="0" bIns="0" rtlCol="0" anchor="t"/>
              <a:lstStyle/>
              <a:p>
                <a:pPr algn="l" latinLnBrk="1">
                  <a:lnSpc>
                    <a:spcPts val="3100"/>
                  </a:lnSpc>
                </a:pPr>
                <a:r>
                  <a:rPr lang="en-US" altLang="zh-CN" sz="1800" b="0" i="0" dirty="0">
                    <a:solidFill>
                      <a:srgbClr val="000000"/>
                    </a:solidFill>
                    <a:latin typeface="微软雅黑" pitchFamily="34" charset="0"/>
                    <a:ea typeface="微软雅黑" pitchFamily="34" charset="-122"/>
                    <a:cs typeface="微软雅黑" pitchFamily="34" charset="-120"/>
                  </a:rPr>
                  <a:t>8</a:t>
                </a:r>
                <a:r>
                  <a:rPr lang="en-US" altLang="zh-CN" sz="1800" b="0" i="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SimSun" pitchFamily="34" charset="0"/>
                    <a:ea typeface="SimSun" pitchFamily="34" charset="-122"/>
                    <a:cs typeface="SimSun" pitchFamily="34" charset="-120"/>
                  </a:rPr>
                  <a:t> </a:t>
                </a:r>
                <a:r>
                  <a:rPr lang="en-US" altLang="zh-CN" sz="900" b="0" i="0" kern="0">
                    <a:solidFill>
                      <a:srgbClr val="FFFFFF"/>
                    </a:solidFill>
                    <a:latin typeface="SimSun" panose="02010600030101010101" pitchFamily="2" charset="-122"/>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某高中开展一项课外实践活动</a:t>
                </a:r>
                <a:r>
                  <a:rPr lang="en-US" altLang="zh-CN" sz="1800" b="0" i="0" dirty="0">
                    <a:solidFill>
                      <a:srgbClr val="000000"/>
                    </a:solidFill>
                    <a:latin typeface="微软雅黑" pitchFamily="34" charset="0"/>
                    <a:ea typeface="微软雅黑" pitchFamily="34" charset="-122"/>
                    <a:cs typeface="微软雅黑" pitchFamily="34" charset="-120"/>
                  </a:rPr>
                  <a:t>，参与活动并提交实践报告可以获得学分</a:t>
                </a:r>
                <a:r>
                  <a:rPr lang="en-US" altLang="zh-CN" sz="1800" b="0" i="0">
                    <a:solidFill>
                      <a:srgbClr val="000000"/>
                    </a:solidFill>
                    <a:latin typeface="微软雅黑" pitchFamily="34" charset="0"/>
                    <a:ea typeface="微软雅黑" pitchFamily="34" charset="-122"/>
                    <a:cs typeface="微软雅黑" pitchFamily="34" charset="-120"/>
                  </a:rPr>
                  <a:t>，且该实践报告的评定分</a:t>
                </a:r>
              </a:p>
              <a:p>
                <a:pPr latinLnBrk="1">
                  <a:lnSpc>
                    <a:spcPts val="3100"/>
                  </a:lnSpc>
                </a:pPr>
                <a:r>
                  <a:rPr lang="en-US" altLang="zh-CN" sz="1800" b="0" i="0">
                    <a:solidFill>
                      <a:srgbClr val="000000"/>
                    </a:solidFill>
                    <a:latin typeface="微软雅黑" pitchFamily="34" charset="0"/>
                    <a:ea typeface="微软雅黑" pitchFamily="34" charset="-122"/>
                    <a:cs typeface="微软雅黑" pitchFamily="34" charset="-120"/>
                  </a:rPr>
                  <a:t>为两个等级</a:t>
                </a:r>
                <a:r>
                  <a:rPr lang="en-US" altLang="zh-CN" sz="1800" b="0" i="0" dirty="0">
                    <a:solidFill>
                      <a:srgbClr val="000000"/>
                    </a:solidFill>
                    <a:latin typeface="微软雅黑" pitchFamily="34" charset="0"/>
                    <a:ea typeface="微软雅黑" pitchFamily="34" charset="-122"/>
                    <a:cs typeface="微软雅黑" pitchFamily="34" charset="-120"/>
                  </a:rPr>
                  <a:t>：合格，不合格.评定为合格可以获得0.2学分，评定为不合格不能获得学分</a:t>
                </a:r>
                <a:r>
                  <a:rPr lang="en-US" altLang="zh-CN" sz="1800" b="0" i="0">
                    <a:solidFill>
                      <a:srgbClr val="000000"/>
                    </a:solidFill>
                    <a:latin typeface="微软雅黑" pitchFamily="34" charset="0"/>
                    <a:ea typeface="微软雅黑" pitchFamily="34" charset="-122"/>
                    <a:cs typeface="微软雅黑" pitchFamily="34" charset="-120"/>
                  </a:rPr>
                  <a:t>.每份实践报告只能</a:t>
                </a:r>
              </a:p>
              <a:p>
                <a:pPr latinLnBrk="1">
                  <a:lnSpc>
                    <a:spcPts val="3100"/>
                  </a:lnSpc>
                </a:pPr>
                <a:r>
                  <a:rPr lang="en-US" altLang="zh-CN" sz="1800" b="0" i="0">
                    <a:solidFill>
                      <a:srgbClr val="000000"/>
                    </a:solidFill>
                    <a:latin typeface="微软雅黑" pitchFamily="34" charset="0"/>
                    <a:ea typeface="微软雅黑" pitchFamily="34" charset="-122"/>
                    <a:cs typeface="微软雅黑" pitchFamily="34" charset="-120"/>
                  </a:rPr>
                  <a:t>评定</a:t>
                </a:r>
                <a:r>
                  <a:rPr lang="en-US" altLang="zh-CN" sz="1800" b="0" i="0" dirty="0">
                    <a:solidFill>
                      <a:srgbClr val="000000"/>
                    </a:solidFill>
                    <a:latin typeface="微软雅黑" pitchFamily="34" charset="0"/>
                    <a:ea typeface="微软雅黑" pitchFamily="34" charset="-122"/>
                    <a:cs typeface="微软雅黑" pitchFamily="34" charset="-120"/>
                  </a:rPr>
                  <a:t>1次，若评定为不合格，则此人下1份的实践报告评定为合格的概率为</a:t>
                </a:r>
                <a14:m>
                  <m:oMath xmlns:m="http://schemas.openxmlformats.org/officeDocument/2006/math">
                    <m:f>
                      <m:f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4</m:t>
                        </m:r>
                      </m:num>
                      <m:den>
                        <m:r>
                          <a:rPr lang="en-US" altLang="zh-CN" sz="1800" b="0" i="0">
                            <a:solidFill>
                              <a:srgbClr val="000000"/>
                            </a:solidFill>
                            <a:latin typeface="Cambria Math" pitchFamily="34" charset="0"/>
                            <a:ea typeface="Cambria Math" pitchFamily="34" charset="-122"/>
                            <a:cs typeface="Cambria Math" pitchFamily="34" charset="-120"/>
                          </a:rPr>
                          <m:t>5</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，若评定为合格，</a:t>
                </a:r>
                <a:r>
                  <a:rPr lang="en-US" altLang="zh-CN" sz="1800" b="0" i="0">
                    <a:solidFill>
                      <a:srgbClr val="000000"/>
                    </a:solidFill>
                    <a:latin typeface="微软雅黑" pitchFamily="34" charset="0"/>
                    <a:ea typeface="微软雅黑" pitchFamily="34" charset="-122"/>
                    <a:cs typeface="微软雅黑" pitchFamily="34" charset="-120"/>
                  </a:rPr>
                  <a:t>则此人下1</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份的实践报告评定为合格的概率为</a:t>
                </a:r>
                <a14:m>
                  <m:oMath xmlns:m="http://schemas.openxmlformats.org/officeDocument/2006/math">
                    <m:f>
                      <m:fPr>
                        <m:ctrlPr>
                          <a:rPr lang="en-US" altLang="zh-CN"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b="0" i="0">
                            <a:solidFill>
                              <a:srgbClr val="000000"/>
                            </a:solidFill>
                            <a:latin typeface="Cambria Math" pitchFamily="34" charset="0"/>
                            <a:ea typeface="Cambria Math" pitchFamily="34" charset="-122"/>
                            <a:cs typeface="Cambria Math" pitchFamily="34" charset="-120"/>
                          </a:rPr>
                          <m:t>3</m:t>
                        </m:r>
                      </m:num>
                      <m:den>
                        <m:r>
                          <a:rPr lang="en-US" altLang="zh-CN" b="0" i="0">
                            <a:solidFill>
                              <a:srgbClr val="000000"/>
                            </a:solidFill>
                            <a:latin typeface="Cambria Math" pitchFamily="34" charset="0"/>
                            <a:ea typeface="Cambria Math" pitchFamily="34" charset="-122"/>
                            <a:cs typeface="Cambria Math" pitchFamily="34" charset="-120"/>
                          </a:rPr>
                          <m:t>5</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.已知小李参加了3次课外实践活动，</a:t>
                </a:r>
                <a:r>
                  <a:rPr lang="en-US" altLang="zh-CN" b="0" i="0">
                    <a:solidFill>
                      <a:srgbClr val="000000"/>
                    </a:solidFill>
                    <a:latin typeface="微软雅黑" pitchFamily="34" charset="0"/>
                    <a:ea typeface="微软雅黑" pitchFamily="34" charset="-122"/>
                    <a:cs typeface="微软雅黑" pitchFamily="34" charset="-120"/>
                  </a:rPr>
                  <a:t>则下列说法正确的是(</a:t>
                </a:r>
                <a:r>
                  <a:rPr lang="en-US" altLang="zh-CN" b="0" i="0">
                    <a:solidFill>
                      <a:srgbClr val="000000"/>
                    </a:solidFill>
                    <a:latin typeface="SimSun" pitchFamily="34" charset="0"/>
                    <a:ea typeface="SimSun" pitchFamily="34" charset="-122"/>
                    <a:cs typeface="SimSun" pitchFamily="34" charset="-120"/>
                  </a:rPr>
                  <a:t> </a:t>
                </a:r>
                <a:r>
                  <a:rPr lang="en-US" altLang="zh-CN" b="1" i="0">
                    <a:solidFill>
                      <a:srgbClr val="000000"/>
                    </a:solidFill>
                    <a:latin typeface="SimSun" pitchFamily="34" charset="0"/>
                    <a:ea typeface="SimSun" pitchFamily="34" charset="-122"/>
                    <a:cs typeface="SimSun" pitchFamily="34" charset="-120"/>
                  </a:rPr>
                  <a:t>      </a:t>
                </a:r>
                <a:r>
                  <a:rPr lang="en-US" altLang="zh-CN" b="0" i="0">
                    <a:solidFill>
                      <a:srgbClr val="000000"/>
                    </a:solidFill>
                    <a:latin typeface="微软雅黑" pitchFamily="34" charset="0"/>
                    <a:ea typeface="微软雅黑" pitchFamily="34" charset="-122"/>
                    <a:cs typeface="微软雅黑" pitchFamily="34" charset="-120"/>
                  </a:rPr>
                  <a:t>)</a:t>
                </a:r>
                <a:endParaRPr lang="en-US" altLang="zh-CN" dirty="0">
                  <a:solidFill>
                    <a:srgbClr val="000000"/>
                  </a:solidFill>
                </a:endParaRPr>
              </a:p>
            </p:txBody>
          </p:sp>
        </mc:Choice>
        <mc:Fallback>
          <p:sp>
            <p:nvSpPr>
              <p:cNvPr id="2" name="QC_4_BD.23_1#3fb068cd8?vop=1&amp;pid=6dfa78c74&amp;color=0,0,0&amp;vtp=1&amp;bt=1&amp;bbb=1&amp;hb=1"/>
              <p:cNvSpPr>
                <a:spLocks noRot="1" noChangeAspect="1" noMove="1" noResize="1" noEditPoints="1" noAdjustHandles="1" noChangeArrowheads="1" noChangeShapeType="1" noTextEdit="1"/>
              </p:cNvSpPr>
              <p:nvPr/>
            </p:nvSpPr>
            <p:spPr>
              <a:xfrm>
                <a:off x="832104" y="1080000"/>
                <a:ext cx="10531904" cy="1574800"/>
              </a:xfrm>
              <a:prstGeom prst="rect">
                <a:avLst/>
              </a:prstGeom>
              <a:blipFill>
                <a:blip r:embed="rId3"/>
                <a:stretch>
                  <a:fillRect l="-1390" t="-388" r="-1158" b="-5426"/>
                </a:stretch>
              </a:blipFill>
              <a:ln/>
            </p:spPr>
            <p:txBody>
              <a:bodyPr/>
              <a:lstStyle/>
              <a:p>
                <a:r>
                  <a:rPr lang="zh-CN" altLang="en-US">
                    <a:noFill/>
                  </a:rPr>
                  <a:t> </a:t>
                </a:r>
              </a:p>
            </p:txBody>
          </p:sp>
        </mc:Fallback>
      </mc:AlternateContent>
      <p:pic>
        <p:nvPicPr>
          <p:cNvPr id="3" name="QC_4_BD.23_1#3fb068cd8?vop=1&amp;pid=6dfa78c74&amp;color=0,0,0&amp;tib=255,255,255&amp;iip=2&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1138778" y="1193856"/>
            <a:ext cx="393192" cy="16459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C_4_AN.24_1#3fb068cd8.bracket?vop=1&amp;pid=6dfa78c74&amp;color=0,0,0&amp;vpa=8&amp;vtp=1&amp;bbb=1"/>
          <p:cNvSpPr/>
          <p:nvPr/>
        </p:nvSpPr>
        <p:spPr>
          <a:xfrm>
            <a:off x="10242010" y="2355589"/>
            <a:ext cx="496888" cy="268097"/>
          </a:xfrm>
          <a:prstGeom prst="rect">
            <a:avLst/>
          </a:prstGeom>
          <a:noFill/>
          <a:ln/>
        </p:spPr>
        <p:txBody>
          <a:bodyPr wrap="none" lIns="0" tIns="0" rIns="0" bIns="0" rtlCol="0" anchor="t"/>
          <a:lstStyle/>
          <a:p>
            <a:pPr algn="ctr" latinLnBrk="1">
              <a:lnSpc>
                <a:spcPts val="2200"/>
              </a:lnSpc>
            </a:pPr>
            <a:r>
              <a:rPr lang="en-US" altLang="zh-CN" b="1" i="0" dirty="0">
                <a:solidFill>
                  <a:srgbClr val="FF0000"/>
                </a:solidFill>
                <a:latin typeface="Arial (正文)" pitchFamily="34" charset="0"/>
                <a:ea typeface="微软雅黑" pitchFamily="34" charset="-122"/>
                <a:cs typeface="Arial (正文)" pitchFamily="34" charset="-120"/>
              </a:rPr>
              <a:t>AB</a:t>
            </a:r>
            <a:endParaRPr lang="en-US" altLang="zh-CN" dirty="0">
              <a:solidFill>
                <a:srgbClr val="FF0000"/>
              </a:solidFill>
            </a:endParaRPr>
          </a:p>
        </p:txBody>
      </p:sp>
      <mc:AlternateContent xmlns:mc="http://schemas.openxmlformats.org/markup-compatibility/2006">
        <mc:Choice xmlns:a14="http://schemas.microsoft.com/office/drawing/2010/main" Requires="a14">
          <p:sp>
            <p:nvSpPr>
              <p:cNvPr id="5" name="QC_4_BD.23_2#3fb068cd8.choices?vop=1&amp;pid=6dfa78c74&amp;color=0,0,0&amp;vtp=1&amp;bbb=1"/>
              <p:cNvSpPr/>
              <p:nvPr/>
            </p:nvSpPr>
            <p:spPr>
              <a:xfrm>
                <a:off x="832104" y="2655563"/>
                <a:ext cx="10533888" cy="1522730"/>
              </a:xfrm>
              <a:prstGeom prst="rect">
                <a:avLst/>
              </a:prstGeom>
              <a:noFill/>
              <a:ln/>
            </p:spPr>
            <p:txBody>
              <a:bodyPr wrap="none" lIns="0" tIns="0" rIns="0" bIns="0" rtlCol="0" anchor="t"/>
              <a:lstStyle/>
              <a:p>
                <a:pPr algn="l" latinLnBrk="1">
                  <a:lnSpc>
                    <a:spcPts val="3100"/>
                  </a:lnSpc>
                </a:pP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“小李第1份实践报告评定为合格”与“小李第1份实践报告评定为不合格”是互斥事件</a:t>
                </a:r>
                <a:endParaRPr lang="en-US" altLang="zh-CN" sz="1800" dirty="0">
                  <a:solidFill>
                    <a:srgbClr val="000000"/>
                  </a:solidFill>
                </a:endParaRP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B</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若小李第1份实践报告评定为不合格，则小李获得0.4学分的概率为</a:t>
                </a:r>
                <a14:m>
                  <m:oMath xmlns:m="http://schemas.openxmlformats.org/officeDocument/2006/math">
                    <m:f>
                      <m:f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12</m:t>
                        </m:r>
                      </m:num>
                      <m:den>
                        <m:r>
                          <a:rPr lang="en-US" altLang="zh-CN" sz="1800" b="0" i="0">
                            <a:solidFill>
                              <a:srgbClr val="000000"/>
                            </a:solidFill>
                            <a:latin typeface="Cambria Math" pitchFamily="34" charset="0"/>
                            <a:ea typeface="Cambria Math" pitchFamily="34" charset="-122"/>
                            <a:cs typeface="Cambria Math" pitchFamily="34" charset="-120"/>
                          </a:rPr>
                          <m:t>25</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800" dirty="0">
                  <a:solidFill>
                    <a:srgbClr val="000000"/>
                  </a:solidFill>
                </a:endParaRP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C</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若小李第1份实践报告评定为合格，则小李第3份实践报告评定为合格的概率为</a:t>
                </a:r>
                <a14:m>
                  <m:oMath xmlns:m="http://schemas.openxmlformats.org/officeDocument/2006/math">
                    <m:f>
                      <m:f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16</m:t>
                        </m:r>
                      </m:num>
                      <m:den>
                        <m:r>
                          <a:rPr lang="en-US" altLang="zh-CN" sz="1800" b="0" i="0">
                            <a:solidFill>
                              <a:srgbClr val="000000"/>
                            </a:solidFill>
                            <a:latin typeface="Cambria Math" pitchFamily="34" charset="0"/>
                            <a:ea typeface="Cambria Math" pitchFamily="34" charset="-122"/>
                            <a:cs typeface="Cambria Math" pitchFamily="34" charset="-120"/>
                          </a:rPr>
                          <m:t>25</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800" dirty="0">
                  <a:solidFill>
                    <a:srgbClr val="000000"/>
                  </a:solidFill>
                </a:endParaRPr>
              </a:p>
              <a:p>
                <a:pPr latinLnBrk="1">
                  <a:lnSpc>
                    <a:spcPts val="3000"/>
                  </a:lnSpc>
                </a:pPr>
                <a:r>
                  <a:rPr lang="en-US" altLang="zh-CN" b="0" i="0">
                    <a:solidFill>
                      <a:srgbClr val="000000"/>
                    </a:solidFill>
                    <a:latin typeface="微软雅黑" pitchFamily="34" charset="0"/>
                    <a:ea typeface="微软雅黑" pitchFamily="34" charset="-122"/>
                    <a:cs typeface="微软雅黑" pitchFamily="34" charset="-120"/>
                  </a:rPr>
                  <a:t>D</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“小李第1份实践报告评定为合格”与“小李第3份实践报告评定为合格”相互独立</a:t>
                </a:r>
                <a:endParaRPr lang="en-US" altLang="zh-CN" sz="1800" dirty="0">
                  <a:solidFill>
                    <a:srgbClr val="000000"/>
                  </a:solidFill>
                </a:endParaRPr>
              </a:p>
            </p:txBody>
          </p:sp>
        </mc:Choice>
        <mc:Fallback>
          <p:sp>
            <p:nvSpPr>
              <p:cNvPr id="5" name="QC_4_BD.23_2#3fb068cd8.choices?vop=1&amp;pid=6dfa78c74&amp;color=0,0,0&amp;vtp=1&amp;bbb=1"/>
              <p:cNvSpPr>
                <a:spLocks noRot="1" noChangeAspect="1" noMove="1" noResize="1" noEditPoints="1" noAdjustHandles="1" noChangeArrowheads="1" noChangeShapeType="1" noTextEdit="1"/>
              </p:cNvSpPr>
              <p:nvPr/>
            </p:nvSpPr>
            <p:spPr>
              <a:xfrm>
                <a:off x="832104" y="2655563"/>
                <a:ext cx="10533888" cy="1522730"/>
              </a:xfrm>
              <a:prstGeom prst="rect">
                <a:avLst/>
              </a:prstGeom>
              <a:blipFill>
                <a:blip r:embed="rId5"/>
                <a:stretch>
                  <a:fillRect l="-1389" t="-402" b="-9639"/>
                </a:stretch>
              </a:blipFill>
              <a:ln/>
            </p:spPr>
            <p:txBody>
              <a:bodyPr/>
              <a:lstStyle/>
              <a:p>
                <a:r>
                  <a:rPr lang="zh-CN" altLang="en-US">
                    <a:noFill/>
                  </a:rPr>
                  <a:t> </a:t>
                </a:r>
              </a:p>
            </p:txBody>
          </p:sp>
        </mc:Fallback>
      </mc:AlternateContent>
      <p:sp>
        <p:nvSpPr>
          <p:cNvPr id="6" name="QC_4_EX.25_1#3fb068cd8?vop=1&amp;pid=6dfa78c74&amp;color=0,0,0&amp;vtp=1&amp;bbb=1&amp;hb=1"/>
          <p:cNvSpPr/>
          <p:nvPr/>
        </p:nvSpPr>
        <p:spPr>
          <a:xfrm>
            <a:off x="832104" y="4230617"/>
            <a:ext cx="10533888" cy="735330"/>
          </a:xfrm>
          <a:prstGeom prst="rect">
            <a:avLst/>
          </a:prstGeom>
          <a:noFill/>
          <a:ln/>
        </p:spPr>
        <p:txBody>
          <a:bodyPr wrap="none" lIns="0" tIns="0" rIns="0" bIns="0" rtlCol="0" anchor="t"/>
          <a:lstStyle/>
          <a:p>
            <a:pPr algn="l" latinLnBrk="1">
              <a:lnSpc>
                <a:spcPts val="3100"/>
              </a:lnSpc>
            </a:pPr>
            <a:r>
              <a:rPr lang="en-US" altLang="zh-CN" sz="1800" b="1" i="0" dirty="0">
                <a:solidFill>
                  <a:srgbClr val="000000"/>
                </a:solidFill>
                <a:latin typeface="微软雅黑" pitchFamily="34" charset="0"/>
                <a:ea typeface="微软雅黑" pitchFamily="34" charset="-122"/>
                <a:cs typeface="微软雅黑" pitchFamily="34" charset="-120"/>
              </a:rPr>
              <a:t>思路导引</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0" i="0" dirty="0">
                <a:solidFill>
                  <a:srgbClr val="000000"/>
                </a:solidFill>
                <a:latin typeface="微软雅黑" pitchFamily="34" charset="0"/>
                <a:ea typeface="楷体" pitchFamily="34" charset="-122"/>
                <a:cs typeface="微软雅黑" pitchFamily="34" charset="-120"/>
              </a:rPr>
              <a:t>选项由互斥事件的概念可得</a:t>
            </a:r>
            <a:r>
              <a:rPr lang="en-US" altLang="zh-CN" sz="1800" b="0" i="0" dirty="0">
                <a:solidFill>
                  <a:srgbClr val="000000"/>
                </a:solidFill>
                <a:latin typeface="微软雅黑" pitchFamily="34" charset="0"/>
                <a:ea typeface="微软雅黑" pitchFamily="34" charset="-122"/>
                <a:cs typeface="微软雅黑" pitchFamily="34" charset="-120"/>
              </a:rPr>
              <a:t>；B</a:t>
            </a:r>
            <a:r>
              <a:rPr lang="en-US" altLang="zh-CN" sz="1800" b="0" i="0" dirty="0">
                <a:solidFill>
                  <a:srgbClr val="000000"/>
                </a:solidFill>
                <a:latin typeface="微软雅黑" pitchFamily="34" charset="0"/>
                <a:ea typeface="楷体" pitchFamily="34" charset="-122"/>
                <a:cs typeface="微软雅黑" pitchFamily="34" charset="-120"/>
              </a:rPr>
              <a:t>选项由概率的乘法公式可得</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微软雅黑" pitchFamily="34" charset="0"/>
                <a:ea typeface="微软雅黑" pitchFamily="34" charset="-122"/>
                <a:cs typeface="微软雅黑" pitchFamily="34" charset="-120"/>
              </a:rPr>
              <a:t>C</a:t>
            </a:r>
            <a:r>
              <a:rPr lang="en-US" altLang="zh-CN" sz="1800" b="0" i="0">
                <a:solidFill>
                  <a:srgbClr val="000000"/>
                </a:solidFill>
                <a:latin typeface="微软雅黑" pitchFamily="34" charset="0"/>
                <a:ea typeface="楷体" pitchFamily="34" charset="-122"/>
                <a:cs typeface="微软雅黑" pitchFamily="34" charset="-120"/>
              </a:rPr>
              <a:t>选项由全概率公式求解即可判</a:t>
            </a:r>
          </a:p>
          <a:p>
            <a:pPr latinLnBrk="1">
              <a:lnSpc>
                <a:spcPts val="3000"/>
              </a:lnSpc>
            </a:pPr>
            <a:r>
              <a:rPr lang="en-US" altLang="zh-CN" b="0" i="0">
                <a:solidFill>
                  <a:srgbClr val="000000"/>
                </a:solidFill>
                <a:latin typeface="微软雅黑" pitchFamily="34" charset="0"/>
                <a:ea typeface="楷体" pitchFamily="34" charset="-122"/>
                <a:cs typeface="微软雅黑" pitchFamily="34" charset="-120"/>
              </a:rPr>
              <a:t>断</a:t>
            </a:r>
            <a:r>
              <a:rPr lang="en-US" altLang="zh-CN" b="0" i="0" dirty="0">
                <a:solidFill>
                  <a:srgbClr val="000000"/>
                </a:solidFill>
                <a:latin typeface="微软雅黑" pitchFamily="34" charset="0"/>
                <a:ea typeface="微软雅黑" pitchFamily="34" charset="-122"/>
                <a:cs typeface="微软雅黑" pitchFamily="34" charset="-120"/>
              </a:rPr>
              <a:t>；D</a:t>
            </a:r>
            <a:r>
              <a:rPr lang="en-US" altLang="zh-CN" b="0" i="0" dirty="0">
                <a:solidFill>
                  <a:srgbClr val="000000"/>
                </a:solidFill>
                <a:latin typeface="微软雅黑" pitchFamily="34" charset="0"/>
                <a:ea typeface="楷体" pitchFamily="34" charset="-122"/>
                <a:cs typeface="微软雅黑" pitchFamily="34" charset="-120"/>
              </a:rPr>
              <a:t>选项由全概率公式求概率</a:t>
            </a:r>
            <a:r>
              <a:rPr lang="en-US" altLang="zh-CN" b="0" i="0" dirty="0">
                <a:solidFill>
                  <a:srgbClr val="000000"/>
                </a:solidFill>
                <a:latin typeface="微软雅黑" pitchFamily="34" charset="0"/>
                <a:ea typeface="微软雅黑" pitchFamily="34" charset="-122"/>
                <a:cs typeface="微软雅黑" pitchFamily="34" charset="-120"/>
              </a:rPr>
              <a:t>,</a:t>
            </a:r>
            <a:r>
              <a:rPr lang="en-US" altLang="zh-CN" b="0" i="0" dirty="0">
                <a:solidFill>
                  <a:srgbClr val="000000"/>
                </a:solidFill>
                <a:latin typeface="微软雅黑" pitchFamily="34" charset="0"/>
                <a:ea typeface="楷体" pitchFamily="34" charset="-122"/>
                <a:cs typeface="微软雅黑" pitchFamily="34" charset="-120"/>
              </a:rPr>
              <a:t>再结合相互独立事件的等价条件判断</a:t>
            </a:r>
            <a:r>
              <a:rPr lang="en-US" altLang="zh-CN" b="0" i="0" dirty="0">
                <a:solidFill>
                  <a:srgbClr val="000000"/>
                </a:solidFill>
                <a:latin typeface="微软雅黑" pitchFamily="34" charset="0"/>
                <a:ea typeface="微软雅黑" pitchFamily="34" charset="-122"/>
                <a:cs typeface="微软雅黑" pitchFamily="34" charset="-120"/>
              </a:rPr>
              <a:t>.</a:t>
            </a:r>
            <a:endParaRPr lang="en-US" altLang="zh-CN" dirty="0">
              <a:solidFill>
                <a:srgbClr val="000000"/>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 calcmode="lin" valueType="num">
                                      <p:cBhvr additive="base">
                                        <p:cTn id="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8" dur="500" fill="hold"/>
                                        <p:tgtEl>
                                          <p:spTgt spid="4">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anim calcmode="lin" valueType="num">
                                      <p:cBhvr additive="base">
                                        <p:cTn id="1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6">
                                            <p:bg/>
                                          </p:spTgt>
                                        </p:tgtEl>
                                        <p:attrNameLst>
                                          <p:attrName>style.visibility</p:attrName>
                                        </p:attrNameLst>
                                      </p:cBhvr>
                                      <p:to>
                                        <p:strVal val="visible"/>
                                      </p:to>
                                    </p:set>
                                    <p:anim calcmode="lin" valueType="num">
                                      <p:cBhvr additive="base">
                                        <p:cTn id="1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6">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6">
                                            <p:txEl>
                                              <p:pRg st="0" end="0"/>
                                            </p:txEl>
                                          </p:spTgt>
                                        </p:tgtEl>
                                        <p:attrNameLst>
                                          <p:attrName>style.visibility</p:attrName>
                                        </p:attrNameLst>
                                      </p:cBhvr>
                                      <p:to>
                                        <p:strVal val="visible"/>
                                      </p:to>
                                    </p:set>
                                    <p:anim calcmode="lin" valueType="num">
                                      <p:cBhvr additive="base">
                                        <p:cTn id="2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6">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6">
                                            <p:txEl>
                                              <p:pRg st="1" end="1"/>
                                            </p:txEl>
                                          </p:spTgt>
                                        </p:tgtEl>
                                        <p:attrNameLst>
                                          <p:attrName>style.visibility</p:attrName>
                                        </p:attrNameLst>
                                      </p:cBhvr>
                                      <p:to>
                                        <p:strVal val="visible"/>
                                      </p:to>
                                    </p:set>
                                    <p:anim calcmode="lin" valueType="num">
                                      <p:cBhvr additive="base">
                                        <p:cTn id="25"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6" grpId="0" build="p" animBg="1"/>
    </p:bldLst>
  </p:timing>
</p:sld>
</file>

<file path=ppt/slides/slide12.xml><?xml version="1.0" encoding="utf-8"?>
<p:sld xmlns:a="http://schemas.openxmlformats.org/drawingml/2006/main" xmlns:r="http://schemas.openxmlformats.org/officeDocument/2006/relationships" xmlns:p="http://schemas.openxmlformats.org/presentationml/2006/main">
  <p:cSld name="Slide 12&amp;si=12">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AS.26_1#3fb068cd8?vop=1&amp;pid=6dfa78c74&amp;color=0,0,0&amp;vtp=1&amp;bt=1&amp;bbb=1&amp;hb=1"/>
              <p:cNvSpPr/>
              <p:nvPr/>
            </p:nvSpPr>
            <p:spPr>
              <a:xfrm>
                <a:off x="832104" y="1080000"/>
                <a:ext cx="10533888" cy="4589780"/>
              </a:xfrm>
              <a:prstGeom prst="rect">
                <a:avLst/>
              </a:prstGeom>
              <a:noFill/>
              <a:ln/>
            </p:spPr>
            <p:txBody>
              <a:bodyPr wrap="none" lIns="0" tIns="0" rIns="0" bIns="0" rtlCol="0" anchor="t"/>
              <a:lstStyle/>
              <a:p>
                <a:pPr algn="l" latinLnBrk="1">
                  <a:lnSpc>
                    <a:spcPts val="3100"/>
                  </a:lnSpc>
                </a:pPr>
                <a:r>
                  <a:rPr lang="en-US" altLang="zh-CN" sz="1800" b="0" i="0" dirty="0">
                    <a:solidFill>
                      <a:srgbClr val="000000"/>
                    </a:solidFill>
                    <a:latin typeface="微软雅黑" pitchFamily="34" charset="0"/>
                    <a:ea typeface="微软雅黑" pitchFamily="34" charset="-122"/>
                    <a:cs typeface="微软雅黑" pitchFamily="34" charset="-120"/>
                  </a:rPr>
                  <a:t>【解析】事件“小李第1份实践报告评定为合格”与“小李第1份实践报告评定为不合格</a:t>
                </a:r>
                <a:r>
                  <a:rPr lang="en-US" altLang="zh-CN" sz="1800" b="0" i="0">
                    <a:solidFill>
                      <a:srgbClr val="000000"/>
                    </a:solidFill>
                    <a:latin typeface="微软雅黑" pitchFamily="34" charset="0"/>
                    <a:ea typeface="微软雅黑" pitchFamily="34" charset="-122"/>
                    <a:cs typeface="微软雅黑" pitchFamily="34" charset="-120"/>
                  </a:rPr>
                  <a:t>”不可能同时发</a:t>
                </a:r>
              </a:p>
              <a:p>
                <a:pPr latinLnBrk="1">
                  <a:lnSpc>
                    <a:spcPts val="3100"/>
                  </a:lnSpc>
                </a:pPr>
                <a:r>
                  <a:rPr lang="en-US" altLang="zh-CN" sz="1800" b="0" i="0">
                    <a:solidFill>
                      <a:srgbClr val="000000"/>
                    </a:solidFill>
                    <a:latin typeface="微软雅黑" pitchFamily="34" charset="0"/>
                    <a:ea typeface="微软雅黑" pitchFamily="34" charset="-122"/>
                    <a:cs typeface="微软雅黑" pitchFamily="34" charset="-120"/>
                  </a:rPr>
                  <a:t>生</a:t>
                </a:r>
                <a:r>
                  <a:rPr lang="en-US" altLang="zh-CN" sz="1800" b="0" i="0" dirty="0">
                    <a:solidFill>
                      <a:srgbClr val="000000"/>
                    </a:solidFill>
                    <a:latin typeface="微软雅黑" pitchFamily="34" charset="0"/>
                    <a:ea typeface="微软雅黑" pitchFamily="34" charset="-122"/>
                    <a:cs typeface="微软雅黑" pitchFamily="34" charset="-120"/>
                  </a:rPr>
                  <a:t>,所以为互斥事件,故A正确；</a:t>
                </a:r>
                <a:endParaRPr lang="en-US" altLang="zh-CN" sz="1800" dirty="0"/>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若</a:t>
                </a:r>
                <a:r>
                  <a:rPr lang="en-US" altLang="zh-CN" sz="1800" b="0" i="0">
                    <a:solidFill>
                      <a:srgbClr val="000000"/>
                    </a:solidFill>
                    <a:latin typeface="微软雅黑" pitchFamily="34" charset="0"/>
                    <a:ea typeface="微软雅黑" pitchFamily="34" charset="-122"/>
                    <a:cs typeface="微软雅黑" pitchFamily="34" charset="-120"/>
                  </a:rPr>
                  <a:t>小李第</a:t>
                </a:r>
                <a:r>
                  <a:rPr lang="en-US" altLang="zh-CN" sz="1800" b="0" i="0" dirty="0">
                    <a:solidFill>
                      <a:srgbClr val="000000"/>
                    </a:solidFill>
                    <a:latin typeface="微软雅黑" pitchFamily="34" charset="0"/>
                    <a:ea typeface="微软雅黑" pitchFamily="34" charset="-122"/>
                    <a:cs typeface="微软雅黑" pitchFamily="34" charset="-120"/>
                  </a:rPr>
                  <a:t>1份实践报告评定为不合格,设事件</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𝐴</m:t>
                        </m:r>
                      </m:e>
                      <m:sub>
                        <m:r>
                          <a:rPr lang="en-US" altLang="zh-CN" sz="1800" b="0" i="0">
                            <a:solidFill>
                              <a:srgbClr val="000000"/>
                            </a:solidFill>
                            <a:latin typeface="Cambria Math" pitchFamily="34" charset="0"/>
                            <a:ea typeface="Cambria Math" pitchFamily="34" charset="-122"/>
                            <a:cs typeface="Cambria Math" pitchFamily="34" charset="-120"/>
                          </a:rPr>
                          <m:t>𝑖</m:t>
                        </m:r>
                      </m:sub>
                    </m:sSub>
                    <m:r>
                      <a:rPr lang="en-US" altLang="zh-CN" sz="1800" b="0" i="0">
                        <a:solidFill>
                          <a:srgbClr val="000000"/>
                        </a:solidFill>
                        <a:latin typeface="Cambria Math" pitchFamily="34" charset="0"/>
                        <a:ea typeface="Cambria Math" pitchFamily="34" charset="-122"/>
                        <a:cs typeface="Cambria Math" pitchFamily="34" charset="-120"/>
                      </a:rPr>
                      <m:t>=</m:t>
                    </m:r>
                  </m:oMath>
                </a14:m>
                <a:r>
                  <a:rPr lang="en-US" altLang="zh-CN" sz="1800" b="0" i="0" dirty="0">
                    <a:solidFill>
                      <a:srgbClr val="000000"/>
                    </a:solidFill>
                    <a:latin typeface="微软雅黑" pitchFamily="34" charset="0"/>
                    <a:ea typeface="微软雅黑" pitchFamily="34" charset="-122"/>
                    <a:cs typeface="微软雅黑" pitchFamily="34" charset="-120"/>
                  </a:rPr>
                  <a:t>“小李第</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𝑖</m:t>
                    </m:r>
                  </m:oMath>
                </a14:m>
                <a:r>
                  <a:rPr lang="en-US" altLang="zh-CN" sz="1800" b="0" i="0" dirty="0">
                    <a:solidFill>
                      <a:srgbClr val="000000"/>
                    </a:solidFill>
                    <a:latin typeface="微软雅黑" pitchFamily="34" charset="0"/>
                    <a:ea typeface="微软雅黑" pitchFamily="34" charset="-122"/>
                    <a:cs typeface="微软雅黑" pitchFamily="34" charset="-120"/>
                  </a:rPr>
                  <a:t>份实践报告评定为合格”,</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𝑖</m:t>
                    </m:r>
                    <m:r>
                      <a:rPr lang="en-US" altLang="zh-CN" sz="1800" b="0" i="0">
                        <a:solidFill>
                          <a:srgbClr val="000000"/>
                        </a:solidFill>
                        <a:latin typeface="Cambria Math" pitchFamily="34" charset="0"/>
                        <a:ea typeface="Cambria Math" pitchFamily="34" charset="-122"/>
                        <a:cs typeface="Cambria Math" pitchFamily="34" charset="-120"/>
                      </a:rPr>
                      <m:t>=1</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，2,3</a:t>
                </a:r>
                <a:r>
                  <a:rPr lang="en-US" altLang="zh-CN" sz="1800" b="0" i="0">
                    <a:solidFill>
                      <a:srgbClr val="000000"/>
                    </a:solidFill>
                    <a:latin typeface="微软雅黑" pitchFamily="34" charset="0"/>
                    <a:ea typeface="微软雅黑" pitchFamily="34" charset="-122"/>
                    <a:cs typeface="微软雅黑" pitchFamily="34" charset="-120"/>
                  </a:rPr>
                  <a:t>,则事件 </a:t>
                </a:r>
              </a:p>
              <a:p>
                <a:pPr latinLnBrk="1">
                  <a:lnSpc>
                    <a:spcPts val="4400"/>
                  </a:lnSpc>
                </a:pPr>
                <a:r>
                  <a:rPr lang="en-US" altLang="zh-CN" sz="1800" b="0" i="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微软雅黑" pitchFamily="34" charset="-122"/>
                    <a:cs typeface="微软雅黑" pitchFamily="34" charset="-120"/>
                  </a:rPr>
                  <a:t>小李获得0.4学分”即为事件</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𝐴</m:t>
                        </m:r>
                      </m:e>
                      <m:sub>
                        <m:r>
                          <a:rPr lang="en-US" altLang="zh-CN" sz="1800" b="0" i="0">
                            <a:solidFill>
                              <a:srgbClr val="000000"/>
                            </a:solidFill>
                            <a:latin typeface="Cambria Math" pitchFamily="34" charset="0"/>
                            <a:ea typeface="Cambria Math" pitchFamily="34" charset="-122"/>
                            <a:cs typeface="Cambria Math" pitchFamily="34" charset="-120"/>
                          </a:rPr>
                          <m:t>2</m:t>
                        </m:r>
                      </m:sub>
                    </m:sSub>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𝐴</m:t>
                        </m:r>
                      </m:e>
                      <m:sub>
                        <m:r>
                          <a:rPr lang="en-US" altLang="zh-CN" sz="1800" b="0" i="0">
                            <a:solidFill>
                              <a:srgbClr val="000000"/>
                            </a:solidFill>
                            <a:latin typeface="Cambria Math" pitchFamily="34" charset="0"/>
                            <a:ea typeface="Cambria Math" pitchFamily="34" charset="-122"/>
                            <a:cs typeface="Cambria Math" pitchFamily="34" charset="-120"/>
                          </a:rPr>
                          <m:t>3</m:t>
                        </m:r>
                      </m:sub>
                    </m:sSub>
                  </m:oMath>
                </a14:m>
                <a:r>
                  <a:rPr lang="en-US" altLang="zh-CN" sz="1800" b="0" i="0" dirty="0">
                    <a:solidFill>
                      <a:srgbClr val="000000"/>
                    </a:solidFill>
                    <a:latin typeface="微软雅黑" pitchFamily="34" charset="0"/>
                    <a:ea typeface="微软雅黑" pitchFamily="34" charset="-122"/>
                    <a:cs typeface="微软雅黑" pitchFamily="34" charset="-120"/>
                  </a:rPr>
                  <a:t>,由概率</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的乘法公式得</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𝐴</m:t>
                        </m:r>
                      </m:e>
                      <m:sub>
                        <m:r>
                          <a:rPr lang="en-US" altLang="zh-CN" sz="1800" b="0" i="0">
                            <a:solidFill>
                              <a:srgbClr val="000000"/>
                            </a:solidFill>
                            <a:latin typeface="Cambria Math" pitchFamily="34" charset="0"/>
                            <a:ea typeface="Cambria Math" pitchFamily="34" charset="-122"/>
                            <a:cs typeface="Cambria Math" pitchFamily="34" charset="-120"/>
                          </a:rPr>
                          <m:t>2</m:t>
                        </m:r>
                      </m:sub>
                    </m:sSub>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𝐴</m:t>
                        </m:r>
                      </m:e>
                      <m:sub>
                        <m:r>
                          <a:rPr lang="en-US" altLang="zh-CN" sz="1800" b="0" i="0">
                            <a:solidFill>
                              <a:srgbClr val="000000"/>
                            </a:solidFill>
                            <a:latin typeface="Cambria Math" pitchFamily="34" charset="0"/>
                            <a:ea typeface="Cambria Math" pitchFamily="34" charset="-122"/>
                            <a:cs typeface="Cambria Math" pitchFamily="34" charset="-120"/>
                          </a:rPr>
                          <m:t>3</m:t>
                        </m:r>
                      </m:sub>
                    </m:sSub>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𝐴</m:t>
                        </m:r>
                      </m:e>
                      <m:sub>
                        <m:r>
                          <a:rPr lang="en-US" altLang="zh-CN" sz="1800" b="0" i="0">
                            <a:solidFill>
                              <a:srgbClr val="000000"/>
                            </a:solidFill>
                            <a:latin typeface="Cambria Math" pitchFamily="34" charset="0"/>
                            <a:ea typeface="Cambria Math" pitchFamily="34" charset="-122"/>
                            <a:cs typeface="Cambria Math" pitchFamily="34" charset="-120"/>
                          </a:rPr>
                          <m:t>2</m:t>
                        </m:r>
                      </m:sub>
                    </m:sSub>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𝐴</m:t>
                        </m:r>
                      </m:e>
                      <m:sub>
                        <m:r>
                          <a:rPr lang="en-US" altLang="zh-CN" sz="1800" b="0" i="0">
                            <a:solidFill>
                              <a:srgbClr val="000000"/>
                            </a:solidFill>
                            <a:latin typeface="Cambria Math" pitchFamily="34" charset="0"/>
                            <a:ea typeface="Cambria Math" pitchFamily="34" charset="-122"/>
                            <a:cs typeface="Cambria Math" pitchFamily="34" charset="-120"/>
                          </a:rPr>
                          <m:t>3</m:t>
                        </m:r>
                      </m:sub>
                    </m:sSub>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𝐴</m:t>
                        </m:r>
                      </m:e>
                      <m:sub>
                        <m:r>
                          <a:rPr lang="en-US" altLang="zh-CN" sz="1800" b="0" i="0">
                            <a:solidFill>
                              <a:srgbClr val="000000"/>
                            </a:solidFill>
                            <a:latin typeface="Cambria Math" pitchFamily="34" charset="0"/>
                            <a:ea typeface="Cambria Math" pitchFamily="34" charset="-122"/>
                            <a:cs typeface="Cambria Math" pitchFamily="34" charset="-120"/>
                          </a:rPr>
                          <m:t>2</m:t>
                        </m:r>
                      </m:sub>
                    </m:sSub>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4</m:t>
                        </m:r>
                      </m:num>
                      <m:den>
                        <m:r>
                          <a:rPr lang="en-US" altLang="zh-CN" sz="1800" b="0" i="0">
                            <a:solidFill>
                              <a:srgbClr val="000000"/>
                            </a:solidFill>
                            <a:latin typeface="Cambria Math" pitchFamily="34" charset="0"/>
                            <a:ea typeface="Cambria Math" pitchFamily="34" charset="-122"/>
                            <a:cs typeface="Cambria Math" pitchFamily="34" charset="-120"/>
                          </a:rPr>
                          <m:t>5</m:t>
                        </m:r>
                      </m:den>
                    </m:f>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3</m:t>
                        </m:r>
                      </m:num>
                      <m:den>
                        <m:r>
                          <a:rPr lang="en-US" altLang="zh-CN" sz="1800" b="0" i="0">
                            <a:solidFill>
                              <a:srgbClr val="000000"/>
                            </a:solidFill>
                            <a:latin typeface="Cambria Math" pitchFamily="34" charset="0"/>
                            <a:ea typeface="Cambria Math" pitchFamily="34" charset="-122"/>
                            <a:cs typeface="Cambria Math" pitchFamily="34" charset="-120"/>
                          </a:rPr>
                          <m:t>5</m:t>
                        </m:r>
                      </m:den>
                    </m:f>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12</m:t>
                        </m:r>
                      </m:num>
                      <m:den>
                        <m:r>
                          <a:rPr lang="en-US" altLang="zh-CN" sz="1800" b="0" i="0">
                            <a:solidFill>
                              <a:srgbClr val="000000"/>
                            </a:solidFill>
                            <a:latin typeface="Cambria Math" pitchFamily="34" charset="0"/>
                            <a:ea typeface="Cambria Math" pitchFamily="34" charset="-122"/>
                            <a:cs typeface="Cambria Math" pitchFamily="34" charset="-120"/>
                          </a:rPr>
                          <m:t>25</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,故B正确；</a:t>
                </a:r>
                <a:endParaRPr lang="en-US" altLang="zh-CN" sz="1800" dirty="0"/>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若</a:t>
                </a:r>
                <a:r>
                  <a:rPr lang="en-US" altLang="zh-CN" sz="1800" b="0" i="0">
                    <a:solidFill>
                      <a:srgbClr val="000000"/>
                    </a:solidFill>
                    <a:latin typeface="微软雅黑" pitchFamily="34" charset="0"/>
                    <a:ea typeface="微软雅黑" pitchFamily="34" charset="-122"/>
                    <a:cs typeface="微软雅黑" pitchFamily="34" charset="-120"/>
                  </a:rPr>
                  <a:t>小李第</a:t>
                </a:r>
                <a:r>
                  <a:rPr lang="en-US" altLang="zh-CN" sz="1800" b="0" i="0" dirty="0">
                    <a:solidFill>
                      <a:srgbClr val="000000"/>
                    </a:solidFill>
                    <a:latin typeface="微软雅黑" pitchFamily="34" charset="0"/>
                    <a:ea typeface="微软雅黑" pitchFamily="34" charset="-122"/>
                    <a:cs typeface="微软雅黑" pitchFamily="34" charset="-120"/>
                  </a:rPr>
                  <a:t>1份实践报告评定为合格</a:t>
                </a:r>
                <a:r>
                  <a:rPr lang="en-US" altLang="zh-CN" sz="1800" b="0" i="0">
                    <a:solidFill>
                      <a:srgbClr val="000000"/>
                    </a:solidFill>
                    <a:latin typeface="微软雅黑" pitchFamily="34" charset="0"/>
                    <a:ea typeface="微软雅黑" pitchFamily="34" charset="-122"/>
                    <a:cs typeface="微软雅黑" pitchFamily="34" charset="-120"/>
                  </a:rPr>
                  <a:t>,则由全概率公式得</a:t>
                </a:r>
              </a:p>
              <a:p>
                <a:pPr latinLnBrk="1">
                  <a:lnSpc>
                    <a:spcPts val="4400"/>
                  </a:lnSpc>
                </a:pP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𝐴</m:t>
                        </m:r>
                      </m:e>
                      <m:sub>
                        <m:r>
                          <a:rPr lang="en-US" altLang="zh-CN" sz="1800" b="0" i="0">
                            <a:solidFill>
                              <a:srgbClr val="000000"/>
                            </a:solidFill>
                            <a:latin typeface="Cambria Math" pitchFamily="34" charset="0"/>
                            <a:ea typeface="Cambria Math" pitchFamily="34" charset="-122"/>
                            <a:cs typeface="Cambria Math" pitchFamily="34" charset="-120"/>
                          </a:rPr>
                          <m:t>3</m:t>
                        </m:r>
                      </m:sub>
                    </m:sSub>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𝐴</m:t>
                        </m:r>
                      </m:e>
                      <m:sub>
                        <m:r>
                          <a:rPr lang="en-US" altLang="zh-CN" sz="1800" b="0" i="0">
                            <a:solidFill>
                              <a:srgbClr val="000000"/>
                            </a:solidFill>
                            <a:latin typeface="Cambria Math" pitchFamily="34" charset="0"/>
                            <a:ea typeface="Cambria Math" pitchFamily="34" charset="-122"/>
                            <a:cs typeface="Cambria Math" pitchFamily="34" charset="-120"/>
                          </a:rPr>
                          <m:t>3</m:t>
                        </m:r>
                      </m:sub>
                    </m:sSub>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𝐴</m:t>
                        </m:r>
                      </m:e>
                      <m:sub>
                        <m:r>
                          <a:rPr lang="en-US" altLang="zh-CN" sz="1800" b="0" i="0">
                            <a:solidFill>
                              <a:srgbClr val="000000"/>
                            </a:solidFill>
                            <a:latin typeface="Cambria Math" pitchFamily="34" charset="0"/>
                            <a:ea typeface="Cambria Math" pitchFamily="34" charset="-122"/>
                            <a:cs typeface="Cambria Math" pitchFamily="34" charset="-120"/>
                          </a:rPr>
                          <m:t>2</m:t>
                        </m:r>
                      </m:sub>
                    </m:sSub>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𝐴</m:t>
                        </m:r>
                      </m:e>
                      <m:sub>
                        <m:r>
                          <a:rPr lang="en-US" altLang="zh-CN" sz="1800" b="0" i="0">
                            <a:solidFill>
                              <a:srgbClr val="000000"/>
                            </a:solidFill>
                            <a:latin typeface="Cambria Math" pitchFamily="34" charset="0"/>
                            <a:ea typeface="Cambria Math" pitchFamily="34" charset="-122"/>
                            <a:cs typeface="Cambria Math" pitchFamily="34" charset="-120"/>
                          </a:rPr>
                          <m:t>2</m:t>
                        </m:r>
                      </m:sub>
                    </m:sSub>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𝐴</m:t>
                        </m:r>
                      </m:e>
                      <m:sub>
                        <m:r>
                          <a:rPr lang="en-US" altLang="zh-CN" sz="1800" b="0" i="0">
                            <a:solidFill>
                              <a:srgbClr val="000000"/>
                            </a:solidFill>
                            <a:latin typeface="Cambria Math" pitchFamily="34" charset="0"/>
                            <a:ea typeface="Cambria Math" pitchFamily="34" charset="-122"/>
                            <a:cs typeface="Cambria Math" pitchFamily="34" charset="-120"/>
                          </a:rPr>
                          <m:t>3</m:t>
                        </m:r>
                      </m:sub>
                    </m:sSub>
                    <m:r>
                      <a:rPr lang="en-US" altLang="zh-CN" sz="1800" b="0" i="0">
                        <a:solidFill>
                          <a:srgbClr val="000000"/>
                        </a:solidFill>
                        <a:latin typeface="Cambria Math" pitchFamily="34" charset="0"/>
                        <a:ea typeface="Cambria Math" pitchFamily="34" charset="-122"/>
                        <a:cs typeface="Cambria Math" pitchFamily="34" charset="-120"/>
                      </a:rPr>
                      <m:t>|</m:t>
                    </m:r>
                    <m:bar>
                      <m:barPr>
                        <m:pos m:val="top"/>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barPr>
                      <m:e>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a:solidFill>
                                  <a:srgbClr val="000000"/>
                                </a:solidFill>
                                <a:latin typeface="Cambria Math" panose="02040503050406030204" pitchFamily="18" charset="0"/>
                              </a:rPr>
                              <m:t>𝐴</m:t>
                            </m:r>
                          </m:e>
                          <m:sub>
                            <m:r>
                              <a:rPr lang="en-US" altLang="zh-CN" sz="1800">
                                <a:solidFill>
                                  <a:srgbClr val="000000"/>
                                </a:solidFill>
                                <a:latin typeface="Cambria Math" panose="02040503050406030204" pitchFamily="18" charset="0"/>
                              </a:rPr>
                              <m:t>2</m:t>
                            </m:r>
                          </m:sub>
                        </m:sSub>
                      </m:e>
                    </m:ba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bar>
                      <m:barPr>
                        <m:pos m:val="top"/>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barPr>
                      <m:e>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a:solidFill>
                                  <a:srgbClr val="000000"/>
                                </a:solidFill>
                                <a:latin typeface="Cambria Math" panose="02040503050406030204" pitchFamily="18" charset="0"/>
                              </a:rPr>
                              <m:t>𝐴</m:t>
                            </m:r>
                          </m:e>
                          <m:sub>
                            <m:r>
                              <a:rPr lang="en-US" altLang="zh-CN" sz="1800">
                                <a:solidFill>
                                  <a:srgbClr val="000000"/>
                                </a:solidFill>
                                <a:latin typeface="Cambria Math" panose="02040503050406030204" pitchFamily="18" charset="0"/>
                              </a:rPr>
                              <m:t>2</m:t>
                            </m:r>
                          </m:sub>
                        </m:sSub>
                      </m:e>
                    </m:ba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3</m:t>
                        </m:r>
                      </m:num>
                      <m:den>
                        <m:r>
                          <a:rPr lang="en-US" altLang="zh-CN" sz="1800" b="0" i="0">
                            <a:solidFill>
                              <a:srgbClr val="000000"/>
                            </a:solidFill>
                            <a:latin typeface="Cambria Math" pitchFamily="34" charset="0"/>
                            <a:ea typeface="Cambria Math" pitchFamily="34" charset="-122"/>
                            <a:cs typeface="Cambria Math" pitchFamily="34" charset="-120"/>
                          </a:rPr>
                          <m:t>5</m:t>
                        </m:r>
                      </m:den>
                    </m:f>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3</m:t>
                        </m:r>
                      </m:num>
                      <m:den>
                        <m:r>
                          <a:rPr lang="en-US" altLang="zh-CN" sz="1800" b="0" i="0">
                            <a:solidFill>
                              <a:srgbClr val="000000"/>
                            </a:solidFill>
                            <a:latin typeface="Cambria Math" pitchFamily="34" charset="0"/>
                            <a:ea typeface="Cambria Math" pitchFamily="34" charset="-122"/>
                            <a:cs typeface="Cambria Math" pitchFamily="34" charset="-120"/>
                          </a:rPr>
                          <m:t>5</m:t>
                        </m:r>
                      </m:den>
                    </m:f>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4</m:t>
                        </m:r>
                      </m:num>
                      <m:den>
                        <m:r>
                          <a:rPr lang="en-US" altLang="zh-CN" sz="1800" b="0" i="0">
                            <a:solidFill>
                              <a:srgbClr val="000000"/>
                            </a:solidFill>
                            <a:latin typeface="Cambria Math" pitchFamily="34" charset="0"/>
                            <a:ea typeface="Cambria Math" pitchFamily="34" charset="-122"/>
                            <a:cs typeface="Cambria Math" pitchFamily="34" charset="-120"/>
                          </a:rPr>
                          <m:t>5</m:t>
                        </m:r>
                      </m:den>
                    </m:f>
                    <m:r>
                      <a:rPr lang="en-US" altLang="zh-CN" sz="1800" b="0" i="0">
                        <a:solidFill>
                          <a:srgbClr val="000000"/>
                        </a:solidFill>
                        <a:latin typeface="Cambria Math" pitchFamily="34" charset="0"/>
                        <a:ea typeface="Cambria Math" pitchFamily="34" charset="-122"/>
                        <a:cs typeface="Cambria Math" pitchFamily="34" charset="-120"/>
                      </a:rPr>
                      <m:t>×(1−</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3</m:t>
                        </m:r>
                      </m:num>
                      <m:den>
                        <m:r>
                          <a:rPr lang="en-US" altLang="zh-CN" sz="1800" b="0" i="0">
                            <a:solidFill>
                              <a:srgbClr val="000000"/>
                            </a:solidFill>
                            <a:latin typeface="Cambria Math" pitchFamily="34" charset="0"/>
                            <a:ea typeface="Cambria Math" pitchFamily="34" charset="-122"/>
                            <a:cs typeface="Cambria Math" pitchFamily="34" charset="-120"/>
                          </a:rPr>
                          <m:t>5</m:t>
                        </m:r>
                      </m:den>
                    </m:f>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17</m:t>
                        </m:r>
                      </m:num>
                      <m:den>
                        <m:r>
                          <a:rPr lang="en-US" altLang="zh-CN" sz="1800" b="0" i="0">
                            <a:solidFill>
                              <a:srgbClr val="000000"/>
                            </a:solidFill>
                            <a:latin typeface="Cambria Math" pitchFamily="34" charset="0"/>
                            <a:ea typeface="Cambria Math" pitchFamily="34" charset="-122"/>
                            <a:cs typeface="Cambria Math" pitchFamily="34" charset="-120"/>
                          </a:rPr>
                          <m:t>25</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,故C错误；</a:t>
                </a:r>
                <a:endParaRPr lang="en-US" altLang="zh-CN" sz="1800" dirty="0"/>
              </a:p>
              <a:p>
                <a:pPr latinLnBrk="1">
                  <a:lnSpc>
                    <a:spcPts val="4400"/>
                  </a:lnSpc>
                </a:pPr>
                <a:r>
                  <a:rPr lang="en-US" altLang="zh-CN" b="0" i="0">
                    <a:solidFill>
                      <a:srgbClr val="000000"/>
                    </a:solidFill>
                    <a:latin typeface="微软雅黑" pitchFamily="34" charset="0"/>
                    <a:ea typeface="微软雅黑" pitchFamily="34" charset="-122"/>
                    <a:cs typeface="微软雅黑" pitchFamily="34" charset="-120"/>
                  </a:rPr>
                  <a:t>由</a:t>
                </a:r>
                <a:r>
                  <a:rPr lang="en-US" altLang="zh-CN" sz="1800" b="0" i="0" dirty="0">
                    <a:solidFill>
                      <a:srgbClr val="000000"/>
                    </a:solidFill>
                    <a:latin typeface="微软雅黑" pitchFamily="34" charset="0"/>
                    <a:ea typeface="微软雅黑" pitchFamily="34" charset="-122"/>
                    <a:cs typeface="微软雅黑" pitchFamily="34" charset="-120"/>
                  </a:rPr>
                  <a:t>C选项知</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𝐴</m:t>
                        </m:r>
                      </m:e>
                      <m:sub>
                        <m:r>
                          <a:rPr lang="en-US" altLang="zh-CN" sz="1800" b="0" i="0">
                            <a:solidFill>
                              <a:srgbClr val="000000"/>
                            </a:solidFill>
                            <a:latin typeface="Cambria Math" pitchFamily="34" charset="0"/>
                            <a:ea typeface="Cambria Math" pitchFamily="34" charset="-122"/>
                            <a:cs typeface="Cambria Math" pitchFamily="34" charset="-120"/>
                          </a:rPr>
                          <m:t>3</m:t>
                        </m:r>
                      </m:sub>
                    </m:sSub>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𝐴</m:t>
                        </m:r>
                      </m:e>
                      <m:sub>
                        <m:r>
                          <a:rPr lang="en-US" altLang="zh-CN" sz="1800" b="0" i="0">
                            <a:solidFill>
                              <a:srgbClr val="000000"/>
                            </a:solidFill>
                            <a:latin typeface="Cambria Math" pitchFamily="34" charset="0"/>
                            <a:ea typeface="Cambria Math" pitchFamily="34" charset="-122"/>
                            <a:cs typeface="Cambria Math" pitchFamily="34" charset="-120"/>
                          </a:rPr>
                          <m:t>1</m:t>
                        </m:r>
                      </m:sub>
                    </m:sSub>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17</m:t>
                        </m:r>
                      </m:num>
                      <m:den>
                        <m:r>
                          <a:rPr lang="en-US" altLang="zh-CN" sz="1800" b="0" i="0">
                            <a:solidFill>
                              <a:srgbClr val="000000"/>
                            </a:solidFill>
                            <a:latin typeface="Cambria Math" pitchFamily="34" charset="0"/>
                            <a:ea typeface="Cambria Math" pitchFamily="34" charset="-122"/>
                            <a:cs typeface="Cambria Math" pitchFamily="34" charset="-120"/>
                          </a:rPr>
                          <m:t>25</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,若小李第1份实践报告评定为不合格</a:t>
                </a:r>
                <a:r>
                  <a:rPr lang="en-US" altLang="zh-CN" sz="1800" b="0" i="0">
                    <a:solidFill>
                      <a:srgbClr val="000000"/>
                    </a:solidFill>
                    <a:latin typeface="微软雅黑" pitchFamily="34" charset="0"/>
                    <a:ea typeface="微软雅黑" pitchFamily="34" charset="-122"/>
                    <a:cs typeface="微软雅黑" pitchFamily="34" charset="-120"/>
                  </a:rPr>
                  <a:t>,则由全概率公式可得</a:t>
                </a:r>
              </a:p>
              <a:p>
                <a:pPr latinLnBrk="1">
                  <a:lnSpc>
                    <a:spcPts val="4400"/>
                  </a:lnSpc>
                </a:pP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𝐴</m:t>
                        </m:r>
                      </m:e>
                      <m:sub>
                        <m:r>
                          <a:rPr lang="en-US" altLang="zh-CN" sz="1800" b="0" i="0">
                            <a:solidFill>
                              <a:srgbClr val="000000"/>
                            </a:solidFill>
                            <a:latin typeface="Cambria Math" pitchFamily="34" charset="0"/>
                            <a:ea typeface="Cambria Math" pitchFamily="34" charset="-122"/>
                            <a:cs typeface="Cambria Math" pitchFamily="34" charset="-120"/>
                          </a:rPr>
                          <m:t>3</m:t>
                        </m:r>
                      </m:sub>
                    </m:sSub>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𝐴</m:t>
                        </m:r>
                      </m:e>
                      <m:sub>
                        <m:r>
                          <a:rPr lang="en-US" altLang="zh-CN" sz="1800" b="0" i="0">
                            <a:solidFill>
                              <a:srgbClr val="000000"/>
                            </a:solidFill>
                            <a:latin typeface="Cambria Math" pitchFamily="34" charset="0"/>
                            <a:ea typeface="Cambria Math" pitchFamily="34" charset="-122"/>
                            <a:cs typeface="Cambria Math" pitchFamily="34" charset="-120"/>
                          </a:rPr>
                          <m:t>3</m:t>
                        </m:r>
                      </m:sub>
                    </m:sSub>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𝐴</m:t>
                        </m:r>
                      </m:e>
                      <m:sub>
                        <m:r>
                          <a:rPr lang="en-US" altLang="zh-CN" sz="1800" b="0" i="0">
                            <a:solidFill>
                              <a:srgbClr val="000000"/>
                            </a:solidFill>
                            <a:latin typeface="Cambria Math" pitchFamily="34" charset="0"/>
                            <a:ea typeface="Cambria Math" pitchFamily="34" charset="-122"/>
                            <a:cs typeface="Cambria Math" pitchFamily="34" charset="-120"/>
                          </a:rPr>
                          <m:t>2</m:t>
                        </m:r>
                      </m:sub>
                    </m:sSub>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𝐴</m:t>
                        </m:r>
                      </m:e>
                      <m:sub>
                        <m:r>
                          <a:rPr lang="en-US" altLang="zh-CN" sz="1800" b="0" i="0">
                            <a:solidFill>
                              <a:srgbClr val="000000"/>
                            </a:solidFill>
                            <a:latin typeface="Cambria Math" pitchFamily="34" charset="0"/>
                            <a:ea typeface="Cambria Math" pitchFamily="34" charset="-122"/>
                            <a:cs typeface="Cambria Math" pitchFamily="34" charset="-120"/>
                          </a:rPr>
                          <m:t>2</m:t>
                        </m:r>
                      </m:sub>
                    </m:sSub>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𝐴</m:t>
                        </m:r>
                      </m:e>
                      <m:sub>
                        <m:r>
                          <a:rPr lang="en-US" altLang="zh-CN" sz="1800" b="0" i="0">
                            <a:solidFill>
                              <a:srgbClr val="000000"/>
                            </a:solidFill>
                            <a:latin typeface="Cambria Math" pitchFamily="34" charset="0"/>
                            <a:ea typeface="Cambria Math" pitchFamily="34" charset="-122"/>
                            <a:cs typeface="Cambria Math" pitchFamily="34" charset="-120"/>
                          </a:rPr>
                          <m:t>3</m:t>
                        </m:r>
                      </m:sub>
                    </m:sSub>
                    <m:r>
                      <a:rPr lang="en-US" altLang="zh-CN" sz="1800" b="0" i="0">
                        <a:solidFill>
                          <a:srgbClr val="000000"/>
                        </a:solidFill>
                        <a:latin typeface="Cambria Math" pitchFamily="34" charset="0"/>
                        <a:ea typeface="Cambria Math" pitchFamily="34" charset="-122"/>
                        <a:cs typeface="Cambria Math" pitchFamily="34" charset="-120"/>
                      </a:rPr>
                      <m:t>|</m:t>
                    </m:r>
                    <m:bar>
                      <m:barPr>
                        <m:pos m:val="top"/>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barPr>
                      <m:e>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a:solidFill>
                                  <a:srgbClr val="000000"/>
                                </a:solidFill>
                                <a:latin typeface="Cambria Math" panose="02040503050406030204" pitchFamily="18" charset="0"/>
                              </a:rPr>
                              <m:t>𝐴</m:t>
                            </m:r>
                          </m:e>
                          <m:sub>
                            <m:r>
                              <a:rPr lang="en-US" altLang="zh-CN" sz="1800">
                                <a:solidFill>
                                  <a:srgbClr val="000000"/>
                                </a:solidFill>
                                <a:latin typeface="Cambria Math" panose="02040503050406030204" pitchFamily="18" charset="0"/>
                              </a:rPr>
                              <m:t>2</m:t>
                            </m:r>
                          </m:sub>
                        </m:sSub>
                      </m:e>
                    </m:ba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bar>
                      <m:barPr>
                        <m:pos m:val="top"/>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barPr>
                      <m:e>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a:solidFill>
                                  <a:srgbClr val="000000"/>
                                </a:solidFill>
                                <a:latin typeface="Cambria Math" panose="02040503050406030204" pitchFamily="18" charset="0"/>
                              </a:rPr>
                              <m:t>𝐴</m:t>
                            </m:r>
                          </m:e>
                          <m:sub>
                            <m:r>
                              <a:rPr lang="en-US" altLang="zh-CN" sz="1800">
                                <a:solidFill>
                                  <a:srgbClr val="000000"/>
                                </a:solidFill>
                                <a:latin typeface="Cambria Math" panose="02040503050406030204" pitchFamily="18" charset="0"/>
                              </a:rPr>
                              <m:t>2</m:t>
                            </m:r>
                          </m:sub>
                        </m:sSub>
                      </m:e>
                    </m:ba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3</m:t>
                        </m:r>
                      </m:num>
                      <m:den>
                        <m:r>
                          <a:rPr lang="en-US" altLang="zh-CN" sz="1800" b="0" i="0">
                            <a:solidFill>
                              <a:srgbClr val="000000"/>
                            </a:solidFill>
                            <a:latin typeface="Cambria Math" pitchFamily="34" charset="0"/>
                            <a:ea typeface="Cambria Math" pitchFamily="34" charset="-122"/>
                            <a:cs typeface="Cambria Math" pitchFamily="34" charset="-120"/>
                          </a:rPr>
                          <m:t>5</m:t>
                        </m:r>
                      </m:den>
                    </m:f>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4</m:t>
                        </m:r>
                      </m:num>
                      <m:den>
                        <m:r>
                          <a:rPr lang="en-US" altLang="zh-CN" sz="1800" b="0" i="0">
                            <a:solidFill>
                              <a:srgbClr val="000000"/>
                            </a:solidFill>
                            <a:latin typeface="Cambria Math" pitchFamily="34" charset="0"/>
                            <a:ea typeface="Cambria Math" pitchFamily="34" charset="-122"/>
                            <a:cs typeface="Cambria Math" pitchFamily="34" charset="-120"/>
                          </a:rPr>
                          <m:t>5</m:t>
                        </m:r>
                      </m:den>
                    </m:f>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4</m:t>
                        </m:r>
                      </m:num>
                      <m:den>
                        <m:r>
                          <a:rPr lang="en-US" altLang="zh-CN" sz="1800" b="0" i="0">
                            <a:solidFill>
                              <a:srgbClr val="000000"/>
                            </a:solidFill>
                            <a:latin typeface="Cambria Math" pitchFamily="34" charset="0"/>
                            <a:ea typeface="Cambria Math" pitchFamily="34" charset="-122"/>
                            <a:cs typeface="Cambria Math" pitchFamily="34" charset="-120"/>
                          </a:rPr>
                          <m:t>5</m:t>
                        </m:r>
                      </m:den>
                    </m:f>
                    <m:r>
                      <a:rPr lang="en-US" altLang="zh-CN" sz="1800" b="0" i="0">
                        <a:solidFill>
                          <a:srgbClr val="000000"/>
                        </a:solidFill>
                        <a:latin typeface="Cambria Math" pitchFamily="34" charset="0"/>
                        <a:ea typeface="Cambria Math" pitchFamily="34" charset="-122"/>
                        <a:cs typeface="Cambria Math" pitchFamily="34" charset="-120"/>
                      </a:rPr>
                      <m:t>×(1−</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4</m:t>
                        </m:r>
                      </m:num>
                      <m:den>
                        <m:r>
                          <a:rPr lang="en-US" altLang="zh-CN" sz="1800" b="0" i="0">
                            <a:solidFill>
                              <a:srgbClr val="000000"/>
                            </a:solidFill>
                            <a:latin typeface="Cambria Math" pitchFamily="34" charset="0"/>
                            <a:ea typeface="Cambria Math" pitchFamily="34" charset="-122"/>
                            <a:cs typeface="Cambria Math" pitchFamily="34" charset="-120"/>
                          </a:rPr>
                          <m:t>5</m:t>
                        </m:r>
                      </m:den>
                    </m:f>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16</m:t>
                        </m:r>
                      </m:num>
                      <m:den>
                        <m:r>
                          <a:rPr lang="en-US" altLang="zh-CN" sz="1800" b="0" i="0">
                            <a:solidFill>
                              <a:srgbClr val="000000"/>
                            </a:solidFill>
                            <a:latin typeface="Cambria Math" pitchFamily="34" charset="0"/>
                            <a:ea typeface="Cambria Math" pitchFamily="34" charset="-122"/>
                            <a:cs typeface="Cambria Math" pitchFamily="34" charset="-120"/>
                          </a:rPr>
                          <m:t>25</m:t>
                        </m:r>
                      </m:den>
                    </m:f>
                  </m:oMath>
                </a14:m>
                <a:r>
                  <a:rPr lang="en-US" altLang="zh-CN" sz="1800" b="0" i="0" dirty="0">
                    <a:solidFill>
                      <a:srgbClr val="000000"/>
                    </a:solidFill>
                    <a:latin typeface="微软雅黑" pitchFamily="34" charset="0"/>
                    <a:ea typeface="微软雅黑" pitchFamily="34" charset="-122"/>
                    <a:cs typeface="微软雅黑" pitchFamily="34" charset="-120"/>
                  </a:rPr>
                  <a:t>,即</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𝐴</m:t>
                        </m:r>
                      </m:e>
                      <m:sub>
                        <m:r>
                          <a:rPr lang="en-US" altLang="zh-CN" sz="1800" b="0" i="0">
                            <a:solidFill>
                              <a:srgbClr val="000000"/>
                            </a:solidFill>
                            <a:latin typeface="Cambria Math" pitchFamily="34" charset="0"/>
                            <a:ea typeface="Cambria Math" pitchFamily="34" charset="-122"/>
                            <a:cs typeface="Cambria Math" pitchFamily="34" charset="-120"/>
                          </a:rPr>
                          <m:t>3</m:t>
                        </m:r>
                      </m:sub>
                    </m:sSub>
                    <m:r>
                      <a:rPr lang="en-US" altLang="zh-CN" sz="1800" b="0" i="0">
                        <a:solidFill>
                          <a:srgbClr val="000000"/>
                        </a:solidFill>
                        <a:latin typeface="Cambria Math" pitchFamily="34" charset="0"/>
                        <a:ea typeface="Cambria Math" pitchFamily="34" charset="-122"/>
                        <a:cs typeface="Cambria Math" pitchFamily="34" charset="-120"/>
                      </a:rPr>
                      <m:t>|</m:t>
                    </m:r>
                    <m:bar>
                      <m:barPr>
                        <m:pos m:val="top"/>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barPr>
                      <m:e>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a:solidFill>
                                  <a:srgbClr val="000000"/>
                                </a:solidFill>
                                <a:latin typeface="Cambria Math" panose="02040503050406030204" pitchFamily="18" charset="0"/>
                              </a:rPr>
                              <m:t>𝐴</m:t>
                            </m:r>
                          </m:e>
                          <m:sub>
                            <m:r>
                              <a:rPr lang="en-US" altLang="zh-CN" sz="1800">
                                <a:solidFill>
                                  <a:srgbClr val="000000"/>
                                </a:solidFill>
                                <a:latin typeface="Cambria Math" panose="02040503050406030204" pitchFamily="18" charset="0"/>
                              </a:rPr>
                              <m:t>1</m:t>
                            </m:r>
                          </m:sub>
                        </m:sSub>
                      </m:e>
                    </m:ba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16</m:t>
                        </m:r>
                      </m:num>
                      <m:den>
                        <m:r>
                          <a:rPr lang="en-US" altLang="zh-CN" sz="1800" b="0" i="0">
                            <a:solidFill>
                              <a:srgbClr val="000000"/>
                            </a:solidFill>
                            <a:latin typeface="Cambria Math" pitchFamily="34" charset="0"/>
                            <a:ea typeface="Cambria Math" pitchFamily="34" charset="-122"/>
                            <a:cs typeface="Cambria Math" pitchFamily="34" charset="-120"/>
                          </a:rPr>
                          <m:t>25</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,所以</a:t>
                </a:r>
              </a:p>
              <a:p>
                <a:pPr latinLnBrk="1">
                  <a:lnSpc>
                    <a:spcPts val="3500"/>
                  </a:lnSpc>
                </a:pP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𝐴</m:t>
                        </m:r>
                      </m:e>
                      <m:sub>
                        <m:r>
                          <a:rPr lang="en-US" altLang="zh-CN" sz="1800" b="0" i="0">
                            <a:solidFill>
                              <a:srgbClr val="000000"/>
                            </a:solidFill>
                            <a:latin typeface="Cambria Math" pitchFamily="34" charset="0"/>
                            <a:ea typeface="Cambria Math" pitchFamily="34" charset="-122"/>
                            <a:cs typeface="Cambria Math" pitchFamily="34" charset="-120"/>
                          </a:rPr>
                          <m:t>3</m:t>
                        </m:r>
                      </m:sub>
                    </m:sSub>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𝐴</m:t>
                        </m:r>
                      </m:e>
                      <m:sub>
                        <m:r>
                          <a:rPr lang="en-US" altLang="zh-CN" sz="1800" b="0" i="0">
                            <a:solidFill>
                              <a:srgbClr val="000000"/>
                            </a:solidFill>
                            <a:latin typeface="Cambria Math" pitchFamily="34" charset="0"/>
                            <a:ea typeface="Cambria Math" pitchFamily="34" charset="-122"/>
                            <a:cs typeface="Cambria Math" pitchFamily="34" charset="-120"/>
                          </a:rPr>
                          <m:t>1</m:t>
                        </m:r>
                      </m:sub>
                    </m:sSub>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𝐴</m:t>
                        </m:r>
                      </m:e>
                      <m:sub>
                        <m:r>
                          <a:rPr lang="en-US" altLang="zh-CN" sz="1800" b="0" i="0">
                            <a:solidFill>
                              <a:srgbClr val="000000"/>
                            </a:solidFill>
                            <a:latin typeface="Cambria Math" pitchFamily="34" charset="0"/>
                            <a:ea typeface="Cambria Math" pitchFamily="34" charset="-122"/>
                            <a:cs typeface="Cambria Math" pitchFamily="34" charset="-120"/>
                          </a:rPr>
                          <m:t>3</m:t>
                        </m:r>
                      </m:sub>
                    </m:sSub>
                    <m:r>
                      <a:rPr lang="en-US" altLang="zh-CN" sz="1800" b="0" i="0">
                        <a:solidFill>
                          <a:srgbClr val="000000"/>
                        </a:solidFill>
                        <a:latin typeface="Cambria Math" pitchFamily="34" charset="0"/>
                        <a:ea typeface="Cambria Math" pitchFamily="34" charset="-122"/>
                        <a:cs typeface="Cambria Math" pitchFamily="34" charset="-120"/>
                      </a:rPr>
                      <m:t>|</m:t>
                    </m:r>
                    <m:bar>
                      <m:barPr>
                        <m:pos m:val="top"/>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barPr>
                      <m:e>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a:solidFill>
                                  <a:srgbClr val="000000"/>
                                </a:solidFill>
                                <a:latin typeface="Cambria Math" panose="02040503050406030204" pitchFamily="18" charset="0"/>
                              </a:rPr>
                              <m:t>𝐴</m:t>
                            </m:r>
                          </m:e>
                          <m:sub>
                            <m:r>
                              <a:rPr lang="en-US" altLang="zh-CN" sz="1800">
                                <a:solidFill>
                                  <a:srgbClr val="000000"/>
                                </a:solidFill>
                                <a:latin typeface="Cambria Math" panose="02040503050406030204" pitchFamily="18" charset="0"/>
                              </a:rPr>
                              <m:t>1</m:t>
                            </m:r>
                          </m:sub>
                        </m:sSub>
                      </m:e>
                    </m:bar>
                    <m:r>
                      <a:rPr lang="en-US" altLang="zh-CN" sz="1800" b="0" i="0" smtClean="0">
                        <a:solidFill>
                          <a:srgbClr val="00000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,即小李第1份实践报告评定是否合格对其第3份实践报告评定为合格的概率有影响</a:t>
                </a:r>
                <a:r>
                  <a:rPr lang="en-US" altLang="zh-CN" sz="1800" b="0" i="0">
                    <a:solidFill>
                      <a:srgbClr val="000000"/>
                    </a:solidFill>
                    <a:latin typeface="微软雅黑" pitchFamily="34" charset="0"/>
                    <a:ea typeface="微软雅黑" pitchFamily="34" charset="-122"/>
                    <a:cs typeface="微软雅黑" pitchFamily="34" charset="-120"/>
                  </a:rPr>
                  <a:t>,故 </a:t>
                </a:r>
              </a:p>
              <a:p>
                <a:pPr latinLnBrk="1">
                  <a:lnSpc>
                    <a:spcPts val="2900"/>
                  </a:lnSpc>
                </a:pPr>
                <a:r>
                  <a:rPr lang="en-US" altLang="zh-CN" b="0" i="0">
                    <a:solidFill>
                      <a:srgbClr val="000000"/>
                    </a:solidFill>
                    <a:latin typeface="微软雅黑" pitchFamily="34" charset="0"/>
                    <a:ea typeface="微软雅黑" pitchFamily="34" charset="-122"/>
                    <a:cs typeface="微软雅黑" pitchFamily="34" charset="-120"/>
                  </a:rPr>
                  <a:t>“</a:t>
                </a:r>
                <a:r>
                  <a:rPr lang="en-US" altLang="zh-CN" b="0" i="0" dirty="0">
                    <a:solidFill>
                      <a:srgbClr val="000000"/>
                    </a:solidFill>
                    <a:latin typeface="微软雅黑" pitchFamily="34" charset="0"/>
                    <a:ea typeface="微软雅黑" pitchFamily="34" charset="-122"/>
                    <a:cs typeface="微软雅黑" pitchFamily="34" charset="-120"/>
                  </a:rPr>
                  <a:t>小李第1份实践报告评定为合格”与“小李第3份实践报告评定为合格”不相互独立,故D错误.故选</a:t>
                </a:r>
                <a14:m>
                  <m:oMath xmlns:m="http://schemas.openxmlformats.org/officeDocument/2006/math">
                    <m:r>
                      <m:rPr>
                        <m:sty m:val="p"/>
                      </m:rPr>
                      <a:rPr lang="en-US" altLang="zh-CN" b="0" i="0">
                        <a:solidFill>
                          <a:srgbClr val="000000"/>
                        </a:solidFill>
                        <a:latin typeface="Cambria Math" pitchFamily="34" charset="0"/>
                        <a:ea typeface="Cambria Math" pitchFamily="34" charset="-122"/>
                        <a:cs typeface="Cambria Math" pitchFamily="34" charset="-120"/>
                      </a:rPr>
                      <m:t>AB</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2" name="QC_4_AS.26_1#3fb068cd8?vop=1&amp;pid=6dfa78c74&amp;color=0,0,0&amp;vtp=1&amp;bt=1&amp;bbb=1&amp;hb=1"/>
              <p:cNvSpPr>
                <a:spLocks noRot="1" noChangeAspect="1" noMove="1" noResize="1" noEditPoints="1" noAdjustHandles="1" noChangeArrowheads="1" noChangeShapeType="1" noTextEdit="1"/>
              </p:cNvSpPr>
              <p:nvPr/>
            </p:nvSpPr>
            <p:spPr>
              <a:xfrm>
                <a:off x="832104" y="1080000"/>
                <a:ext cx="10533888" cy="4589780"/>
              </a:xfrm>
              <a:prstGeom prst="rect">
                <a:avLst/>
              </a:prstGeom>
              <a:blipFill>
                <a:blip r:embed="rId3"/>
                <a:stretch>
                  <a:fillRect l="-1389" t="-133" r="-3993" b="-3054"/>
                </a:stretch>
              </a:blipFill>
              <a:ln/>
            </p:spPr>
            <p:txBody>
              <a:bodyPr/>
              <a:lstStyle/>
              <a:p>
                <a:r>
                  <a:rPr lang="zh-CN" altLang="en-US">
                    <a:noFill/>
                  </a:rPr>
                  <a:t> </a:t>
                </a:r>
              </a:p>
            </p:txBody>
          </p:sp>
        </mc:Fallback>
      </mc:AlternateContent>
    </p:spTree>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name="Slide 13&amp;si=13">
    <p:spTree>
      <p:nvGrpSpPr>
        <p:cNvPr id="1" name=""/>
        <p:cNvGrpSpPr/>
        <p:nvPr/>
      </p:nvGrpSpPr>
      <p:grpSpPr>
        <a:xfrm>
          <a:off x="0" y="0"/>
          <a:ext cx="0" cy="0"/>
          <a:chOff x="0" y="0"/>
          <a:chExt cx="0" cy="0"/>
        </a:xfrm>
      </p:grpSpPr>
      <p:sp>
        <p:nvSpPr>
          <p:cNvPr id="2" name="C_3_BD#657e5b42c?pid=436426af3&amp;color=0,0,0&amp;vtp=1&amp;bt=1&amp;bbb=1"/>
          <p:cNvSpPr/>
          <p:nvPr/>
        </p:nvSpPr>
        <p:spPr>
          <a:xfrm>
            <a:off x="832104" y="1080000"/>
            <a:ext cx="10533888" cy="441897"/>
          </a:xfrm>
          <a:prstGeom prst="rect">
            <a:avLst/>
          </a:prstGeom>
          <a:noFill/>
          <a:ln/>
        </p:spPr>
        <p:txBody>
          <a:bodyPr wrap="none" lIns="0" tIns="0" rIns="0" bIns="0" rtlCol="0" anchor="t"/>
          <a:lstStyle/>
          <a:p>
            <a:pPr algn="l" latinLnBrk="1">
              <a:lnSpc>
                <a:spcPts val="3800"/>
              </a:lnSpc>
            </a:pPr>
            <a:r>
              <a:rPr lang="en-US" altLang="zh-CN" sz="2200" b="1" i="0" dirty="0">
                <a:solidFill>
                  <a:srgbClr val="000000"/>
                </a:solidFill>
                <a:latin typeface="微软雅黑" pitchFamily="34" charset="0"/>
                <a:ea typeface="微软雅黑" pitchFamily="34" charset="-122"/>
                <a:cs typeface="微软雅黑" pitchFamily="34" charset="-120"/>
              </a:rPr>
              <a:t>三、填空题（本题共2小题，每小题5分，共10分）</a:t>
            </a:r>
            <a:endParaRPr lang="en-US" altLang="zh-CN" sz="2200" dirty="0"/>
          </a:p>
        </p:txBody>
      </p:sp>
      <p:sp>
        <p:nvSpPr>
          <p:cNvPr id="3" name="QB_4_BD.27_1#c7246984e?vop=1&amp;pid=657e5b42c&amp;color=0,0,0&amp;vtp=1&amp;bbb=1&amp;hb=1"/>
          <p:cNvSpPr/>
          <p:nvPr/>
        </p:nvSpPr>
        <p:spPr>
          <a:xfrm>
            <a:off x="832104" y="1565292"/>
            <a:ext cx="10533888" cy="1163955"/>
          </a:xfrm>
          <a:prstGeom prst="rect">
            <a:avLst/>
          </a:prstGeom>
          <a:noFill/>
          <a:ln/>
        </p:spPr>
        <p:txBody>
          <a:bodyPr wrap="none" lIns="0" tIns="0" rIns="0" bIns="0" rtlCol="0" anchor="t"/>
          <a:lstStyle/>
          <a:p>
            <a:pPr algn="l" latinLnBrk="1">
              <a:lnSpc>
                <a:spcPts val="3200"/>
              </a:lnSpc>
            </a:pPr>
            <a:r>
              <a:rPr lang="en-US" altLang="zh-CN" sz="1800" b="0" i="0" dirty="0">
                <a:solidFill>
                  <a:srgbClr val="000000"/>
                </a:solidFill>
                <a:latin typeface="微软雅黑" pitchFamily="34" charset="0"/>
                <a:ea typeface="微软雅黑" pitchFamily="34" charset="-122"/>
                <a:cs typeface="微软雅黑" pitchFamily="34" charset="-120"/>
              </a:rPr>
              <a:t>9.</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某学校在假期组织30名学生前往北京、上海、广州、深圳、杭州、苏州、成都、重庆</a:t>
            </a:r>
            <a:r>
              <a:rPr lang="en-US" altLang="zh-CN" sz="1800" b="0" i="0">
                <a:solidFill>
                  <a:srgbClr val="000000"/>
                </a:solidFill>
                <a:latin typeface="微软雅黑" pitchFamily="34" charset="0"/>
                <a:ea typeface="微软雅黑" pitchFamily="34" charset="-122"/>
                <a:cs typeface="微软雅黑" pitchFamily="34" charset="-120"/>
              </a:rPr>
              <a:t>8个城市参加研学</a:t>
            </a:r>
          </a:p>
          <a:p>
            <a:pPr latinLnBrk="1">
              <a:lnSpc>
                <a:spcPts val="3200"/>
              </a:lnSpc>
            </a:pPr>
            <a:r>
              <a:rPr lang="en-US" altLang="zh-CN" sz="1800" b="0" i="0">
                <a:solidFill>
                  <a:srgbClr val="000000"/>
                </a:solidFill>
                <a:latin typeface="微软雅黑" pitchFamily="34" charset="0"/>
                <a:ea typeface="微软雅黑" pitchFamily="34" charset="-122"/>
                <a:cs typeface="微软雅黑" pitchFamily="34" charset="-120"/>
              </a:rPr>
              <a:t>活动</a:t>
            </a:r>
            <a:r>
              <a:rPr lang="en-US" altLang="zh-CN" sz="1800" b="0" i="0" dirty="0">
                <a:solidFill>
                  <a:srgbClr val="000000"/>
                </a:solidFill>
                <a:latin typeface="微软雅黑" pitchFamily="34" charset="0"/>
                <a:ea typeface="微软雅黑" pitchFamily="34" charset="-122"/>
                <a:cs typeface="微软雅黑" pitchFamily="34" charset="-120"/>
              </a:rPr>
              <a:t>，每名学生可自由选择8个城市中的任意1个（不要求每个城市必须要有学生选择</a:t>
            </a:r>
            <a:r>
              <a:rPr lang="en-US" altLang="zh-CN" sz="1800" b="0" i="0">
                <a:solidFill>
                  <a:srgbClr val="000000"/>
                </a:solidFill>
                <a:latin typeface="微软雅黑" pitchFamily="34" charset="0"/>
                <a:ea typeface="微软雅黑" pitchFamily="34" charset="-122"/>
                <a:cs typeface="微软雅黑" pitchFamily="34" charset="-120"/>
              </a:rPr>
              <a:t>）．若每名学生选</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择去每个城市的概率都相等且互不影响，则有</a:t>
            </a:r>
            <a:r>
              <a:rPr lang="en-US" altLang="zh-CN" i="0">
                <a:solidFill>
                  <a:srgbClr val="000000"/>
                </a:solidFill>
                <a:latin typeface="SimSun" pitchFamily="34" charset="0"/>
                <a:ea typeface="SimSun" pitchFamily="34" charset="-122"/>
                <a:cs typeface="SimSun" pitchFamily="34" charset="-120"/>
              </a:rPr>
              <a:t>___</a:t>
            </a:r>
            <a:r>
              <a:rPr lang="en-US" altLang="zh-CN" b="0" i="0">
                <a:solidFill>
                  <a:srgbClr val="000000"/>
                </a:solidFill>
                <a:latin typeface="微软雅黑" pitchFamily="34" charset="0"/>
                <a:ea typeface="微软雅黑" pitchFamily="34" charset="-122"/>
                <a:cs typeface="微软雅黑" pitchFamily="34" charset="-120"/>
              </a:rPr>
              <a:t>名学生选择前往北京或上海研学的概率最大</a:t>
            </a:r>
            <a:r>
              <a:rPr lang="en-US" altLang="zh-CN" b="0" i="0" dirty="0">
                <a:solidFill>
                  <a:srgbClr val="000000"/>
                </a:solidFill>
                <a:latin typeface="微软雅黑" pitchFamily="34" charset="0"/>
                <a:ea typeface="微软雅黑" pitchFamily="34" charset="-122"/>
                <a:cs typeface="微软雅黑" pitchFamily="34" charset="-120"/>
              </a:rPr>
              <a:t>．</a:t>
            </a:r>
            <a:endParaRPr lang="en-US" altLang="zh-CN" dirty="0"/>
          </a:p>
        </p:txBody>
      </p:sp>
      <p:sp>
        <p:nvSpPr>
          <p:cNvPr id="4" name="QB_4_AN.28_1#c7246984e.blank?vop=1&amp;pid=657e5b42c&amp;color=0,0,0&amp;vpa=9&amp;vtp=1"/>
          <p:cNvSpPr/>
          <p:nvPr/>
        </p:nvSpPr>
        <p:spPr>
          <a:xfrm>
            <a:off x="5409660" y="2332816"/>
            <a:ext cx="300038" cy="354330"/>
          </a:xfrm>
          <a:prstGeom prst="rect">
            <a:avLst/>
          </a:prstGeom>
          <a:noFill/>
          <a:ln/>
        </p:spPr>
        <p:txBody>
          <a:bodyPr wrap="none" lIns="0" tIns="0" rIns="0" bIns="0" rtlCol="0" anchor="t"/>
          <a:lstStyle/>
          <a:p>
            <a:pPr algn="ctr" latinLnBrk="1">
              <a:lnSpc>
                <a:spcPts val="3100"/>
              </a:lnSpc>
            </a:pPr>
            <a:r>
              <a:rPr lang="en-US" altLang="zh-CN" b="0" i="0" dirty="0">
                <a:solidFill>
                  <a:srgbClr val="FF0000"/>
                </a:solidFill>
                <a:latin typeface="微软雅黑" pitchFamily="34" charset="0"/>
                <a:ea typeface="微软雅黑" pitchFamily="34" charset="-122"/>
                <a:cs typeface="微软雅黑" pitchFamily="34" charset="-120"/>
              </a:rPr>
              <a:t>7</a:t>
            </a:r>
            <a:endParaRPr lang="en-US" altLang="zh-CN" dirty="0"/>
          </a:p>
        </p:txBody>
      </p:sp>
      <mc:AlternateContent xmlns:mc="http://schemas.openxmlformats.org/markup-compatibility/2006">
        <mc:Choice xmlns:a14="http://schemas.microsoft.com/office/drawing/2010/main" Requires="a14">
          <p:sp>
            <p:nvSpPr>
              <p:cNvPr id="5" name="QB_4_AS.29_1#c7246984e?vop=1&amp;pid=657e5b42c&amp;color=0,0,0&amp;vtp=1&amp;bbb=1&amp;hb=1"/>
              <p:cNvSpPr/>
              <p:nvPr/>
            </p:nvSpPr>
            <p:spPr>
              <a:xfrm>
                <a:off x="832104" y="2737726"/>
                <a:ext cx="10533888" cy="2945130"/>
              </a:xfrm>
              <a:prstGeom prst="rect">
                <a:avLst/>
              </a:prstGeom>
              <a:noFill/>
              <a:ln/>
            </p:spPr>
            <p:txBody>
              <a:bodyPr wrap="none" lIns="0" tIns="0" rIns="0" bIns="0" rtlCol="0" anchor="t"/>
              <a:lstStyle/>
              <a:p>
                <a:pPr algn="l" latinLnBrk="1">
                  <a:lnSpc>
                    <a:spcPts val="3200"/>
                  </a:lnSpc>
                </a:pPr>
                <a:r>
                  <a:rPr lang="en-US" altLang="zh-CN" sz="1800" b="0" i="0" dirty="0">
                    <a:solidFill>
                      <a:srgbClr val="000000"/>
                    </a:solidFill>
                    <a:latin typeface="微软雅黑" pitchFamily="34" charset="0"/>
                    <a:ea typeface="微软雅黑" pitchFamily="34" charset="-122"/>
                    <a:cs typeface="微软雅黑" pitchFamily="34" charset="-120"/>
                  </a:rPr>
                  <a:t>【解析】设有</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𝑋</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名学生选择前往北京或上海研学</a:t>
                </a:r>
                <a:r>
                  <a:rPr lang="en-US" altLang="zh-CN" sz="1800" b="0" i="0">
                    <a:solidFill>
                      <a:srgbClr val="000000"/>
                    </a:solidFill>
                    <a:latin typeface="微软雅黑" pitchFamily="34" charset="0"/>
                    <a:ea typeface="微软雅黑" pitchFamily="34" charset="-122"/>
                    <a:cs typeface="微软雅黑" pitchFamily="34" charset="-120"/>
                  </a:rPr>
                  <a:t>，由题意可得每名学生选择前往北京或上海研学的概率</a:t>
                </a:r>
              </a:p>
              <a:p>
                <a:pPr latinLnBrk="1">
                  <a:lnSpc>
                    <a:spcPts val="4600"/>
                  </a:lnSpc>
                </a:pP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𝑝</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2</m:t>
                        </m:r>
                      </m:num>
                      <m:den>
                        <m:r>
                          <a:rPr lang="en-US" altLang="zh-CN" sz="1800" b="0" i="0">
                            <a:solidFill>
                              <a:srgbClr val="000000"/>
                            </a:solidFill>
                            <a:latin typeface="Cambria Math" pitchFamily="34" charset="0"/>
                            <a:ea typeface="Cambria Math" pitchFamily="34" charset="-122"/>
                            <a:cs typeface="Cambria Math" pitchFamily="34" charset="-120"/>
                          </a:rPr>
                          <m:t>8</m:t>
                        </m:r>
                      </m:den>
                    </m:f>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4</m:t>
                        </m:r>
                      </m:den>
                    </m:f>
                  </m:oMath>
                </a14:m>
                <a:r>
                  <a:rPr lang="en-US" altLang="zh-CN" sz="1800" b="0" i="0" dirty="0">
                    <a:solidFill>
                      <a:srgbClr val="000000"/>
                    </a:solidFill>
                    <a:latin typeface="微软雅黑" pitchFamily="34" charset="0"/>
                    <a:ea typeface="微软雅黑" pitchFamily="34" charset="-122"/>
                    <a:cs typeface="微软雅黑" pitchFamily="34" charset="-120"/>
                  </a:rPr>
                  <a:t>，则</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𝑋</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𝐵</m:t>
                    </m:r>
                    <m:r>
                      <a:rPr lang="en-US" altLang="zh-CN" sz="1800" b="0" i="0">
                        <a:solidFill>
                          <a:srgbClr val="000000"/>
                        </a:solidFill>
                        <a:latin typeface="Cambria Math" pitchFamily="34" charset="0"/>
                        <a:ea typeface="Cambria Math" pitchFamily="34" charset="-122"/>
                        <a:cs typeface="Cambria Math" pitchFamily="34" charset="-120"/>
                      </a:rPr>
                      <m:t>(30,</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4</m:t>
                        </m:r>
                      </m:den>
                    </m:f>
                    <m:r>
                      <a:rPr lang="en-US" altLang="zh-CN" sz="1800" b="0" i="0" smtClean="0">
                        <a:solidFill>
                          <a:srgbClr val="00000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p>
              <a:p>
                <a:pPr latinLnBrk="1">
                  <a:lnSpc>
                    <a:spcPts val="3200"/>
                  </a:lnSpc>
                </a:pPr>
                <a:r>
                  <a:rPr lang="en-US" altLang="zh-CN" b="0" i="0">
                    <a:solidFill>
                      <a:srgbClr val="000000"/>
                    </a:solidFill>
                    <a:latin typeface="微软雅黑" pitchFamily="34" charset="0"/>
                    <a:ea typeface="微软雅黑" pitchFamily="34" charset="-122"/>
                    <a:cs typeface="微软雅黑" pitchFamily="34" charset="-120"/>
                  </a:rPr>
                  <a:t>设</a:t>
                </a:r>
                <a:r>
                  <a:rPr lang="en-US" altLang="zh-CN" sz="1800" b="0" i="0">
                    <a:solidFill>
                      <a:srgbClr val="000000"/>
                    </a:solidFill>
                    <a:latin typeface="微软雅黑" pitchFamily="34" charset="0"/>
                    <a:ea typeface="微软雅黑" pitchFamily="34" charset="-122"/>
                    <a:cs typeface="微软雅黑" pitchFamily="34" charset="-120"/>
                  </a:rPr>
                  <a:t>有</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𝑘</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名学生选择前往北京或上海研学的概率最大，</a:t>
                </a:r>
                <a:endParaRPr lang="en-US" altLang="zh-CN" sz="1800" dirty="0"/>
              </a:p>
              <a:p>
                <a:pPr latinLnBrk="1">
                  <a:lnSpc>
                    <a:spcPts val="4900"/>
                  </a:lnSpc>
                </a:pPr>
                <a:r>
                  <a:rPr lang="en-US" altLang="zh-CN" b="0" i="0">
                    <a:solidFill>
                      <a:srgbClr val="000000"/>
                    </a:solidFill>
                    <a:latin typeface="微软雅黑" pitchFamily="34" charset="0"/>
                    <a:ea typeface="微软雅黑" pitchFamily="34" charset="-122"/>
                    <a:cs typeface="微软雅黑" pitchFamily="34" charset="-120"/>
                  </a:rPr>
                  <a:t>则</a:t>
                </a:r>
                <a14:m>
                  <m:oMath xmlns:m="http://schemas.openxmlformats.org/officeDocument/2006/math">
                    <m:d>
                      <m:dPr>
                        <m:begChr m:val="{"/>
                        <m:endChr m:val=""/>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dPr>
                      <m:e>
                        <m:eqArr>
                          <m:eqArr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eqArrPr>
                          <m:e>
                            <m:r>
                              <a:rPr lang="en-US" altLang="zh-CN" sz="1800" b="0" i="0" dirty="0">
                                <a:solidFill>
                                  <a:srgbClr val="000000"/>
                                </a:solidFill>
                                <a:latin typeface="Cambria Math" panose="02040503050406030204" pitchFamily="18" charset="0"/>
                                <a:ea typeface="微软雅黑" pitchFamily="34" charset="-122"/>
                                <a:cs typeface="微软雅黑" pitchFamily="34" charset="-120"/>
                              </a:rPr>
                              <m:t>&amp;</m:t>
                            </m:r>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𝑋</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𝑘</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𝑋</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𝑘</m:t>
                            </m:r>
                            <m:r>
                              <a:rPr lang="en-US" altLang="zh-CN" sz="1800" b="0" i="0">
                                <a:solidFill>
                                  <a:srgbClr val="000000"/>
                                </a:solidFill>
                                <a:latin typeface="Cambria Math" pitchFamily="34" charset="0"/>
                                <a:ea typeface="Cambria Math" pitchFamily="34" charset="-122"/>
                                <a:cs typeface="Cambria Math" pitchFamily="34" charset="-120"/>
                              </a:rPr>
                              <m:t>+1),</m:t>
                            </m:r>
                          </m:e>
                          <m:e>
                            <m:r>
                              <a:rPr lang="en-US" altLang="zh-CN" sz="1800" b="0" i="0" dirty="0">
                                <a:solidFill>
                                  <a:srgbClr val="000000"/>
                                </a:solidFill>
                                <a:latin typeface="Cambria Math" panose="02040503050406030204" pitchFamily="18" charset="0"/>
                                <a:ea typeface="微软雅黑" pitchFamily="34" charset="-122"/>
                                <a:cs typeface="微软雅黑" pitchFamily="34" charset="-120"/>
                              </a:rPr>
                              <m:t>&amp;</m:t>
                            </m:r>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𝑋</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𝑘</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𝑋</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𝑘</m:t>
                            </m:r>
                            <m:r>
                              <a:rPr lang="en-US" altLang="zh-CN" sz="1800" b="0" i="0">
                                <a:solidFill>
                                  <a:srgbClr val="000000"/>
                                </a:solidFill>
                                <a:latin typeface="Cambria Math" pitchFamily="34" charset="0"/>
                                <a:ea typeface="Cambria Math" pitchFamily="34" charset="-122"/>
                                <a:cs typeface="Cambria Math" pitchFamily="34" charset="-120"/>
                              </a:rPr>
                              <m:t>−1),</m:t>
                            </m:r>
                          </m:e>
                        </m:eqArr>
                      </m:e>
                    </m:d>
                  </m:oMath>
                </a14:m>
                <a:r>
                  <a:rPr lang="en-US" altLang="zh-CN" sz="1800" b="0" i="0" dirty="0">
                    <a:solidFill>
                      <a:srgbClr val="000000"/>
                    </a:solidFill>
                    <a:latin typeface="微软雅黑" pitchFamily="34" charset="0"/>
                    <a:ea typeface="微软雅黑" pitchFamily="34" charset="-122"/>
                    <a:cs typeface="微软雅黑" pitchFamily="34" charset="-120"/>
                  </a:rPr>
                  <a:t>即</a:t>
                </a:r>
                <a14:m>
                  <m:oMath xmlns:m="http://schemas.openxmlformats.org/officeDocument/2006/math">
                    <m:sSubSup>
                      <m:sSubSupPr>
                        <m:ctrlPr>
                          <a:rPr lang="en-US" altLang="zh-CN" sz="1800" b="0">
                            <a:solidFill>
                              <a:srgbClr val="00000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000000"/>
                            </a:solidFill>
                            <a:latin typeface="Cambria Math" pitchFamily="34" charset="0"/>
                            <a:ea typeface="Cambria Math" pitchFamily="34" charset="-122"/>
                            <a:cs typeface="Cambria Math" pitchFamily="34" charset="-120"/>
                          </a:rPr>
                          <m:t>C</m:t>
                        </m:r>
                      </m:e>
                      <m:sub>
                        <m:r>
                          <a:rPr lang="en-US" altLang="zh-CN" sz="1800" b="0" i="0">
                            <a:solidFill>
                              <a:srgbClr val="000000"/>
                            </a:solidFill>
                            <a:latin typeface="Cambria Math" pitchFamily="34" charset="0"/>
                            <a:ea typeface="Cambria Math" pitchFamily="34" charset="-122"/>
                            <a:cs typeface="Cambria Math" pitchFamily="34" charset="-120"/>
                          </a:rPr>
                          <m:t>30</m:t>
                        </m:r>
                      </m:sub>
                      <m:sup>
                        <m:r>
                          <a:rPr lang="en-US" altLang="zh-CN" sz="1800" b="0" i="0">
                            <a:solidFill>
                              <a:srgbClr val="000000"/>
                            </a:solidFill>
                            <a:latin typeface="Cambria Math" pitchFamily="34" charset="0"/>
                            <a:ea typeface="Cambria Math" pitchFamily="34" charset="-122"/>
                            <a:cs typeface="Cambria Math" pitchFamily="34" charset="-120"/>
                          </a:rPr>
                          <m:t>𝑘</m:t>
                        </m:r>
                      </m:sup>
                    </m:sSubSup>
                    <m:r>
                      <a:rPr lang="en-US" altLang="zh-CN" sz="1800" b="0" i="0">
                        <a:solidFill>
                          <a:srgbClr val="000000"/>
                        </a:solidFill>
                        <a:latin typeface="Cambria Math" pitchFamily="34" charset="0"/>
                        <a:ea typeface="Cambria Math" pitchFamily="34" charset="-122"/>
                        <a:cs typeface="Cambria Math" pitchFamily="34" charset="-120"/>
                      </a:rPr>
                      <m:t>⋅</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4</m:t>
                            </m:r>
                          </m:den>
                        </m:f>
                        <m:r>
                          <a:rPr lang="en-US" altLang="zh-CN" sz="1800" b="0" i="0">
                            <a:solidFill>
                              <a:srgbClr val="000000"/>
                            </a:solidFill>
                            <a:latin typeface="Cambria Math" pitchFamily="34" charset="0"/>
                            <a:ea typeface="Cambria Math" pitchFamily="34" charset="-122"/>
                            <a:cs typeface="Cambria Math" pitchFamily="34" charset="-120"/>
                          </a:rPr>
                          <m:t>)</m:t>
                        </m:r>
                      </m:e>
                      <m:sup>
                        <m:r>
                          <a:rPr lang="en-US" altLang="zh-CN" sz="1800" b="0" i="0">
                            <a:solidFill>
                              <a:srgbClr val="000000"/>
                            </a:solidFill>
                            <a:latin typeface="Cambria Math" pitchFamily="34" charset="0"/>
                            <a:ea typeface="Cambria Math" pitchFamily="34" charset="-122"/>
                            <a:cs typeface="Cambria Math" pitchFamily="34" charset="-120"/>
                          </a:rPr>
                          <m:t>𝑘</m:t>
                        </m:r>
                      </m:sup>
                    </m:sSup>
                    <m:r>
                      <a:rPr lang="en-US" altLang="zh-CN" sz="1800" b="0" i="0">
                        <a:solidFill>
                          <a:srgbClr val="000000"/>
                        </a:solidFill>
                        <a:latin typeface="Cambria Math" pitchFamily="34" charset="0"/>
                        <a:ea typeface="Cambria Math" pitchFamily="34" charset="-122"/>
                        <a:cs typeface="Cambria Math" pitchFamily="34" charset="-120"/>
                      </a:rPr>
                      <m:t>⋅</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3</m:t>
                            </m:r>
                          </m:num>
                          <m:den>
                            <m:r>
                              <a:rPr lang="en-US" altLang="zh-CN" sz="1800" b="0" i="0">
                                <a:solidFill>
                                  <a:srgbClr val="000000"/>
                                </a:solidFill>
                                <a:latin typeface="Cambria Math" pitchFamily="34" charset="0"/>
                                <a:ea typeface="Cambria Math" pitchFamily="34" charset="-122"/>
                                <a:cs typeface="Cambria Math" pitchFamily="34" charset="-120"/>
                              </a:rPr>
                              <m:t>4</m:t>
                            </m:r>
                          </m:den>
                        </m:f>
                        <m:r>
                          <a:rPr lang="en-US" altLang="zh-CN" sz="1800" b="0" i="0">
                            <a:solidFill>
                              <a:srgbClr val="000000"/>
                            </a:solidFill>
                            <a:latin typeface="Cambria Math" pitchFamily="34" charset="0"/>
                            <a:ea typeface="Cambria Math" pitchFamily="34" charset="-122"/>
                            <a:cs typeface="Cambria Math" pitchFamily="34" charset="-120"/>
                          </a:rPr>
                          <m:t>)</m:t>
                        </m:r>
                      </m:e>
                      <m:sup>
                        <m:r>
                          <a:rPr lang="en-US" altLang="zh-CN" sz="1800" b="0" i="0">
                            <a:solidFill>
                              <a:srgbClr val="000000"/>
                            </a:solidFill>
                            <a:latin typeface="Cambria Math" pitchFamily="34" charset="0"/>
                            <a:ea typeface="Cambria Math" pitchFamily="34" charset="-122"/>
                            <a:cs typeface="Cambria Math" pitchFamily="34" charset="-120"/>
                          </a:rPr>
                          <m:t>30−</m:t>
                        </m:r>
                        <m:r>
                          <a:rPr lang="en-US" altLang="zh-CN" sz="1800" b="0" i="0">
                            <a:solidFill>
                              <a:srgbClr val="000000"/>
                            </a:solidFill>
                            <a:latin typeface="Cambria Math" pitchFamily="34" charset="0"/>
                            <a:ea typeface="Cambria Math" pitchFamily="34" charset="-122"/>
                            <a:cs typeface="Cambria Math" pitchFamily="34" charset="-120"/>
                          </a:rPr>
                          <m:t>𝑘</m:t>
                        </m:r>
                      </m:sup>
                    </m:sSup>
                    <m:r>
                      <a:rPr lang="en-US" altLang="zh-CN" sz="1800" b="0" i="0">
                        <a:solidFill>
                          <a:srgbClr val="000000"/>
                        </a:solidFill>
                        <a:latin typeface="Cambria Math" pitchFamily="34" charset="0"/>
                        <a:ea typeface="Cambria Math" pitchFamily="34" charset="-122"/>
                        <a:cs typeface="Cambria Math" pitchFamily="34" charset="-120"/>
                      </a:rPr>
                      <m:t>≥</m:t>
                    </m:r>
                    <m:sSubSup>
                      <m:sSubSupPr>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000000"/>
                            </a:solidFill>
                            <a:latin typeface="Cambria Math" pitchFamily="34" charset="0"/>
                            <a:ea typeface="Cambria Math" pitchFamily="34" charset="-122"/>
                            <a:cs typeface="Cambria Math" pitchFamily="34" charset="-120"/>
                          </a:rPr>
                          <m:t>C</m:t>
                        </m:r>
                      </m:e>
                      <m:sub>
                        <m:r>
                          <a:rPr lang="en-US" altLang="zh-CN" sz="1800" b="0" i="0">
                            <a:solidFill>
                              <a:srgbClr val="000000"/>
                            </a:solidFill>
                            <a:latin typeface="Cambria Math" pitchFamily="34" charset="0"/>
                            <a:ea typeface="Cambria Math" pitchFamily="34" charset="-122"/>
                            <a:cs typeface="Cambria Math" pitchFamily="34" charset="-120"/>
                          </a:rPr>
                          <m:t>30</m:t>
                        </m:r>
                      </m:sub>
                      <m:sup>
                        <m:r>
                          <a:rPr lang="en-US" altLang="zh-CN" sz="1800" b="0" i="0">
                            <a:solidFill>
                              <a:srgbClr val="000000"/>
                            </a:solidFill>
                            <a:latin typeface="Cambria Math" pitchFamily="34" charset="0"/>
                            <a:ea typeface="Cambria Math" pitchFamily="34" charset="-122"/>
                            <a:cs typeface="Cambria Math" pitchFamily="34" charset="-120"/>
                          </a:rPr>
                          <m:t>𝑘</m:t>
                        </m:r>
                        <m:r>
                          <a:rPr lang="en-US" altLang="zh-CN" sz="1800" b="0" i="0">
                            <a:solidFill>
                              <a:srgbClr val="000000"/>
                            </a:solidFill>
                            <a:latin typeface="Cambria Math" pitchFamily="34" charset="0"/>
                            <a:ea typeface="Cambria Math" pitchFamily="34" charset="-122"/>
                            <a:cs typeface="Cambria Math" pitchFamily="34" charset="-120"/>
                          </a:rPr>
                          <m:t>+1</m:t>
                        </m:r>
                      </m:sup>
                    </m:sSubSup>
                    <m:r>
                      <a:rPr lang="en-US" altLang="zh-CN" sz="1800" b="0" i="0">
                        <a:solidFill>
                          <a:srgbClr val="000000"/>
                        </a:solidFill>
                        <a:latin typeface="Cambria Math" pitchFamily="34" charset="0"/>
                        <a:ea typeface="Cambria Math" pitchFamily="34" charset="-122"/>
                        <a:cs typeface="Cambria Math" pitchFamily="34" charset="-120"/>
                      </a:rPr>
                      <m:t>⋅</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4</m:t>
                            </m:r>
                          </m:den>
                        </m:f>
                        <m:r>
                          <a:rPr lang="en-US" altLang="zh-CN" sz="1800" b="0" i="0">
                            <a:solidFill>
                              <a:srgbClr val="000000"/>
                            </a:solidFill>
                            <a:latin typeface="Cambria Math" pitchFamily="34" charset="0"/>
                            <a:ea typeface="Cambria Math" pitchFamily="34" charset="-122"/>
                            <a:cs typeface="Cambria Math" pitchFamily="34" charset="-120"/>
                          </a:rPr>
                          <m:t>)</m:t>
                        </m:r>
                      </m:e>
                      <m:sup>
                        <m:r>
                          <a:rPr lang="en-US" altLang="zh-CN" sz="1800" b="0" i="0">
                            <a:solidFill>
                              <a:srgbClr val="000000"/>
                            </a:solidFill>
                            <a:latin typeface="Cambria Math" pitchFamily="34" charset="0"/>
                            <a:ea typeface="Cambria Math" pitchFamily="34" charset="-122"/>
                            <a:cs typeface="Cambria Math" pitchFamily="34" charset="-120"/>
                          </a:rPr>
                          <m:t>𝑘</m:t>
                        </m:r>
                        <m:r>
                          <a:rPr lang="en-US" altLang="zh-CN" sz="1800" b="0" i="0">
                            <a:solidFill>
                              <a:srgbClr val="000000"/>
                            </a:solidFill>
                            <a:latin typeface="Cambria Math" pitchFamily="34" charset="0"/>
                            <a:ea typeface="Cambria Math" pitchFamily="34" charset="-122"/>
                            <a:cs typeface="Cambria Math" pitchFamily="34" charset="-120"/>
                          </a:rPr>
                          <m:t>+1</m:t>
                        </m:r>
                      </m:sup>
                    </m:sSup>
                    <m:r>
                      <a:rPr lang="en-US" altLang="zh-CN" sz="1800" b="0" i="0">
                        <a:solidFill>
                          <a:srgbClr val="000000"/>
                        </a:solidFill>
                        <a:latin typeface="Cambria Math" pitchFamily="34" charset="0"/>
                        <a:ea typeface="Cambria Math" pitchFamily="34" charset="-122"/>
                        <a:cs typeface="Cambria Math" pitchFamily="34" charset="-120"/>
                      </a:rPr>
                      <m:t>⋅</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3</m:t>
                            </m:r>
                          </m:num>
                          <m:den>
                            <m:r>
                              <a:rPr lang="en-US" altLang="zh-CN" sz="1800" b="0" i="0">
                                <a:solidFill>
                                  <a:srgbClr val="000000"/>
                                </a:solidFill>
                                <a:latin typeface="Cambria Math" pitchFamily="34" charset="0"/>
                                <a:ea typeface="Cambria Math" pitchFamily="34" charset="-122"/>
                                <a:cs typeface="Cambria Math" pitchFamily="34" charset="-120"/>
                              </a:rPr>
                              <m:t>4</m:t>
                            </m:r>
                          </m:den>
                        </m:f>
                        <m:r>
                          <a:rPr lang="en-US" altLang="zh-CN" sz="1800" b="0" i="0">
                            <a:solidFill>
                              <a:srgbClr val="000000"/>
                            </a:solidFill>
                            <a:latin typeface="Cambria Math" pitchFamily="34" charset="0"/>
                            <a:ea typeface="Cambria Math" pitchFamily="34" charset="-122"/>
                            <a:cs typeface="Cambria Math" pitchFamily="34" charset="-120"/>
                          </a:rPr>
                          <m:t>)</m:t>
                        </m:r>
                      </m:e>
                      <m:sup>
                        <m:r>
                          <a:rPr lang="en-US" altLang="zh-CN" sz="1800" b="0" i="0">
                            <a:solidFill>
                              <a:srgbClr val="000000"/>
                            </a:solidFill>
                            <a:latin typeface="Cambria Math" pitchFamily="34" charset="0"/>
                            <a:ea typeface="Cambria Math" pitchFamily="34" charset="-122"/>
                            <a:cs typeface="Cambria Math" pitchFamily="34" charset="-120"/>
                          </a:rPr>
                          <m:t>29−</m:t>
                        </m:r>
                        <m:r>
                          <a:rPr lang="en-US" altLang="zh-CN" sz="1800" b="0" i="0">
                            <a:solidFill>
                              <a:srgbClr val="000000"/>
                            </a:solidFill>
                            <a:latin typeface="Cambria Math" pitchFamily="34" charset="0"/>
                            <a:ea typeface="Cambria Math" pitchFamily="34" charset="-122"/>
                            <a:cs typeface="Cambria Math" pitchFamily="34" charset="-120"/>
                          </a:rPr>
                          <m:t>𝑘</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，且</a:t>
                </a:r>
              </a:p>
              <a:p>
                <a:pPr latinLnBrk="1">
                  <a:lnSpc>
                    <a:spcPts val="4500"/>
                  </a:lnSpc>
                </a:pPr>
                <a14:m>
                  <m:oMath xmlns:m="http://schemas.openxmlformats.org/officeDocument/2006/math">
                    <m:sSubSup>
                      <m:sSubSupPr>
                        <m:ctrlPr>
                          <a:rPr lang="en-US" altLang="zh-CN" sz="1800" b="0">
                            <a:solidFill>
                              <a:srgbClr val="00000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000000"/>
                            </a:solidFill>
                            <a:latin typeface="Cambria Math" pitchFamily="34" charset="0"/>
                            <a:ea typeface="Cambria Math" pitchFamily="34" charset="-122"/>
                            <a:cs typeface="Cambria Math" pitchFamily="34" charset="-120"/>
                          </a:rPr>
                          <m:t>C</m:t>
                        </m:r>
                      </m:e>
                      <m:sub>
                        <m:r>
                          <a:rPr lang="en-US" altLang="zh-CN" sz="1800" b="0" i="0">
                            <a:solidFill>
                              <a:srgbClr val="000000"/>
                            </a:solidFill>
                            <a:latin typeface="Cambria Math" pitchFamily="34" charset="0"/>
                            <a:ea typeface="Cambria Math" pitchFamily="34" charset="-122"/>
                            <a:cs typeface="Cambria Math" pitchFamily="34" charset="-120"/>
                          </a:rPr>
                          <m:t>30</m:t>
                        </m:r>
                      </m:sub>
                      <m:sup>
                        <m:r>
                          <a:rPr lang="en-US" altLang="zh-CN" sz="1800" b="0" i="0">
                            <a:solidFill>
                              <a:srgbClr val="000000"/>
                            </a:solidFill>
                            <a:latin typeface="Cambria Math" pitchFamily="34" charset="0"/>
                            <a:ea typeface="Cambria Math" pitchFamily="34" charset="-122"/>
                            <a:cs typeface="Cambria Math" pitchFamily="34" charset="-120"/>
                          </a:rPr>
                          <m:t>𝑘</m:t>
                        </m:r>
                      </m:sup>
                    </m:sSubSup>
                    <m:r>
                      <a:rPr lang="en-US" altLang="zh-CN" sz="1800" b="0" i="0">
                        <a:solidFill>
                          <a:srgbClr val="000000"/>
                        </a:solidFill>
                        <a:latin typeface="Cambria Math" pitchFamily="34" charset="0"/>
                        <a:ea typeface="Cambria Math" pitchFamily="34" charset="-122"/>
                        <a:cs typeface="Cambria Math" pitchFamily="34" charset="-120"/>
                      </a:rPr>
                      <m:t>⋅</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4</m:t>
                            </m:r>
                          </m:den>
                        </m:f>
                        <m:r>
                          <a:rPr lang="en-US" altLang="zh-CN" sz="1800" b="0" i="0">
                            <a:solidFill>
                              <a:srgbClr val="000000"/>
                            </a:solidFill>
                            <a:latin typeface="Cambria Math" pitchFamily="34" charset="0"/>
                            <a:ea typeface="Cambria Math" pitchFamily="34" charset="-122"/>
                            <a:cs typeface="Cambria Math" pitchFamily="34" charset="-120"/>
                          </a:rPr>
                          <m:t>)</m:t>
                        </m:r>
                      </m:e>
                      <m:sup>
                        <m:r>
                          <a:rPr lang="en-US" altLang="zh-CN" sz="1800" b="0" i="0">
                            <a:solidFill>
                              <a:srgbClr val="000000"/>
                            </a:solidFill>
                            <a:latin typeface="Cambria Math" pitchFamily="34" charset="0"/>
                            <a:ea typeface="Cambria Math" pitchFamily="34" charset="-122"/>
                            <a:cs typeface="Cambria Math" pitchFamily="34" charset="-120"/>
                          </a:rPr>
                          <m:t>𝑘</m:t>
                        </m:r>
                      </m:sup>
                    </m:sSup>
                    <m:r>
                      <a:rPr lang="en-US" altLang="zh-CN" sz="1800" b="0" i="0">
                        <a:solidFill>
                          <a:srgbClr val="000000"/>
                        </a:solidFill>
                        <a:latin typeface="Cambria Math" pitchFamily="34" charset="0"/>
                        <a:ea typeface="Cambria Math" pitchFamily="34" charset="-122"/>
                        <a:cs typeface="Cambria Math" pitchFamily="34" charset="-120"/>
                      </a:rPr>
                      <m:t>⋅</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3</m:t>
                            </m:r>
                          </m:num>
                          <m:den>
                            <m:r>
                              <a:rPr lang="en-US" altLang="zh-CN" sz="1800" b="0" i="0">
                                <a:solidFill>
                                  <a:srgbClr val="000000"/>
                                </a:solidFill>
                                <a:latin typeface="Cambria Math" pitchFamily="34" charset="0"/>
                                <a:ea typeface="Cambria Math" pitchFamily="34" charset="-122"/>
                                <a:cs typeface="Cambria Math" pitchFamily="34" charset="-120"/>
                              </a:rPr>
                              <m:t>4</m:t>
                            </m:r>
                          </m:den>
                        </m:f>
                        <m:r>
                          <a:rPr lang="en-US" altLang="zh-CN" sz="1800" b="0" i="0">
                            <a:solidFill>
                              <a:srgbClr val="000000"/>
                            </a:solidFill>
                            <a:latin typeface="Cambria Math" pitchFamily="34" charset="0"/>
                            <a:ea typeface="Cambria Math" pitchFamily="34" charset="-122"/>
                            <a:cs typeface="Cambria Math" pitchFamily="34" charset="-120"/>
                          </a:rPr>
                          <m:t>)</m:t>
                        </m:r>
                      </m:e>
                      <m:sup>
                        <m:r>
                          <a:rPr lang="en-US" altLang="zh-CN" sz="1800" b="0" i="0">
                            <a:solidFill>
                              <a:srgbClr val="000000"/>
                            </a:solidFill>
                            <a:latin typeface="Cambria Math" pitchFamily="34" charset="0"/>
                            <a:ea typeface="Cambria Math" pitchFamily="34" charset="-122"/>
                            <a:cs typeface="Cambria Math" pitchFamily="34" charset="-120"/>
                          </a:rPr>
                          <m:t>30−</m:t>
                        </m:r>
                        <m:r>
                          <a:rPr lang="en-US" altLang="zh-CN" sz="1800" b="0" i="0">
                            <a:solidFill>
                              <a:srgbClr val="000000"/>
                            </a:solidFill>
                            <a:latin typeface="Cambria Math" pitchFamily="34" charset="0"/>
                            <a:ea typeface="Cambria Math" pitchFamily="34" charset="-122"/>
                            <a:cs typeface="Cambria Math" pitchFamily="34" charset="-120"/>
                          </a:rPr>
                          <m:t>𝑘</m:t>
                        </m:r>
                      </m:sup>
                    </m:sSup>
                    <m:r>
                      <a:rPr lang="en-US" altLang="zh-CN" sz="1800" b="0" i="0">
                        <a:solidFill>
                          <a:srgbClr val="000000"/>
                        </a:solidFill>
                        <a:latin typeface="Cambria Math" pitchFamily="34" charset="0"/>
                        <a:ea typeface="Cambria Math" pitchFamily="34" charset="-122"/>
                        <a:cs typeface="Cambria Math" pitchFamily="34" charset="-120"/>
                      </a:rPr>
                      <m:t>≥</m:t>
                    </m:r>
                    <m:sSubSup>
                      <m:sSubSupPr>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000000"/>
                            </a:solidFill>
                            <a:latin typeface="Cambria Math" pitchFamily="34" charset="0"/>
                            <a:ea typeface="Cambria Math" pitchFamily="34" charset="-122"/>
                            <a:cs typeface="Cambria Math" pitchFamily="34" charset="-120"/>
                          </a:rPr>
                          <m:t>C</m:t>
                        </m:r>
                      </m:e>
                      <m:sub>
                        <m:r>
                          <a:rPr lang="en-US" altLang="zh-CN" sz="1800" b="0" i="0">
                            <a:solidFill>
                              <a:srgbClr val="000000"/>
                            </a:solidFill>
                            <a:latin typeface="Cambria Math" pitchFamily="34" charset="0"/>
                            <a:ea typeface="Cambria Math" pitchFamily="34" charset="-122"/>
                            <a:cs typeface="Cambria Math" pitchFamily="34" charset="-120"/>
                          </a:rPr>
                          <m:t>30</m:t>
                        </m:r>
                      </m:sub>
                      <m:sup>
                        <m:r>
                          <a:rPr lang="en-US" altLang="zh-CN" sz="1800" b="0" i="0">
                            <a:solidFill>
                              <a:srgbClr val="000000"/>
                            </a:solidFill>
                            <a:latin typeface="Cambria Math" pitchFamily="34" charset="0"/>
                            <a:ea typeface="Cambria Math" pitchFamily="34" charset="-122"/>
                            <a:cs typeface="Cambria Math" pitchFamily="34" charset="-120"/>
                          </a:rPr>
                          <m:t>𝑘</m:t>
                        </m:r>
                        <m:r>
                          <a:rPr lang="en-US" altLang="zh-CN" sz="1800" b="0" i="0">
                            <a:solidFill>
                              <a:srgbClr val="000000"/>
                            </a:solidFill>
                            <a:latin typeface="Cambria Math" pitchFamily="34" charset="0"/>
                            <a:ea typeface="Cambria Math" pitchFamily="34" charset="-122"/>
                            <a:cs typeface="Cambria Math" pitchFamily="34" charset="-120"/>
                          </a:rPr>
                          <m:t>−1</m:t>
                        </m:r>
                      </m:sup>
                    </m:sSubSup>
                    <m:r>
                      <a:rPr lang="en-US" altLang="zh-CN" sz="1800" b="0" i="0">
                        <a:solidFill>
                          <a:srgbClr val="000000"/>
                        </a:solidFill>
                        <a:latin typeface="Cambria Math" pitchFamily="34" charset="0"/>
                        <a:ea typeface="Cambria Math" pitchFamily="34" charset="-122"/>
                        <a:cs typeface="Cambria Math" pitchFamily="34" charset="-120"/>
                      </a:rPr>
                      <m:t>⋅</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4</m:t>
                            </m:r>
                          </m:den>
                        </m:f>
                        <m:r>
                          <a:rPr lang="en-US" altLang="zh-CN" sz="1800" b="0" i="0">
                            <a:solidFill>
                              <a:srgbClr val="000000"/>
                            </a:solidFill>
                            <a:latin typeface="Cambria Math" pitchFamily="34" charset="0"/>
                            <a:ea typeface="Cambria Math" pitchFamily="34" charset="-122"/>
                            <a:cs typeface="Cambria Math" pitchFamily="34" charset="-120"/>
                          </a:rPr>
                          <m:t>)</m:t>
                        </m:r>
                      </m:e>
                      <m:sup>
                        <m:r>
                          <a:rPr lang="en-US" altLang="zh-CN" sz="1800" b="0" i="0">
                            <a:solidFill>
                              <a:srgbClr val="000000"/>
                            </a:solidFill>
                            <a:latin typeface="Cambria Math" pitchFamily="34" charset="0"/>
                            <a:ea typeface="Cambria Math" pitchFamily="34" charset="-122"/>
                            <a:cs typeface="Cambria Math" pitchFamily="34" charset="-120"/>
                          </a:rPr>
                          <m:t>𝑘</m:t>
                        </m:r>
                        <m:r>
                          <a:rPr lang="en-US" altLang="zh-CN" sz="1800" b="0" i="0">
                            <a:solidFill>
                              <a:srgbClr val="000000"/>
                            </a:solidFill>
                            <a:latin typeface="Cambria Math" pitchFamily="34" charset="0"/>
                            <a:ea typeface="Cambria Math" pitchFamily="34" charset="-122"/>
                            <a:cs typeface="Cambria Math" pitchFamily="34" charset="-120"/>
                          </a:rPr>
                          <m:t>−1</m:t>
                        </m:r>
                      </m:sup>
                    </m:sSup>
                    <m:r>
                      <a:rPr lang="en-US" altLang="zh-CN" sz="1800" b="0" i="0">
                        <a:solidFill>
                          <a:srgbClr val="000000"/>
                        </a:solidFill>
                        <a:latin typeface="Cambria Math" pitchFamily="34" charset="0"/>
                        <a:ea typeface="Cambria Math" pitchFamily="34" charset="-122"/>
                        <a:cs typeface="Cambria Math" pitchFamily="34" charset="-120"/>
                      </a:rPr>
                      <m:t>⋅</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3</m:t>
                            </m:r>
                          </m:num>
                          <m:den>
                            <m:r>
                              <a:rPr lang="en-US" altLang="zh-CN" sz="1800" b="0" i="0">
                                <a:solidFill>
                                  <a:srgbClr val="000000"/>
                                </a:solidFill>
                                <a:latin typeface="Cambria Math" pitchFamily="34" charset="0"/>
                                <a:ea typeface="Cambria Math" pitchFamily="34" charset="-122"/>
                                <a:cs typeface="Cambria Math" pitchFamily="34" charset="-120"/>
                              </a:rPr>
                              <m:t>4</m:t>
                            </m:r>
                          </m:den>
                        </m:f>
                        <m:r>
                          <a:rPr lang="en-US" altLang="zh-CN" sz="1800" b="0" i="0">
                            <a:solidFill>
                              <a:srgbClr val="000000"/>
                            </a:solidFill>
                            <a:latin typeface="Cambria Math" pitchFamily="34" charset="0"/>
                            <a:ea typeface="Cambria Math" pitchFamily="34" charset="-122"/>
                            <a:cs typeface="Cambria Math" pitchFamily="34" charset="-120"/>
                          </a:rPr>
                          <m:t>)</m:t>
                        </m:r>
                      </m:e>
                      <m:sup>
                        <m:r>
                          <a:rPr lang="en-US" altLang="zh-CN" sz="1800" b="0" i="0">
                            <a:solidFill>
                              <a:srgbClr val="000000"/>
                            </a:solidFill>
                            <a:latin typeface="Cambria Math" pitchFamily="34" charset="0"/>
                            <a:ea typeface="Cambria Math" pitchFamily="34" charset="-122"/>
                            <a:cs typeface="Cambria Math" pitchFamily="34" charset="-120"/>
                          </a:rPr>
                          <m:t>31−</m:t>
                        </m:r>
                        <m:r>
                          <a:rPr lang="en-US" altLang="zh-CN" sz="1800" b="0" i="0">
                            <a:solidFill>
                              <a:srgbClr val="000000"/>
                            </a:solidFill>
                            <a:latin typeface="Cambria Math" pitchFamily="34" charset="0"/>
                            <a:ea typeface="Cambria Math" pitchFamily="34" charset="-122"/>
                            <a:cs typeface="Cambria Math" pitchFamily="34" charset="-120"/>
                          </a:rPr>
                          <m:t>𝑘</m:t>
                        </m:r>
                      </m:sup>
                    </m:sSup>
                  </m:oMath>
                </a14:m>
                <a:r>
                  <a:rPr lang="en-US" altLang="zh-CN" sz="1800" b="0" i="0" dirty="0">
                    <a:solidFill>
                      <a:srgbClr val="000000"/>
                    </a:solidFill>
                    <a:latin typeface="微软雅黑" pitchFamily="34" charset="0"/>
                    <a:ea typeface="微软雅黑" pitchFamily="34" charset="-122"/>
                    <a:cs typeface="微软雅黑" pitchFamily="34" charset="-120"/>
                  </a:rPr>
                  <a:t>，解得</a:t>
                </a:r>
                <a14:m>
                  <m:oMath xmlns:m="http://schemas.openxmlformats.org/officeDocument/2006/math">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27</m:t>
                        </m:r>
                      </m:num>
                      <m:den>
                        <m:r>
                          <a:rPr lang="en-US" altLang="zh-CN" sz="1800" b="0" i="0">
                            <a:solidFill>
                              <a:srgbClr val="000000"/>
                            </a:solidFill>
                            <a:latin typeface="Cambria Math" pitchFamily="34" charset="0"/>
                            <a:ea typeface="Cambria Math" pitchFamily="34" charset="-122"/>
                            <a:cs typeface="Cambria Math" pitchFamily="34" charset="-120"/>
                          </a:rPr>
                          <m:t>4</m:t>
                        </m:r>
                      </m:den>
                    </m:f>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𝑘</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31</m:t>
                        </m:r>
                      </m:num>
                      <m:den>
                        <m:r>
                          <a:rPr lang="en-US" altLang="zh-CN" sz="1800" b="0" i="0">
                            <a:solidFill>
                              <a:srgbClr val="000000"/>
                            </a:solidFill>
                            <a:latin typeface="Cambria Math" pitchFamily="34" charset="0"/>
                            <a:ea typeface="Cambria Math" pitchFamily="34" charset="-122"/>
                            <a:cs typeface="Cambria Math" pitchFamily="34" charset="-120"/>
                          </a:rPr>
                          <m:t>4</m:t>
                        </m:r>
                      </m:den>
                    </m:f>
                  </m:oMath>
                </a14:m>
                <a:r>
                  <a:rPr lang="en-US" altLang="zh-CN" sz="1800" b="0" i="0" dirty="0">
                    <a:solidFill>
                      <a:srgbClr val="000000"/>
                    </a:solidFill>
                    <a:latin typeface="微软雅黑" pitchFamily="34" charset="0"/>
                    <a:ea typeface="微软雅黑" pitchFamily="34" charset="-122"/>
                    <a:cs typeface="微软雅黑" pitchFamily="34" charset="-120"/>
                  </a:rPr>
                  <a:t>，又</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𝑘</m:t>
                    </m:r>
                    <m:r>
                      <a:rPr lang="en-US" altLang="zh-CN" sz="1800" b="0" i="0">
                        <a:solidFill>
                          <a:srgbClr val="000000"/>
                        </a:solidFill>
                        <a:latin typeface="Cambria Math" pitchFamily="34" charset="0"/>
                        <a:ea typeface="Cambria Math" pitchFamily="34" charset="-122"/>
                        <a:cs typeface="Cambria Math" pitchFamily="34" charset="-120"/>
                      </a:rPr>
                      <m:t>∈</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1" i="0">
                            <a:solidFill>
                              <a:srgbClr val="000000"/>
                            </a:solidFill>
                            <a:latin typeface="Cambria Math" pitchFamily="34" charset="0"/>
                            <a:ea typeface="Cambria Math" pitchFamily="34" charset="-122"/>
                            <a:cs typeface="Cambria Math" pitchFamily="34" charset="-120"/>
                          </a:rPr>
                          <m:t>𝐍</m:t>
                        </m:r>
                      </m:e>
                      <m:sup>
                        <m:r>
                          <a:rPr lang="en-US" altLang="zh-CN" sz="1800" b="0" i="0">
                            <a:solidFill>
                              <a:srgbClr val="000000"/>
                            </a:solidFill>
                            <a:latin typeface="Cambria Math" pitchFamily="34" charset="0"/>
                            <a:ea typeface="Cambria Math" pitchFamily="34" charset="-122"/>
                            <a:cs typeface="Cambria Math" pitchFamily="34" charset="-120"/>
                          </a:rPr>
                          <m:t>∗</m:t>
                        </m:r>
                      </m:sup>
                    </m:sSup>
                  </m:oMath>
                </a14:m>
                <a:r>
                  <a:rPr lang="en-US" altLang="zh-CN" sz="1800" b="0" i="0" dirty="0">
                    <a:solidFill>
                      <a:srgbClr val="000000"/>
                    </a:solidFill>
                    <a:latin typeface="微软雅黑" pitchFamily="34" charset="0"/>
                    <a:ea typeface="微软雅黑" pitchFamily="34" charset="-122"/>
                    <a:cs typeface="微软雅黑" pitchFamily="34" charset="-120"/>
                  </a:rPr>
                  <a:t>，所以</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𝑘</m:t>
                    </m:r>
                    <m:r>
                      <a:rPr lang="en-US" altLang="zh-CN" sz="1800" b="0" i="0">
                        <a:solidFill>
                          <a:srgbClr val="000000"/>
                        </a:solidFill>
                        <a:latin typeface="Cambria Math" pitchFamily="34" charset="0"/>
                        <a:ea typeface="Cambria Math" pitchFamily="34" charset="-122"/>
                        <a:cs typeface="Cambria Math" pitchFamily="34" charset="-120"/>
                      </a:rPr>
                      <m:t>=7</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所以有</a:t>
                </a:r>
                <a:r>
                  <a:rPr lang="en-US" altLang="zh-CN" b="0" i="0" dirty="0">
                    <a:solidFill>
                      <a:srgbClr val="000000"/>
                    </a:solidFill>
                    <a:latin typeface="微软雅黑" pitchFamily="34" charset="0"/>
                    <a:ea typeface="微软雅黑" pitchFamily="34" charset="-122"/>
                    <a:cs typeface="微软雅黑" pitchFamily="34" charset="-120"/>
                  </a:rPr>
                  <a:t>7名学生选择前往北京或上海研学的概率最大.</a:t>
                </a:r>
                <a:endParaRPr lang="en-US" altLang="zh-CN" dirty="0"/>
              </a:p>
            </p:txBody>
          </p:sp>
        </mc:Choice>
        <mc:Fallback>
          <p:sp>
            <p:nvSpPr>
              <p:cNvPr id="5" name="QB_4_AS.29_1#c7246984e?vop=1&amp;pid=657e5b42c&amp;color=0,0,0&amp;vtp=1&amp;bbb=1&amp;hb=1"/>
              <p:cNvSpPr>
                <a:spLocks noRot="1" noChangeAspect="1" noMove="1" noResize="1" noEditPoints="1" noAdjustHandles="1" noChangeArrowheads="1" noChangeShapeType="1" noTextEdit="1"/>
              </p:cNvSpPr>
              <p:nvPr/>
            </p:nvSpPr>
            <p:spPr>
              <a:xfrm>
                <a:off x="832104" y="2737726"/>
                <a:ext cx="10533888" cy="2945130"/>
              </a:xfrm>
              <a:prstGeom prst="rect">
                <a:avLst/>
              </a:prstGeom>
              <a:blipFill>
                <a:blip r:embed="rId3"/>
                <a:stretch>
                  <a:fillRect l="-1389" b="-4762"/>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 calcmode="lin" valueType="num">
                                      <p:cBhvr additive="base">
                                        <p:cTn id="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8" dur="500" fill="hold"/>
                                        <p:tgtEl>
                                          <p:spTgt spid="4">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anim calcmode="lin" valueType="num">
                                      <p:cBhvr additive="base">
                                        <p:cTn id="1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5">
                                            <p:txEl>
                                              <p:pRg st="1" end="1"/>
                                            </p:txEl>
                                          </p:spTgt>
                                        </p:tgtEl>
                                        <p:attrNameLst>
                                          <p:attrName>style.visibility</p:attrName>
                                        </p:attrNameLst>
                                      </p:cBhvr>
                                      <p:to>
                                        <p:strVal val="visible"/>
                                      </p:to>
                                    </p:set>
                                    <p:anim calcmode="lin" valueType="num">
                                      <p:cBhvr additive="base">
                                        <p:cTn id="2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5">
                                            <p:txEl>
                                              <p:pRg st="2" end="2"/>
                                            </p:txEl>
                                          </p:spTgt>
                                        </p:tgtEl>
                                        <p:attrNameLst>
                                          <p:attrName>style.visibility</p:attrName>
                                        </p:attrNameLst>
                                      </p:cBhvr>
                                      <p:to>
                                        <p:strVal val="visible"/>
                                      </p:to>
                                    </p:set>
                                    <p:anim calcmode="lin" valueType="num">
                                      <p:cBhvr additive="base">
                                        <p:cTn id="29"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5">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5">
                                            <p:txEl>
                                              <p:pRg st="3" end="3"/>
                                            </p:txEl>
                                          </p:spTgt>
                                        </p:tgtEl>
                                        <p:attrNameLst>
                                          <p:attrName>style.visibility</p:attrName>
                                        </p:attrNameLst>
                                      </p:cBhvr>
                                      <p:to>
                                        <p:strVal val="visible"/>
                                      </p:to>
                                    </p:set>
                                    <p:anim calcmode="lin" valueType="num">
                                      <p:cBhvr additive="base">
                                        <p:cTn id="33"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5">
                                            <p:txEl>
                                              <p:pRg st="3" end="3"/>
                                            </p:txEl>
                                          </p:spTgt>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5">
                                            <p:txEl>
                                              <p:pRg st="4" end="4"/>
                                            </p:txEl>
                                          </p:spTgt>
                                        </p:tgtEl>
                                        <p:attrNameLst>
                                          <p:attrName>style.visibility</p:attrName>
                                        </p:attrNameLst>
                                      </p:cBhvr>
                                      <p:to>
                                        <p:strVal val="visible"/>
                                      </p:to>
                                    </p:set>
                                    <p:anim calcmode="lin" valueType="num">
                                      <p:cBhvr additive="base">
                                        <p:cTn id="37"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5">
                                            <p:txEl>
                                              <p:pRg st="4" end="4"/>
                                            </p:txEl>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5">
                                            <p:txEl>
                                              <p:pRg st="5" end="5"/>
                                            </p:txEl>
                                          </p:spTgt>
                                        </p:tgtEl>
                                        <p:attrNameLst>
                                          <p:attrName>style.visibility</p:attrName>
                                        </p:attrNameLst>
                                      </p:cBhvr>
                                      <p:to>
                                        <p:strVal val="visible"/>
                                      </p:to>
                                    </p:set>
                                    <p:anim calcmode="lin" valueType="num">
                                      <p:cBhvr additive="base">
                                        <p:cTn id="41" dur="500" fill="hold"/>
                                        <p:tgtEl>
                                          <p:spTgt spid="5">
                                            <p:txEl>
                                              <p:pRg st="5" end="5"/>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5">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Lst>
  </p:timing>
</p:sld>
</file>

<file path=ppt/slides/slide14.xml><?xml version="1.0" encoding="utf-8"?>
<p:sld xmlns:a="http://schemas.openxmlformats.org/drawingml/2006/main" xmlns:r="http://schemas.openxmlformats.org/officeDocument/2006/relationships" xmlns:p="http://schemas.openxmlformats.org/presentationml/2006/main">
  <p:cSld name="Slide 14&amp;si=14">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4_BD.30_1#820fed4f5?vop=1&amp;pid=657e5b42c&amp;color=0,0,0&amp;vtp=1&amp;bt=1&amp;bbb=1&amp;hb=1"/>
              <p:cNvSpPr/>
              <p:nvPr/>
            </p:nvSpPr>
            <p:spPr>
              <a:xfrm>
                <a:off x="832104" y="1080000"/>
                <a:ext cx="10531904" cy="2104644"/>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10</a:t>
                </a:r>
                <a:r>
                  <a:rPr lang="en-US" altLang="zh-CN" sz="1800" b="0" i="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SimSun" pitchFamily="34" charset="0"/>
                    <a:ea typeface="SimSun" pitchFamily="34" charset="-122"/>
                    <a:cs typeface="SimSun" pitchFamily="34" charset="-120"/>
                  </a:rPr>
                  <a:t> </a:t>
                </a:r>
                <a:r>
                  <a:rPr lang="en-US" altLang="zh-CN" sz="900" b="0" i="0" kern="0">
                    <a:solidFill>
                      <a:srgbClr val="FFFFFF"/>
                    </a:solidFill>
                    <a:latin typeface="SimSun" panose="02010600030101010101" pitchFamily="2" charset="-122"/>
                    <a:ea typeface="微软雅黑" pitchFamily="34" charset="-122"/>
                    <a:cs typeface="微软雅黑" pitchFamily="34" charset="-120"/>
                  </a:rPr>
                  <a:t>       </a:t>
                </a:r>
                <a:r>
                  <a:rPr lang="en-US" altLang="zh-CN" sz="1800" b="0" i="0" dirty="0" err="1">
                    <a:solidFill>
                      <a:srgbClr val="000000"/>
                    </a:solidFill>
                    <a:latin typeface="微软雅黑" pitchFamily="34" charset="0"/>
                    <a:ea typeface="微软雅黑" pitchFamily="34" charset="-122"/>
                    <a:cs typeface="微软雅黑" pitchFamily="34" charset="-120"/>
                  </a:rPr>
                  <a:t>根据统计数据，某种植物感染病毒之后，其存活日数</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𝑋</m:t>
                    </m:r>
                  </m:oMath>
                </a14:m>
                <a:r>
                  <a:rPr lang="en-US" altLang="zh-CN" sz="1800" b="0" i="0" dirty="0">
                    <a:solidFill>
                      <a:srgbClr val="000000"/>
                    </a:solidFill>
                    <a:latin typeface="微软雅黑" pitchFamily="34" charset="0"/>
                    <a:ea typeface="微软雅黑" pitchFamily="34" charset="-122"/>
                    <a:cs typeface="微软雅黑" pitchFamily="34" charset="-120"/>
                  </a:rPr>
                  <a:t>满足：对于任意的</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𝑛</m:t>
                    </m:r>
                    <m:r>
                      <a:rPr lang="en-US" altLang="zh-CN" sz="1800" b="0" i="0" smtClean="0">
                        <a:solidFill>
                          <a:srgbClr val="000000"/>
                        </a:solidFill>
                        <a:latin typeface="Cambria Math" pitchFamily="34" charset="0"/>
                        <a:ea typeface="Cambria Math" pitchFamily="34" charset="-122"/>
                        <a:cs typeface="Cambria Math" pitchFamily="34" charset="-120"/>
                      </a:rPr>
                      <m:t>∈</m:t>
                    </m:r>
                    <m:sSup>
                      <m:sSup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1" i="0">
                            <a:solidFill>
                              <a:srgbClr val="000000"/>
                            </a:solidFill>
                            <a:latin typeface="Cambria Math" pitchFamily="34" charset="0"/>
                            <a:ea typeface="Cambria Math" pitchFamily="34" charset="-122"/>
                            <a:cs typeface="Cambria Math" pitchFamily="34" charset="-120"/>
                          </a:rPr>
                          <m:t>𝐍</m:t>
                        </m:r>
                      </m:e>
                      <m:sup>
                        <m:r>
                          <a:rPr lang="en-US" altLang="zh-CN" sz="1800" b="0" i="0">
                            <a:solidFill>
                              <a:srgbClr val="000000"/>
                            </a:solidFill>
                            <a:latin typeface="Cambria Math" pitchFamily="34" charset="0"/>
                            <a:ea typeface="Cambria Math" pitchFamily="34" charset="-122"/>
                            <a:cs typeface="Cambria Math" pitchFamily="34" charset="-120"/>
                          </a:rPr>
                          <m:t>∗</m:t>
                        </m:r>
                      </m:sup>
                    </m:sSup>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𝑋</m:t>
                    </m:r>
                    <m:r>
                      <a:rPr lang="en-US" altLang="zh-CN" sz="1800" b="0" i="0" smtClean="0">
                        <a:solidFill>
                          <a:srgbClr val="000000"/>
                        </a:solidFill>
                        <a:latin typeface="Cambria Math" pitchFamily="34" charset="0"/>
                        <a:ea typeface="Cambria Math" pitchFamily="34" charset="-122"/>
                        <a:cs typeface="Cambria Math" pitchFamily="34" charset="-120"/>
                      </a:rPr>
                      <m:t>=</m:t>
                    </m:r>
                    <m:r>
                      <a:rPr lang="en-US" altLang="zh-CN" sz="1800" b="0" i="0" smtClean="0">
                        <a:solidFill>
                          <a:srgbClr val="000000"/>
                        </a:solidFill>
                        <a:latin typeface="Cambria Math" pitchFamily="34" charset="0"/>
                        <a:ea typeface="Cambria Math" pitchFamily="34" charset="-122"/>
                        <a:cs typeface="Cambria Math" pitchFamily="34" charset="-120"/>
                      </a:rPr>
                      <m:t>𝑛</m:t>
                    </m:r>
                    <m:r>
                      <a:rPr lang="en-US" altLang="zh-CN" sz="1800" b="0" i="0" smtClean="0">
                        <a:solidFill>
                          <a:srgbClr val="000000"/>
                        </a:solidFill>
                        <a:latin typeface="Cambria Math" pitchFamily="34" charset="0"/>
                        <a:ea typeface="Cambria Math" pitchFamily="34" charset="-122"/>
                        <a:cs typeface="Cambria Math" pitchFamily="34" charset="-120"/>
                      </a:rPr>
                      <m:t>+1</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err="1">
                    <a:solidFill>
                      <a:srgbClr val="000000"/>
                    </a:solidFill>
                    <a:latin typeface="微软雅黑" pitchFamily="34" charset="0"/>
                    <a:ea typeface="微软雅黑" pitchFamily="34" charset="-122"/>
                    <a:cs typeface="微软雅黑" pitchFamily="34" charset="-120"/>
                  </a:rPr>
                  <a:t>的样</a:t>
                </a:r>
                <a:endParaRPr lang="en-US" altLang="zh-CN" sz="1800" b="0" i="0" dirty="0">
                  <a:solidFill>
                    <a:srgbClr val="000000"/>
                  </a:solidFill>
                  <a:latin typeface="微软雅黑" pitchFamily="34" charset="0"/>
                  <a:ea typeface="微软雅黑" pitchFamily="34" charset="-122"/>
                  <a:cs typeface="微软雅黑" pitchFamily="34" charset="-120"/>
                </a:endParaRPr>
              </a:p>
              <a:p>
                <a:pPr latinLnBrk="1">
                  <a:lnSpc>
                    <a:spcPts val="4600"/>
                  </a:lnSpc>
                </a:pPr>
                <a:r>
                  <a:rPr lang="en-US" altLang="zh-CN" sz="1800" b="0" i="0" dirty="0" err="1">
                    <a:solidFill>
                      <a:srgbClr val="000000"/>
                    </a:solidFill>
                    <a:latin typeface="微软雅黑" pitchFamily="34" charset="0"/>
                    <a:ea typeface="微软雅黑" pitchFamily="34" charset="-122"/>
                    <a:cs typeface="微软雅黑" pitchFamily="34" charset="-120"/>
                  </a:rPr>
                  <a:t>本在</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𝑋</m:t>
                    </m:r>
                    <m:r>
                      <a:rPr lang="en-US" altLang="zh-CN" sz="1800" b="0" i="0" smtClean="0">
                        <a:solidFill>
                          <a:srgbClr val="000000"/>
                        </a:solidFill>
                        <a:latin typeface="Cambria Math" pitchFamily="34" charset="0"/>
                        <a:ea typeface="Cambria Math" pitchFamily="34" charset="-122"/>
                        <a:cs typeface="Cambria Math" pitchFamily="34" charset="-120"/>
                      </a:rPr>
                      <m:t>&gt;</m:t>
                    </m:r>
                    <m:r>
                      <a:rPr lang="en-US" altLang="zh-CN" sz="1800" b="0" i="0" smtClean="0">
                        <a:solidFill>
                          <a:srgbClr val="000000"/>
                        </a:solidFill>
                        <a:latin typeface="Cambria Math" pitchFamily="34" charset="0"/>
                        <a:ea typeface="Cambria Math" pitchFamily="34" charset="-122"/>
                        <a:cs typeface="Cambria Math" pitchFamily="34" charset="-120"/>
                      </a:rPr>
                      <m:t>𝑛</m:t>
                    </m:r>
                  </m:oMath>
                </a14:m>
                <a:r>
                  <a:rPr lang="en-US" altLang="zh-CN" sz="1800" b="0" i="0" dirty="0">
                    <a:solidFill>
                      <a:srgbClr val="000000"/>
                    </a:solidFill>
                    <a:latin typeface="微软雅黑" pitchFamily="34" charset="0"/>
                    <a:ea typeface="微软雅黑" pitchFamily="34" charset="-122"/>
                    <a:cs typeface="微软雅黑" pitchFamily="34" charset="-120"/>
                  </a:rPr>
                  <a:t>的样本里的数量占比与</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𝑋</m:t>
                    </m:r>
                    <m:r>
                      <a:rPr lang="en-US" altLang="zh-CN" sz="1800" b="0" i="0" smtClean="0">
                        <a:solidFill>
                          <a:srgbClr val="000000"/>
                        </a:solidFill>
                        <a:latin typeface="Cambria Math" pitchFamily="34" charset="0"/>
                        <a:ea typeface="Cambria Math" pitchFamily="34" charset="-122"/>
                        <a:cs typeface="Cambria Math" pitchFamily="34" charset="-120"/>
                      </a:rPr>
                      <m:t>=1</m:t>
                    </m:r>
                  </m:oMath>
                </a14:m>
                <a:r>
                  <a:rPr lang="en-US" altLang="zh-CN" sz="1800" b="0" i="0" dirty="0">
                    <a:solidFill>
                      <a:srgbClr val="000000"/>
                    </a:solidFill>
                    <a:latin typeface="微软雅黑" pitchFamily="34" charset="0"/>
                    <a:ea typeface="微软雅黑" pitchFamily="34" charset="-122"/>
                    <a:cs typeface="微软雅黑" pitchFamily="34" charset="-120"/>
                  </a:rPr>
                  <a:t>的样本在全体样本中的数量占比相同，均等于</a:t>
                </a:r>
                <a14:m>
                  <m:oMath xmlns:m="http://schemas.openxmlformats.org/officeDocument/2006/math">
                    <m:f>
                      <m:f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5</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，即</a:t>
                </a:r>
              </a:p>
              <a:p>
                <a:pPr latinLnBrk="1">
                  <a:lnSpc>
                    <a:spcPts val="4600"/>
                  </a:lnSpc>
                </a:pP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𝑃</m:t>
                    </m:r>
                    <m:r>
                      <a:rPr lang="en-US" altLang="zh-CN" sz="1800" b="0" i="0" smtClean="0">
                        <a:solidFill>
                          <a:srgbClr val="000000"/>
                        </a:solidFill>
                        <a:latin typeface="Cambria Math" pitchFamily="34" charset="0"/>
                        <a:ea typeface="Cambria Math" pitchFamily="34" charset="-122"/>
                        <a:cs typeface="Cambria Math" pitchFamily="34" charset="-120"/>
                      </a:rPr>
                      <m:t>(</m:t>
                    </m:r>
                    <m:r>
                      <a:rPr lang="en-US" altLang="zh-CN" sz="1800" b="0" i="0" smtClean="0">
                        <a:solidFill>
                          <a:srgbClr val="000000"/>
                        </a:solidFill>
                        <a:latin typeface="Cambria Math" pitchFamily="34" charset="0"/>
                        <a:ea typeface="Cambria Math" pitchFamily="34" charset="-122"/>
                        <a:cs typeface="Cambria Math" pitchFamily="34" charset="-120"/>
                      </a:rPr>
                      <m:t>𝑋</m:t>
                    </m:r>
                    <m:r>
                      <a:rPr lang="en-US" altLang="zh-CN" sz="1800" b="0" i="0" smtClean="0">
                        <a:solidFill>
                          <a:srgbClr val="000000"/>
                        </a:solidFill>
                        <a:latin typeface="Cambria Math" pitchFamily="34" charset="0"/>
                        <a:ea typeface="Cambria Math" pitchFamily="34" charset="-122"/>
                        <a:cs typeface="Cambria Math" pitchFamily="34" charset="-120"/>
                      </a:rPr>
                      <m:t>=</m:t>
                    </m:r>
                    <m:r>
                      <a:rPr lang="en-US" altLang="zh-CN" sz="1800" b="0" i="0" smtClean="0">
                        <a:solidFill>
                          <a:srgbClr val="000000"/>
                        </a:solidFill>
                        <a:latin typeface="Cambria Math" pitchFamily="34" charset="0"/>
                        <a:ea typeface="Cambria Math" pitchFamily="34" charset="-122"/>
                        <a:cs typeface="Cambria Math" pitchFamily="34" charset="-120"/>
                      </a:rPr>
                      <m:t>𝑛</m:t>
                    </m:r>
                    <m:r>
                      <a:rPr lang="en-US" altLang="zh-CN" sz="1800" b="0" i="0" smtClean="0">
                        <a:solidFill>
                          <a:srgbClr val="000000"/>
                        </a:solidFill>
                        <a:latin typeface="Cambria Math" pitchFamily="34" charset="0"/>
                        <a:ea typeface="Cambria Math" pitchFamily="34" charset="-122"/>
                        <a:cs typeface="Cambria Math" pitchFamily="34" charset="-120"/>
                      </a:rPr>
                      <m:t>+1|</m:t>
                    </m:r>
                    <m:r>
                      <a:rPr lang="en-US" altLang="zh-CN" sz="1800" b="0" i="0" smtClean="0">
                        <a:solidFill>
                          <a:srgbClr val="000000"/>
                        </a:solidFill>
                        <a:latin typeface="Cambria Math" pitchFamily="34" charset="0"/>
                        <a:ea typeface="Cambria Math" pitchFamily="34" charset="-122"/>
                        <a:cs typeface="Cambria Math" pitchFamily="34" charset="-120"/>
                      </a:rPr>
                      <m:t>𝑋</m:t>
                    </m:r>
                    <m:r>
                      <a:rPr lang="en-US" altLang="zh-CN" sz="1800" b="0" i="0" smtClean="0">
                        <a:solidFill>
                          <a:srgbClr val="000000"/>
                        </a:solidFill>
                        <a:latin typeface="Cambria Math" pitchFamily="34" charset="0"/>
                        <a:ea typeface="Cambria Math" pitchFamily="34" charset="-122"/>
                        <a:cs typeface="Cambria Math" pitchFamily="34" charset="-120"/>
                      </a:rPr>
                      <m:t>&gt;</m:t>
                    </m:r>
                    <m:r>
                      <a:rPr lang="en-US" altLang="zh-CN" sz="1800" b="0" i="0" smtClean="0">
                        <a:solidFill>
                          <a:srgbClr val="000000"/>
                        </a:solidFill>
                        <a:latin typeface="Cambria Math" pitchFamily="34" charset="0"/>
                        <a:ea typeface="Cambria Math" pitchFamily="34" charset="-122"/>
                        <a:cs typeface="Cambria Math" pitchFamily="34" charset="-120"/>
                      </a:rPr>
                      <m:t>𝑛</m:t>
                    </m:r>
                    <m:r>
                      <a:rPr lang="en-US" altLang="zh-CN" sz="1800" b="0" i="0" smtClean="0">
                        <a:solidFill>
                          <a:srgbClr val="000000"/>
                        </a:solidFill>
                        <a:latin typeface="Cambria Math" pitchFamily="34" charset="0"/>
                        <a:ea typeface="Cambria Math" pitchFamily="34" charset="-122"/>
                        <a:cs typeface="Cambria Math" pitchFamily="34" charset="-120"/>
                      </a:rPr>
                      <m:t>)=</m:t>
                    </m:r>
                    <m:r>
                      <a:rPr lang="en-US" altLang="zh-CN" sz="1800" b="0" i="0" smtClean="0">
                        <a:solidFill>
                          <a:srgbClr val="000000"/>
                        </a:solidFill>
                        <a:latin typeface="Cambria Math" pitchFamily="34" charset="0"/>
                        <a:ea typeface="Cambria Math" pitchFamily="34" charset="-122"/>
                        <a:cs typeface="Cambria Math" pitchFamily="34" charset="-120"/>
                      </a:rPr>
                      <m:t>𝑃</m:t>
                    </m:r>
                    <m:r>
                      <a:rPr lang="en-US" altLang="zh-CN" sz="1800" b="0" i="0" smtClean="0">
                        <a:solidFill>
                          <a:srgbClr val="000000"/>
                        </a:solidFill>
                        <a:latin typeface="Cambria Math" pitchFamily="34" charset="0"/>
                        <a:ea typeface="Cambria Math" pitchFamily="34" charset="-122"/>
                        <a:cs typeface="Cambria Math" pitchFamily="34" charset="-120"/>
                      </a:rPr>
                      <m:t>(</m:t>
                    </m:r>
                    <m:r>
                      <a:rPr lang="en-US" altLang="zh-CN" sz="1800" b="0" i="0" smtClean="0">
                        <a:solidFill>
                          <a:srgbClr val="000000"/>
                        </a:solidFill>
                        <a:latin typeface="Cambria Math" pitchFamily="34" charset="0"/>
                        <a:ea typeface="Cambria Math" pitchFamily="34" charset="-122"/>
                        <a:cs typeface="Cambria Math" pitchFamily="34" charset="-120"/>
                      </a:rPr>
                      <m:t>𝑋</m:t>
                    </m:r>
                    <m:r>
                      <a:rPr lang="en-US" altLang="zh-CN" sz="1800" b="0" i="0" smtClean="0">
                        <a:solidFill>
                          <a:srgbClr val="000000"/>
                        </a:solidFill>
                        <a:latin typeface="Cambria Math" pitchFamily="34" charset="0"/>
                        <a:ea typeface="Cambria Math" pitchFamily="34" charset="-122"/>
                        <a:cs typeface="Cambria Math" pitchFamily="34" charset="-120"/>
                      </a:rPr>
                      <m:t>=1)=</m:t>
                    </m:r>
                    <m:f>
                      <m:f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5</m:t>
                        </m:r>
                      </m:den>
                    </m:f>
                  </m:oMath>
                </a14:m>
                <a:r>
                  <a:rPr lang="en-US" altLang="zh-CN" sz="1800" b="0" i="0" dirty="0">
                    <a:solidFill>
                      <a:srgbClr val="000000"/>
                    </a:solidFill>
                    <a:latin typeface="微软雅黑" pitchFamily="34" charset="0"/>
                    <a:ea typeface="微软雅黑" pitchFamily="34" charset="-122"/>
                    <a:cs typeface="微软雅黑" pitchFamily="34" charset="-120"/>
                  </a:rPr>
                  <a:t>，则</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𝑃</m:t>
                    </m:r>
                    <m:r>
                      <a:rPr lang="en-US" altLang="zh-CN" sz="1800" b="0" i="0" smtClean="0">
                        <a:solidFill>
                          <a:srgbClr val="000000"/>
                        </a:solidFill>
                        <a:latin typeface="Cambria Math" pitchFamily="34" charset="0"/>
                        <a:ea typeface="Cambria Math" pitchFamily="34" charset="-122"/>
                        <a:cs typeface="Cambria Math" pitchFamily="34" charset="-120"/>
                      </a:rPr>
                      <m:t>(</m:t>
                    </m:r>
                    <m:r>
                      <a:rPr lang="en-US" altLang="zh-CN" sz="1800" b="0" i="0" smtClean="0">
                        <a:solidFill>
                          <a:srgbClr val="000000"/>
                        </a:solidFill>
                        <a:latin typeface="Cambria Math" pitchFamily="34" charset="0"/>
                        <a:ea typeface="Cambria Math" pitchFamily="34" charset="-122"/>
                        <a:cs typeface="Cambria Math" pitchFamily="34" charset="-120"/>
                      </a:rPr>
                      <m:t>𝑋</m:t>
                    </m:r>
                    <m:r>
                      <a:rPr lang="en-US" altLang="zh-CN" sz="1800" b="0" i="0" smtClean="0">
                        <a:solidFill>
                          <a:srgbClr val="000000"/>
                        </a:solidFill>
                        <a:latin typeface="Cambria Math" pitchFamily="34" charset="0"/>
                        <a:ea typeface="Cambria Math" pitchFamily="34" charset="-122"/>
                        <a:cs typeface="Cambria Math" pitchFamily="34" charset="-120"/>
                      </a:rPr>
                      <m:t>&gt;</m:t>
                    </m:r>
                    <m:r>
                      <a:rPr lang="en-US" altLang="zh-CN" sz="1800" b="0" i="0" smtClean="0">
                        <a:solidFill>
                          <a:srgbClr val="000000"/>
                        </a:solidFill>
                        <a:latin typeface="Cambria Math" pitchFamily="34" charset="0"/>
                        <a:ea typeface="Cambria Math" pitchFamily="34" charset="-122"/>
                        <a:cs typeface="Cambria Math" pitchFamily="34" charset="-120"/>
                      </a:rPr>
                      <m:t>𝑛</m:t>
                    </m:r>
                    <m:r>
                      <a:rPr lang="en-US" altLang="zh-CN" sz="1800" b="0" i="0" smtClean="0">
                        <a:solidFill>
                          <a:srgbClr val="000000"/>
                        </a:solidFill>
                        <a:latin typeface="Cambria Math" pitchFamily="34" charset="0"/>
                        <a:ea typeface="Cambria Math" pitchFamily="34" charset="-122"/>
                        <a:cs typeface="Cambria Math" pitchFamily="34" charset="-120"/>
                      </a:rPr>
                      <m:t>)=</m:t>
                    </m:r>
                  </m:oMath>
                </a14:m>
                <a:r>
                  <a:rPr lang="en-US" altLang="zh-CN" sz="1800" i="0" dirty="0">
                    <a:solidFill>
                      <a:srgbClr val="000000"/>
                    </a:solidFill>
                    <a:latin typeface="SimSun" pitchFamily="34" charset="0"/>
                    <a:ea typeface="SimSun" pitchFamily="34" charset="-122"/>
                    <a:cs typeface="SimSun" pitchFamily="34" charset="-120"/>
                  </a:rPr>
                  <a:t>_____</a:t>
                </a:r>
                <a:r>
                  <a:rPr lang="en-US" altLang="zh-CN" sz="1800" b="0" i="0" dirty="0">
                    <a:solidFill>
                      <a:srgbClr val="000000"/>
                    </a:solidFill>
                    <a:latin typeface="微软雅黑" pitchFamily="34" charset="0"/>
                    <a:ea typeface="微软雅黑" pitchFamily="34" charset="-122"/>
                    <a:cs typeface="微软雅黑" pitchFamily="34" charset="-120"/>
                  </a:rPr>
                  <a:t>，设</a:t>
                </a:r>
                <a14:m>
                  <m:oMath xmlns:m="http://schemas.openxmlformats.org/officeDocument/2006/math">
                    <m:sSub>
                      <m:sSub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𝑎</m:t>
                        </m:r>
                      </m:e>
                      <m:sub>
                        <m:r>
                          <a:rPr lang="en-US" altLang="zh-CN" sz="1800" b="0" i="0">
                            <a:solidFill>
                              <a:srgbClr val="000000"/>
                            </a:solidFill>
                            <a:latin typeface="Cambria Math" pitchFamily="34" charset="0"/>
                            <a:ea typeface="Cambria Math" pitchFamily="34" charset="-122"/>
                            <a:cs typeface="Cambria Math" pitchFamily="34" charset="-120"/>
                          </a:rPr>
                          <m:t>𝑛</m:t>
                        </m:r>
                      </m:sub>
                    </m:sSub>
                    <m:r>
                      <a:rPr lang="en-US" altLang="zh-CN" sz="1800" b="0" i="0" smtClean="0">
                        <a:solidFill>
                          <a:srgbClr val="000000"/>
                        </a:solidFill>
                        <a:latin typeface="Cambria Math" pitchFamily="34" charset="0"/>
                        <a:ea typeface="Cambria Math" pitchFamily="34" charset="-122"/>
                        <a:cs typeface="Cambria Math" pitchFamily="34" charset="-120"/>
                      </a:rPr>
                      <m:t>=</m:t>
                    </m:r>
                    <m:r>
                      <a:rPr lang="en-US" altLang="zh-CN" sz="1800" b="0" i="0" smtClean="0">
                        <a:solidFill>
                          <a:srgbClr val="000000"/>
                        </a:solidFill>
                        <a:latin typeface="Cambria Math" pitchFamily="34" charset="0"/>
                        <a:ea typeface="Cambria Math" pitchFamily="34" charset="-122"/>
                        <a:cs typeface="Cambria Math" pitchFamily="34" charset="-120"/>
                      </a:rPr>
                      <m:t>𝑛𝑃</m:t>
                    </m:r>
                    <m:r>
                      <a:rPr lang="en-US" altLang="zh-CN" sz="1800" b="0" i="0" smtClean="0">
                        <a:solidFill>
                          <a:srgbClr val="000000"/>
                        </a:solidFill>
                        <a:latin typeface="Cambria Math" pitchFamily="34" charset="0"/>
                        <a:ea typeface="Cambria Math" pitchFamily="34" charset="-122"/>
                        <a:cs typeface="Cambria Math" pitchFamily="34" charset="-120"/>
                      </a:rPr>
                      <m:t>(</m:t>
                    </m:r>
                    <m:r>
                      <a:rPr lang="en-US" altLang="zh-CN" sz="1800" b="0" i="0" smtClean="0">
                        <a:solidFill>
                          <a:srgbClr val="000000"/>
                        </a:solidFill>
                        <a:latin typeface="Cambria Math" pitchFamily="34" charset="0"/>
                        <a:ea typeface="Cambria Math" pitchFamily="34" charset="-122"/>
                        <a:cs typeface="Cambria Math" pitchFamily="34" charset="-120"/>
                      </a:rPr>
                      <m:t>𝑋</m:t>
                    </m:r>
                    <m:r>
                      <a:rPr lang="en-US" altLang="zh-CN" sz="1800" b="0" i="0" smtClean="0">
                        <a:solidFill>
                          <a:srgbClr val="000000"/>
                        </a:solidFill>
                        <a:latin typeface="Cambria Math" pitchFamily="34" charset="0"/>
                        <a:ea typeface="Cambria Math" pitchFamily="34" charset="-122"/>
                        <a:cs typeface="Cambria Math" pitchFamily="34" charset="-120"/>
                      </a:rPr>
                      <m:t>=</m:t>
                    </m:r>
                    <m:r>
                      <a:rPr lang="en-US" altLang="zh-CN" sz="1800" b="0" i="0" smtClean="0">
                        <a:solidFill>
                          <a:srgbClr val="000000"/>
                        </a:solidFill>
                        <a:latin typeface="Cambria Math" pitchFamily="34" charset="0"/>
                        <a:ea typeface="Cambria Math" pitchFamily="34" charset="-122"/>
                        <a:cs typeface="Cambria Math" pitchFamily="34" charset="-120"/>
                      </a:rPr>
                      <m:t>𝑛</m:t>
                    </m:r>
                    <m:r>
                      <a:rPr lang="en-US" altLang="zh-CN" sz="1800" b="0" i="0" smtClean="0">
                        <a:solidFill>
                          <a:srgbClr val="000000"/>
                        </a:solidFill>
                        <a:latin typeface="Cambria Math" pitchFamily="34" charset="0"/>
                        <a:ea typeface="Cambria Math" pitchFamily="34" charset="-122"/>
                        <a:cs typeface="Cambria Math" pitchFamily="34" charset="-120"/>
                      </a:rPr>
                      <m:t>)</m:t>
                    </m:r>
                  </m:oMath>
                </a14:m>
                <a:r>
                  <a:rPr lang="en-US" altLang="zh-CN" sz="1800" b="0" i="0" dirty="0">
                    <a:solidFill>
                      <a:srgbClr val="000000"/>
                    </a:solidFill>
                    <a:latin typeface="微软雅黑" pitchFamily="34" charset="0"/>
                    <a:ea typeface="微软雅黑" pitchFamily="34" charset="-122"/>
                    <a:cs typeface="微软雅黑" pitchFamily="34" charset="-120"/>
                  </a:rPr>
                  <a:t>，数列</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𝑎</m:t>
                        </m:r>
                      </m:e>
                      <m:sub>
                        <m:r>
                          <a:rPr lang="en-US" altLang="zh-CN" sz="1800" b="0" i="0">
                            <a:solidFill>
                              <a:srgbClr val="000000"/>
                            </a:solidFill>
                            <a:latin typeface="Cambria Math" pitchFamily="34" charset="0"/>
                            <a:ea typeface="Cambria Math" pitchFamily="34" charset="-122"/>
                            <a:cs typeface="Cambria Math" pitchFamily="34" charset="-120"/>
                          </a:rPr>
                          <m:t>𝑛</m:t>
                        </m:r>
                      </m:sub>
                    </m:sSub>
                    <m:r>
                      <a:rPr lang="en-US" altLang="zh-CN" sz="1800" b="0" i="0" smtClean="0">
                        <a:solidFill>
                          <a:srgbClr val="000000"/>
                        </a:solidFill>
                        <a:latin typeface="Cambria Math" pitchFamily="34" charset="0"/>
                        <a:ea typeface="Cambria Math" pitchFamily="34" charset="-122"/>
                        <a:cs typeface="Cambria Math" pitchFamily="34" charset="-120"/>
                      </a:rPr>
                      <m:t>}</m:t>
                    </m:r>
                  </m:oMath>
                </a14:m>
                <a:r>
                  <a:rPr lang="en-US" altLang="zh-CN" sz="1800" b="0" i="0" dirty="0">
                    <a:solidFill>
                      <a:srgbClr val="000000"/>
                    </a:solidFill>
                    <a:latin typeface="微软雅黑" pitchFamily="34" charset="0"/>
                    <a:ea typeface="微软雅黑" pitchFamily="34" charset="-122"/>
                    <a:cs typeface="微软雅黑" pitchFamily="34" charset="-120"/>
                  </a:rPr>
                  <a:t>的前</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𝑛</m:t>
                    </m:r>
                  </m:oMath>
                </a14:m>
                <a:r>
                  <a:rPr lang="en-US" altLang="zh-CN" sz="1800" b="0" i="0" dirty="0">
                    <a:solidFill>
                      <a:srgbClr val="000000"/>
                    </a:solidFill>
                    <a:latin typeface="微软雅黑" pitchFamily="34" charset="0"/>
                    <a:ea typeface="微软雅黑" pitchFamily="34" charset="-122"/>
                    <a:cs typeface="微软雅黑" pitchFamily="34" charset="-120"/>
                  </a:rPr>
                  <a:t>项和为</a:t>
                </a:r>
                <a14:m>
                  <m:oMath xmlns:m="http://schemas.openxmlformats.org/officeDocument/2006/math">
                    <m:sSub>
                      <m:sSub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𝑆</m:t>
                        </m:r>
                      </m:e>
                      <m:sub>
                        <m:r>
                          <a:rPr lang="en-US" altLang="zh-CN" sz="1800" b="0" i="0">
                            <a:solidFill>
                              <a:srgbClr val="000000"/>
                            </a:solidFill>
                            <a:latin typeface="Cambria Math" pitchFamily="34" charset="0"/>
                            <a:ea typeface="Cambria Math" pitchFamily="34" charset="-122"/>
                            <a:cs typeface="Cambria Math" pitchFamily="34" charset="-120"/>
                          </a:rPr>
                          <m:t>𝑛</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p>
              <a:p>
                <a:pPr latinLnBrk="1">
                  <a:lnSpc>
                    <a:spcPts val="4800"/>
                  </a:lnSpc>
                </a:pPr>
                <a:r>
                  <a:rPr lang="en-US" altLang="zh-CN" b="0" i="0" dirty="0">
                    <a:solidFill>
                      <a:srgbClr val="000000"/>
                    </a:solidFill>
                    <a:latin typeface="微软雅黑" pitchFamily="34" charset="0"/>
                    <a:ea typeface="微软雅黑" pitchFamily="34" charset="-122"/>
                    <a:cs typeface="微软雅黑" pitchFamily="34" charset="-120"/>
                  </a:rPr>
                  <a:t>则</a:t>
                </a:r>
                <a14:m>
                  <m:oMath xmlns:m="http://schemas.openxmlformats.org/officeDocument/2006/math">
                    <m:sSub>
                      <m:sSubPr>
                        <m:ctrlPr>
                          <a:rPr lang="en-US" altLang="zh-CN" b="0" i="1" dirty="0" smtClean="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𝑆</m:t>
                        </m:r>
                      </m:e>
                      <m:sub>
                        <m:r>
                          <a:rPr lang="en-US" altLang="zh-CN" b="0" i="0">
                            <a:solidFill>
                              <a:srgbClr val="000000"/>
                            </a:solidFill>
                            <a:latin typeface="Cambria Math" pitchFamily="34" charset="0"/>
                            <a:ea typeface="Cambria Math" pitchFamily="34" charset="-122"/>
                            <a:cs typeface="Cambria Math" pitchFamily="34" charset="-120"/>
                          </a:rPr>
                          <m:t>𝑛</m:t>
                        </m:r>
                      </m:sub>
                    </m:sSub>
                    <m:r>
                      <a:rPr lang="en-US" altLang="zh-CN" b="0" i="0" smtClean="0">
                        <a:solidFill>
                          <a:srgbClr val="00000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i="0" dirty="0">
                    <a:solidFill>
                      <a:srgbClr val="000000"/>
                    </a:solidFill>
                    <a:latin typeface="SimSun" pitchFamily="34" charset="0"/>
                    <a:ea typeface="SimSun" pitchFamily="34" charset="-122"/>
                    <a:cs typeface="SimSun" pitchFamily="34" charset="-120"/>
                  </a:rPr>
                  <a:t>_</a:t>
                </a:r>
                <a:r>
                  <a:rPr lang="en-US" altLang="zh-CN" sz="2700" b="0" i="0" u="sng" kern="0" spc="-99900" dirty="0">
                    <a:solidFill>
                      <a:srgbClr val="FF00FF"/>
                    </a:solidFill>
                    <a:latin typeface="SimSun" panose="02010600030101010101" pitchFamily="2" charset="-122"/>
                    <a:ea typeface="微软雅黑" pitchFamily="34" charset="-122"/>
                    <a:cs typeface="微软雅黑" pitchFamily="34" charset="-120"/>
                  </a:rPr>
                  <a:t> </a:t>
                </a:r>
                <a:r>
                  <a:rPr lang="en-US" altLang="zh-CN" i="0" dirty="0">
                    <a:solidFill>
                      <a:srgbClr val="000000"/>
                    </a:solidFill>
                    <a:latin typeface="SimSun" pitchFamily="34" charset="0"/>
                    <a:ea typeface="SimSun" pitchFamily="34" charset="-122"/>
                    <a:cs typeface="SimSun" pitchFamily="34" charset="-120"/>
                  </a:rPr>
                  <a:t>______________</a:t>
                </a:r>
                <a:r>
                  <a:rPr lang="en-US" altLang="zh-CN" b="0" i="0" dirty="0">
                    <a:solidFill>
                      <a:srgbClr val="000000"/>
                    </a:solidFill>
                    <a:latin typeface="微软雅黑" pitchFamily="34" charset="0"/>
                    <a:ea typeface="微软雅黑" pitchFamily="34" charset="-122"/>
                    <a:cs typeface="微软雅黑" pitchFamily="34" charset="-120"/>
                  </a:rPr>
                  <a:t>.</a:t>
                </a:r>
                <a:endParaRPr lang="en-US" altLang="zh-CN" dirty="0">
                  <a:solidFill>
                    <a:srgbClr val="000000"/>
                  </a:solidFill>
                </a:endParaRPr>
              </a:p>
            </p:txBody>
          </p:sp>
        </mc:Choice>
        <mc:Fallback>
          <p:sp>
            <p:nvSpPr>
              <p:cNvPr id="2" name="QB_4_BD.30_1#820fed4f5?vop=1&amp;pid=657e5b42c&amp;color=0,0,0&amp;vtp=1&amp;bt=1&amp;bbb=1&amp;hb=1"/>
              <p:cNvSpPr>
                <a:spLocks noRot="1" noChangeAspect="1" noMove="1" noResize="1" noEditPoints="1" noAdjustHandles="1" noChangeArrowheads="1" noChangeShapeType="1" noTextEdit="1"/>
              </p:cNvSpPr>
              <p:nvPr/>
            </p:nvSpPr>
            <p:spPr>
              <a:xfrm>
                <a:off x="832104" y="1080000"/>
                <a:ext cx="10531904" cy="2104644"/>
              </a:xfrm>
              <a:prstGeom prst="rect">
                <a:avLst/>
              </a:prstGeom>
              <a:blipFill>
                <a:blip r:embed="rId3"/>
                <a:stretch>
                  <a:fillRect l="-1390" r="-3069" b="-6667"/>
                </a:stretch>
              </a:blipFill>
              <a:ln/>
            </p:spPr>
            <p:txBody>
              <a:bodyPr/>
              <a:lstStyle/>
              <a:p>
                <a:r>
                  <a:rPr lang="zh-CN" altLang="en-US">
                    <a:noFill/>
                  </a:rPr>
                  <a:t> </a:t>
                </a:r>
              </a:p>
            </p:txBody>
          </p:sp>
        </mc:Fallback>
      </mc:AlternateContent>
      <p:pic>
        <p:nvPicPr>
          <p:cNvPr id="3" name="QB_4_BD.30_1#820fed4f5?vop=1&amp;pid=657e5b42c&amp;color=0,0,0&amp;tib=255,255,255&amp;iip=3&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1272128" y="1203444"/>
            <a:ext cx="393192" cy="164592"/>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4" name="QB_4_AN.31_1#820fed4f5.blank?vop=1&amp;pid=657e5b42c&amp;color=0,0,0&amp;vpa=10&amp;vtp=1&amp;bbb=1&amp;rh=30.59"/>
              <p:cNvSpPr/>
              <p:nvPr/>
            </p:nvSpPr>
            <p:spPr>
              <a:xfrm>
                <a:off x="6074156" y="2111748"/>
                <a:ext cx="525082" cy="388493"/>
              </a:xfrm>
              <a:prstGeom prst="rect">
                <a:avLst/>
              </a:prstGeom>
              <a:noFill/>
              <a:ln/>
            </p:spPr>
            <p:txBody>
              <a:bodyPr wrap="none" lIns="0" tIns="0" rIns="0" bIns="0" rtlCol="0" anchor="t"/>
              <a:lstStyle/>
              <a:p>
                <a:pPr algn="ctr" latinLnBrk="1">
                  <a:lnSpc>
                    <a:spcPts val="3100"/>
                  </a:lnSpc>
                </a:pPr>
                <a14:m>
                  <m:oMath xmlns:m="http://schemas.openxmlformats.org/officeDocument/2006/math">
                    <m:sSup>
                      <m:sSupPr>
                        <m:ctrlPr>
                          <a:rPr lang="en-US" altLang="zh-CN" b="0" i="1" dirty="0" smtClean="0">
                            <a:solidFill>
                              <a:srgbClr val="FF0000"/>
                            </a:solidFill>
                            <a:latin typeface="Cambria Math" panose="02040503050406030204" pitchFamily="18" charset="0"/>
                            <a:ea typeface="微软雅黑" pitchFamily="34" charset="-122"/>
                            <a:cs typeface="微软雅黑" pitchFamily="34" charset="-120"/>
                          </a:rPr>
                        </m:ctrlPr>
                      </m:sSupPr>
                      <m:e>
                        <m:r>
                          <a:rPr lang="en-US" altLang="zh-CN" b="0" i="0">
                            <a:solidFill>
                              <a:srgbClr val="FF0000"/>
                            </a:solidFill>
                            <a:latin typeface="Cambria Math" pitchFamily="34" charset="0"/>
                            <a:ea typeface="Cambria Math" pitchFamily="34" charset="-122"/>
                            <a:cs typeface="Cambria Math" pitchFamily="34" charset="-120"/>
                          </a:rPr>
                          <m:t>(</m:t>
                        </m:r>
                        <m:f>
                          <m:fPr>
                            <m:ctrlPr>
                              <a:rPr lang="en-US" altLang="zh-CN"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b="0" i="0">
                                <a:solidFill>
                                  <a:srgbClr val="FF0000"/>
                                </a:solidFill>
                                <a:latin typeface="Cambria Math" pitchFamily="34" charset="0"/>
                                <a:ea typeface="Cambria Math" pitchFamily="34" charset="-122"/>
                                <a:cs typeface="Cambria Math" pitchFamily="34" charset="-120"/>
                              </a:rPr>
                              <m:t>4</m:t>
                            </m:r>
                          </m:num>
                          <m:den>
                            <m:r>
                              <a:rPr lang="en-US" altLang="zh-CN" b="0" i="0">
                                <a:solidFill>
                                  <a:srgbClr val="FF0000"/>
                                </a:solidFill>
                                <a:latin typeface="Cambria Math" pitchFamily="34" charset="0"/>
                                <a:ea typeface="Cambria Math" pitchFamily="34" charset="-122"/>
                                <a:cs typeface="Cambria Math" pitchFamily="34" charset="-120"/>
                              </a:rPr>
                              <m:t>5</m:t>
                            </m:r>
                          </m:den>
                        </m:f>
                        <m:r>
                          <a:rPr lang="en-US" altLang="zh-CN" b="0" i="0">
                            <a:solidFill>
                              <a:srgbClr val="FF0000"/>
                            </a:solidFill>
                            <a:latin typeface="Cambria Math" pitchFamily="34" charset="0"/>
                            <a:ea typeface="Cambria Math" pitchFamily="34" charset="-122"/>
                            <a:cs typeface="Cambria Math" pitchFamily="34" charset="-120"/>
                          </a:rPr>
                          <m:t>)</m:t>
                        </m:r>
                      </m:e>
                      <m:sup>
                        <m:r>
                          <a:rPr lang="en-US" altLang="zh-CN" b="0" i="0">
                            <a:solidFill>
                              <a:srgbClr val="FF0000"/>
                            </a:solidFill>
                            <a:latin typeface="Cambria Math" pitchFamily="34" charset="0"/>
                            <a:ea typeface="Cambria Math" pitchFamily="34" charset="-122"/>
                            <a:cs typeface="Cambria Math" pitchFamily="34" charset="-120"/>
                          </a:rPr>
                          <m:t>𝑛</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00" dirty="0"/>
              </a:p>
            </p:txBody>
          </p:sp>
        </mc:Choice>
        <mc:Fallback>
          <p:sp>
            <p:nvSpPr>
              <p:cNvPr id="4" name="QB_4_AN.31_1#820fed4f5.blank?vop=1&amp;pid=657e5b42c&amp;color=0,0,0&amp;vpa=10&amp;vtp=1&amp;bbb=1&amp;rh=30.59"/>
              <p:cNvSpPr>
                <a:spLocks noRot="1" noChangeAspect="1" noMove="1" noResize="1" noEditPoints="1" noAdjustHandles="1" noChangeArrowheads="1" noChangeShapeType="1" noTextEdit="1"/>
              </p:cNvSpPr>
              <p:nvPr/>
            </p:nvSpPr>
            <p:spPr>
              <a:xfrm>
                <a:off x="6074156" y="2111748"/>
                <a:ext cx="525082" cy="388493"/>
              </a:xfrm>
              <a:prstGeom prst="rect">
                <a:avLst/>
              </a:prstGeom>
              <a:blipFill>
                <a:blip r:embed="rId5"/>
                <a:stretch>
                  <a:fillRect l="-9195" b="-15625"/>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5" name="QB_4_AN.32_1#820fed4f5.blank?vop=1&amp;pid=657e5b42c&amp;color=0,0,0&amp;vpa=11&amp;vtp=1&amp;bbb=1&amp;rh=30.59"/>
              <p:cNvSpPr/>
              <p:nvPr/>
            </p:nvSpPr>
            <p:spPr>
              <a:xfrm>
                <a:off x="1556702" y="2743827"/>
                <a:ext cx="1651381" cy="388493"/>
              </a:xfrm>
              <a:prstGeom prst="rect">
                <a:avLst/>
              </a:prstGeom>
              <a:noFill/>
              <a:ln/>
            </p:spPr>
            <p:txBody>
              <a:bodyPr wrap="none" lIns="0" tIns="0" rIns="0" bIns="0" rtlCol="0" anchor="t"/>
              <a:lstStyle/>
              <a:p>
                <a:pPr algn="ctr" latinLnBrk="1">
                  <a:lnSpc>
                    <a:spcPts val="3100"/>
                  </a:lnSpc>
                </a:pPr>
                <a14:m>
                  <m:oMath xmlns:m="http://schemas.openxmlformats.org/officeDocument/2006/math">
                    <m:r>
                      <a:rPr lang="en-US" altLang="zh-CN" b="0" i="0" smtClean="0">
                        <a:solidFill>
                          <a:srgbClr val="FF0000"/>
                        </a:solidFill>
                        <a:latin typeface="Cambria Math" pitchFamily="34" charset="0"/>
                        <a:ea typeface="Cambria Math" pitchFamily="34" charset="-122"/>
                        <a:cs typeface="Cambria Math" pitchFamily="34" charset="-120"/>
                      </a:rPr>
                      <m:t>5−(</m:t>
                    </m:r>
                    <m:r>
                      <a:rPr lang="en-US" altLang="zh-CN" b="0" i="0" smtClean="0">
                        <a:solidFill>
                          <a:srgbClr val="FF0000"/>
                        </a:solidFill>
                        <a:latin typeface="Cambria Math" pitchFamily="34" charset="0"/>
                        <a:ea typeface="Cambria Math" pitchFamily="34" charset="-122"/>
                        <a:cs typeface="Cambria Math" pitchFamily="34" charset="-120"/>
                      </a:rPr>
                      <m:t>𝑛</m:t>
                    </m:r>
                    <m:r>
                      <a:rPr lang="en-US" altLang="zh-CN" b="0" i="0" smtClean="0">
                        <a:solidFill>
                          <a:srgbClr val="FF0000"/>
                        </a:solidFill>
                        <a:latin typeface="Cambria Math" pitchFamily="34" charset="0"/>
                        <a:ea typeface="Cambria Math" pitchFamily="34" charset="-122"/>
                        <a:cs typeface="Cambria Math" pitchFamily="34" charset="-120"/>
                      </a:rPr>
                      <m:t>+5)</m:t>
                    </m:r>
                    <m:sSup>
                      <m:sSupPr>
                        <m:ctrlPr>
                          <a:rPr lang="en-US" altLang="zh-CN" b="0" i="1" dirty="0" smtClean="0">
                            <a:solidFill>
                              <a:srgbClr val="FF0000"/>
                            </a:solidFill>
                            <a:latin typeface="Cambria Math" panose="02040503050406030204" pitchFamily="18" charset="0"/>
                            <a:ea typeface="微软雅黑" pitchFamily="34" charset="-122"/>
                            <a:cs typeface="微软雅黑" pitchFamily="34" charset="-120"/>
                          </a:rPr>
                        </m:ctrlPr>
                      </m:sSupPr>
                      <m:e>
                        <m:r>
                          <a:rPr lang="en-US" altLang="zh-CN" b="0" i="0">
                            <a:solidFill>
                              <a:srgbClr val="FF0000"/>
                            </a:solidFill>
                            <a:latin typeface="Cambria Math" pitchFamily="34" charset="0"/>
                            <a:ea typeface="Cambria Math" pitchFamily="34" charset="-122"/>
                            <a:cs typeface="Cambria Math" pitchFamily="34" charset="-120"/>
                          </a:rPr>
                          <m:t>(</m:t>
                        </m:r>
                        <m:f>
                          <m:fPr>
                            <m:ctrlPr>
                              <a:rPr lang="en-US" altLang="zh-CN"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b="0" i="0">
                                <a:solidFill>
                                  <a:srgbClr val="FF0000"/>
                                </a:solidFill>
                                <a:latin typeface="Cambria Math" pitchFamily="34" charset="0"/>
                                <a:ea typeface="Cambria Math" pitchFamily="34" charset="-122"/>
                                <a:cs typeface="Cambria Math" pitchFamily="34" charset="-120"/>
                              </a:rPr>
                              <m:t>4</m:t>
                            </m:r>
                          </m:num>
                          <m:den>
                            <m:r>
                              <a:rPr lang="en-US" altLang="zh-CN" b="0" i="0">
                                <a:solidFill>
                                  <a:srgbClr val="FF0000"/>
                                </a:solidFill>
                                <a:latin typeface="Cambria Math" pitchFamily="34" charset="0"/>
                                <a:ea typeface="Cambria Math" pitchFamily="34" charset="-122"/>
                                <a:cs typeface="Cambria Math" pitchFamily="34" charset="-120"/>
                              </a:rPr>
                              <m:t>5</m:t>
                            </m:r>
                          </m:den>
                        </m:f>
                        <m:r>
                          <a:rPr lang="en-US" altLang="zh-CN" b="0" i="0">
                            <a:solidFill>
                              <a:srgbClr val="FF0000"/>
                            </a:solidFill>
                            <a:latin typeface="Cambria Math" pitchFamily="34" charset="0"/>
                            <a:ea typeface="Cambria Math" pitchFamily="34" charset="-122"/>
                            <a:cs typeface="Cambria Math" pitchFamily="34" charset="-120"/>
                          </a:rPr>
                          <m:t>)</m:t>
                        </m:r>
                      </m:e>
                      <m:sup>
                        <m:r>
                          <a:rPr lang="en-US" altLang="zh-CN" b="0" i="0">
                            <a:solidFill>
                              <a:srgbClr val="FF0000"/>
                            </a:solidFill>
                            <a:latin typeface="Cambria Math" pitchFamily="34" charset="0"/>
                            <a:ea typeface="Cambria Math" pitchFamily="34" charset="-122"/>
                            <a:cs typeface="Cambria Math" pitchFamily="34" charset="-120"/>
                          </a:rPr>
                          <m:t>𝑛</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00" dirty="0"/>
              </a:p>
            </p:txBody>
          </p:sp>
        </mc:Choice>
        <mc:Fallback>
          <p:sp>
            <p:nvSpPr>
              <p:cNvPr id="5" name="QB_4_AN.32_1#820fed4f5.blank?vop=1&amp;pid=657e5b42c&amp;color=0,0,0&amp;vpa=11&amp;vtp=1&amp;bbb=1&amp;rh=30.59"/>
              <p:cNvSpPr>
                <a:spLocks noRot="1" noChangeAspect="1" noMove="1" noResize="1" noEditPoints="1" noAdjustHandles="1" noChangeArrowheads="1" noChangeShapeType="1" noTextEdit="1"/>
              </p:cNvSpPr>
              <p:nvPr/>
            </p:nvSpPr>
            <p:spPr>
              <a:xfrm>
                <a:off x="1556702" y="2743827"/>
                <a:ext cx="1651381" cy="388493"/>
              </a:xfrm>
              <a:prstGeom prst="rect">
                <a:avLst/>
              </a:prstGeom>
              <a:blipFill>
                <a:blip r:embed="rId6"/>
                <a:stretch>
                  <a:fillRect l="-1845" b="-15625"/>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6" name="QB_4_EX.33_1#820fed4f5?vop=1&amp;pid=657e5b42c&amp;color=0,0,0&amp;vtp=1&amp;bbb=1&amp;hb=1"/>
              <p:cNvSpPr/>
              <p:nvPr/>
            </p:nvSpPr>
            <p:spPr>
              <a:xfrm>
                <a:off x="832104" y="3190232"/>
                <a:ext cx="10533888" cy="970407"/>
              </a:xfrm>
              <a:prstGeom prst="rect">
                <a:avLst/>
              </a:prstGeom>
              <a:noFill/>
              <a:ln/>
            </p:spPr>
            <p:txBody>
              <a:bodyPr wrap="none" lIns="0" tIns="0" rIns="0" bIns="0" rtlCol="0" anchor="t"/>
              <a:lstStyle/>
              <a:p>
                <a:pPr algn="l" latinLnBrk="1">
                  <a:lnSpc>
                    <a:spcPts val="3800"/>
                  </a:lnSpc>
                </a:pPr>
                <a:r>
                  <a:rPr lang="en-US" altLang="zh-CN" sz="1800" b="1" i="0" dirty="0">
                    <a:solidFill>
                      <a:srgbClr val="000000"/>
                    </a:solidFill>
                    <a:latin typeface="微软雅黑" pitchFamily="34" charset="0"/>
                    <a:ea typeface="微软雅黑" pitchFamily="34" charset="-122"/>
                    <a:cs typeface="微软雅黑" pitchFamily="34" charset="-120"/>
                  </a:rPr>
                  <a:t>思路导引</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楷体" pitchFamily="34" charset="-122"/>
                    <a:cs typeface="微软雅黑" pitchFamily="34" charset="-120"/>
                  </a:rPr>
                  <a:t>根据条件概率的计算公式以及递推关系可得</a:t>
                </a:r>
                <a14:m>
                  <m:oMath xmlns:m="http://schemas.openxmlformats.org/officeDocument/2006/math">
                    <m:f>
                      <m:f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𝑋</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𝑛</m:t>
                        </m:r>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𝑋</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𝑛</m:t>
                        </m:r>
                        <m:r>
                          <a:rPr lang="en-US" altLang="zh-CN" sz="1800" b="0" i="0">
                            <a:solidFill>
                              <a:srgbClr val="000000"/>
                            </a:solidFill>
                            <a:latin typeface="Cambria Math" pitchFamily="34" charset="0"/>
                            <a:ea typeface="Cambria Math" pitchFamily="34" charset="-122"/>
                            <a:cs typeface="Cambria Math" pitchFamily="34" charset="-120"/>
                          </a:rPr>
                          <m:t>)</m:t>
                        </m:r>
                      </m:den>
                    </m:f>
                    <m:r>
                      <a:rPr lang="en-US" altLang="zh-CN" sz="1800" b="0" i="0" smtClean="0">
                        <a:solidFill>
                          <a:srgbClr val="000000"/>
                        </a:solidFill>
                        <a:latin typeface="Cambria Math" pitchFamily="34" charset="0"/>
                        <a:ea typeface="Cambria Math" pitchFamily="34" charset="-122"/>
                        <a:cs typeface="Cambria Math" pitchFamily="34" charset="-120"/>
                      </a:rPr>
                      <m:t>=</m:t>
                    </m:r>
                    <m:f>
                      <m:f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4</m:t>
                        </m:r>
                      </m:num>
                      <m:den>
                        <m:r>
                          <a:rPr lang="en-US" altLang="zh-CN" sz="1800" b="0" i="0">
                            <a:solidFill>
                              <a:srgbClr val="000000"/>
                            </a:solidFill>
                            <a:latin typeface="Cambria Math" pitchFamily="34" charset="0"/>
                            <a:ea typeface="Cambria Math" pitchFamily="34" charset="-122"/>
                            <a:cs typeface="Cambria Math" pitchFamily="34" charset="-120"/>
                          </a:rPr>
                          <m:t>5</m:t>
                        </m:r>
                      </m:den>
                    </m:f>
                    <m:r>
                      <a:rPr lang="en-US" altLang="zh-CN" sz="1800" b="0" i="0" smtClean="0">
                        <a:solidFill>
                          <a:srgbClr val="000000"/>
                        </a:solidFill>
                        <a:latin typeface="Cambria Math" pitchFamily="34" charset="0"/>
                        <a:ea typeface="Cambria Math" pitchFamily="34" charset="-122"/>
                        <a:cs typeface="Cambria Math" pitchFamily="34" charset="-120"/>
                      </a:rPr>
                      <m:t>(</m:t>
                    </m:r>
                    <m:r>
                      <a:rPr lang="en-US" altLang="zh-CN" sz="1800" b="0" i="0" smtClean="0">
                        <a:solidFill>
                          <a:srgbClr val="000000"/>
                        </a:solidFill>
                        <a:latin typeface="Cambria Math" pitchFamily="34" charset="0"/>
                        <a:ea typeface="Cambria Math" pitchFamily="34" charset="-122"/>
                        <a:cs typeface="Cambria Math" pitchFamily="34" charset="-120"/>
                      </a:rPr>
                      <m:t>𝑛</m:t>
                    </m:r>
                    <m:r>
                      <a:rPr lang="en-US" altLang="zh-CN" sz="1800" b="0" i="0" smtClean="0">
                        <a:solidFill>
                          <a:srgbClr val="000000"/>
                        </a:solidFill>
                        <a:latin typeface="Cambria Math" pitchFamily="34" charset="0"/>
                        <a:ea typeface="Cambria Math" pitchFamily="34" charset="-122"/>
                        <a:cs typeface="Cambria Math" pitchFamily="34" charset="-120"/>
                      </a:rPr>
                      <m:t>≥2)</m:t>
                    </m:r>
                  </m:oMath>
                </a14:m>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分析当</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𝑛</m:t>
                    </m:r>
                    <m:r>
                      <a:rPr lang="en-US" altLang="zh-CN" sz="1800" b="0" i="0" smtClean="0">
                        <a:solidFill>
                          <a:srgbClr val="000000"/>
                        </a:solidFill>
                        <a:latin typeface="Cambria Math" pitchFamily="34" charset="0"/>
                        <a:ea typeface="Cambria Math" pitchFamily="34" charset="-122"/>
                        <a:cs typeface="Cambria Math" pitchFamily="34" charset="-120"/>
                      </a:rPr>
                      <m:t>=1</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楷体" pitchFamily="34" charset="-122"/>
                    <a:cs typeface="微软雅黑" pitchFamily="34" charset="-120"/>
                  </a:rPr>
                  <a:t>时的情况</a:t>
                </a:r>
                <a:r>
                  <a:rPr lang="en-US" altLang="zh-CN" sz="1800" b="0" i="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微软雅黑" pitchFamily="34" charset="0"/>
                    <a:ea typeface="楷体" pitchFamily="34" charset="-122"/>
                    <a:cs typeface="微软雅黑" pitchFamily="34" charset="-120"/>
                  </a:rPr>
                  <a:t>并根据</a:t>
                </a:r>
              </a:p>
              <a:p>
                <a:pPr latinLnBrk="1">
                  <a:lnSpc>
                    <a:spcPts val="4100"/>
                  </a:lnSpc>
                </a:pPr>
                <a:r>
                  <a:rPr lang="en-US" altLang="zh-CN" b="0" i="0">
                    <a:solidFill>
                      <a:srgbClr val="000000"/>
                    </a:solidFill>
                    <a:latin typeface="微软雅黑" pitchFamily="34" charset="0"/>
                    <a:ea typeface="楷体" pitchFamily="34" charset="-122"/>
                    <a:cs typeface="微软雅黑" pitchFamily="34" charset="-120"/>
                  </a:rPr>
                  <a:t>等比数列的通项公式可得</a:t>
                </a:r>
                <a14:m>
                  <m:oMath xmlns:m="http://schemas.openxmlformats.org/officeDocument/2006/math">
                    <m:r>
                      <a:rPr lang="en-US" altLang="zh-CN" b="0" i="0" smtClean="0">
                        <a:solidFill>
                          <a:srgbClr val="000000"/>
                        </a:solidFill>
                        <a:latin typeface="Cambria Math" pitchFamily="34" charset="0"/>
                        <a:ea typeface="Cambria Math" pitchFamily="34" charset="-122"/>
                        <a:cs typeface="Cambria Math" pitchFamily="34" charset="-120"/>
                      </a:rPr>
                      <m:t>𝑃</m:t>
                    </m:r>
                    <m:r>
                      <a:rPr lang="en-US" altLang="zh-CN" b="0" i="0" smtClean="0">
                        <a:solidFill>
                          <a:srgbClr val="000000"/>
                        </a:solidFill>
                        <a:latin typeface="Cambria Math" pitchFamily="34" charset="0"/>
                        <a:ea typeface="Cambria Math" pitchFamily="34" charset="-122"/>
                        <a:cs typeface="Cambria Math" pitchFamily="34" charset="-120"/>
                      </a:rPr>
                      <m:t>(</m:t>
                    </m:r>
                    <m:r>
                      <a:rPr lang="en-US" altLang="zh-CN" b="0" i="0" smtClean="0">
                        <a:solidFill>
                          <a:srgbClr val="000000"/>
                        </a:solidFill>
                        <a:latin typeface="Cambria Math" pitchFamily="34" charset="0"/>
                        <a:ea typeface="Cambria Math" pitchFamily="34" charset="-122"/>
                        <a:cs typeface="Cambria Math" pitchFamily="34" charset="-120"/>
                      </a:rPr>
                      <m:t>𝑋</m:t>
                    </m:r>
                    <m:r>
                      <a:rPr lang="en-US" altLang="zh-CN" b="0" i="0" smtClean="0">
                        <a:solidFill>
                          <a:srgbClr val="000000"/>
                        </a:solidFill>
                        <a:latin typeface="Cambria Math" pitchFamily="34" charset="0"/>
                        <a:ea typeface="Cambria Math" pitchFamily="34" charset="-122"/>
                        <a:cs typeface="Cambria Math" pitchFamily="34" charset="-120"/>
                      </a:rPr>
                      <m:t>=</m:t>
                    </m:r>
                    <m:r>
                      <a:rPr lang="en-US" altLang="zh-CN" b="0" i="0" smtClean="0">
                        <a:solidFill>
                          <a:srgbClr val="000000"/>
                        </a:solidFill>
                        <a:latin typeface="Cambria Math" pitchFamily="34" charset="0"/>
                        <a:ea typeface="Cambria Math" pitchFamily="34" charset="-122"/>
                        <a:cs typeface="Cambria Math" pitchFamily="34" charset="-120"/>
                      </a:rPr>
                      <m:t>𝑛</m:t>
                    </m:r>
                    <m:r>
                      <a:rPr lang="en-US" altLang="zh-CN" b="0" i="0" smtClean="0">
                        <a:solidFill>
                          <a:srgbClr val="000000"/>
                        </a:solidFill>
                        <a:latin typeface="Cambria Math" pitchFamily="34" charset="0"/>
                        <a:ea typeface="Cambria Math" pitchFamily="34" charset="-122"/>
                        <a:cs typeface="Cambria Math" pitchFamily="34" charset="-120"/>
                      </a:rPr>
                      <m:t>)=</m:t>
                    </m:r>
                    <m:f>
                      <m:fPr>
                        <m:ctrlPr>
                          <a:rPr lang="en-US" altLang="zh-CN"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b="0" i="0">
                            <a:solidFill>
                              <a:srgbClr val="000000"/>
                            </a:solidFill>
                            <a:latin typeface="Cambria Math" pitchFamily="34" charset="0"/>
                            <a:ea typeface="Cambria Math" pitchFamily="34" charset="-122"/>
                            <a:cs typeface="Cambria Math" pitchFamily="34" charset="-120"/>
                          </a:rPr>
                          <m:t>1</m:t>
                        </m:r>
                      </m:num>
                      <m:den>
                        <m:r>
                          <a:rPr lang="en-US" altLang="zh-CN" b="0" i="0">
                            <a:solidFill>
                              <a:srgbClr val="000000"/>
                            </a:solidFill>
                            <a:latin typeface="Cambria Math" pitchFamily="34" charset="0"/>
                            <a:ea typeface="Cambria Math" pitchFamily="34" charset="-122"/>
                            <a:cs typeface="Cambria Math" pitchFamily="34" charset="-120"/>
                          </a:rPr>
                          <m:t>5</m:t>
                        </m:r>
                      </m:den>
                    </m:f>
                    <m:r>
                      <a:rPr lang="en-US" altLang="zh-CN" b="0" i="0" smtClean="0">
                        <a:solidFill>
                          <a:srgbClr val="000000"/>
                        </a:solidFill>
                        <a:latin typeface="Cambria Math" pitchFamily="34" charset="0"/>
                        <a:ea typeface="Cambria Math" pitchFamily="34" charset="-122"/>
                        <a:cs typeface="Cambria Math" pitchFamily="34" charset="-120"/>
                      </a:rPr>
                      <m:t>×</m:t>
                    </m:r>
                    <m:sSup>
                      <m:sSupPr>
                        <m:ctrlPr>
                          <a:rPr lang="en-US" altLang="zh-CN" b="0" i="1" dirty="0" smtClean="0">
                            <a:solidFill>
                              <a:srgbClr val="000000"/>
                            </a:solidFill>
                            <a:latin typeface="Cambria Math" panose="02040503050406030204" pitchFamily="18" charset="0"/>
                            <a:ea typeface="微软雅黑" pitchFamily="34" charset="-122"/>
                            <a:cs typeface="微软雅黑" pitchFamily="34" charset="-120"/>
                          </a:rPr>
                        </m:ctrlPr>
                      </m:sSupPr>
                      <m:e>
                        <m:r>
                          <a:rPr lang="en-US" altLang="zh-CN" b="0" i="0">
                            <a:solidFill>
                              <a:srgbClr val="000000"/>
                            </a:solidFill>
                            <a:latin typeface="Cambria Math" pitchFamily="34" charset="0"/>
                            <a:ea typeface="Cambria Math" pitchFamily="34" charset="-122"/>
                            <a:cs typeface="Cambria Math" pitchFamily="34" charset="-120"/>
                          </a:rPr>
                          <m:t>(</m:t>
                        </m:r>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b="0" i="0">
                                <a:solidFill>
                                  <a:srgbClr val="000000"/>
                                </a:solidFill>
                                <a:latin typeface="Cambria Math" pitchFamily="34" charset="0"/>
                                <a:ea typeface="Cambria Math" pitchFamily="34" charset="-122"/>
                                <a:cs typeface="Cambria Math" pitchFamily="34" charset="-120"/>
                              </a:rPr>
                              <m:t>4</m:t>
                            </m:r>
                          </m:num>
                          <m:den>
                            <m:r>
                              <a:rPr lang="en-US" altLang="zh-CN" b="0" i="0">
                                <a:solidFill>
                                  <a:srgbClr val="000000"/>
                                </a:solidFill>
                                <a:latin typeface="Cambria Math" pitchFamily="34" charset="0"/>
                                <a:ea typeface="Cambria Math" pitchFamily="34" charset="-122"/>
                                <a:cs typeface="Cambria Math" pitchFamily="34" charset="-120"/>
                              </a:rPr>
                              <m:t>5</m:t>
                            </m:r>
                          </m:den>
                        </m:f>
                        <m:r>
                          <a:rPr lang="en-US" altLang="zh-CN" b="0" i="0">
                            <a:solidFill>
                              <a:srgbClr val="000000"/>
                            </a:solidFill>
                            <a:latin typeface="Cambria Math" pitchFamily="34" charset="0"/>
                            <a:ea typeface="Cambria Math" pitchFamily="34" charset="-122"/>
                            <a:cs typeface="Cambria Math" pitchFamily="34" charset="-120"/>
                          </a:rPr>
                          <m:t>)</m:t>
                        </m:r>
                      </m:e>
                      <m:sup>
                        <m:r>
                          <a:rPr lang="en-US" altLang="zh-CN" b="0" i="0">
                            <a:solidFill>
                              <a:srgbClr val="000000"/>
                            </a:solidFill>
                            <a:latin typeface="Cambria Math" pitchFamily="34" charset="0"/>
                            <a:ea typeface="Cambria Math" pitchFamily="34" charset="-122"/>
                            <a:cs typeface="Cambria Math" pitchFamily="34" charset="-120"/>
                          </a:rPr>
                          <m:t>𝑛</m:t>
                        </m:r>
                        <m:r>
                          <a:rPr lang="en-US" altLang="zh-CN" b="0" i="0">
                            <a:solidFill>
                              <a:srgbClr val="000000"/>
                            </a:solidFill>
                            <a:latin typeface="Cambria Math" pitchFamily="34" charset="0"/>
                            <a:ea typeface="Cambria Math" pitchFamily="34" charset="-122"/>
                            <a:cs typeface="Cambria Math" pitchFamily="34" charset="-120"/>
                          </a:rPr>
                          <m:t>−1</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a:t>
                </a:r>
                <a:r>
                  <a:rPr lang="en-US" altLang="zh-CN" b="0" i="0" dirty="0">
                    <a:solidFill>
                      <a:srgbClr val="000000"/>
                    </a:solidFill>
                    <a:latin typeface="微软雅黑" pitchFamily="34" charset="0"/>
                    <a:ea typeface="楷体" pitchFamily="34" charset="-122"/>
                    <a:cs typeface="微软雅黑" pitchFamily="34" charset="-120"/>
                  </a:rPr>
                  <a:t>即可求解第一空</a:t>
                </a:r>
                <a:r>
                  <a:rPr lang="en-US" altLang="zh-CN" b="0" i="0" dirty="0">
                    <a:solidFill>
                      <a:srgbClr val="000000"/>
                    </a:solidFill>
                    <a:latin typeface="微软雅黑" pitchFamily="34" charset="0"/>
                    <a:ea typeface="微软雅黑" pitchFamily="34" charset="-122"/>
                    <a:cs typeface="微软雅黑" pitchFamily="34" charset="-120"/>
                  </a:rPr>
                  <a:t>,</a:t>
                </a:r>
                <a:r>
                  <a:rPr lang="en-US" altLang="zh-CN" b="0" i="0" dirty="0">
                    <a:solidFill>
                      <a:srgbClr val="000000"/>
                    </a:solidFill>
                    <a:latin typeface="微软雅黑" pitchFamily="34" charset="0"/>
                    <a:ea typeface="楷体" pitchFamily="34" charset="-122"/>
                    <a:cs typeface="微软雅黑" pitchFamily="34" charset="-120"/>
                  </a:rPr>
                  <a:t>根据错位相减法求和即可求解第二空</a:t>
                </a:r>
                <a:r>
                  <a:rPr lang="en-US" altLang="zh-CN" b="0" i="0" dirty="0">
                    <a:solidFill>
                      <a:srgbClr val="000000"/>
                    </a:solidFill>
                    <a:latin typeface="微软雅黑" pitchFamily="34" charset="0"/>
                    <a:ea typeface="微软雅黑" pitchFamily="34" charset="-122"/>
                    <a:cs typeface="微软雅黑" pitchFamily="34" charset="-120"/>
                  </a:rPr>
                  <a:t>.</a:t>
                </a:r>
                <a:endParaRPr lang="en-US" altLang="zh-CN" dirty="0">
                  <a:solidFill>
                    <a:srgbClr val="000000"/>
                  </a:solidFill>
                </a:endParaRPr>
              </a:p>
            </p:txBody>
          </p:sp>
        </mc:Choice>
        <mc:Fallback>
          <p:sp>
            <p:nvSpPr>
              <p:cNvPr id="6" name="QB_4_EX.33_1#820fed4f5?vop=1&amp;pid=657e5b42c&amp;color=0,0,0&amp;vtp=1&amp;bbb=1&amp;hb=1"/>
              <p:cNvSpPr>
                <a:spLocks noRot="1" noChangeAspect="1" noMove="1" noResize="1" noEditPoints="1" noAdjustHandles="1" noChangeArrowheads="1" noChangeShapeType="1" noTextEdit="1"/>
              </p:cNvSpPr>
              <p:nvPr/>
            </p:nvSpPr>
            <p:spPr>
              <a:xfrm>
                <a:off x="832104" y="3190232"/>
                <a:ext cx="10533888" cy="970407"/>
              </a:xfrm>
              <a:prstGeom prst="rect">
                <a:avLst/>
              </a:prstGeom>
              <a:blipFill>
                <a:blip r:embed="rId7"/>
                <a:stretch>
                  <a:fillRect l="-1389" r="-1273" b="-8125"/>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 calcmode="lin" valueType="num">
                                      <p:cBhvr additive="base">
                                        <p:cTn id="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8" dur="500" fill="hold"/>
                                        <p:tgtEl>
                                          <p:spTgt spid="4">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anim calcmode="lin" valueType="num">
                                      <p:cBhvr additive="base">
                                        <p:cTn id="1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6">
                                            <p:bg/>
                                          </p:spTgt>
                                        </p:tgtEl>
                                        <p:attrNameLst>
                                          <p:attrName>style.visibility</p:attrName>
                                        </p:attrNameLst>
                                      </p:cBhvr>
                                      <p:to>
                                        <p:strVal val="visible"/>
                                      </p:to>
                                    </p:set>
                                    <p:anim calcmode="lin" valueType="num">
                                      <p:cBhvr additive="base">
                                        <p:cTn id="2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28" dur="500" fill="hold"/>
                                        <p:tgtEl>
                                          <p:spTgt spid="6">
                                            <p:bg/>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6">
                                            <p:txEl>
                                              <p:pRg st="0" end="0"/>
                                            </p:txEl>
                                          </p:spTgt>
                                        </p:tgtEl>
                                        <p:attrNameLst>
                                          <p:attrName>style.visibility</p:attrName>
                                        </p:attrNameLst>
                                      </p:cBhvr>
                                      <p:to>
                                        <p:strVal val="visible"/>
                                      </p:to>
                                    </p:set>
                                    <p:anim calcmode="lin" valueType="num">
                                      <p:cBhvr additive="base">
                                        <p:cTn id="3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6">
                                            <p:txEl>
                                              <p:pRg st="0" end="0"/>
                                            </p:txEl>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6">
                                            <p:txEl>
                                              <p:pRg st="1" end="1"/>
                                            </p:txEl>
                                          </p:spTgt>
                                        </p:tgtEl>
                                        <p:attrNameLst>
                                          <p:attrName>style.visibility</p:attrName>
                                        </p:attrNameLst>
                                      </p:cBhvr>
                                      <p:to>
                                        <p:strVal val="visible"/>
                                      </p:to>
                                    </p:set>
                                    <p:anim calcmode="lin" valueType="num">
                                      <p:cBhvr additive="base">
                                        <p:cTn id="35"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P spid="6" grpId="0" build="p" animBg="1"/>
    </p:bldLst>
  </p:timing>
</p:sld>
</file>

<file path=ppt/slides/slide15.xml><?xml version="1.0" encoding="utf-8"?>
<p:sld xmlns:a="http://schemas.openxmlformats.org/drawingml/2006/main" xmlns:r="http://schemas.openxmlformats.org/officeDocument/2006/relationships" xmlns:p="http://schemas.openxmlformats.org/presentationml/2006/main">
  <p:cSld name="Slide 15&amp;si=15">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4_AS.34_1#820fed4f5?vop=1&amp;pid=657e5b42c&amp;color=0,0,0&amp;vtp=1&amp;bt=1&amp;bbb=1&amp;hb=1"/>
              <p:cNvSpPr/>
              <p:nvPr/>
            </p:nvSpPr>
            <p:spPr>
              <a:xfrm>
                <a:off x="832104" y="1080000"/>
                <a:ext cx="10533888" cy="4368800"/>
              </a:xfrm>
              <a:prstGeom prst="rect">
                <a:avLst/>
              </a:prstGeom>
              <a:noFill/>
              <a:ln/>
            </p:spPr>
            <p:txBody>
              <a:bodyPr wrap="none" lIns="0" tIns="0" rIns="0" bIns="0" rtlCol="0" anchor="t"/>
              <a:lstStyle/>
              <a:p>
                <a:pPr algn="l" latinLnBrk="1">
                  <a:lnSpc>
                    <a:spcPts val="3800"/>
                  </a:lnSpc>
                </a:pPr>
                <a:r>
                  <a:rPr lang="en-US" altLang="zh-CN" sz="1800" b="0" i="0" dirty="0">
                    <a:solidFill>
                      <a:srgbClr val="000000"/>
                    </a:solidFill>
                    <a:latin typeface="微软雅黑" pitchFamily="34" charset="0"/>
                    <a:ea typeface="微软雅黑" pitchFamily="34" charset="-122"/>
                    <a:cs typeface="微软雅黑" pitchFamily="34" charset="-120"/>
                  </a:rPr>
                  <a:t>【解析】因为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𝑋</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𝑛</m:t>
                    </m:r>
                    <m:r>
                      <a:rPr lang="en-US" altLang="zh-CN" sz="1800" b="0" i="0">
                        <a:solidFill>
                          <a:srgbClr val="000000"/>
                        </a:solidFill>
                        <a:latin typeface="Cambria Math" pitchFamily="34" charset="0"/>
                        <a:ea typeface="Cambria Math" pitchFamily="34" charset="-122"/>
                        <a:cs typeface="Cambria Math" pitchFamily="34" charset="-120"/>
                      </a:rPr>
                      <m:t>+1|</m:t>
                    </m:r>
                    <m:r>
                      <a:rPr lang="en-US" altLang="zh-CN" sz="1800" b="0" i="0">
                        <a:solidFill>
                          <a:srgbClr val="000000"/>
                        </a:solidFill>
                        <a:latin typeface="Cambria Math" pitchFamily="34" charset="0"/>
                        <a:ea typeface="Cambria Math" pitchFamily="34" charset="-122"/>
                        <a:cs typeface="Cambria Math" pitchFamily="34" charset="-120"/>
                      </a:rPr>
                      <m:t>𝑋</m:t>
                    </m:r>
                    <m:r>
                      <a:rPr lang="en-US" altLang="zh-CN" sz="1800" b="0" i="0">
                        <a:solidFill>
                          <a:srgbClr val="000000"/>
                        </a:solidFill>
                        <a:latin typeface="Cambria Math" pitchFamily="34" charset="0"/>
                        <a:ea typeface="Cambria Math" pitchFamily="34" charset="-122"/>
                        <a:cs typeface="Cambria Math" pitchFamily="34" charset="-120"/>
                      </a:rPr>
                      <m:t>&gt;</m:t>
                    </m:r>
                    <m:r>
                      <a:rPr lang="en-US" altLang="zh-CN" sz="1800" b="0" i="0">
                        <a:solidFill>
                          <a:srgbClr val="000000"/>
                        </a:solidFill>
                        <a:latin typeface="Cambria Math" pitchFamily="34" charset="0"/>
                        <a:ea typeface="Cambria Math" pitchFamily="34" charset="-122"/>
                        <a:cs typeface="Cambria Math" pitchFamily="34" charset="-120"/>
                      </a:rPr>
                      <m:t>𝑛</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𝑋</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𝑛</m:t>
                        </m:r>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𝑋</m:t>
                        </m:r>
                        <m:r>
                          <a:rPr lang="en-US" altLang="zh-CN" sz="1800" b="0" i="0">
                            <a:solidFill>
                              <a:srgbClr val="000000"/>
                            </a:solidFill>
                            <a:latin typeface="Cambria Math" pitchFamily="34" charset="0"/>
                            <a:ea typeface="Cambria Math" pitchFamily="34" charset="-122"/>
                            <a:cs typeface="Cambria Math" pitchFamily="34" charset="-120"/>
                          </a:rPr>
                          <m:t>&gt;</m:t>
                        </m:r>
                        <m:r>
                          <a:rPr lang="en-US" altLang="zh-CN" sz="1800" b="0" i="0">
                            <a:solidFill>
                              <a:srgbClr val="000000"/>
                            </a:solidFill>
                            <a:latin typeface="Cambria Math" pitchFamily="34" charset="0"/>
                            <a:ea typeface="Cambria Math" pitchFamily="34" charset="-122"/>
                            <a:cs typeface="Cambria Math" pitchFamily="34" charset="-120"/>
                          </a:rPr>
                          <m:t>𝑛</m:t>
                        </m:r>
                        <m:r>
                          <a:rPr lang="en-US" altLang="zh-CN" sz="1800" b="0" i="0">
                            <a:solidFill>
                              <a:srgbClr val="000000"/>
                            </a:solidFill>
                            <a:latin typeface="Cambria Math" pitchFamily="34" charset="0"/>
                            <a:ea typeface="Cambria Math" pitchFamily="34" charset="-122"/>
                            <a:cs typeface="Cambria Math" pitchFamily="34" charset="-120"/>
                          </a:rPr>
                          <m:t>)</m:t>
                        </m:r>
                      </m:den>
                    </m:f>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5</m:t>
                        </m:r>
                      </m:den>
                    </m:f>
                  </m:oMath>
                </a14:m>
                <a:r>
                  <a:rPr lang="en-US" altLang="zh-CN" sz="1800" b="0" i="0" dirty="0">
                    <a:solidFill>
                      <a:srgbClr val="000000"/>
                    </a:solidFill>
                    <a:latin typeface="微软雅黑" pitchFamily="34" charset="0"/>
                    <a:ea typeface="微软雅黑" pitchFamily="34" charset="-122"/>
                    <a:cs typeface="微软雅黑" pitchFamily="34" charset="-120"/>
                  </a:rPr>
                  <a:t>,所以</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𝑋</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𝑛</m:t>
                    </m:r>
                    <m:r>
                      <a:rPr lang="en-US" altLang="zh-CN" sz="1800" b="0" i="0">
                        <a:solidFill>
                          <a:srgbClr val="000000"/>
                        </a:solidFill>
                        <a:latin typeface="Cambria Math" pitchFamily="34" charset="0"/>
                        <a:ea typeface="Cambria Math" pitchFamily="34" charset="-122"/>
                        <a:cs typeface="Cambria Math" pitchFamily="34" charset="-120"/>
                      </a:rPr>
                      <m:t>+1)=</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5</m:t>
                        </m:r>
                      </m:den>
                    </m:f>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𝑋</m:t>
                    </m:r>
                    <m:r>
                      <a:rPr lang="en-US" altLang="zh-CN" sz="1800" b="0" i="0">
                        <a:solidFill>
                          <a:srgbClr val="000000"/>
                        </a:solidFill>
                        <a:latin typeface="Cambria Math" pitchFamily="34" charset="0"/>
                        <a:ea typeface="Cambria Math" pitchFamily="34" charset="-122"/>
                        <a:cs typeface="Cambria Math" pitchFamily="34" charset="-120"/>
                      </a:rPr>
                      <m:t>&gt;</m:t>
                    </m:r>
                    <m:r>
                      <a:rPr lang="en-US" altLang="zh-CN" sz="1800" b="0" i="0">
                        <a:solidFill>
                          <a:srgbClr val="000000"/>
                        </a:solidFill>
                        <a:latin typeface="Cambria Math" pitchFamily="34" charset="0"/>
                        <a:ea typeface="Cambria Math" pitchFamily="34" charset="-122"/>
                        <a:cs typeface="Cambria Math" pitchFamily="34" charset="-120"/>
                      </a:rPr>
                      <m:t>𝑛</m:t>
                    </m:r>
                    <m:r>
                      <a:rPr lang="en-US" altLang="zh-CN" sz="1800" b="0" i="0" smtClean="0">
                        <a:solidFill>
                          <a:srgbClr val="000000"/>
                        </a:solidFill>
                        <a:latin typeface="Cambria Math" pitchFamily="34" charset="0"/>
                        <a:ea typeface="Cambria Math" pitchFamily="34" charset="-122"/>
                        <a:cs typeface="Cambria Math" pitchFamily="34" charset="-120"/>
                      </a:rPr>
                      <m:t>)</m:t>
                    </m:r>
                  </m:oMath>
                </a14:m>
                <a:r>
                  <a:rPr lang="en-US" altLang="zh-CN" sz="1800" b="0" i="0" dirty="0">
                    <a:solidFill>
                      <a:srgbClr val="000000"/>
                    </a:solidFill>
                    <a:latin typeface="微软雅黑" pitchFamily="34" charset="0"/>
                    <a:ea typeface="微软雅黑" pitchFamily="34" charset="-122"/>
                    <a:cs typeface="微软雅黑" pitchFamily="34" charset="-120"/>
                  </a:rPr>
                  <a:t>,将</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𝑛</m:t>
                    </m:r>
                  </m:oMath>
                </a14:m>
                <a:r>
                  <a:rPr lang="en-US" altLang="zh-CN" sz="1800" b="0" i="0" dirty="0">
                    <a:solidFill>
                      <a:srgbClr val="000000"/>
                    </a:solidFill>
                    <a:latin typeface="微软雅黑" pitchFamily="34" charset="0"/>
                    <a:ea typeface="微软雅黑" pitchFamily="34" charset="-122"/>
                    <a:cs typeface="微软雅黑" pitchFamily="34" charset="-120"/>
                  </a:rPr>
                  <a:t>换成</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𝑛</m:t>
                    </m:r>
                    <m:r>
                      <a:rPr lang="en-US" altLang="zh-CN" sz="1800" b="0" i="0">
                        <a:solidFill>
                          <a:srgbClr val="000000"/>
                        </a:solidFill>
                        <a:latin typeface="Cambria Math" pitchFamily="34" charset="0"/>
                        <a:ea typeface="Cambria Math" pitchFamily="34" charset="-122"/>
                        <a:cs typeface="Cambria Math" pitchFamily="34" charset="-120"/>
                      </a:rPr>
                      <m:t>−1</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,此时</a:t>
                </a:r>
              </a:p>
              <a:p>
                <a:pPr latinLnBrk="1">
                  <a:lnSpc>
                    <a:spcPts val="4600"/>
                  </a:lnSpc>
                </a:pP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𝑋</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𝑛</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5</m:t>
                        </m:r>
                      </m:den>
                    </m:f>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𝑋</m:t>
                    </m:r>
                    <m:r>
                      <a:rPr lang="en-US" altLang="zh-CN" sz="1800" b="0" i="0">
                        <a:solidFill>
                          <a:srgbClr val="000000"/>
                        </a:solidFill>
                        <a:latin typeface="Cambria Math" pitchFamily="34" charset="0"/>
                        <a:ea typeface="Cambria Math" pitchFamily="34" charset="-122"/>
                        <a:cs typeface="Cambria Math" pitchFamily="34" charset="-120"/>
                      </a:rPr>
                      <m:t>&gt;</m:t>
                    </m:r>
                    <m:r>
                      <a:rPr lang="en-US" altLang="zh-CN" sz="1800" b="0" i="0">
                        <a:solidFill>
                          <a:srgbClr val="000000"/>
                        </a:solidFill>
                        <a:latin typeface="Cambria Math" pitchFamily="34" charset="0"/>
                        <a:ea typeface="Cambria Math" pitchFamily="34" charset="-122"/>
                        <a:cs typeface="Cambria Math" pitchFamily="34" charset="-120"/>
                      </a:rPr>
                      <m:t>𝑛</m:t>
                    </m:r>
                    <m:r>
                      <a:rPr lang="en-US" altLang="zh-CN" sz="1800" b="0" i="0">
                        <a:solidFill>
                          <a:srgbClr val="000000"/>
                        </a:solidFill>
                        <a:latin typeface="Cambria Math" pitchFamily="34" charset="0"/>
                        <a:ea typeface="Cambria Math" pitchFamily="34" charset="-122"/>
                        <a:cs typeface="Cambria Math" pitchFamily="34" charset="-120"/>
                      </a:rPr>
                      <m:t>−1)</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p>
              <a:p>
                <a:pPr latinLnBrk="1">
                  <a:lnSpc>
                    <a:spcPts val="4600"/>
                  </a:lnSpc>
                </a:pPr>
                <a:r>
                  <a:rPr lang="en-US" altLang="zh-CN" b="0" i="0">
                    <a:solidFill>
                      <a:srgbClr val="000000"/>
                    </a:solidFill>
                    <a:latin typeface="微软雅黑" pitchFamily="34" charset="0"/>
                    <a:ea typeface="微软雅黑" pitchFamily="34" charset="-122"/>
                    <a:cs typeface="微软雅黑" pitchFamily="34" charset="-120"/>
                  </a:rPr>
                  <a:t>两</a:t>
                </a:r>
                <a:r>
                  <a:rPr lang="en-US" altLang="zh-CN" sz="1800" b="0" i="0">
                    <a:solidFill>
                      <a:srgbClr val="000000"/>
                    </a:solidFill>
                    <a:latin typeface="微软雅黑" pitchFamily="34" charset="0"/>
                    <a:ea typeface="微软雅黑" pitchFamily="34" charset="-122"/>
                    <a:cs typeface="微软雅黑" pitchFamily="34" charset="-120"/>
                  </a:rPr>
                  <a:t>式相减可得</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𝑋</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𝑛</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𝑋</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𝑛</m:t>
                    </m:r>
                    <m:r>
                      <a:rPr lang="en-US" altLang="zh-CN" sz="1800" b="0" i="0">
                        <a:solidFill>
                          <a:srgbClr val="000000"/>
                        </a:solidFill>
                        <a:latin typeface="Cambria Math" pitchFamily="34" charset="0"/>
                        <a:ea typeface="Cambria Math" pitchFamily="34" charset="-122"/>
                        <a:cs typeface="Cambria Math" pitchFamily="34" charset="-120"/>
                      </a:rPr>
                      <m:t>+1)=</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5</m:t>
                        </m:r>
                      </m:den>
                    </m:f>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𝑋</m:t>
                    </m:r>
                    <m:r>
                      <a:rPr lang="en-US" altLang="zh-CN" sz="1800" b="0" i="0">
                        <a:solidFill>
                          <a:srgbClr val="000000"/>
                        </a:solidFill>
                        <a:latin typeface="Cambria Math" pitchFamily="34" charset="0"/>
                        <a:ea typeface="Cambria Math" pitchFamily="34" charset="-122"/>
                        <a:cs typeface="Cambria Math" pitchFamily="34" charset="-120"/>
                      </a:rPr>
                      <m:t>&gt;</m:t>
                    </m:r>
                    <m:r>
                      <a:rPr lang="en-US" altLang="zh-CN" sz="1800" b="0" i="0">
                        <a:solidFill>
                          <a:srgbClr val="000000"/>
                        </a:solidFill>
                        <a:latin typeface="Cambria Math" pitchFamily="34" charset="0"/>
                        <a:ea typeface="Cambria Math" pitchFamily="34" charset="-122"/>
                        <a:cs typeface="Cambria Math" pitchFamily="34" charset="-120"/>
                      </a:rPr>
                      <m:t>𝑛</m:t>
                    </m:r>
                    <m:r>
                      <a:rPr lang="en-US" altLang="zh-CN" sz="1800" b="0" i="0">
                        <a:solidFill>
                          <a:srgbClr val="000000"/>
                        </a:solidFill>
                        <a:latin typeface="Cambria Math" pitchFamily="34" charset="0"/>
                        <a:ea typeface="Cambria Math" pitchFamily="34" charset="-122"/>
                        <a:cs typeface="Cambria Math" pitchFamily="34" charset="-120"/>
                      </a:rPr>
                      <m:t>−1)−</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5</m:t>
                        </m:r>
                      </m:den>
                    </m:f>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𝑋</m:t>
                    </m:r>
                    <m:r>
                      <a:rPr lang="en-US" altLang="zh-CN" sz="1800" b="0" i="0">
                        <a:solidFill>
                          <a:srgbClr val="000000"/>
                        </a:solidFill>
                        <a:latin typeface="Cambria Math" pitchFamily="34" charset="0"/>
                        <a:ea typeface="Cambria Math" pitchFamily="34" charset="-122"/>
                        <a:cs typeface="Cambria Math" pitchFamily="34" charset="-120"/>
                      </a:rPr>
                      <m:t>&gt;</m:t>
                    </m:r>
                    <m:r>
                      <a:rPr lang="en-US" altLang="zh-CN" sz="1800" b="0" i="0">
                        <a:solidFill>
                          <a:srgbClr val="000000"/>
                        </a:solidFill>
                        <a:latin typeface="Cambria Math" pitchFamily="34" charset="0"/>
                        <a:ea typeface="Cambria Math" pitchFamily="34" charset="-122"/>
                        <a:cs typeface="Cambria Math" pitchFamily="34" charset="-120"/>
                      </a:rPr>
                      <m:t>𝑛</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5</m:t>
                        </m:r>
                      </m:den>
                    </m:f>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𝑋</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𝑛</m:t>
                    </m:r>
                    <m:r>
                      <a:rPr lang="en-US" altLang="zh-CN" sz="1800" b="0" i="0">
                        <a:solidFill>
                          <a:srgbClr val="00000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p>
              <a:p>
                <a:pPr latinLnBrk="1">
                  <a:lnSpc>
                    <a:spcPts val="3800"/>
                  </a:lnSpc>
                </a:pPr>
                <a:r>
                  <a:rPr lang="en-US" altLang="zh-CN" b="0" i="0">
                    <a:solidFill>
                      <a:srgbClr val="000000"/>
                    </a:solidFill>
                    <a:latin typeface="微软雅黑" pitchFamily="34" charset="0"/>
                    <a:ea typeface="微软雅黑" pitchFamily="34" charset="-122"/>
                    <a:cs typeface="微软雅黑" pitchFamily="34" charset="-120"/>
                  </a:rPr>
                  <a:t>即</a:t>
                </a:r>
                <a14:m>
                  <m:oMath xmlns:m="http://schemas.openxmlformats.org/officeDocument/2006/math">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𝑋</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𝑛</m:t>
                        </m:r>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𝑋</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𝑛</m:t>
                        </m:r>
                        <m:r>
                          <a:rPr lang="en-US" altLang="zh-CN" sz="1800" b="0" i="0">
                            <a:solidFill>
                              <a:srgbClr val="000000"/>
                            </a:solidFill>
                            <a:latin typeface="Cambria Math" pitchFamily="34" charset="0"/>
                            <a:ea typeface="Cambria Math" pitchFamily="34" charset="-122"/>
                            <a:cs typeface="Cambria Math" pitchFamily="34" charset="-120"/>
                          </a:rPr>
                          <m:t>)</m:t>
                        </m:r>
                      </m:den>
                    </m:f>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4</m:t>
                        </m:r>
                      </m:num>
                      <m:den>
                        <m:r>
                          <a:rPr lang="en-US" altLang="zh-CN" sz="1800" b="0" i="0">
                            <a:solidFill>
                              <a:srgbClr val="000000"/>
                            </a:solidFill>
                            <a:latin typeface="Cambria Math" pitchFamily="34" charset="0"/>
                            <a:ea typeface="Cambria Math" pitchFamily="34" charset="-122"/>
                            <a:cs typeface="Cambria Math" pitchFamily="34" charset="-120"/>
                          </a:rPr>
                          <m:t>5</m:t>
                        </m:r>
                      </m:den>
                    </m:f>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𝑛</m:t>
                    </m:r>
                    <m:r>
                      <a:rPr lang="en-US" altLang="zh-CN" sz="1800" b="0" i="0">
                        <a:solidFill>
                          <a:srgbClr val="000000"/>
                        </a:solidFill>
                        <a:latin typeface="Cambria Math" pitchFamily="34" charset="0"/>
                        <a:ea typeface="Cambria Math" pitchFamily="34" charset="-122"/>
                        <a:cs typeface="Cambria Math" pitchFamily="34" charset="-120"/>
                      </a:rPr>
                      <m:t>≥2)</m:t>
                    </m:r>
                  </m:oMath>
                </a14:m>
                <a:r>
                  <a:rPr lang="en-US" altLang="zh-CN" sz="1800" b="0" i="0" dirty="0">
                    <a:solidFill>
                      <a:srgbClr val="000000"/>
                    </a:solidFill>
                    <a:latin typeface="微软雅黑" pitchFamily="34" charset="0"/>
                    <a:ea typeface="微软雅黑" pitchFamily="34" charset="-122"/>
                    <a:cs typeface="微软雅黑" pitchFamily="34" charset="-120"/>
                  </a:rPr>
                  <a:t>,又</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𝑋</m:t>
                    </m:r>
                    <m:r>
                      <a:rPr lang="en-US" altLang="zh-CN" sz="1800" b="0" i="0">
                        <a:solidFill>
                          <a:srgbClr val="000000"/>
                        </a:solidFill>
                        <a:latin typeface="Cambria Math" pitchFamily="34" charset="0"/>
                        <a:ea typeface="Cambria Math" pitchFamily="34" charset="-122"/>
                        <a:cs typeface="Cambria Math" pitchFamily="34" charset="-120"/>
                      </a:rPr>
                      <m:t>=2)=</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5</m:t>
                        </m:r>
                      </m:den>
                    </m:f>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𝑋</m:t>
                    </m:r>
                    <m:r>
                      <a:rPr lang="en-US" altLang="zh-CN" sz="1800" b="0" i="0">
                        <a:solidFill>
                          <a:srgbClr val="000000"/>
                        </a:solidFill>
                        <a:latin typeface="Cambria Math" pitchFamily="34" charset="0"/>
                        <a:ea typeface="Cambria Math" pitchFamily="34" charset="-122"/>
                        <a:cs typeface="Cambria Math" pitchFamily="34" charset="-120"/>
                      </a:rPr>
                      <m:t>&gt;1)=</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5</m:t>
                        </m:r>
                      </m:den>
                    </m:f>
                    <m:r>
                      <a:rPr lang="en-US" altLang="zh-CN" sz="1800" b="0" i="0">
                        <a:solidFill>
                          <a:srgbClr val="000000"/>
                        </a:solidFill>
                        <a:latin typeface="Cambria Math" pitchFamily="34" charset="0"/>
                        <a:ea typeface="Cambria Math" pitchFamily="34" charset="-122"/>
                        <a:cs typeface="Cambria Math" pitchFamily="34" charset="-120"/>
                      </a:rPr>
                      <m:t>×[1−</m:t>
                    </m:r>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𝑋</m:t>
                    </m:r>
                    <m:r>
                      <a:rPr lang="en-US" altLang="zh-CN" sz="1800" b="0" i="0">
                        <a:solidFill>
                          <a:srgbClr val="000000"/>
                        </a:solidFill>
                        <a:latin typeface="Cambria Math" pitchFamily="34" charset="0"/>
                        <a:ea typeface="Cambria Math" pitchFamily="34" charset="-122"/>
                        <a:cs typeface="Cambria Math" pitchFamily="34" charset="-120"/>
                      </a:rPr>
                      <m:t>=1)]=</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4</m:t>
                        </m:r>
                      </m:num>
                      <m:den>
                        <m:r>
                          <a:rPr lang="en-US" altLang="zh-CN" sz="1800" b="0" i="0">
                            <a:solidFill>
                              <a:srgbClr val="000000"/>
                            </a:solidFill>
                            <a:latin typeface="Cambria Math" pitchFamily="34" charset="0"/>
                            <a:ea typeface="Cambria Math" pitchFamily="34" charset="-122"/>
                            <a:cs typeface="Cambria Math" pitchFamily="34" charset="-120"/>
                          </a:rPr>
                          <m:t>5</m:t>
                        </m:r>
                      </m:den>
                    </m:f>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𝑋</m:t>
                    </m:r>
                    <m:r>
                      <a:rPr lang="en-US" altLang="zh-CN" sz="1800" b="0" i="0">
                        <a:solidFill>
                          <a:srgbClr val="000000"/>
                        </a:solidFill>
                        <a:latin typeface="Cambria Math" pitchFamily="34" charset="0"/>
                        <a:ea typeface="Cambria Math" pitchFamily="34" charset="-122"/>
                        <a:cs typeface="Cambria Math" pitchFamily="34" charset="-120"/>
                      </a:rPr>
                      <m:t>=1)</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p>
              <a:p>
                <a:pPr latinLnBrk="1">
                  <a:lnSpc>
                    <a:spcPts val="3800"/>
                  </a:lnSpc>
                </a:pPr>
                <a:r>
                  <a:rPr lang="en-US" altLang="zh-CN" b="0" i="0">
                    <a:solidFill>
                      <a:srgbClr val="000000"/>
                    </a:solidFill>
                    <a:latin typeface="微软雅黑" pitchFamily="34" charset="0"/>
                    <a:ea typeface="微软雅黑" pitchFamily="34" charset="-122"/>
                    <a:cs typeface="微软雅黑" pitchFamily="34" charset="-120"/>
                  </a:rPr>
                  <a:t>所</a:t>
                </a:r>
                <a:r>
                  <a:rPr lang="en-US" altLang="zh-CN" sz="1800" b="0" i="0">
                    <a:solidFill>
                      <a:srgbClr val="000000"/>
                    </a:solidFill>
                    <a:latin typeface="微软雅黑" pitchFamily="34" charset="0"/>
                    <a:ea typeface="微软雅黑" pitchFamily="34" charset="-122"/>
                    <a:cs typeface="微软雅黑" pitchFamily="34" charset="-120"/>
                  </a:rPr>
                  <a:t>以</a:t>
                </a:r>
                <a14:m>
                  <m:oMath xmlns:m="http://schemas.openxmlformats.org/officeDocument/2006/math">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𝑋</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𝑛</m:t>
                        </m:r>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𝑋</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𝑛</m:t>
                        </m:r>
                        <m:r>
                          <a:rPr lang="en-US" altLang="zh-CN" sz="1800" b="0" i="0">
                            <a:solidFill>
                              <a:srgbClr val="000000"/>
                            </a:solidFill>
                            <a:latin typeface="Cambria Math" pitchFamily="34" charset="0"/>
                            <a:ea typeface="Cambria Math" pitchFamily="34" charset="-122"/>
                            <a:cs typeface="Cambria Math" pitchFamily="34" charset="-120"/>
                          </a:rPr>
                          <m:t>)</m:t>
                        </m:r>
                      </m:den>
                    </m:f>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4</m:t>
                        </m:r>
                      </m:num>
                      <m:den>
                        <m:r>
                          <a:rPr lang="en-US" altLang="zh-CN" sz="1800" b="0" i="0">
                            <a:solidFill>
                              <a:srgbClr val="000000"/>
                            </a:solidFill>
                            <a:latin typeface="Cambria Math" pitchFamily="34" charset="0"/>
                            <a:ea typeface="Cambria Math" pitchFamily="34" charset="-122"/>
                            <a:cs typeface="Cambria Math" pitchFamily="34" charset="-120"/>
                          </a:rPr>
                          <m:t>5</m:t>
                        </m:r>
                      </m:den>
                    </m:f>
                  </m:oMath>
                </a14:m>
                <a:r>
                  <a:rPr lang="en-US" altLang="zh-CN" sz="1800" b="0" i="0" dirty="0">
                    <a:solidFill>
                      <a:srgbClr val="000000"/>
                    </a:solidFill>
                    <a:latin typeface="微软雅黑" pitchFamily="34" charset="0"/>
                    <a:ea typeface="微软雅黑" pitchFamily="34" charset="-122"/>
                    <a:cs typeface="微软雅黑" pitchFamily="34" charset="-120"/>
                  </a:rPr>
                  <a:t>对任意</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𝑛</m:t>
                    </m:r>
                    <m:r>
                      <a:rPr lang="en-US" altLang="zh-CN" sz="1800" b="0" i="0">
                        <a:solidFill>
                          <a:srgbClr val="000000"/>
                        </a:solidFill>
                        <a:latin typeface="Cambria Math" pitchFamily="34" charset="0"/>
                        <a:ea typeface="Cambria Math" pitchFamily="34" charset="-122"/>
                        <a:cs typeface="Cambria Math" pitchFamily="34" charset="-120"/>
                      </a:rPr>
                      <m:t>∈</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1" i="0">
                            <a:solidFill>
                              <a:srgbClr val="000000"/>
                            </a:solidFill>
                            <a:latin typeface="Cambria Math" pitchFamily="34" charset="0"/>
                            <a:ea typeface="Cambria Math" pitchFamily="34" charset="-122"/>
                            <a:cs typeface="Cambria Math" pitchFamily="34" charset="-120"/>
                          </a:rPr>
                          <m:t>𝐍</m:t>
                        </m:r>
                      </m:e>
                      <m:sup>
                        <m:r>
                          <a:rPr lang="en-US" altLang="zh-CN" sz="1800" b="0" i="0">
                            <a:solidFill>
                              <a:srgbClr val="000000"/>
                            </a:solidFill>
                            <a:latin typeface="Cambria Math" pitchFamily="34" charset="0"/>
                            <a:ea typeface="Cambria Math" pitchFamily="34" charset="-122"/>
                            <a:cs typeface="Cambria Math" pitchFamily="34" charset="-120"/>
                          </a:rPr>
                          <m:t>∗</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都成立,</a:t>
                </a:r>
                <a:endParaRPr lang="en-US" altLang="zh-CN" sz="1800" dirty="0"/>
              </a:p>
              <a:p>
                <a:pPr latinLnBrk="1">
                  <a:lnSpc>
                    <a:spcPts val="4600"/>
                  </a:lnSpc>
                </a:pPr>
                <a:r>
                  <a:rPr lang="en-US" altLang="zh-CN" b="0" i="0">
                    <a:solidFill>
                      <a:srgbClr val="000000"/>
                    </a:solidFill>
                    <a:latin typeface="微软雅黑" pitchFamily="34" charset="0"/>
                    <a:ea typeface="微软雅黑" pitchFamily="34" charset="-122"/>
                    <a:cs typeface="微软雅黑" pitchFamily="34" charset="-120"/>
                  </a:rPr>
                  <a:t>所</a:t>
                </a:r>
                <a:r>
                  <a:rPr lang="en-US" altLang="zh-CN" sz="1800" b="0" i="0">
                    <a:solidFill>
                      <a:srgbClr val="000000"/>
                    </a:solidFill>
                    <a:latin typeface="微软雅黑" pitchFamily="34" charset="0"/>
                    <a:ea typeface="微软雅黑" pitchFamily="34" charset="-122"/>
                    <a:cs typeface="微软雅黑" pitchFamily="34" charset="-120"/>
                  </a:rPr>
                  <a:t>以</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𝑋</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𝑛</m:t>
                    </m:r>
                    <m:r>
                      <a:rPr lang="en-US" altLang="zh-CN" sz="1800" b="0" i="0">
                        <a:solidFill>
                          <a:srgbClr val="000000"/>
                        </a:solidFill>
                        <a:latin typeface="Cambria Math" pitchFamily="34" charset="0"/>
                        <a:ea typeface="Cambria Math" pitchFamily="34" charset="-122"/>
                        <a:cs typeface="Cambria Math" pitchFamily="34" charset="-120"/>
                      </a:rPr>
                      <m:t>)}</m:t>
                    </m:r>
                  </m:oMath>
                </a14:m>
                <a:r>
                  <a:rPr lang="en-US" altLang="zh-CN" sz="1800" b="0" i="0" dirty="0">
                    <a:solidFill>
                      <a:srgbClr val="000000"/>
                    </a:solidFill>
                    <a:latin typeface="微软雅黑" pitchFamily="34" charset="0"/>
                    <a:ea typeface="微软雅黑" pitchFamily="34" charset="-122"/>
                    <a:cs typeface="微软雅黑" pitchFamily="34" charset="-120"/>
                  </a:rPr>
                  <a:t>是首项为</a:t>
                </a:r>
                <a14:m>
                  <m:oMath xmlns:m="http://schemas.openxmlformats.org/officeDocument/2006/math">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5</m:t>
                        </m:r>
                      </m:den>
                    </m:f>
                  </m:oMath>
                </a14:m>
                <a:r>
                  <a:rPr lang="en-US" altLang="zh-CN" sz="1800" b="0" i="0" dirty="0">
                    <a:solidFill>
                      <a:srgbClr val="000000"/>
                    </a:solidFill>
                    <a:latin typeface="微软雅黑" pitchFamily="34" charset="0"/>
                    <a:ea typeface="微软雅黑" pitchFamily="34" charset="-122"/>
                    <a:cs typeface="微软雅黑" pitchFamily="34" charset="-120"/>
                  </a:rPr>
                  <a:t>,公比为</a:t>
                </a:r>
                <a14:m>
                  <m:oMath xmlns:m="http://schemas.openxmlformats.org/officeDocument/2006/math">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4</m:t>
                        </m:r>
                      </m:num>
                      <m:den>
                        <m:r>
                          <a:rPr lang="en-US" altLang="zh-CN" sz="1800" b="0" i="0">
                            <a:solidFill>
                              <a:srgbClr val="000000"/>
                            </a:solidFill>
                            <a:latin typeface="Cambria Math" pitchFamily="34" charset="0"/>
                            <a:ea typeface="Cambria Math" pitchFamily="34" charset="-122"/>
                            <a:cs typeface="Cambria Math" pitchFamily="34" charset="-120"/>
                          </a:rPr>
                          <m:t>5</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的等比数列,</a:t>
                </a:r>
                <a:endParaRPr lang="en-US" altLang="zh-CN" sz="1800" dirty="0"/>
              </a:p>
              <a:p>
                <a:pPr latinLnBrk="1">
                  <a:lnSpc>
                    <a:spcPts val="4600"/>
                  </a:lnSpc>
                </a:pPr>
                <a:r>
                  <a:rPr lang="en-US" altLang="zh-CN" b="0" i="0">
                    <a:solidFill>
                      <a:srgbClr val="000000"/>
                    </a:solidFill>
                    <a:latin typeface="微软雅黑" pitchFamily="34" charset="0"/>
                    <a:ea typeface="微软雅黑" pitchFamily="34" charset="-122"/>
                    <a:cs typeface="微软雅黑" pitchFamily="34" charset="-120"/>
                  </a:rPr>
                  <a:t>所</a:t>
                </a:r>
                <a:r>
                  <a:rPr lang="en-US" altLang="zh-CN" sz="1800" b="0" i="0">
                    <a:solidFill>
                      <a:srgbClr val="000000"/>
                    </a:solidFill>
                    <a:latin typeface="微软雅黑" pitchFamily="34" charset="0"/>
                    <a:ea typeface="微软雅黑" pitchFamily="34" charset="-122"/>
                    <a:cs typeface="微软雅黑" pitchFamily="34" charset="-120"/>
                  </a:rPr>
                  <a:t>以</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𝑋</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𝑛</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5</m:t>
                        </m:r>
                      </m:den>
                    </m:f>
                    <m:r>
                      <a:rPr lang="en-US" altLang="zh-CN" sz="1800" b="0" i="0">
                        <a:solidFill>
                          <a:srgbClr val="000000"/>
                        </a:solidFill>
                        <a:latin typeface="Cambria Math" pitchFamily="34" charset="0"/>
                        <a:ea typeface="Cambria Math" pitchFamily="34" charset="-122"/>
                        <a:cs typeface="Cambria Math" pitchFamily="34" charset="-120"/>
                      </a:rPr>
                      <m:t>×</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4</m:t>
                            </m:r>
                          </m:num>
                          <m:den>
                            <m:r>
                              <a:rPr lang="en-US" altLang="zh-CN" sz="1800" b="0" i="0">
                                <a:solidFill>
                                  <a:srgbClr val="000000"/>
                                </a:solidFill>
                                <a:latin typeface="Cambria Math" pitchFamily="34" charset="0"/>
                                <a:ea typeface="Cambria Math" pitchFamily="34" charset="-122"/>
                                <a:cs typeface="Cambria Math" pitchFamily="34" charset="-120"/>
                              </a:rPr>
                              <m:t>5</m:t>
                            </m:r>
                          </m:den>
                        </m:f>
                        <m:r>
                          <a:rPr lang="en-US" altLang="zh-CN" sz="1800" b="0" i="0">
                            <a:solidFill>
                              <a:srgbClr val="000000"/>
                            </a:solidFill>
                            <a:latin typeface="Cambria Math" pitchFamily="34" charset="0"/>
                            <a:ea typeface="Cambria Math" pitchFamily="34" charset="-122"/>
                            <a:cs typeface="Cambria Math" pitchFamily="34" charset="-120"/>
                          </a:rPr>
                          <m:t>)</m:t>
                        </m:r>
                      </m:e>
                      <m:sup>
                        <m:r>
                          <a:rPr lang="en-US" altLang="zh-CN" sz="1800" b="0" i="0">
                            <a:solidFill>
                              <a:srgbClr val="000000"/>
                            </a:solidFill>
                            <a:latin typeface="Cambria Math" pitchFamily="34" charset="0"/>
                            <a:ea typeface="Cambria Math" pitchFamily="34" charset="-122"/>
                            <a:cs typeface="Cambria Math" pitchFamily="34" charset="-120"/>
                          </a:rPr>
                          <m:t>𝑛</m:t>
                        </m:r>
                        <m:r>
                          <a:rPr lang="en-US" altLang="zh-CN" sz="1800" b="0" i="0">
                            <a:solidFill>
                              <a:srgbClr val="000000"/>
                            </a:solidFill>
                            <a:latin typeface="Cambria Math" pitchFamily="34" charset="0"/>
                            <a:ea typeface="Cambria Math" pitchFamily="34" charset="-122"/>
                            <a:cs typeface="Cambria Math" pitchFamily="34" charset="-120"/>
                          </a:rPr>
                          <m:t>−1</m:t>
                        </m:r>
                      </m:sup>
                    </m:sSup>
                  </m:oMath>
                </a14:m>
                <a:r>
                  <a:rPr lang="en-US" altLang="zh-CN" sz="1800" b="0" i="0" dirty="0">
                    <a:solidFill>
                      <a:srgbClr val="000000"/>
                    </a:solidFill>
                    <a:latin typeface="微软雅黑" pitchFamily="34" charset="0"/>
                    <a:ea typeface="微软雅黑" pitchFamily="34" charset="-122"/>
                    <a:cs typeface="微软雅黑" pitchFamily="34" charset="-120"/>
                  </a:rPr>
                  <a:t>,故</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𝑋</m:t>
                    </m:r>
                    <m:r>
                      <a:rPr lang="en-US" altLang="zh-CN" sz="1800" b="0" i="0">
                        <a:solidFill>
                          <a:srgbClr val="000000"/>
                        </a:solidFill>
                        <a:latin typeface="Cambria Math" pitchFamily="34" charset="0"/>
                        <a:ea typeface="Cambria Math" pitchFamily="34" charset="-122"/>
                        <a:cs typeface="Cambria Math" pitchFamily="34" charset="-120"/>
                      </a:rPr>
                      <m:t>&gt;</m:t>
                    </m:r>
                    <m:r>
                      <a:rPr lang="en-US" altLang="zh-CN" sz="1800" b="0" i="0">
                        <a:solidFill>
                          <a:srgbClr val="000000"/>
                        </a:solidFill>
                        <a:latin typeface="Cambria Math" pitchFamily="34" charset="0"/>
                        <a:ea typeface="Cambria Math" pitchFamily="34" charset="-122"/>
                        <a:cs typeface="Cambria Math" pitchFamily="34" charset="-120"/>
                      </a:rPr>
                      <m:t>𝑛</m:t>
                    </m:r>
                    <m:r>
                      <a:rPr lang="en-US" altLang="zh-CN" sz="1800" b="0" i="0">
                        <a:solidFill>
                          <a:srgbClr val="000000"/>
                        </a:solidFill>
                        <a:latin typeface="Cambria Math" pitchFamily="34" charset="0"/>
                        <a:ea typeface="Cambria Math" pitchFamily="34" charset="-122"/>
                        <a:cs typeface="Cambria Math" pitchFamily="34" charset="-120"/>
                      </a:rPr>
                      <m:t>)=5</m:t>
                    </m:r>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𝑋</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𝑛</m:t>
                    </m:r>
                    <m:r>
                      <a:rPr lang="en-US" altLang="zh-CN" sz="1800" b="0" i="0">
                        <a:solidFill>
                          <a:srgbClr val="000000"/>
                        </a:solidFill>
                        <a:latin typeface="Cambria Math" pitchFamily="34" charset="0"/>
                        <a:ea typeface="Cambria Math" pitchFamily="34" charset="-122"/>
                        <a:cs typeface="Cambria Math" pitchFamily="34" charset="-120"/>
                      </a:rPr>
                      <m:t>+1)=5×</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5</m:t>
                        </m:r>
                      </m:den>
                    </m:f>
                    <m:r>
                      <a:rPr lang="en-US" altLang="zh-CN" sz="1800" b="0" i="0">
                        <a:solidFill>
                          <a:srgbClr val="000000"/>
                        </a:solidFill>
                        <a:latin typeface="Cambria Math" pitchFamily="34" charset="0"/>
                        <a:ea typeface="Cambria Math" pitchFamily="34" charset="-122"/>
                        <a:cs typeface="Cambria Math" pitchFamily="34" charset="-120"/>
                      </a:rPr>
                      <m:t>×</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4</m:t>
                            </m:r>
                          </m:num>
                          <m:den>
                            <m:r>
                              <a:rPr lang="en-US" altLang="zh-CN" sz="1800" b="0" i="0">
                                <a:solidFill>
                                  <a:srgbClr val="000000"/>
                                </a:solidFill>
                                <a:latin typeface="Cambria Math" pitchFamily="34" charset="0"/>
                                <a:ea typeface="Cambria Math" pitchFamily="34" charset="-122"/>
                                <a:cs typeface="Cambria Math" pitchFamily="34" charset="-120"/>
                              </a:rPr>
                              <m:t>5</m:t>
                            </m:r>
                          </m:den>
                        </m:f>
                        <m:r>
                          <a:rPr lang="en-US" altLang="zh-CN" sz="1800" b="0" i="0">
                            <a:solidFill>
                              <a:srgbClr val="000000"/>
                            </a:solidFill>
                            <a:latin typeface="Cambria Math" pitchFamily="34" charset="0"/>
                            <a:ea typeface="Cambria Math" pitchFamily="34" charset="-122"/>
                            <a:cs typeface="Cambria Math" pitchFamily="34" charset="-120"/>
                          </a:rPr>
                          <m:t>)</m:t>
                        </m:r>
                      </m:e>
                      <m:sup>
                        <m:r>
                          <a:rPr lang="en-US" altLang="zh-CN" sz="1800" b="0" i="0">
                            <a:solidFill>
                              <a:srgbClr val="000000"/>
                            </a:solidFill>
                            <a:latin typeface="Cambria Math" pitchFamily="34" charset="0"/>
                            <a:ea typeface="Cambria Math" pitchFamily="34" charset="-122"/>
                            <a:cs typeface="Cambria Math" pitchFamily="34" charset="-120"/>
                          </a:rPr>
                          <m:t>𝑛</m:t>
                        </m:r>
                      </m:sup>
                    </m:sSup>
                    <m:r>
                      <a:rPr lang="en-US" altLang="zh-CN" sz="1800" b="0" i="0">
                        <a:solidFill>
                          <a:srgbClr val="000000"/>
                        </a:solidFill>
                        <a:latin typeface="Cambria Math" pitchFamily="34" charset="0"/>
                        <a:ea typeface="Cambria Math" pitchFamily="34" charset="-122"/>
                        <a:cs typeface="Cambria Math" pitchFamily="34" charset="-120"/>
                      </a:rPr>
                      <m:t>=</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4</m:t>
                            </m:r>
                          </m:num>
                          <m:den>
                            <m:r>
                              <a:rPr lang="en-US" altLang="zh-CN" sz="1800" b="0" i="0">
                                <a:solidFill>
                                  <a:srgbClr val="000000"/>
                                </a:solidFill>
                                <a:latin typeface="Cambria Math" pitchFamily="34" charset="0"/>
                                <a:ea typeface="Cambria Math" pitchFamily="34" charset="-122"/>
                                <a:cs typeface="Cambria Math" pitchFamily="34" charset="-120"/>
                              </a:rPr>
                              <m:t>5</m:t>
                            </m:r>
                          </m:den>
                        </m:f>
                        <m:r>
                          <a:rPr lang="en-US" altLang="zh-CN" sz="1800" b="0" i="0">
                            <a:solidFill>
                              <a:srgbClr val="000000"/>
                            </a:solidFill>
                            <a:latin typeface="Cambria Math" pitchFamily="34" charset="0"/>
                            <a:ea typeface="Cambria Math" pitchFamily="34" charset="-122"/>
                            <a:cs typeface="Cambria Math" pitchFamily="34" charset="-120"/>
                          </a:rPr>
                          <m:t>)</m:t>
                        </m:r>
                      </m:e>
                      <m:sup>
                        <m:r>
                          <a:rPr lang="en-US" altLang="zh-CN" sz="1800" b="0" i="0">
                            <a:solidFill>
                              <a:srgbClr val="000000"/>
                            </a:solidFill>
                            <a:latin typeface="Cambria Math" pitchFamily="34" charset="0"/>
                            <a:ea typeface="Cambria Math" pitchFamily="34" charset="-122"/>
                            <a:cs typeface="Cambria Math" pitchFamily="34" charset="-120"/>
                          </a:rPr>
                          <m:t>𝑛</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p>
              <a:p>
                <a:pPr latinLnBrk="1">
                  <a:lnSpc>
                    <a:spcPts val="4600"/>
                  </a:lnSpc>
                </a:pPr>
                <a:r>
                  <a:rPr lang="en-US" altLang="zh-CN" b="0" i="0">
                    <a:solidFill>
                      <a:srgbClr val="000000"/>
                    </a:solidFill>
                    <a:latin typeface="微软雅黑" pitchFamily="34" charset="0"/>
                    <a:ea typeface="微软雅黑" pitchFamily="34" charset="-122"/>
                    <a:cs typeface="微软雅黑" pitchFamily="34" charset="-120"/>
                  </a:rPr>
                  <a:t>由</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𝑎</m:t>
                        </m:r>
                      </m:e>
                      <m:sub>
                        <m:r>
                          <a:rPr lang="en-US" altLang="zh-CN" sz="1800" b="0" i="0">
                            <a:solidFill>
                              <a:srgbClr val="000000"/>
                            </a:solidFill>
                            <a:latin typeface="Cambria Math" pitchFamily="34" charset="0"/>
                            <a:ea typeface="Cambria Math" pitchFamily="34" charset="-122"/>
                            <a:cs typeface="Cambria Math" pitchFamily="34" charset="-120"/>
                          </a:rPr>
                          <m:t>𝑛</m:t>
                        </m:r>
                      </m:sub>
                    </m:sSub>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𝑛𝑃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𝑋</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𝑛</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5</m:t>
                        </m:r>
                      </m:den>
                    </m:f>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𝑛</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4</m:t>
                            </m:r>
                          </m:num>
                          <m:den>
                            <m:r>
                              <a:rPr lang="en-US" altLang="zh-CN" sz="1800" b="0" i="0">
                                <a:solidFill>
                                  <a:srgbClr val="000000"/>
                                </a:solidFill>
                                <a:latin typeface="Cambria Math" pitchFamily="34" charset="0"/>
                                <a:ea typeface="Cambria Math" pitchFamily="34" charset="-122"/>
                                <a:cs typeface="Cambria Math" pitchFamily="34" charset="-120"/>
                              </a:rPr>
                              <m:t>5</m:t>
                            </m:r>
                          </m:den>
                        </m:f>
                        <m:r>
                          <a:rPr lang="en-US" altLang="zh-CN" sz="1800" b="0" i="0">
                            <a:solidFill>
                              <a:srgbClr val="000000"/>
                            </a:solidFill>
                            <a:latin typeface="Cambria Math" pitchFamily="34" charset="0"/>
                            <a:ea typeface="Cambria Math" pitchFamily="34" charset="-122"/>
                            <a:cs typeface="Cambria Math" pitchFamily="34" charset="-120"/>
                          </a:rPr>
                          <m:t>)</m:t>
                        </m:r>
                      </m:e>
                      <m:sup>
                        <m:r>
                          <a:rPr lang="en-US" altLang="zh-CN" sz="1800" b="0" i="0">
                            <a:solidFill>
                              <a:srgbClr val="000000"/>
                            </a:solidFill>
                            <a:latin typeface="Cambria Math" pitchFamily="34" charset="0"/>
                            <a:ea typeface="Cambria Math" pitchFamily="34" charset="-122"/>
                            <a:cs typeface="Cambria Math" pitchFamily="34" charset="-120"/>
                          </a:rPr>
                          <m:t>𝑛</m:t>
                        </m:r>
                        <m:r>
                          <a:rPr lang="en-US" altLang="zh-CN" sz="1800" b="0" i="0">
                            <a:solidFill>
                              <a:srgbClr val="000000"/>
                            </a:solidFill>
                            <a:latin typeface="Cambria Math" pitchFamily="34" charset="0"/>
                            <a:ea typeface="Cambria Math" pitchFamily="34" charset="-122"/>
                            <a:cs typeface="Cambria Math" pitchFamily="34" charset="-120"/>
                          </a:rPr>
                          <m:t>−1</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p>
              <a:p>
                <a:pPr latinLnBrk="1">
                  <a:lnSpc>
                    <a:spcPct val="150000"/>
                  </a:lnSpc>
                </a:pPr>
                <a:endParaRPr lang="en-US" altLang="zh-CN" dirty="0"/>
              </a:p>
            </p:txBody>
          </p:sp>
        </mc:Choice>
        <mc:Fallback>
          <p:sp>
            <p:nvSpPr>
              <p:cNvPr id="2" name="QB_4_AS.34_1#820fed4f5?vop=1&amp;pid=657e5b42c&amp;color=0,0,0&amp;vtp=1&amp;bt=1&amp;bbb=1&amp;hb=1"/>
              <p:cNvSpPr>
                <a:spLocks noRot="1" noChangeAspect="1" noMove="1" noResize="1" noEditPoints="1" noAdjustHandles="1" noChangeArrowheads="1" noChangeShapeType="1" noTextEdit="1"/>
              </p:cNvSpPr>
              <p:nvPr/>
            </p:nvSpPr>
            <p:spPr>
              <a:xfrm>
                <a:off x="832104" y="1080000"/>
                <a:ext cx="10533888" cy="4368800"/>
              </a:xfrm>
              <a:prstGeom prst="rect">
                <a:avLst/>
              </a:prstGeom>
              <a:blipFill>
                <a:blip r:embed="rId3"/>
                <a:stretch>
                  <a:fillRect l="-1389" b="-837"/>
                </a:stretch>
              </a:blipFill>
              <a:ln/>
            </p:spPr>
            <p:txBody>
              <a:bodyPr/>
              <a:lstStyle/>
              <a:p>
                <a:r>
                  <a:rPr lang="zh-CN" altLang="en-US">
                    <a:noFill/>
                  </a:rPr>
                  <a:t> </a:t>
                </a:r>
              </a:p>
            </p:txBody>
          </p:sp>
        </mc:Fallback>
      </mc:AlternateContent>
    </p:spTree>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4_AS.34_1#820fed4f5?vop=1&amp;pid=657e5b42c&amp;color=0,0,0&amp;vtp=1&amp;bt=1&amp;bbb=1&amp;hb=1">
                <a:extLst>
                  <a:ext uri="{FF2B5EF4-FFF2-40B4-BE49-F238E27FC236}">
                    <a16:creationId xmlns:a16="http://schemas.microsoft.com/office/drawing/2014/main" id="{80642949-51FD-A111-DCA5-A81795886417}"/>
                  </a:ext>
                </a:extLst>
              </p:cNvPr>
              <p:cNvSpPr/>
              <p:nvPr/>
            </p:nvSpPr>
            <p:spPr>
              <a:xfrm>
                <a:off x="832104" y="1080000"/>
                <a:ext cx="10533888" cy="2425700"/>
              </a:xfrm>
              <a:prstGeom prst="rect">
                <a:avLst/>
              </a:prstGeom>
              <a:noFill/>
              <a:ln/>
            </p:spPr>
            <p:txBody>
              <a:bodyPr wrap="none" lIns="0" tIns="0" rIns="0" bIns="0" rtlCol="0" anchor="t"/>
              <a:lstStyle/>
              <a:p>
                <a:pPr latinLnBrk="1">
                  <a:lnSpc>
                    <a:spcPts val="4600"/>
                  </a:lnSpc>
                </a:pPr>
                <a:r>
                  <a:rPr lang="en-US" altLang="zh-CN" b="0" i="0">
                    <a:solidFill>
                      <a:srgbClr val="000000"/>
                    </a:solidFill>
                    <a:latin typeface="微软雅黑" pitchFamily="34" charset="0"/>
                    <a:ea typeface="微软雅黑" pitchFamily="34" charset="-122"/>
                    <a:cs typeface="微软雅黑" pitchFamily="34" charset="-120"/>
                  </a:rPr>
                  <a:t>得</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𝑆</m:t>
                        </m:r>
                      </m:e>
                      <m:sub>
                        <m:r>
                          <a:rPr lang="en-US" altLang="zh-CN" sz="1800" b="0" i="0">
                            <a:solidFill>
                              <a:srgbClr val="000000"/>
                            </a:solidFill>
                            <a:latin typeface="Cambria Math" pitchFamily="34" charset="0"/>
                            <a:ea typeface="Cambria Math" pitchFamily="34" charset="-122"/>
                            <a:cs typeface="Cambria Math" pitchFamily="34" charset="-120"/>
                          </a:rPr>
                          <m:t>𝑛</m:t>
                        </m:r>
                      </m:sub>
                    </m:sSub>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5</m:t>
                        </m:r>
                      </m:den>
                    </m:f>
                    <m:r>
                      <a:rPr lang="en-US" altLang="zh-CN" sz="1800" b="0" i="0">
                        <a:solidFill>
                          <a:srgbClr val="000000"/>
                        </a:solidFill>
                        <a:latin typeface="Cambria Math" pitchFamily="34" charset="0"/>
                        <a:ea typeface="Cambria Math" pitchFamily="34" charset="-122"/>
                        <a:cs typeface="Cambria Math" pitchFamily="34" charset="-120"/>
                      </a:rPr>
                      <m:t>[1×</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4</m:t>
                            </m:r>
                          </m:num>
                          <m:den>
                            <m:r>
                              <a:rPr lang="en-US" altLang="zh-CN" sz="1800" b="0" i="0">
                                <a:solidFill>
                                  <a:srgbClr val="000000"/>
                                </a:solidFill>
                                <a:latin typeface="Cambria Math" pitchFamily="34" charset="0"/>
                                <a:ea typeface="Cambria Math" pitchFamily="34" charset="-122"/>
                                <a:cs typeface="Cambria Math" pitchFamily="34" charset="-120"/>
                              </a:rPr>
                              <m:t>5</m:t>
                            </m:r>
                          </m:den>
                        </m:f>
                        <m:r>
                          <a:rPr lang="en-US" altLang="zh-CN" sz="1800" b="0" i="0">
                            <a:solidFill>
                              <a:srgbClr val="000000"/>
                            </a:solidFill>
                            <a:latin typeface="Cambria Math" pitchFamily="34" charset="0"/>
                            <a:ea typeface="Cambria Math" pitchFamily="34" charset="-122"/>
                            <a:cs typeface="Cambria Math" pitchFamily="34" charset="-120"/>
                          </a:rPr>
                          <m:t>)</m:t>
                        </m:r>
                      </m:e>
                      <m:sup>
                        <m:r>
                          <a:rPr lang="en-US" altLang="zh-CN" sz="1800" b="0" i="0">
                            <a:solidFill>
                              <a:srgbClr val="000000"/>
                            </a:solidFill>
                            <a:latin typeface="Cambria Math" pitchFamily="34" charset="0"/>
                            <a:ea typeface="Cambria Math" pitchFamily="34" charset="-122"/>
                            <a:cs typeface="Cambria Math" pitchFamily="34" charset="-120"/>
                          </a:rPr>
                          <m:t>0</m:t>
                        </m:r>
                      </m:sup>
                    </m:sSup>
                    <m:r>
                      <a:rPr lang="en-US" altLang="zh-CN" sz="1800" b="0" i="0">
                        <a:solidFill>
                          <a:srgbClr val="000000"/>
                        </a:solidFill>
                        <a:latin typeface="Cambria Math" pitchFamily="34" charset="0"/>
                        <a:ea typeface="Cambria Math" pitchFamily="34" charset="-122"/>
                        <a:cs typeface="Cambria Math" pitchFamily="34" charset="-120"/>
                      </a:rPr>
                      <m:t>+2×</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4</m:t>
                            </m:r>
                          </m:num>
                          <m:den>
                            <m:r>
                              <a:rPr lang="en-US" altLang="zh-CN" sz="1800" b="0" i="0">
                                <a:solidFill>
                                  <a:srgbClr val="000000"/>
                                </a:solidFill>
                                <a:latin typeface="Cambria Math" pitchFamily="34" charset="0"/>
                                <a:ea typeface="Cambria Math" pitchFamily="34" charset="-122"/>
                                <a:cs typeface="Cambria Math" pitchFamily="34" charset="-120"/>
                              </a:rPr>
                              <m:t>5</m:t>
                            </m:r>
                          </m:den>
                        </m:f>
                        <m:r>
                          <a:rPr lang="en-US" altLang="zh-CN" sz="1800" b="0" i="0">
                            <a:solidFill>
                              <a:srgbClr val="000000"/>
                            </a:solidFill>
                            <a:latin typeface="Cambria Math" pitchFamily="34" charset="0"/>
                            <a:ea typeface="Cambria Math" pitchFamily="34" charset="-122"/>
                            <a:cs typeface="Cambria Math" pitchFamily="34" charset="-120"/>
                          </a:rPr>
                          <m:t>)</m:t>
                        </m:r>
                      </m:e>
                      <m:sup>
                        <m:r>
                          <a:rPr lang="en-US" altLang="zh-CN" sz="1800" b="0" i="0">
                            <a:solidFill>
                              <a:srgbClr val="000000"/>
                            </a:solidFill>
                            <a:latin typeface="Cambria Math" pitchFamily="34" charset="0"/>
                            <a:ea typeface="Cambria Math" pitchFamily="34" charset="-122"/>
                            <a:cs typeface="Cambria Math" pitchFamily="34" charset="-120"/>
                          </a:rPr>
                          <m:t>1</m:t>
                        </m:r>
                      </m:sup>
                    </m:sSup>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𝑛</m:t>
                    </m:r>
                    <m:r>
                      <a:rPr lang="en-US" altLang="zh-CN" sz="1800" b="0" i="0">
                        <a:solidFill>
                          <a:srgbClr val="000000"/>
                        </a:solidFill>
                        <a:latin typeface="Cambria Math" pitchFamily="34" charset="0"/>
                        <a:ea typeface="Cambria Math" pitchFamily="34" charset="-122"/>
                        <a:cs typeface="Cambria Math" pitchFamily="34" charset="-120"/>
                      </a:rPr>
                      <m:t>−1)×</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4</m:t>
                            </m:r>
                          </m:num>
                          <m:den>
                            <m:r>
                              <a:rPr lang="en-US" altLang="zh-CN" sz="1800" b="0" i="0">
                                <a:solidFill>
                                  <a:srgbClr val="000000"/>
                                </a:solidFill>
                                <a:latin typeface="Cambria Math" pitchFamily="34" charset="0"/>
                                <a:ea typeface="Cambria Math" pitchFamily="34" charset="-122"/>
                                <a:cs typeface="Cambria Math" pitchFamily="34" charset="-120"/>
                              </a:rPr>
                              <m:t>5</m:t>
                            </m:r>
                          </m:den>
                        </m:f>
                        <m:r>
                          <a:rPr lang="en-US" altLang="zh-CN" sz="1800" b="0" i="0">
                            <a:solidFill>
                              <a:srgbClr val="000000"/>
                            </a:solidFill>
                            <a:latin typeface="Cambria Math" pitchFamily="34" charset="0"/>
                            <a:ea typeface="Cambria Math" pitchFamily="34" charset="-122"/>
                            <a:cs typeface="Cambria Math" pitchFamily="34" charset="-120"/>
                          </a:rPr>
                          <m:t>)</m:t>
                        </m:r>
                      </m:e>
                      <m:sup>
                        <m:r>
                          <a:rPr lang="en-US" altLang="zh-CN" sz="1800" b="0" i="0">
                            <a:solidFill>
                              <a:srgbClr val="000000"/>
                            </a:solidFill>
                            <a:latin typeface="Cambria Math" pitchFamily="34" charset="0"/>
                            <a:ea typeface="Cambria Math" pitchFamily="34" charset="-122"/>
                            <a:cs typeface="Cambria Math" pitchFamily="34" charset="-120"/>
                          </a:rPr>
                          <m:t>𝑛</m:t>
                        </m:r>
                        <m:r>
                          <a:rPr lang="en-US" altLang="zh-CN" sz="1800" b="0" i="0">
                            <a:solidFill>
                              <a:srgbClr val="000000"/>
                            </a:solidFill>
                            <a:latin typeface="Cambria Math" pitchFamily="34" charset="0"/>
                            <a:ea typeface="Cambria Math" pitchFamily="34" charset="-122"/>
                            <a:cs typeface="Cambria Math" pitchFamily="34" charset="-120"/>
                          </a:rPr>
                          <m:t>−2</m:t>
                        </m:r>
                      </m:sup>
                    </m:sSup>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𝑛</m:t>
                    </m:r>
                    <m:r>
                      <a:rPr lang="en-US" altLang="zh-CN" sz="1800" b="0" i="0">
                        <a:solidFill>
                          <a:srgbClr val="000000"/>
                        </a:solidFill>
                        <a:latin typeface="Cambria Math" pitchFamily="34" charset="0"/>
                        <a:ea typeface="Cambria Math" pitchFamily="34" charset="-122"/>
                        <a:cs typeface="Cambria Math" pitchFamily="34" charset="-120"/>
                      </a:rPr>
                      <m:t>×</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4</m:t>
                            </m:r>
                          </m:num>
                          <m:den>
                            <m:r>
                              <a:rPr lang="en-US" altLang="zh-CN" sz="1800" b="0" i="0">
                                <a:solidFill>
                                  <a:srgbClr val="000000"/>
                                </a:solidFill>
                                <a:latin typeface="Cambria Math" pitchFamily="34" charset="0"/>
                                <a:ea typeface="Cambria Math" pitchFamily="34" charset="-122"/>
                                <a:cs typeface="Cambria Math" pitchFamily="34" charset="-120"/>
                              </a:rPr>
                              <m:t>5</m:t>
                            </m:r>
                          </m:den>
                        </m:f>
                        <m:r>
                          <a:rPr lang="en-US" altLang="zh-CN" sz="1800" b="0" i="0">
                            <a:solidFill>
                              <a:srgbClr val="000000"/>
                            </a:solidFill>
                            <a:latin typeface="Cambria Math" pitchFamily="34" charset="0"/>
                            <a:ea typeface="Cambria Math" pitchFamily="34" charset="-122"/>
                            <a:cs typeface="Cambria Math" pitchFamily="34" charset="-120"/>
                          </a:rPr>
                          <m:t>)</m:t>
                        </m:r>
                      </m:e>
                      <m:sup>
                        <m:r>
                          <a:rPr lang="en-US" altLang="zh-CN" sz="1800" b="0" i="0">
                            <a:solidFill>
                              <a:srgbClr val="000000"/>
                            </a:solidFill>
                            <a:latin typeface="Cambria Math" pitchFamily="34" charset="0"/>
                            <a:ea typeface="Cambria Math" pitchFamily="34" charset="-122"/>
                            <a:cs typeface="Cambria Math" pitchFamily="34" charset="-120"/>
                          </a:rPr>
                          <m:t>𝑛</m:t>
                        </m:r>
                        <m:r>
                          <a:rPr lang="en-US" altLang="zh-CN" sz="1800" b="0" i="0">
                            <a:solidFill>
                              <a:srgbClr val="000000"/>
                            </a:solidFill>
                            <a:latin typeface="Cambria Math" pitchFamily="34" charset="0"/>
                            <a:ea typeface="Cambria Math" pitchFamily="34" charset="-122"/>
                            <a:cs typeface="Cambria Math" pitchFamily="34" charset="-120"/>
                          </a:rPr>
                          <m:t>−1</m:t>
                        </m:r>
                      </m:sup>
                    </m:sSup>
                    <m:r>
                      <a:rPr lang="en-US" altLang="zh-CN" sz="1800" b="0" i="0">
                        <a:solidFill>
                          <a:srgbClr val="00000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p>
              <a:p>
                <a:pPr latinLnBrk="1">
                  <a:lnSpc>
                    <a:spcPts val="4600"/>
                  </a:lnSpc>
                </a:pPr>
                <a14:m>
                  <m:oMath xmlns:m="http://schemas.openxmlformats.org/officeDocument/2006/math">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4</m:t>
                        </m:r>
                      </m:num>
                      <m:den>
                        <m:r>
                          <a:rPr lang="en-US" altLang="zh-CN" sz="1800" b="0" i="0">
                            <a:solidFill>
                              <a:srgbClr val="000000"/>
                            </a:solidFill>
                            <a:latin typeface="Cambria Math" pitchFamily="34" charset="0"/>
                            <a:ea typeface="Cambria Math" pitchFamily="34" charset="-122"/>
                            <a:cs typeface="Cambria Math" pitchFamily="34" charset="-120"/>
                          </a:rPr>
                          <m:t>5</m:t>
                        </m:r>
                      </m:den>
                    </m:f>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𝑆</m:t>
                        </m:r>
                      </m:e>
                      <m:sub>
                        <m:r>
                          <a:rPr lang="en-US" altLang="zh-CN" sz="1800" b="0" i="0">
                            <a:solidFill>
                              <a:srgbClr val="000000"/>
                            </a:solidFill>
                            <a:latin typeface="Cambria Math" pitchFamily="34" charset="0"/>
                            <a:ea typeface="Cambria Math" pitchFamily="34" charset="-122"/>
                            <a:cs typeface="Cambria Math" pitchFamily="34" charset="-120"/>
                          </a:rPr>
                          <m:t>𝑛</m:t>
                        </m:r>
                      </m:sub>
                    </m:sSub>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5</m:t>
                        </m:r>
                      </m:den>
                    </m:f>
                    <m:r>
                      <a:rPr lang="en-US" altLang="zh-CN" sz="1800" b="0" i="0">
                        <a:solidFill>
                          <a:srgbClr val="000000"/>
                        </a:solidFill>
                        <a:latin typeface="Cambria Math" pitchFamily="34" charset="0"/>
                        <a:ea typeface="Cambria Math" pitchFamily="34" charset="-122"/>
                        <a:cs typeface="Cambria Math" pitchFamily="34" charset="-120"/>
                      </a:rPr>
                      <m:t>[1×</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4</m:t>
                            </m:r>
                          </m:num>
                          <m:den>
                            <m:r>
                              <a:rPr lang="en-US" altLang="zh-CN" sz="1800" b="0" i="0">
                                <a:solidFill>
                                  <a:srgbClr val="000000"/>
                                </a:solidFill>
                                <a:latin typeface="Cambria Math" pitchFamily="34" charset="0"/>
                                <a:ea typeface="Cambria Math" pitchFamily="34" charset="-122"/>
                                <a:cs typeface="Cambria Math" pitchFamily="34" charset="-120"/>
                              </a:rPr>
                              <m:t>5</m:t>
                            </m:r>
                          </m:den>
                        </m:f>
                        <m:r>
                          <a:rPr lang="en-US" altLang="zh-CN" sz="1800" b="0" i="0">
                            <a:solidFill>
                              <a:srgbClr val="000000"/>
                            </a:solidFill>
                            <a:latin typeface="Cambria Math" pitchFamily="34" charset="0"/>
                            <a:ea typeface="Cambria Math" pitchFamily="34" charset="-122"/>
                            <a:cs typeface="Cambria Math" pitchFamily="34" charset="-120"/>
                          </a:rPr>
                          <m:t>)</m:t>
                        </m:r>
                      </m:e>
                      <m:sup>
                        <m:r>
                          <a:rPr lang="en-US" altLang="zh-CN" sz="1800" b="0" i="0">
                            <a:solidFill>
                              <a:srgbClr val="000000"/>
                            </a:solidFill>
                            <a:latin typeface="Cambria Math" pitchFamily="34" charset="0"/>
                            <a:ea typeface="Cambria Math" pitchFamily="34" charset="-122"/>
                            <a:cs typeface="Cambria Math" pitchFamily="34" charset="-120"/>
                          </a:rPr>
                          <m:t>1</m:t>
                        </m:r>
                      </m:sup>
                    </m:sSup>
                    <m:r>
                      <a:rPr lang="en-US" altLang="zh-CN" sz="1800" b="0" i="0">
                        <a:solidFill>
                          <a:srgbClr val="000000"/>
                        </a:solidFill>
                        <a:latin typeface="Cambria Math" pitchFamily="34" charset="0"/>
                        <a:ea typeface="Cambria Math" pitchFamily="34" charset="-122"/>
                        <a:cs typeface="Cambria Math" pitchFamily="34" charset="-120"/>
                      </a:rPr>
                      <m:t>+2×</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4</m:t>
                            </m:r>
                          </m:num>
                          <m:den>
                            <m:r>
                              <a:rPr lang="en-US" altLang="zh-CN" sz="1800" b="0" i="0">
                                <a:solidFill>
                                  <a:srgbClr val="000000"/>
                                </a:solidFill>
                                <a:latin typeface="Cambria Math" pitchFamily="34" charset="0"/>
                                <a:ea typeface="Cambria Math" pitchFamily="34" charset="-122"/>
                                <a:cs typeface="Cambria Math" pitchFamily="34" charset="-120"/>
                              </a:rPr>
                              <m:t>5</m:t>
                            </m:r>
                          </m:den>
                        </m:f>
                        <m:r>
                          <a:rPr lang="en-US" altLang="zh-CN" sz="1800" b="0" i="0">
                            <a:solidFill>
                              <a:srgbClr val="000000"/>
                            </a:solidFill>
                            <a:latin typeface="Cambria Math" pitchFamily="34" charset="0"/>
                            <a:ea typeface="Cambria Math" pitchFamily="34" charset="-122"/>
                            <a:cs typeface="Cambria Math" pitchFamily="34" charset="-120"/>
                          </a:rPr>
                          <m:t>)</m:t>
                        </m:r>
                      </m:e>
                      <m:sup>
                        <m:r>
                          <a:rPr lang="en-US" altLang="zh-CN" sz="1800" b="0" i="0">
                            <a:solidFill>
                              <a:srgbClr val="000000"/>
                            </a:solidFill>
                            <a:latin typeface="Cambria Math" pitchFamily="34" charset="0"/>
                            <a:ea typeface="Cambria Math" pitchFamily="34" charset="-122"/>
                            <a:cs typeface="Cambria Math" pitchFamily="34" charset="-120"/>
                          </a:rPr>
                          <m:t>2</m:t>
                        </m:r>
                      </m:sup>
                    </m:sSup>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𝑛</m:t>
                    </m:r>
                    <m:r>
                      <a:rPr lang="en-US" altLang="zh-CN" sz="1800" b="0" i="0">
                        <a:solidFill>
                          <a:srgbClr val="000000"/>
                        </a:solidFill>
                        <a:latin typeface="Cambria Math" pitchFamily="34" charset="0"/>
                        <a:ea typeface="Cambria Math" pitchFamily="34" charset="-122"/>
                        <a:cs typeface="Cambria Math" pitchFamily="34" charset="-120"/>
                      </a:rPr>
                      <m:t>−1)×</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4</m:t>
                            </m:r>
                          </m:num>
                          <m:den>
                            <m:r>
                              <a:rPr lang="en-US" altLang="zh-CN" sz="1800" b="0" i="0">
                                <a:solidFill>
                                  <a:srgbClr val="000000"/>
                                </a:solidFill>
                                <a:latin typeface="Cambria Math" pitchFamily="34" charset="0"/>
                                <a:ea typeface="Cambria Math" pitchFamily="34" charset="-122"/>
                                <a:cs typeface="Cambria Math" pitchFamily="34" charset="-120"/>
                              </a:rPr>
                              <m:t>5</m:t>
                            </m:r>
                          </m:den>
                        </m:f>
                        <m:r>
                          <a:rPr lang="en-US" altLang="zh-CN" sz="1800" b="0" i="0">
                            <a:solidFill>
                              <a:srgbClr val="000000"/>
                            </a:solidFill>
                            <a:latin typeface="Cambria Math" pitchFamily="34" charset="0"/>
                            <a:ea typeface="Cambria Math" pitchFamily="34" charset="-122"/>
                            <a:cs typeface="Cambria Math" pitchFamily="34" charset="-120"/>
                          </a:rPr>
                          <m:t>)</m:t>
                        </m:r>
                      </m:e>
                      <m:sup>
                        <m:r>
                          <a:rPr lang="en-US" altLang="zh-CN" sz="1800" b="0" i="0">
                            <a:solidFill>
                              <a:srgbClr val="000000"/>
                            </a:solidFill>
                            <a:latin typeface="Cambria Math" pitchFamily="34" charset="0"/>
                            <a:ea typeface="Cambria Math" pitchFamily="34" charset="-122"/>
                            <a:cs typeface="Cambria Math" pitchFamily="34" charset="-120"/>
                          </a:rPr>
                          <m:t>𝑛</m:t>
                        </m:r>
                        <m:r>
                          <a:rPr lang="en-US" altLang="zh-CN" sz="1800" b="0" i="0">
                            <a:solidFill>
                              <a:srgbClr val="000000"/>
                            </a:solidFill>
                            <a:latin typeface="Cambria Math" pitchFamily="34" charset="0"/>
                            <a:ea typeface="Cambria Math" pitchFamily="34" charset="-122"/>
                            <a:cs typeface="Cambria Math" pitchFamily="34" charset="-120"/>
                          </a:rPr>
                          <m:t>−1</m:t>
                        </m:r>
                      </m:sup>
                    </m:sSup>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𝑛</m:t>
                    </m:r>
                    <m:r>
                      <a:rPr lang="en-US" altLang="zh-CN" sz="1800" b="0" i="0">
                        <a:solidFill>
                          <a:srgbClr val="000000"/>
                        </a:solidFill>
                        <a:latin typeface="Cambria Math" pitchFamily="34" charset="0"/>
                        <a:ea typeface="Cambria Math" pitchFamily="34" charset="-122"/>
                        <a:cs typeface="Cambria Math" pitchFamily="34" charset="-120"/>
                      </a:rPr>
                      <m:t>×</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4</m:t>
                            </m:r>
                          </m:num>
                          <m:den>
                            <m:r>
                              <a:rPr lang="en-US" altLang="zh-CN" sz="1800" b="0" i="0">
                                <a:solidFill>
                                  <a:srgbClr val="000000"/>
                                </a:solidFill>
                                <a:latin typeface="Cambria Math" pitchFamily="34" charset="0"/>
                                <a:ea typeface="Cambria Math" pitchFamily="34" charset="-122"/>
                                <a:cs typeface="Cambria Math" pitchFamily="34" charset="-120"/>
                              </a:rPr>
                              <m:t>5</m:t>
                            </m:r>
                          </m:den>
                        </m:f>
                        <m:r>
                          <a:rPr lang="en-US" altLang="zh-CN" sz="1800" b="0" i="0">
                            <a:solidFill>
                              <a:srgbClr val="000000"/>
                            </a:solidFill>
                            <a:latin typeface="Cambria Math" pitchFamily="34" charset="0"/>
                            <a:ea typeface="Cambria Math" pitchFamily="34" charset="-122"/>
                            <a:cs typeface="Cambria Math" pitchFamily="34" charset="-120"/>
                          </a:rPr>
                          <m:t>)</m:t>
                        </m:r>
                      </m:e>
                      <m:sup>
                        <m:r>
                          <a:rPr lang="en-US" altLang="zh-CN" sz="1800" b="0" i="0">
                            <a:solidFill>
                              <a:srgbClr val="000000"/>
                            </a:solidFill>
                            <a:latin typeface="Cambria Math" pitchFamily="34" charset="0"/>
                            <a:ea typeface="Cambria Math" pitchFamily="34" charset="-122"/>
                            <a:cs typeface="Cambria Math" pitchFamily="34" charset="-120"/>
                          </a:rPr>
                          <m:t>𝑛</m:t>
                        </m:r>
                      </m:sup>
                    </m:sSup>
                    <m:r>
                      <a:rPr lang="en-US" altLang="zh-CN" sz="1800" b="0" i="0">
                        <a:solidFill>
                          <a:srgbClr val="00000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p>
              <a:p>
                <a:pPr latinLnBrk="1">
                  <a:lnSpc>
                    <a:spcPts val="4600"/>
                  </a:lnSpc>
                </a:pPr>
                <a:r>
                  <a:rPr lang="en-US" altLang="zh-CN" b="0" i="0">
                    <a:solidFill>
                      <a:srgbClr val="000000"/>
                    </a:solidFill>
                    <a:latin typeface="微软雅黑" pitchFamily="34" charset="0"/>
                    <a:ea typeface="微软雅黑" pitchFamily="34" charset="-122"/>
                    <a:cs typeface="微软雅黑" pitchFamily="34" charset="-120"/>
                  </a:rPr>
                  <a:t>两</a:t>
                </a:r>
                <a:r>
                  <a:rPr lang="en-US" altLang="zh-CN" sz="1800" b="0" i="0">
                    <a:solidFill>
                      <a:srgbClr val="000000"/>
                    </a:solidFill>
                    <a:latin typeface="微软雅黑" pitchFamily="34" charset="0"/>
                    <a:ea typeface="微软雅黑" pitchFamily="34" charset="-122"/>
                    <a:cs typeface="微软雅黑" pitchFamily="34" charset="-120"/>
                  </a:rPr>
                  <a:t>式作差得</a:t>
                </a:r>
                <a14:m>
                  <m:oMath xmlns:m="http://schemas.openxmlformats.org/officeDocument/2006/math">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5</m:t>
                        </m:r>
                      </m:den>
                    </m:f>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𝑆</m:t>
                        </m:r>
                      </m:e>
                      <m:sub>
                        <m:r>
                          <a:rPr lang="en-US" altLang="zh-CN" sz="1800" b="0" i="0">
                            <a:solidFill>
                              <a:srgbClr val="000000"/>
                            </a:solidFill>
                            <a:latin typeface="Cambria Math" pitchFamily="34" charset="0"/>
                            <a:ea typeface="Cambria Math" pitchFamily="34" charset="-122"/>
                            <a:cs typeface="Cambria Math" pitchFamily="34" charset="-120"/>
                          </a:rPr>
                          <m:t>𝑛</m:t>
                        </m:r>
                      </m:sub>
                    </m:sSub>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5</m:t>
                        </m:r>
                      </m:den>
                    </m:f>
                    <m:r>
                      <a:rPr lang="en-US" altLang="zh-CN" sz="1800" b="0" i="0">
                        <a:solidFill>
                          <a:srgbClr val="000000"/>
                        </a:solidFill>
                        <a:latin typeface="Cambria Math" pitchFamily="34" charset="0"/>
                        <a:ea typeface="Cambria Math" pitchFamily="34" charset="-122"/>
                        <a:cs typeface="Cambria Math" pitchFamily="34" charset="-120"/>
                      </a:rPr>
                      <m:t>[1+</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4</m:t>
                            </m:r>
                          </m:num>
                          <m:den>
                            <m:r>
                              <a:rPr lang="en-US" altLang="zh-CN" sz="1800" b="0" i="0">
                                <a:solidFill>
                                  <a:srgbClr val="000000"/>
                                </a:solidFill>
                                <a:latin typeface="Cambria Math" pitchFamily="34" charset="0"/>
                                <a:ea typeface="Cambria Math" pitchFamily="34" charset="-122"/>
                                <a:cs typeface="Cambria Math" pitchFamily="34" charset="-120"/>
                              </a:rPr>
                              <m:t>5</m:t>
                            </m:r>
                          </m:den>
                        </m:f>
                        <m:r>
                          <a:rPr lang="en-US" altLang="zh-CN" sz="1800" b="0" i="0">
                            <a:solidFill>
                              <a:srgbClr val="000000"/>
                            </a:solidFill>
                            <a:latin typeface="Cambria Math" pitchFamily="34" charset="0"/>
                            <a:ea typeface="Cambria Math" pitchFamily="34" charset="-122"/>
                            <a:cs typeface="Cambria Math" pitchFamily="34" charset="-120"/>
                          </a:rPr>
                          <m:t>)</m:t>
                        </m:r>
                      </m:e>
                      <m:sup>
                        <m:r>
                          <a:rPr lang="en-US" altLang="zh-CN" sz="1800" b="0" i="0">
                            <a:solidFill>
                              <a:srgbClr val="000000"/>
                            </a:solidFill>
                            <a:latin typeface="Cambria Math" pitchFamily="34" charset="0"/>
                            <a:ea typeface="Cambria Math" pitchFamily="34" charset="-122"/>
                            <a:cs typeface="Cambria Math" pitchFamily="34" charset="-120"/>
                          </a:rPr>
                          <m:t>1</m:t>
                        </m:r>
                      </m:sup>
                    </m:sSup>
                    <m:r>
                      <a:rPr lang="en-US" altLang="zh-CN" sz="1800" b="0" i="0">
                        <a:solidFill>
                          <a:srgbClr val="000000"/>
                        </a:solidFill>
                        <a:latin typeface="Cambria Math" pitchFamily="34" charset="0"/>
                        <a:ea typeface="Cambria Math" pitchFamily="34" charset="-122"/>
                        <a:cs typeface="Cambria Math" pitchFamily="34" charset="-120"/>
                      </a:rPr>
                      <m:t>+</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4</m:t>
                            </m:r>
                          </m:num>
                          <m:den>
                            <m:r>
                              <a:rPr lang="en-US" altLang="zh-CN" sz="1800" b="0" i="0">
                                <a:solidFill>
                                  <a:srgbClr val="000000"/>
                                </a:solidFill>
                                <a:latin typeface="Cambria Math" pitchFamily="34" charset="0"/>
                                <a:ea typeface="Cambria Math" pitchFamily="34" charset="-122"/>
                                <a:cs typeface="Cambria Math" pitchFamily="34" charset="-120"/>
                              </a:rPr>
                              <m:t>5</m:t>
                            </m:r>
                          </m:den>
                        </m:f>
                        <m:r>
                          <a:rPr lang="en-US" altLang="zh-CN" sz="1800" b="0" i="0">
                            <a:solidFill>
                              <a:srgbClr val="000000"/>
                            </a:solidFill>
                            <a:latin typeface="Cambria Math" pitchFamily="34" charset="0"/>
                            <a:ea typeface="Cambria Math" pitchFamily="34" charset="-122"/>
                            <a:cs typeface="Cambria Math" pitchFamily="34" charset="-120"/>
                          </a:rPr>
                          <m:t>)</m:t>
                        </m:r>
                      </m:e>
                      <m:sup>
                        <m:r>
                          <a:rPr lang="en-US" altLang="zh-CN" sz="1800" b="0" i="0">
                            <a:solidFill>
                              <a:srgbClr val="000000"/>
                            </a:solidFill>
                            <a:latin typeface="Cambria Math" pitchFamily="34" charset="0"/>
                            <a:ea typeface="Cambria Math" pitchFamily="34" charset="-122"/>
                            <a:cs typeface="Cambria Math" pitchFamily="34" charset="-120"/>
                          </a:rPr>
                          <m:t>2</m:t>
                        </m:r>
                      </m:sup>
                    </m:sSup>
                    <m:r>
                      <a:rPr lang="en-US" altLang="zh-CN" sz="1800" b="0" i="0">
                        <a:solidFill>
                          <a:srgbClr val="000000"/>
                        </a:solidFill>
                        <a:latin typeface="Cambria Math" pitchFamily="34" charset="0"/>
                        <a:ea typeface="Cambria Math" pitchFamily="34" charset="-122"/>
                        <a:cs typeface="Cambria Math" pitchFamily="34" charset="-120"/>
                      </a:rPr>
                      <m:t>+⋯+</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4</m:t>
                            </m:r>
                          </m:num>
                          <m:den>
                            <m:r>
                              <a:rPr lang="en-US" altLang="zh-CN" sz="1800" b="0" i="0">
                                <a:solidFill>
                                  <a:srgbClr val="000000"/>
                                </a:solidFill>
                                <a:latin typeface="Cambria Math" pitchFamily="34" charset="0"/>
                                <a:ea typeface="Cambria Math" pitchFamily="34" charset="-122"/>
                                <a:cs typeface="Cambria Math" pitchFamily="34" charset="-120"/>
                              </a:rPr>
                              <m:t>5</m:t>
                            </m:r>
                          </m:den>
                        </m:f>
                        <m:r>
                          <a:rPr lang="en-US" altLang="zh-CN" sz="1800" b="0" i="0">
                            <a:solidFill>
                              <a:srgbClr val="000000"/>
                            </a:solidFill>
                            <a:latin typeface="Cambria Math" pitchFamily="34" charset="0"/>
                            <a:ea typeface="Cambria Math" pitchFamily="34" charset="-122"/>
                            <a:cs typeface="Cambria Math" pitchFamily="34" charset="-120"/>
                          </a:rPr>
                          <m:t>)</m:t>
                        </m:r>
                      </m:e>
                      <m:sup>
                        <m:r>
                          <a:rPr lang="en-US" altLang="zh-CN" sz="1800" b="0" i="0">
                            <a:solidFill>
                              <a:srgbClr val="000000"/>
                            </a:solidFill>
                            <a:latin typeface="Cambria Math" pitchFamily="34" charset="0"/>
                            <a:ea typeface="Cambria Math" pitchFamily="34" charset="-122"/>
                            <a:cs typeface="Cambria Math" pitchFamily="34" charset="-120"/>
                          </a:rPr>
                          <m:t>𝑛</m:t>
                        </m:r>
                        <m:r>
                          <a:rPr lang="en-US" altLang="zh-CN" sz="1800" b="0" i="0">
                            <a:solidFill>
                              <a:srgbClr val="000000"/>
                            </a:solidFill>
                            <a:latin typeface="Cambria Math" pitchFamily="34" charset="0"/>
                            <a:ea typeface="Cambria Math" pitchFamily="34" charset="-122"/>
                            <a:cs typeface="Cambria Math" pitchFamily="34" charset="-120"/>
                          </a:rPr>
                          <m:t>−1</m:t>
                        </m:r>
                      </m:sup>
                    </m:sSup>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𝑛</m:t>
                    </m:r>
                    <m:r>
                      <a:rPr lang="en-US" altLang="zh-CN" sz="1800" b="0" i="0">
                        <a:solidFill>
                          <a:srgbClr val="000000"/>
                        </a:solidFill>
                        <a:latin typeface="Cambria Math" pitchFamily="34" charset="0"/>
                        <a:ea typeface="Cambria Math" pitchFamily="34" charset="-122"/>
                        <a:cs typeface="Cambria Math" pitchFamily="34" charset="-120"/>
                      </a:rPr>
                      <m:t>×</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4</m:t>
                            </m:r>
                          </m:num>
                          <m:den>
                            <m:r>
                              <a:rPr lang="en-US" altLang="zh-CN" sz="1800" b="0" i="0">
                                <a:solidFill>
                                  <a:srgbClr val="000000"/>
                                </a:solidFill>
                                <a:latin typeface="Cambria Math" pitchFamily="34" charset="0"/>
                                <a:ea typeface="Cambria Math" pitchFamily="34" charset="-122"/>
                                <a:cs typeface="Cambria Math" pitchFamily="34" charset="-120"/>
                              </a:rPr>
                              <m:t>5</m:t>
                            </m:r>
                          </m:den>
                        </m:f>
                        <m:r>
                          <a:rPr lang="en-US" altLang="zh-CN" sz="1800" b="0" i="0">
                            <a:solidFill>
                              <a:srgbClr val="000000"/>
                            </a:solidFill>
                            <a:latin typeface="Cambria Math" pitchFamily="34" charset="0"/>
                            <a:ea typeface="Cambria Math" pitchFamily="34" charset="-122"/>
                            <a:cs typeface="Cambria Math" pitchFamily="34" charset="-120"/>
                          </a:rPr>
                          <m:t>)</m:t>
                        </m:r>
                      </m:e>
                      <m:sup>
                        <m:r>
                          <a:rPr lang="en-US" altLang="zh-CN" sz="1800" b="0" i="0">
                            <a:solidFill>
                              <a:srgbClr val="000000"/>
                            </a:solidFill>
                            <a:latin typeface="Cambria Math" pitchFamily="34" charset="0"/>
                            <a:ea typeface="Cambria Math" pitchFamily="34" charset="-122"/>
                            <a:cs typeface="Cambria Math" pitchFamily="34" charset="-120"/>
                          </a:rPr>
                          <m:t>𝑛</m:t>
                        </m:r>
                      </m:sup>
                    </m:sSup>
                    <m:r>
                      <a:rPr lang="en-US" altLang="zh-CN" sz="1800" b="0" i="0">
                        <a:solidFill>
                          <a:srgbClr val="00000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p>
              <a:p>
                <a:pPr latinLnBrk="1">
                  <a:lnSpc>
                    <a:spcPts val="5300"/>
                  </a:lnSpc>
                </a:pPr>
                <a:r>
                  <a:rPr lang="en-US" altLang="zh-CN" b="0" i="0">
                    <a:solidFill>
                      <a:srgbClr val="000000"/>
                    </a:solidFill>
                    <a:latin typeface="微软雅黑" pitchFamily="34" charset="0"/>
                    <a:ea typeface="微软雅黑" pitchFamily="34" charset="-122"/>
                    <a:cs typeface="微软雅黑" pitchFamily="34" charset="-120"/>
                  </a:rPr>
                  <a:t>故</a:t>
                </a:r>
                <a14:m>
                  <m:oMath xmlns:m="http://schemas.openxmlformats.org/officeDocument/2006/math">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𝑆</m:t>
                        </m:r>
                      </m:e>
                      <m:sub>
                        <m:r>
                          <a:rPr lang="en-US" altLang="zh-CN" b="0" i="0">
                            <a:solidFill>
                              <a:srgbClr val="000000"/>
                            </a:solidFill>
                            <a:latin typeface="Cambria Math" pitchFamily="34" charset="0"/>
                            <a:ea typeface="Cambria Math" pitchFamily="34" charset="-122"/>
                            <a:cs typeface="Cambria Math" pitchFamily="34" charset="-120"/>
                          </a:rPr>
                          <m:t>𝑛</m:t>
                        </m:r>
                      </m:sub>
                    </m:sSub>
                    <m:r>
                      <a:rPr lang="en-US" altLang="zh-CN" b="0" i="0">
                        <a:solidFill>
                          <a:srgbClr val="000000"/>
                        </a:solidFill>
                        <a:latin typeface="Cambria Math" pitchFamily="34" charset="0"/>
                        <a:ea typeface="Cambria Math" pitchFamily="34" charset="-122"/>
                        <a:cs typeface="Cambria Math" pitchFamily="34" charset="-120"/>
                      </a:rPr>
                      <m:t>=</m:t>
                    </m:r>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b="0" i="0">
                            <a:solidFill>
                              <a:srgbClr val="000000"/>
                            </a:solidFill>
                            <a:latin typeface="Cambria Math" pitchFamily="34" charset="0"/>
                            <a:ea typeface="Cambria Math" pitchFamily="34" charset="-122"/>
                            <a:cs typeface="Cambria Math" pitchFamily="34" charset="-120"/>
                          </a:rPr>
                          <m:t>1×[1−</m:t>
                        </m:r>
                        <m:sSup>
                          <m:sSup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b="0" i="0">
                                <a:solidFill>
                                  <a:srgbClr val="000000"/>
                                </a:solidFill>
                                <a:latin typeface="Cambria Math" pitchFamily="34" charset="0"/>
                                <a:ea typeface="Cambria Math" pitchFamily="34" charset="-122"/>
                                <a:cs typeface="Cambria Math" pitchFamily="34" charset="-120"/>
                              </a:rPr>
                              <m:t>(</m:t>
                            </m:r>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b="0" i="0">
                                    <a:solidFill>
                                      <a:srgbClr val="000000"/>
                                    </a:solidFill>
                                    <a:latin typeface="Cambria Math" pitchFamily="34" charset="0"/>
                                    <a:ea typeface="Cambria Math" pitchFamily="34" charset="-122"/>
                                    <a:cs typeface="Cambria Math" pitchFamily="34" charset="-120"/>
                                  </a:rPr>
                                  <m:t>4</m:t>
                                </m:r>
                              </m:num>
                              <m:den>
                                <m:r>
                                  <a:rPr lang="en-US" altLang="zh-CN" b="0" i="0">
                                    <a:solidFill>
                                      <a:srgbClr val="000000"/>
                                    </a:solidFill>
                                    <a:latin typeface="Cambria Math" pitchFamily="34" charset="0"/>
                                    <a:ea typeface="Cambria Math" pitchFamily="34" charset="-122"/>
                                    <a:cs typeface="Cambria Math" pitchFamily="34" charset="-120"/>
                                  </a:rPr>
                                  <m:t>5</m:t>
                                </m:r>
                              </m:den>
                            </m:f>
                            <m:r>
                              <a:rPr lang="en-US" altLang="zh-CN" b="0" i="0">
                                <a:solidFill>
                                  <a:srgbClr val="000000"/>
                                </a:solidFill>
                                <a:latin typeface="Cambria Math" pitchFamily="34" charset="0"/>
                                <a:ea typeface="Cambria Math" pitchFamily="34" charset="-122"/>
                                <a:cs typeface="Cambria Math" pitchFamily="34" charset="-120"/>
                              </a:rPr>
                              <m:t>)</m:t>
                            </m:r>
                          </m:e>
                          <m:sup>
                            <m:r>
                              <a:rPr lang="en-US" altLang="zh-CN" b="0" i="0">
                                <a:solidFill>
                                  <a:srgbClr val="000000"/>
                                </a:solidFill>
                                <a:latin typeface="Cambria Math" pitchFamily="34" charset="0"/>
                                <a:ea typeface="Cambria Math" pitchFamily="34" charset="-122"/>
                                <a:cs typeface="Cambria Math" pitchFamily="34" charset="-120"/>
                              </a:rPr>
                              <m:t>𝑛</m:t>
                            </m:r>
                          </m:sup>
                        </m:sSup>
                        <m:r>
                          <a:rPr lang="en-US" altLang="zh-CN" b="0" i="0">
                            <a:solidFill>
                              <a:srgbClr val="000000"/>
                            </a:solidFill>
                            <a:latin typeface="Cambria Math" pitchFamily="34" charset="0"/>
                            <a:ea typeface="Cambria Math" pitchFamily="34" charset="-122"/>
                            <a:cs typeface="Cambria Math" pitchFamily="34" charset="-120"/>
                          </a:rPr>
                          <m:t>]</m:t>
                        </m:r>
                      </m:num>
                      <m:den>
                        <m:r>
                          <a:rPr lang="en-US" altLang="zh-CN" b="0" i="0">
                            <a:solidFill>
                              <a:srgbClr val="000000"/>
                            </a:solidFill>
                            <a:latin typeface="Cambria Math" pitchFamily="34" charset="0"/>
                            <a:ea typeface="Cambria Math" pitchFamily="34" charset="-122"/>
                            <a:cs typeface="Cambria Math" pitchFamily="34" charset="-120"/>
                          </a:rPr>
                          <m:t>1−</m:t>
                        </m:r>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b="0" i="0">
                                <a:solidFill>
                                  <a:srgbClr val="000000"/>
                                </a:solidFill>
                                <a:latin typeface="Cambria Math" pitchFamily="34" charset="0"/>
                                <a:ea typeface="Cambria Math" pitchFamily="34" charset="-122"/>
                                <a:cs typeface="Cambria Math" pitchFamily="34" charset="-120"/>
                              </a:rPr>
                              <m:t>4</m:t>
                            </m:r>
                          </m:num>
                          <m:den>
                            <m:r>
                              <a:rPr lang="en-US" altLang="zh-CN" b="0" i="0">
                                <a:solidFill>
                                  <a:srgbClr val="000000"/>
                                </a:solidFill>
                                <a:latin typeface="Cambria Math" pitchFamily="34" charset="0"/>
                                <a:ea typeface="Cambria Math" pitchFamily="34" charset="-122"/>
                                <a:cs typeface="Cambria Math" pitchFamily="34" charset="-120"/>
                              </a:rPr>
                              <m:t>5</m:t>
                            </m:r>
                          </m:den>
                        </m:f>
                      </m:den>
                    </m:f>
                    <m:r>
                      <a:rPr lang="en-US" altLang="zh-CN" b="0" i="0">
                        <a:solidFill>
                          <a:srgbClr val="000000"/>
                        </a:solidFill>
                        <a:latin typeface="Cambria Math" pitchFamily="34" charset="0"/>
                        <a:ea typeface="Cambria Math" pitchFamily="34" charset="-122"/>
                        <a:cs typeface="Cambria Math" pitchFamily="34" charset="-120"/>
                      </a:rPr>
                      <m:t>−</m:t>
                    </m:r>
                    <m:r>
                      <a:rPr lang="en-US" altLang="zh-CN" b="0" i="0">
                        <a:solidFill>
                          <a:srgbClr val="000000"/>
                        </a:solidFill>
                        <a:latin typeface="Cambria Math" pitchFamily="34" charset="0"/>
                        <a:ea typeface="Cambria Math" pitchFamily="34" charset="-122"/>
                        <a:cs typeface="Cambria Math" pitchFamily="34" charset="-120"/>
                      </a:rPr>
                      <m:t>𝑛</m:t>
                    </m:r>
                    <m:r>
                      <a:rPr lang="en-US" altLang="zh-CN" b="0" i="0">
                        <a:solidFill>
                          <a:srgbClr val="000000"/>
                        </a:solidFill>
                        <a:latin typeface="Cambria Math" pitchFamily="34" charset="0"/>
                        <a:ea typeface="Cambria Math" pitchFamily="34" charset="-122"/>
                        <a:cs typeface="Cambria Math" pitchFamily="34" charset="-120"/>
                      </a:rPr>
                      <m:t>×</m:t>
                    </m:r>
                    <m:sSup>
                      <m:sSup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b="0" i="0">
                            <a:solidFill>
                              <a:srgbClr val="000000"/>
                            </a:solidFill>
                            <a:latin typeface="Cambria Math" pitchFamily="34" charset="0"/>
                            <a:ea typeface="Cambria Math" pitchFamily="34" charset="-122"/>
                            <a:cs typeface="Cambria Math" pitchFamily="34" charset="-120"/>
                          </a:rPr>
                          <m:t>(</m:t>
                        </m:r>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b="0" i="0">
                                <a:solidFill>
                                  <a:srgbClr val="000000"/>
                                </a:solidFill>
                                <a:latin typeface="Cambria Math" pitchFamily="34" charset="0"/>
                                <a:ea typeface="Cambria Math" pitchFamily="34" charset="-122"/>
                                <a:cs typeface="Cambria Math" pitchFamily="34" charset="-120"/>
                              </a:rPr>
                              <m:t>4</m:t>
                            </m:r>
                          </m:num>
                          <m:den>
                            <m:r>
                              <a:rPr lang="en-US" altLang="zh-CN" b="0" i="0">
                                <a:solidFill>
                                  <a:srgbClr val="000000"/>
                                </a:solidFill>
                                <a:latin typeface="Cambria Math" pitchFamily="34" charset="0"/>
                                <a:ea typeface="Cambria Math" pitchFamily="34" charset="-122"/>
                                <a:cs typeface="Cambria Math" pitchFamily="34" charset="-120"/>
                              </a:rPr>
                              <m:t>5</m:t>
                            </m:r>
                          </m:den>
                        </m:f>
                        <m:r>
                          <a:rPr lang="en-US" altLang="zh-CN" b="0" i="0">
                            <a:solidFill>
                              <a:srgbClr val="000000"/>
                            </a:solidFill>
                            <a:latin typeface="Cambria Math" pitchFamily="34" charset="0"/>
                            <a:ea typeface="Cambria Math" pitchFamily="34" charset="-122"/>
                            <a:cs typeface="Cambria Math" pitchFamily="34" charset="-120"/>
                          </a:rPr>
                          <m:t>)</m:t>
                        </m:r>
                      </m:e>
                      <m:sup>
                        <m:r>
                          <a:rPr lang="en-US" altLang="zh-CN" b="0" i="0">
                            <a:solidFill>
                              <a:srgbClr val="000000"/>
                            </a:solidFill>
                            <a:latin typeface="Cambria Math" pitchFamily="34" charset="0"/>
                            <a:ea typeface="Cambria Math" pitchFamily="34" charset="-122"/>
                            <a:cs typeface="Cambria Math" pitchFamily="34" charset="-120"/>
                          </a:rPr>
                          <m:t>𝑛</m:t>
                        </m:r>
                      </m:sup>
                    </m:sSup>
                    <m:r>
                      <a:rPr lang="en-US" altLang="zh-CN" b="0" i="0">
                        <a:solidFill>
                          <a:srgbClr val="000000"/>
                        </a:solidFill>
                        <a:latin typeface="Cambria Math" pitchFamily="34" charset="0"/>
                        <a:ea typeface="Cambria Math" pitchFamily="34" charset="-122"/>
                        <a:cs typeface="Cambria Math" pitchFamily="34" charset="-120"/>
                      </a:rPr>
                      <m:t>=5−(</m:t>
                    </m:r>
                    <m:r>
                      <a:rPr lang="en-US" altLang="zh-CN" b="0" i="0">
                        <a:solidFill>
                          <a:srgbClr val="000000"/>
                        </a:solidFill>
                        <a:latin typeface="Cambria Math" pitchFamily="34" charset="0"/>
                        <a:ea typeface="Cambria Math" pitchFamily="34" charset="-122"/>
                        <a:cs typeface="Cambria Math" pitchFamily="34" charset="-120"/>
                      </a:rPr>
                      <m:t>𝑛</m:t>
                    </m:r>
                    <m:r>
                      <a:rPr lang="en-US" altLang="zh-CN" b="0" i="0">
                        <a:solidFill>
                          <a:srgbClr val="000000"/>
                        </a:solidFill>
                        <a:latin typeface="Cambria Math" pitchFamily="34" charset="0"/>
                        <a:ea typeface="Cambria Math" pitchFamily="34" charset="-122"/>
                        <a:cs typeface="Cambria Math" pitchFamily="34" charset="-120"/>
                      </a:rPr>
                      <m:t>+5)</m:t>
                    </m:r>
                    <m:sSup>
                      <m:sSup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b="0" i="0">
                            <a:solidFill>
                              <a:srgbClr val="000000"/>
                            </a:solidFill>
                            <a:latin typeface="Cambria Math" pitchFamily="34" charset="0"/>
                            <a:ea typeface="Cambria Math" pitchFamily="34" charset="-122"/>
                            <a:cs typeface="Cambria Math" pitchFamily="34" charset="-120"/>
                          </a:rPr>
                          <m:t>(</m:t>
                        </m:r>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b="0" i="0">
                                <a:solidFill>
                                  <a:srgbClr val="000000"/>
                                </a:solidFill>
                                <a:latin typeface="Cambria Math" pitchFamily="34" charset="0"/>
                                <a:ea typeface="Cambria Math" pitchFamily="34" charset="-122"/>
                                <a:cs typeface="Cambria Math" pitchFamily="34" charset="-120"/>
                              </a:rPr>
                              <m:t>4</m:t>
                            </m:r>
                          </m:num>
                          <m:den>
                            <m:r>
                              <a:rPr lang="en-US" altLang="zh-CN" b="0" i="0">
                                <a:solidFill>
                                  <a:srgbClr val="000000"/>
                                </a:solidFill>
                                <a:latin typeface="Cambria Math" pitchFamily="34" charset="0"/>
                                <a:ea typeface="Cambria Math" pitchFamily="34" charset="-122"/>
                                <a:cs typeface="Cambria Math" pitchFamily="34" charset="-120"/>
                              </a:rPr>
                              <m:t>5</m:t>
                            </m:r>
                          </m:den>
                        </m:f>
                        <m:r>
                          <a:rPr lang="en-US" altLang="zh-CN" b="0" i="0">
                            <a:solidFill>
                              <a:srgbClr val="000000"/>
                            </a:solidFill>
                            <a:latin typeface="Cambria Math" pitchFamily="34" charset="0"/>
                            <a:ea typeface="Cambria Math" pitchFamily="34" charset="-122"/>
                            <a:cs typeface="Cambria Math" pitchFamily="34" charset="-120"/>
                          </a:rPr>
                          <m:t>)</m:t>
                        </m:r>
                      </m:e>
                      <m:sup>
                        <m:r>
                          <a:rPr lang="en-US" altLang="zh-CN" b="0" i="0">
                            <a:solidFill>
                              <a:srgbClr val="000000"/>
                            </a:solidFill>
                            <a:latin typeface="Cambria Math" pitchFamily="34" charset="0"/>
                            <a:ea typeface="Cambria Math" pitchFamily="34" charset="-122"/>
                            <a:cs typeface="Cambria Math" pitchFamily="34" charset="-120"/>
                          </a:rPr>
                          <m:t>𝑛</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2" name="QB_4_AS.34_1#820fed4f5?vop=1&amp;pid=657e5b42c&amp;color=0,0,0&amp;vtp=1&amp;bt=1&amp;bbb=1&amp;hb=1">
                <a:extLst>
                  <a:ext uri="{FF2B5EF4-FFF2-40B4-BE49-F238E27FC236}">
                    <a16:creationId xmlns:a16="http://schemas.microsoft.com/office/drawing/2014/main" id="{80642949-51FD-A111-DCA5-A81795886417}"/>
                  </a:ext>
                </a:extLst>
              </p:cNvPr>
              <p:cNvSpPr>
                <a:spLocks noRot="1" noChangeAspect="1" noMove="1" noResize="1" noEditPoints="1" noAdjustHandles="1" noChangeArrowheads="1" noChangeShapeType="1" noTextEdit="1"/>
              </p:cNvSpPr>
              <p:nvPr/>
            </p:nvSpPr>
            <p:spPr>
              <a:xfrm>
                <a:off x="832104" y="1080000"/>
                <a:ext cx="10533888" cy="2425700"/>
              </a:xfrm>
              <a:prstGeom prst="rect">
                <a:avLst/>
              </a:prstGeom>
              <a:blipFill>
                <a:blip r:embed="rId2"/>
                <a:stretch>
                  <a:fillRect l="-1389" b="-251"/>
                </a:stretch>
              </a:blipFill>
              <a:ln/>
            </p:spPr>
            <p:txBody>
              <a:bodyPr/>
              <a:lstStyle/>
              <a:p>
                <a:r>
                  <a:rPr lang="zh-CN" altLang="en-US">
                    <a:noFill/>
                  </a:rPr>
                  <a:t> </a:t>
                </a:r>
              </a:p>
            </p:txBody>
          </p:sp>
        </mc:Fallback>
      </mc:AlternateContent>
    </p:spTree>
    <p:extLst>
      <p:ext uri="{BB962C8B-B14F-4D97-AF65-F5344CB8AC3E}">
        <p14:creationId xmlns:p14="http://schemas.microsoft.com/office/powerpoint/2010/main" val="4227543853"/>
      </p:ext>
    </p:extLst>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name="Slide 16&amp;si=16">
    <p:spTree>
      <p:nvGrpSpPr>
        <p:cNvPr id="1" name=""/>
        <p:cNvGrpSpPr/>
        <p:nvPr/>
      </p:nvGrpSpPr>
      <p:grpSpPr>
        <a:xfrm>
          <a:off x="0" y="0"/>
          <a:ext cx="0" cy="0"/>
          <a:chOff x="0" y="0"/>
          <a:chExt cx="0" cy="0"/>
        </a:xfrm>
      </p:grpSpPr>
      <p:sp>
        <p:nvSpPr>
          <p:cNvPr id="2" name="C_3_BD#157a6fac9?pid=436426af3&amp;color=0,0,0&amp;vtp=1&amp;bt=1&amp;bbb=1"/>
          <p:cNvSpPr/>
          <p:nvPr/>
        </p:nvSpPr>
        <p:spPr>
          <a:xfrm>
            <a:off x="832104" y="1080000"/>
            <a:ext cx="10533888" cy="849376"/>
          </a:xfrm>
          <a:prstGeom prst="rect">
            <a:avLst/>
          </a:prstGeom>
          <a:noFill/>
          <a:ln/>
        </p:spPr>
        <p:txBody>
          <a:bodyPr wrap="none" lIns="0" tIns="0" rIns="0" bIns="0" rtlCol="0" anchor="t"/>
          <a:lstStyle/>
          <a:p>
            <a:pPr algn="l" latinLnBrk="1">
              <a:lnSpc>
                <a:spcPts val="3900"/>
              </a:lnSpc>
            </a:pPr>
            <a:r>
              <a:rPr lang="en-US" altLang="zh-CN" sz="2200" b="1" i="0" dirty="0">
                <a:solidFill>
                  <a:srgbClr val="000000"/>
                </a:solidFill>
                <a:latin typeface="微软雅黑" pitchFamily="34" charset="0"/>
                <a:ea typeface="微软雅黑" pitchFamily="34" charset="-122"/>
                <a:cs typeface="微软雅黑" pitchFamily="34" charset="-120"/>
              </a:rPr>
              <a:t>四、解答题（本题共3小题，共48分.解答应写出文字说明、证明过程或演算步骤）</a:t>
            </a:r>
            <a:endParaRPr lang="en-US" altLang="zh-CN" sz="2200" dirty="0"/>
          </a:p>
        </p:txBody>
      </p:sp>
      <mc:AlternateContent xmlns:mc="http://schemas.openxmlformats.org/markup-compatibility/2006">
        <mc:Choice xmlns:a14="http://schemas.microsoft.com/office/drawing/2010/main" Requires="a14">
          <p:sp>
            <p:nvSpPr>
              <p:cNvPr id="3" name="QO_4_BD.35_1#f6164713b?vop=1&amp;pid=157a6fac9&amp;color=0,0,0&amp;vtp=1&amp;bbb=1&amp;hb=1"/>
              <p:cNvSpPr/>
              <p:nvPr/>
            </p:nvSpPr>
            <p:spPr>
              <a:xfrm>
                <a:off x="832104" y="1579865"/>
                <a:ext cx="10533888" cy="77343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11.</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本小题满分</a:t>
                </a:r>
                <a:r>
                  <a:rPr lang="en-US" altLang="zh-CN" sz="1800" b="0" i="0" dirty="0">
                    <a:solidFill>
                      <a:srgbClr val="000000"/>
                    </a:solidFill>
                    <a:latin typeface="微软雅黑" pitchFamily="34" charset="0"/>
                    <a:ea typeface="微软雅黑" pitchFamily="34" charset="-122"/>
                    <a:cs typeface="微软雅黑" pitchFamily="34" charset="-120"/>
                  </a:rPr>
                  <a:t>16</a:t>
                </a:r>
                <a:r>
                  <a:rPr lang="en-US" altLang="zh-CN" sz="1800" b="0" i="0" dirty="0">
                    <a:solidFill>
                      <a:srgbClr val="000000"/>
                    </a:solidFill>
                    <a:latin typeface="微软雅黑" pitchFamily="34" charset="0"/>
                    <a:ea typeface="楷体" pitchFamily="34" charset="-122"/>
                    <a:cs typeface="微软雅黑" pitchFamily="34" charset="-120"/>
                  </a:rPr>
                  <a:t>分</a:t>
                </a:r>
                <a:r>
                  <a:rPr lang="en-US" altLang="zh-CN" sz="1800" b="0" i="0" dirty="0">
                    <a:solidFill>
                      <a:srgbClr val="000000"/>
                    </a:solidFill>
                    <a:latin typeface="微软雅黑" pitchFamily="34" charset="0"/>
                    <a:ea typeface="微软雅黑" pitchFamily="34" charset="-122"/>
                    <a:cs typeface="微软雅黑" pitchFamily="34" charset="-120"/>
                  </a:rPr>
                  <a:t>）现有甲、乙两台机器生产一批零件，甲生产出的零件内径</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𝑋</m:t>
                    </m:r>
                  </m:oMath>
                </a14:m>
                <a:r>
                  <a:rPr lang="en-US" altLang="zh-CN" sz="1800" b="0" i="0" dirty="0">
                    <a:solidFill>
                      <a:srgbClr val="000000"/>
                    </a:solidFill>
                    <a:latin typeface="微软雅黑" pitchFamily="34" charset="0"/>
                    <a:ea typeface="微软雅黑" pitchFamily="34" charset="-122"/>
                    <a:cs typeface="微软雅黑" pitchFamily="34" charset="-120"/>
                  </a:rPr>
                  <a:t>（单位：</a:t>
                </a:r>
                <a14:m>
                  <m:oMath xmlns:m="http://schemas.openxmlformats.org/officeDocument/2006/math">
                    <m:r>
                      <m:rPr>
                        <m:sty m:val="p"/>
                      </m:rPr>
                      <a:rPr lang="en-US" altLang="zh-CN" sz="1800" b="0" i="0">
                        <a:solidFill>
                          <a:srgbClr val="000000"/>
                        </a:solidFill>
                        <a:latin typeface="Cambria Math" pitchFamily="34" charset="0"/>
                        <a:ea typeface="Cambria Math" pitchFamily="34" charset="-122"/>
                        <a:cs typeface="Cambria Math" pitchFamily="34" charset="-120"/>
                      </a:rPr>
                      <m:t>mm</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）服从</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正态分布</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𝑁</m:t>
                    </m:r>
                    <m:r>
                      <a:rPr lang="en-US" altLang="zh-CN" b="0" i="0">
                        <a:solidFill>
                          <a:srgbClr val="000000"/>
                        </a:solidFill>
                        <a:latin typeface="Cambria Math" pitchFamily="34" charset="0"/>
                        <a:ea typeface="Cambria Math" pitchFamily="34" charset="-122"/>
                        <a:cs typeface="Cambria Math" pitchFamily="34" charset="-120"/>
                      </a:rPr>
                      <m:t>(10,1)</m:t>
                    </m:r>
                  </m:oMath>
                </a14:m>
                <a:r>
                  <a:rPr lang="en-US" altLang="zh-CN" b="0" i="0" dirty="0">
                    <a:solidFill>
                      <a:srgbClr val="000000"/>
                    </a:solidFill>
                    <a:latin typeface="微软雅黑" pitchFamily="34" charset="0"/>
                    <a:ea typeface="微软雅黑" pitchFamily="34" charset="-122"/>
                    <a:cs typeface="微软雅黑" pitchFamily="34" charset="-120"/>
                  </a:rPr>
                  <a:t>，乙生产出的零件内径</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𝑌</m:t>
                    </m:r>
                  </m:oMath>
                </a14:m>
                <a:r>
                  <a:rPr lang="en-US" altLang="zh-CN" b="0" i="0" dirty="0">
                    <a:solidFill>
                      <a:srgbClr val="000000"/>
                    </a:solidFill>
                    <a:latin typeface="微软雅黑" pitchFamily="34" charset="0"/>
                    <a:ea typeface="微软雅黑" pitchFamily="34" charset="-122"/>
                    <a:cs typeface="微软雅黑" pitchFamily="34" charset="-120"/>
                  </a:rPr>
                  <a:t>（单位：</a:t>
                </a:r>
                <a14:m>
                  <m:oMath xmlns:m="http://schemas.openxmlformats.org/officeDocument/2006/math">
                    <m:r>
                      <m:rPr>
                        <m:sty m:val="p"/>
                      </m:rPr>
                      <a:rPr lang="en-US" altLang="zh-CN" b="0" i="0">
                        <a:solidFill>
                          <a:srgbClr val="000000"/>
                        </a:solidFill>
                        <a:latin typeface="Cambria Math" pitchFamily="34" charset="0"/>
                        <a:ea typeface="Cambria Math" pitchFamily="34" charset="-122"/>
                        <a:cs typeface="Cambria Math" pitchFamily="34" charset="-120"/>
                      </a:rPr>
                      <m:t>mm</m:t>
                    </m:r>
                  </m:oMath>
                </a14:m>
                <a:r>
                  <a:rPr lang="en-US" altLang="zh-CN" b="0" i="0" dirty="0">
                    <a:solidFill>
                      <a:srgbClr val="000000"/>
                    </a:solidFill>
                    <a:latin typeface="微软雅黑" pitchFamily="34" charset="0"/>
                    <a:ea typeface="微软雅黑" pitchFamily="34" charset="-122"/>
                    <a:cs typeface="微软雅黑" pitchFamily="34" charset="-120"/>
                  </a:rPr>
                  <a:t>）服从正态分布</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𝑁</m:t>
                    </m:r>
                    <m:r>
                      <a:rPr lang="en-US" altLang="zh-CN" b="0" i="0">
                        <a:solidFill>
                          <a:srgbClr val="000000"/>
                        </a:solidFill>
                        <a:latin typeface="Cambria Math" pitchFamily="34" charset="0"/>
                        <a:ea typeface="Cambria Math" pitchFamily="34" charset="-122"/>
                        <a:cs typeface="Cambria Math" pitchFamily="34" charset="-120"/>
                      </a:rPr>
                      <m:t>(8,4)</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3" name="QO_4_BD.35_1#f6164713b?vop=1&amp;pid=157a6fac9&amp;color=0,0,0&amp;vtp=1&amp;bbb=1&amp;hb=1"/>
              <p:cNvSpPr>
                <a:spLocks noRot="1" noChangeAspect="1" noMove="1" noResize="1" noEditPoints="1" noAdjustHandles="1" noChangeArrowheads="1" noChangeShapeType="1" noTextEdit="1"/>
              </p:cNvSpPr>
              <p:nvPr/>
            </p:nvSpPr>
            <p:spPr>
              <a:xfrm>
                <a:off x="832104" y="1579865"/>
                <a:ext cx="10533888" cy="773430"/>
              </a:xfrm>
              <a:prstGeom prst="rect">
                <a:avLst/>
              </a:prstGeom>
              <a:blipFill>
                <a:blip r:embed="rId3"/>
                <a:stretch>
                  <a:fillRect l="-1389" r="-58" b="-18110"/>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O_5_BD.36_1#495e22803?vop=1&amp;pid=f6164713b&amp;color=0,0,0&amp;vtp=1&amp;bbb=1&amp;hb=1"/>
              <p:cNvSpPr/>
              <p:nvPr/>
            </p:nvSpPr>
            <p:spPr>
              <a:xfrm>
                <a:off x="832104" y="2353810"/>
                <a:ext cx="10533888" cy="77343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（1）若甲、乙在一天内发生故障的概率分别为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0.1</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0.2</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，且两台机器工作状态相互独立</a:t>
                </a:r>
                <a:r>
                  <a:rPr lang="en-US" altLang="zh-CN" sz="1800" b="0" i="0">
                    <a:solidFill>
                      <a:srgbClr val="000000"/>
                    </a:solidFill>
                    <a:latin typeface="微软雅黑" pitchFamily="34" charset="0"/>
                    <a:ea typeface="微软雅黑" pitchFamily="34" charset="-122"/>
                    <a:cs typeface="微软雅黑" pitchFamily="34" charset="-120"/>
                  </a:rPr>
                  <a:t>.设一天内发生故障</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的机器台数为</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𝑍</m:t>
                    </m:r>
                  </m:oMath>
                </a14:m>
                <a:r>
                  <a:rPr lang="en-US" altLang="zh-CN" b="0" i="0" dirty="0">
                    <a:solidFill>
                      <a:srgbClr val="000000"/>
                    </a:solidFill>
                    <a:latin typeface="微软雅黑" pitchFamily="34" charset="0"/>
                    <a:ea typeface="微软雅黑" pitchFamily="34" charset="-122"/>
                    <a:cs typeface="微软雅黑" pitchFamily="34" charset="-120"/>
                  </a:rPr>
                  <a:t>，求</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𝑍</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的分布列.</a:t>
                </a:r>
                <a:endParaRPr lang="en-US" altLang="zh-CN" dirty="0"/>
              </a:p>
            </p:txBody>
          </p:sp>
        </mc:Choice>
        <mc:Fallback>
          <p:sp>
            <p:nvSpPr>
              <p:cNvPr id="4" name="QO_5_BD.36_1#495e22803?vop=1&amp;pid=f6164713b&amp;color=0,0,0&amp;vtp=1&amp;bbb=1&amp;hb=1"/>
              <p:cNvSpPr>
                <a:spLocks noRot="1" noChangeAspect="1" noMove="1" noResize="1" noEditPoints="1" noAdjustHandles="1" noChangeArrowheads="1" noChangeShapeType="1" noTextEdit="1"/>
              </p:cNvSpPr>
              <p:nvPr/>
            </p:nvSpPr>
            <p:spPr>
              <a:xfrm>
                <a:off x="832104" y="2353810"/>
                <a:ext cx="10533888" cy="773430"/>
              </a:xfrm>
              <a:prstGeom prst="rect">
                <a:avLst/>
              </a:prstGeom>
              <a:blipFill>
                <a:blip r:embed="rId4"/>
                <a:stretch>
                  <a:fillRect l="-1389" r="-637" b="-18110"/>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5" name="QO_5_AN.37_1#495e22803?vop=1&amp;pid=f6164713b&amp;color=0,0,0&amp;vtp=1&amp;bbb=1"/>
              <p:cNvSpPr/>
              <p:nvPr/>
            </p:nvSpPr>
            <p:spPr>
              <a:xfrm>
                <a:off x="832104" y="3135495"/>
                <a:ext cx="10533888" cy="773430"/>
              </a:xfrm>
              <a:prstGeom prst="rect">
                <a:avLst/>
              </a:prstGeom>
              <a:noFill/>
              <a:ln/>
            </p:spPr>
            <p:txBody>
              <a:bodyPr wrap="none" lIns="0" tIns="0" rIns="0" bIns="0" rtlCol="0" anchor="t"/>
              <a:lstStyle/>
              <a:p>
                <a:pPr algn="l" latinLnBrk="1">
                  <a:lnSpc>
                    <a:spcPts val="3300"/>
                  </a:lnSpc>
                </a:pPr>
                <a:r>
                  <a:rPr lang="en-US" altLang="zh-CN" sz="1800" b="0" i="0" dirty="0">
                    <a:solidFill>
                      <a:srgbClr val="FF0000"/>
                    </a:solidFill>
                    <a:latin typeface="微软雅黑" pitchFamily="34" charset="0"/>
                    <a:ea typeface="微软雅黑" pitchFamily="34" charset="-122"/>
                    <a:cs typeface="微软雅黑" pitchFamily="34" charset="-120"/>
                  </a:rPr>
                  <a:t>【解】</a:t>
                </a: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𝑍</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FF0000"/>
                    </a:solidFill>
                    <a:latin typeface="微软雅黑" pitchFamily="34" charset="0"/>
                    <a:ea typeface="微软雅黑" pitchFamily="34" charset="-122"/>
                    <a:cs typeface="微软雅黑" pitchFamily="34" charset="-120"/>
                  </a:rPr>
                  <a:t>的可能取值为0,1,2，</a:t>
                </a:r>
                <a:endParaRPr lang="en-US" altLang="zh-CN" sz="1800" dirty="0"/>
              </a:p>
              <a:p>
                <a:pPr latinLnBrk="1">
                  <a:lnSpc>
                    <a:spcPts val="3100"/>
                  </a:lnSpc>
                </a:pP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𝑃</m:t>
                    </m:r>
                    <m:r>
                      <a:rPr lang="en-US" altLang="zh-CN" sz="1800" b="0" i="0">
                        <a:solidFill>
                          <a:srgbClr val="FF0000"/>
                        </a:solidFill>
                        <a:latin typeface="Cambria Math" pitchFamily="34" charset="0"/>
                        <a:ea typeface="Cambria Math" pitchFamily="34" charset="-122"/>
                        <a:cs typeface="Cambria Math" pitchFamily="34" charset="-120"/>
                      </a:rPr>
                      <m:t>(</m:t>
                    </m:r>
                    <m:r>
                      <a:rPr lang="en-US" altLang="zh-CN" sz="1800" b="0" i="0">
                        <a:solidFill>
                          <a:srgbClr val="FF0000"/>
                        </a:solidFill>
                        <a:latin typeface="Cambria Math" pitchFamily="34" charset="0"/>
                        <a:ea typeface="Cambria Math" pitchFamily="34" charset="-122"/>
                        <a:cs typeface="Cambria Math" pitchFamily="34" charset="-120"/>
                      </a:rPr>
                      <m:t>𝑍</m:t>
                    </m:r>
                    <m:r>
                      <a:rPr lang="en-US" altLang="zh-CN" sz="1800" b="0" i="0">
                        <a:solidFill>
                          <a:srgbClr val="FF0000"/>
                        </a:solidFill>
                        <a:latin typeface="Cambria Math" pitchFamily="34" charset="0"/>
                        <a:ea typeface="Cambria Math" pitchFamily="34" charset="-122"/>
                        <a:cs typeface="Cambria Math" pitchFamily="34" charset="-120"/>
                      </a:rPr>
                      <m:t>=0)=(1−0.1)×(1−0.2)=0.9×0.8=0.72</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FF0000"/>
                    </a:solidFill>
                    <a:latin typeface="微软雅黑" pitchFamily="34" charset="0"/>
                    <a:ea typeface="微软雅黑" pitchFamily="34" charset="-122"/>
                    <a:cs typeface="微软雅黑" pitchFamily="34" charset="-120"/>
                  </a:rPr>
                  <a:t>，</a:t>
                </a:r>
                <a:endParaRPr lang="en-US" altLang="zh-CN" sz="1800" dirty="0"/>
              </a:p>
            </p:txBody>
          </p:sp>
        </mc:Choice>
        <mc:Fallback>
          <p:sp>
            <p:nvSpPr>
              <p:cNvPr id="5" name="QO_5_AN.37_1#495e22803?vop=1&amp;pid=f6164713b&amp;color=0,0,0&amp;vtp=1&amp;bbb=1"/>
              <p:cNvSpPr>
                <a:spLocks noRot="1" noChangeAspect="1" noMove="1" noResize="1" noEditPoints="1" noAdjustHandles="1" noChangeArrowheads="1" noChangeShapeType="1" noTextEdit="1"/>
              </p:cNvSpPr>
              <p:nvPr/>
            </p:nvSpPr>
            <p:spPr>
              <a:xfrm>
                <a:off x="832104" y="3135495"/>
                <a:ext cx="10533888" cy="773430"/>
              </a:xfrm>
              <a:prstGeom prst="rect">
                <a:avLst/>
              </a:prstGeom>
              <a:blipFill>
                <a:blip r:embed="rId5"/>
                <a:stretch>
                  <a:fillRect l="-1389" b="-18110"/>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 calcmode="lin" valueType="num">
                                      <p:cBhvr additive="base">
                                        <p:cTn id="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8" dur="500" fill="hold"/>
                                        <p:tgtEl>
                                          <p:spTgt spid="5">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anim calcmode="lin" valueType="num">
                                      <p:cBhvr additive="base">
                                        <p:cTn id="1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5">
                                            <p:txEl>
                                              <p:pRg st="1" end="1"/>
                                            </p:txEl>
                                          </p:spTgt>
                                        </p:tgtEl>
                                        <p:attrNameLst>
                                          <p:attrName>style.visibility</p:attrName>
                                        </p:attrNameLst>
                                      </p:cBhvr>
                                      <p:to>
                                        <p:strVal val="visible"/>
                                      </p:to>
                                    </p:set>
                                    <p:anim calcmode="lin" valueType="num">
                                      <p:cBhvr additive="base">
                                        <p:cTn id="1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5">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Lst>
  </p:timing>
</p:sld>
</file>

<file path=ppt/slides/slide18.xml><?xml version="1.0" encoding="utf-8"?>
<p:sld xmlns:a="http://schemas.openxmlformats.org/drawingml/2006/main" xmlns:r="http://schemas.openxmlformats.org/officeDocument/2006/relationships" xmlns:p="http://schemas.openxmlformats.org/presentationml/2006/main">
  <p:cSld name="Slide 17&amp;si=17">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5_AN.37_2#495e22803?vop=1&amp;pid=f6164713b&amp;color=0,0,0&amp;mp=1&amp;vtp=1&amp;bt=1&amp;bbb=1&amp;hb=1"/>
              <p:cNvSpPr/>
              <p:nvPr/>
            </p:nvSpPr>
            <p:spPr>
              <a:xfrm>
                <a:off x="832104" y="1080000"/>
                <a:ext cx="10533888" cy="2030730"/>
              </a:xfrm>
              <a:prstGeom prst="rect">
                <a:avLst/>
              </a:prstGeom>
              <a:noFill/>
              <a:ln/>
            </p:spPr>
            <p:txBody>
              <a:bodyPr wrap="none" lIns="0" tIns="0" rIns="0" bIns="0" rtlCol="0" anchor="t"/>
              <a:lstStyle/>
              <a:p>
                <a:pPr algn="l" latinLnBrk="1">
                  <a:lnSpc>
                    <a:spcPts val="3300"/>
                  </a:lnSpc>
                </a:pP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𝑃</m:t>
                    </m:r>
                    <m:r>
                      <a:rPr lang="en-US" altLang="zh-CN" sz="1800" b="0" i="0">
                        <a:solidFill>
                          <a:srgbClr val="FF0000"/>
                        </a:solidFill>
                        <a:latin typeface="Cambria Math" pitchFamily="34" charset="0"/>
                        <a:ea typeface="Cambria Math" pitchFamily="34" charset="-122"/>
                        <a:cs typeface="Cambria Math" pitchFamily="34" charset="-120"/>
                      </a:rPr>
                      <m:t>(</m:t>
                    </m:r>
                    <m:r>
                      <a:rPr lang="en-US" altLang="zh-CN" sz="1800" b="0" i="0">
                        <a:solidFill>
                          <a:srgbClr val="FF0000"/>
                        </a:solidFill>
                        <a:latin typeface="Cambria Math" pitchFamily="34" charset="0"/>
                        <a:ea typeface="Cambria Math" pitchFamily="34" charset="-122"/>
                        <a:cs typeface="Cambria Math" pitchFamily="34" charset="-120"/>
                      </a:rPr>
                      <m:t>𝑍</m:t>
                    </m:r>
                    <m:r>
                      <a:rPr lang="en-US" altLang="zh-CN" sz="1800" b="0" i="0">
                        <a:solidFill>
                          <a:srgbClr val="FF0000"/>
                        </a:solidFill>
                        <a:latin typeface="Cambria Math" pitchFamily="34" charset="0"/>
                        <a:ea typeface="Cambria Math" pitchFamily="34" charset="-122"/>
                        <a:cs typeface="Cambria Math" pitchFamily="34" charset="-120"/>
                      </a:rPr>
                      <m:t>=1)=0.1×(1−0.2)+(1−0.1)×0.2=0.1×0.8+0.9×0.2=0.08+0.18=0.26</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FF0000"/>
                    </a:solidFill>
                    <a:latin typeface="微软雅黑" pitchFamily="34" charset="0"/>
                    <a:ea typeface="微软雅黑" pitchFamily="34" charset="-122"/>
                    <a:cs typeface="微软雅黑" pitchFamily="34" charset="-120"/>
                  </a:rPr>
                  <a:t>，</a:t>
                </a:r>
                <a:r>
                  <a:rPr lang="en-US" altLang="zh-CN" sz="1800" b="0" i="0" dirty="0">
                    <a:solidFill>
                      <a:srgbClr val="00A0AF"/>
                    </a:solidFill>
                    <a:latin typeface="微软雅黑" pitchFamily="34" charset="0"/>
                    <a:ea typeface="楷体" pitchFamily="34" charset="-122"/>
                    <a:cs typeface="微软雅黑" pitchFamily="34" charset="-120"/>
                  </a:rPr>
                  <a:t>（提示</a:t>
                </a:r>
                <a:r>
                  <a:rPr lang="en-US" altLang="zh-CN" sz="1800" b="0" i="0">
                    <a:solidFill>
                      <a:srgbClr val="00A0AF"/>
                    </a:solidFill>
                    <a:latin typeface="微软雅黑" pitchFamily="34" charset="0"/>
                    <a:ea typeface="楷体" pitchFamily="34" charset="-122"/>
                    <a:cs typeface="微软雅黑" pitchFamily="34" charset="-120"/>
                  </a:rPr>
                  <a:t>：对事</a:t>
                </a:r>
              </a:p>
              <a:p>
                <a:pPr latinLnBrk="1">
                  <a:lnSpc>
                    <a:spcPts val="3300"/>
                  </a:lnSpc>
                </a:pPr>
                <a:r>
                  <a:rPr lang="en-US" altLang="zh-CN" sz="1800" b="0" i="0">
                    <a:solidFill>
                      <a:srgbClr val="00A0AF"/>
                    </a:solidFill>
                    <a:latin typeface="微软雅黑" pitchFamily="34" charset="0"/>
                    <a:ea typeface="楷体" pitchFamily="34" charset="-122"/>
                    <a:cs typeface="微软雅黑" pitchFamily="34" charset="-120"/>
                  </a:rPr>
                  <a:t>件进行分解</a:t>
                </a:r>
                <a:r>
                  <a:rPr lang="en-US" altLang="zh-CN" sz="1800" b="0" i="0" dirty="0">
                    <a:solidFill>
                      <a:srgbClr val="00A0AF"/>
                    </a:solidFill>
                    <a:latin typeface="微软雅黑" pitchFamily="34" charset="0"/>
                    <a:ea typeface="楷体" pitchFamily="34" charset="-122"/>
                    <a:cs typeface="微软雅黑" pitchFamily="34" charset="-120"/>
                  </a:rPr>
                  <a:t>,一方面分解为互斥的几类事件求概率;另一方面分解为独立的事件</a:t>
                </a:r>
                <a:r>
                  <a:rPr lang="en-US" altLang="zh-CN" sz="1800" b="0" i="0">
                    <a:solidFill>
                      <a:srgbClr val="00A0AF"/>
                    </a:solidFill>
                    <a:latin typeface="微软雅黑" pitchFamily="34" charset="0"/>
                    <a:ea typeface="楷体" pitchFamily="34" charset="-122"/>
                    <a:cs typeface="微软雅黑" pitchFamily="34" charset="-120"/>
                  </a:rPr>
                  <a:t>,利用独立事件概率公式求概</a:t>
                </a:r>
              </a:p>
              <a:p>
                <a:pPr latinLnBrk="1">
                  <a:lnSpc>
                    <a:spcPts val="3300"/>
                  </a:lnSpc>
                </a:pPr>
                <a:r>
                  <a:rPr lang="en-US" altLang="zh-CN" sz="1800" b="0" i="0">
                    <a:solidFill>
                      <a:srgbClr val="00A0AF"/>
                    </a:solidFill>
                    <a:latin typeface="微软雅黑" pitchFamily="34" charset="0"/>
                    <a:ea typeface="楷体" pitchFamily="34" charset="-122"/>
                    <a:cs typeface="微软雅黑" pitchFamily="34" charset="-120"/>
                  </a:rPr>
                  <a:t>率</a:t>
                </a:r>
                <a:r>
                  <a:rPr lang="en-US" altLang="zh-CN" sz="1800" b="0" i="0" dirty="0">
                    <a:solidFill>
                      <a:srgbClr val="00A0AF"/>
                    </a:solidFill>
                    <a:latin typeface="微软雅黑" pitchFamily="34" charset="0"/>
                    <a:ea typeface="楷体" pitchFamily="34" charset="-122"/>
                    <a:cs typeface="微软雅黑" pitchFamily="34" charset="-120"/>
                  </a:rPr>
                  <a:t>）</a:t>
                </a:r>
                <a:endParaRPr lang="en-US" altLang="zh-CN" sz="100" dirty="0"/>
              </a:p>
              <a:p>
                <a:pPr latinLnBrk="1">
                  <a:lnSpc>
                    <a:spcPts val="3300"/>
                  </a:lnSpc>
                </a:pP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𝑃</m:t>
                    </m:r>
                    <m:r>
                      <a:rPr lang="en-US" altLang="zh-CN" sz="1800" b="0" i="0">
                        <a:solidFill>
                          <a:srgbClr val="FF0000"/>
                        </a:solidFill>
                        <a:latin typeface="Cambria Math" pitchFamily="34" charset="0"/>
                        <a:ea typeface="Cambria Math" pitchFamily="34" charset="-122"/>
                        <a:cs typeface="Cambria Math" pitchFamily="34" charset="-120"/>
                      </a:rPr>
                      <m:t>(</m:t>
                    </m:r>
                    <m:r>
                      <a:rPr lang="en-US" altLang="zh-CN" sz="1800" b="0" i="0">
                        <a:solidFill>
                          <a:srgbClr val="FF0000"/>
                        </a:solidFill>
                        <a:latin typeface="Cambria Math" pitchFamily="34" charset="0"/>
                        <a:ea typeface="Cambria Math" pitchFamily="34" charset="-122"/>
                        <a:cs typeface="Cambria Math" pitchFamily="34" charset="-120"/>
                      </a:rPr>
                      <m:t>𝑍</m:t>
                    </m:r>
                    <m:r>
                      <a:rPr lang="en-US" altLang="zh-CN" sz="1800" b="0" i="0">
                        <a:solidFill>
                          <a:srgbClr val="FF0000"/>
                        </a:solidFill>
                        <a:latin typeface="Cambria Math" pitchFamily="34" charset="0"/>
                        <a:ea typeface="Cambria Math" pitchFamily="34" charset="-122"/>
                        <a:cs typeface="Cambria Math" pitchFamily="34" charset="-120"/>
                      </a:rPr>
                      <m:t>=2)=0.1×0.2=0.02</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FF0000"/>
                    </a:solidFill>
                    <a:latin typeface="微软雅黑" pitchFamily="34" charset="0"/>
                    <a:ea typeface="微软雅黑" pitchFamily="34" charset="-122"/>
                    <a:cs typeface="微软雅黑" pitchFamily="34" charset="-120"/>
                  </a:rPr>
                  <a:t>，</a:t>
                </a:r>
                <a:endParaRPr lang="en-US" altLang="zh-CN" sz="100" dirty="0"/>
              </a:p>
              <a:p>
                <a:pPr latinLnBrk="1">
                  <a:lnSpc>
                    <a:spcPts val="3100"/>
                  </a:lnSpc>
                </a:pPr>
                <a:r>
                  <a:rPr lang="en-US" altLang="zh-CN" b="0" i="0">
                    <a:solidFill>
                      <a:srgbClr val="FF0000"/>
                    </a:solidFill>
                    <a:latin typeface="微软雅黑" pitchFamily="34" charset="0"/>
                    <a:ea typeface="微软雅黑" pitchFamily="34" charset="-122"/>
                    <a:cs typeface="微软雅黑" pitchFamily="34" charset="-120"/>
                  </a:rPr>
                  <a:t>故</a:t>
                </a:r>
                <a14:m>
                  <m:oMath xmlns:m="http://schemas.openxmlformats.org/officeDocument/2006/math">
                    <m:r>
                      <a:rPr lang="en-US" altLang="zh-CN" b="0" i="0">
                        <a:solidFill>
                          <a:srgbClr val="FF0000"/>
                        </a:solidFill>
                        <a:latin typeface="Cambria Math" pitchFamily="34" charset="0"/>
                        <a:ea typeface="Cambria Math" pitchFamily="34" charset="-122"/>
                        <a:cs typeface="Cambria Math" pitchFamily="34" charset="-120"/>
                      </a:rPr>
                      <m:t>𝑍</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FF0000"/>
                    </a:solidFill>
                    <a:latin typeface="微软雅黑" pitchFamily="34" charset="0"/>
                    <a:ea typeface="微软雅黑" pitchFamily="34" charset="-122"/>
                    <a:cs typeface="微软雅黑" pitchFamily="34" charset="-120"/>
                  </a:rPr>
                  <a:t>的分布列为</a:t>
                </a:r>
                <a:endParaRPr lang="en-US" altLang="zh-CN" sz="100" dirty="0"/>
              </a:p>
            </p:txBody>
          </p:sp>
        </mc:Choice>
        <mc:Fallback>
          <p:sp>
            <p:nvSpPr>
              <p:cNvPr id="2" name="QO_5_AN.37_2#495e22803?vop=1&amp;pid=f6164713b&amp;color=0,0,0&amp;mp=1&amp;vtp=1&amp;bt=1&amp;bbb=1&amp;hb=1"/>
              <p:cNvSpPr>
                <a:spLocks noRot="1" noChangeAspect="1" noMove="1" noResize="1" noEditPoints="1" noAdjustHandles="1" noChangeArrowheads="1" noChangeShapeType="1" noTextEdit="1"/>
              </p:cNvSpPr>
              <p:nvPr/>
            </p:nvSpPr>
            <p:spPr>
              <a:xfrm>
                <a:off x="832104" y="1080000"/>
                <a:ext cx="10533888" cy="2030730"/>
              </a:xfrm>
              <a:prstGeom prst="rect">
                <a:avLst/>
              </a:prstGeom>
              <a:blipFill>
                <a:blip r:embed="rId3"/>
                <a:stretch>
                  <a:fillRect l="-1389" r="-752" b="-6907"/>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graphicFrame>
            <p:nvGraphicFramePr>
              <p:cNvPr id="18" name="QO_5_AN.37_3#495e22803?colgroup=5,16,16,16&amp;vop=1&amp;pid=f6164713b&amp;color=0,0,0&amp;mp=1&amp;vtp=1&amp;bbb=1"/>
              <p:cNvGraphicFramePr>
                <a:graphicFrameLocks noGrp="1"/>
              </p:cNvGraphicFramePr>
              <p:nvPr>
                <p:extLst>
                  <p:ext uri="{D42A27DB-BD31-4B8C-83A1-F6EECF244321}">
                    <p14:modId xmlns:p14="http://schemas.microsoft.com/office/powerpoint/2010/main" val="639335003"/>
                  </p:ext>
                </p:extLst>
              </p:nvPr>
            </p:nvGraphicFramePr>
            <p:xfrm>
              <a:off x="832104" y="3228332"/>
              <a:ext cx="10497312" cy="630048"/>
            </p:xfrm>
            <a:graphic>
              <a:graphicData uri="http://schemas.openxmlformats.org/drawingml/2006/table">
                <a:tbl>
                  <a:tblPr/>
                  <a:tblGrid>
                    <a:gridCol w="1060704">
                      <a:extLst>
                        <a:ext uri="{9D8B030D-6E8A-4147-A177-3AD203B41FA5}">
                          <a16:colId xmlns:a16="http://schemas.microsoft.com/office/drawing/2014/main" val="20000"/>
                        </a:ext>
                      </a:extLst>
                    </a:gridCol>
                    <a:gridCol w="3145536">
                      <a:extLst>
                        <a:ext uri="{9D8B030D-6E8A-4147-A177-3AD203B41FA5}">
                          <a16:colId xmlns:a16="http://schemas.microsoft.com/office/drawing/2014/main" val="20001"/>
                        </a:ext>
                      </a:extLst>
                    </a:gridCol>
                    <a:gridCol w="3145536">
                      <a:extLst>
                        <a:ext uri="{9D8B030D-6E8A-4147-A177-3AD203B41FA5}">
                          <a16:colId xmlns:a16="http://schemas.microsoft.com/office/drawing/2014/main" val="20002"/>
                        </a:ext>
                      </a:extLst>
                    </a:gridCol>
                    <a:gridCol w="3145536">
                      <a:extLst>
                        <a:ext uri="{9D8B030D-6E8A-4147-A177-3AD203B41FA5}">
                          <a16:colId xmlns:a16="http://schemas.microsoft.com/office/drawing/2014/main" val="20003"/>
                        </a:ext>
                      </a:extLst>
                    </a:gridCol>
                  </a:tblGrid>
                  <a:tr h="315024">
                    <a:tc>
                      <a:txBody>
                        <a:bodyPr/>
                        <a:lstStyle/>
                        <a:p>
                          <a:pPr algn="ctr" latinLnBrk="1" hangingPunct="0">
                            <a:lnSpc>
                              <a:spcPts val="2100"/>
                            </a:lnSpc>
                          </a:pPr>
                          <a14:m>
                            <m:oMath xmlns:m="http://schemas.openxmlformats.org/officeDocument/2006/math">
                              <m:r>
                                <a:rPr lang="en-US" altLang="zh-CN" sz="1400" b="0" i="0" spc="-100">
                                  <a:solidFill>
                                    <a:srgbClr val="000000"/>
                                  </a:solidFill>
                                  <a:latin typeface="Cambria Math" pitchFamily="34" charset="0"/>
                                  <a:ea typeface="Cambria Math" pitchFamily="34" charset="-122"/>
                                  <a:cs typeface="Cambria Math" pitchFamily="34" charset="-120"/>
                                </a:rPr>
                                <m:t>𝑍</m:t>
                              </m:r>
                            </m:oMath>
                          </a14:m>
                          <a:r>
                            <a:rPr lang="en-US" altLang="zh-CN" sz="100" b="0" i="0" kern="0" spc="-99900" dirty="0">
                              <a:solidFill>
                                <a:srgbClr val="FFFFFF"/>
                              </a:solidFill>
                              <a:latin typeface="SimHei" pitchFamily="34" charset="0"/>
                              <a:ea typeface="SimHei" pitchFamily="34" charset="-122"/>
                              <a:cs typeface="SimHei"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315024">
                    <a:tc>
                      <a:txBody>
                        <a:bodyPr/>
                        <a:lstStyle/>
                        <a:p>
                          <a:pPr algn="ctr" latinLnBrk="1" hangingPunct="0">
                            <a:lnSpc>
                              <a:spcPts val="2100"/>
                            </a:lnSpc>
                          </a:pPr>
                          <a14:m>
                            <m:oMath xmlns:m="http://schemas.openxmlformats.org/officeDocument/2006/math">
                              <m:r>
                                <a:rPr lang="en-US" altLang="zh-CN" sz="1400" b="0" i="0" spc="-100">
                                  <a:solidFill>
                                    <a:srgbClr val="000000"/>
                                  </a:solidFill>
                                  <a:latin typeface="Cambria Math" pitchFamily="34" charset="0"/>
                                  <a:ea typeface="Cambria Math" pitchFamily="34" charset="-122"/>
                                  <a:cs typeface="Cambria Math" pitchFamily="34" charset="-120"/>
                                </a:rPr>
                                <m:t>𝑃</m:t>
                              </m:r>
                            </m:oMath>
                          </a14:m>
                          <a:r>
                            <a:rPr lang="en-US" altLang="zh-CN" sz="100" b="0" i="0" kern="0" spc="-99900" dirty="0">
                              <a:solidFill>
                                <a:srgbClr val="FFFFFF"/>
                              </a:solidFill>
                              <a:latin typeface="SimHei" pitchFamily="34" charset="0"/>
                              <a:ea typeface="SimHei" pitchFamily="34" charset="-122"/>
                              <a:cs typeface="SimHei"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0.72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0.26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0.02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mc:Choice>
        <mc:Fallback>
          <p:graphicFrame>
            <p:nvGraphicFramePr>
              <p:cNvPr id="18" name="QO_5_AN.37_3#495e22803?colgroup=5,16,16,16&amp;vop=1&amp;pid=f6164713b&amp;color=0,0,0&amp;mp=1&amp;vtp=1&amp;bbb=1"/>
              <p:cNvGraphicFramePr>
                <a:graphicFrameLocks noGrp="1"/>
              </p:cNvGraphicFramePr>
              <p:nvPr>
                <p:extLst>
                  <p:ext uri="{D42A27DB-BD31-4B8C-83A1-F6EECF244321}">
                    <p14:modId xmlns:p14="http://schemas.microsoft.com/office/powerpoint/2010/main" val="639335003"/>
                  </p:ext>
                </p:extLst>
              </p:nvPr>
            </p:nvGraphicFramePr>
            <p:xfrm>
              <a:off x="832104" y="3228332"/>
              <a:ext cx="10497312" cy="630048"/>
            </p:xfrm>
            <a:graphic>
              <a:graphicData uri="http://schemas.openxmlformats.org/drawingml/2006/table">
                <a:tbl>
                  <a:tblPr/>
                  <a:tblGrid>
                    <a:gridCol w="1060704">
                      <a:extLst>
                        <a:ext uri="{9D8B030D-6E8A-4147-A177-3AD203B41FA5}">
                          <a16:colId xmlns:a16="http://schemas.microsoft.com/office/drawing/2014/main" val="20000"/>
                        </a:ext>
                      </a:extLst>
                    </a:gridCol>
                    <a:gridCol w="3145536">
                      <a:extLst>
                        <a:ext uri="{9D8B030D-6E8A-4147-A177-3AD203B41FA5}">
                          <a16:colId xmlns:a16="http://schemas.microsoft.com/office/drawing/2014/main" val="20001"/>
                        </a:ext>
                      </a:extLst>
                    </a:gridCol>
                    <a:gridCol w="3145536">
                      <a:extLst>
                        <a:ext uri="{9D8B030D-6E8A-4147-A177-3AD203B41FA5}">
                          <a16:colId xmlns:a16="http://schemas.microsoft.com/office/drawing/2014/main" val="20002"/>
                        </a:ext>
                      </a:extLst>
                    </a:gridCol>
                    <a:gridCol w="3145536">
                      <a:extLst>
                        <a:ext uri="{9D8B030D-6E8A-4147-A177-3AD203B41FA5}">
                          <a16:colId xmlns:a16="http://schemas.microsoft.com/office/drawing/2014/main" val="20003"/>
                        </a:ext>
                      </a:extLst>
                    </a:gridCol>
                  </a:tblGrid>
                  <a:tr h="315024">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575" t="-1923" r="-891379" b="-117308"/>
                          </a:stretch>
                        </a:blipFill>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315024">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575" t="-101923" r="-891379" b="-17308"/>
                          </a:stretch>
                        </a:blipFill>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0.72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0.26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0.02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mc:Fallback>
      </mc:AlternateContent>
    </p:spTree>
  </p:cSld>
  <p:clrMapOvr>
    <a:masterClrMapping/>
  </p:clrMapOvr>
  <p:transition/>
</p:sld>
</file>

<file path=ppt/slides/slide19.xml><?xml version="1.0" encoding="utf-8"?>
<p:sld xmlns:a="http://schemas.openxmlformats.org/drawingml/2006/main" xmlns:r="http://schemas.openxmlformats.org/officeDocument/2006/relationships" xmlns:p="http://schemas.openxmlformats.org/presentationml/2006/main">
  <p:cSld name="Slide 18&amp;si=18">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5_BD.38_1#2a8c64b79?vop=1&amp;pid=f6164713b&amp;color=0,0,0&amp;vtp=1&amp;bt=1&amp;bbb=1&amp;hb=1"/>
              <p:cNvSpPr/>
              <p:nvPr/>
            </p:nvSpPr>
            <p:spPr>
              <a:xfrm>
                <a:off x="832104" y="1080000"/>
                <a:ext cx="10533888" cy="1611059"/>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（2）若生产出的零件内径小于</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8</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m:t>
                    </m:r>
                  </m:oMath>
                </a14:m>
                <a:r>
                  <a:rPr lang="en-US" altLang="zh-CN" sz="1800" b="0" i="0" dirty="0">
                    <a:solidFill>
                      <a:srgbClr val="000000"/>
                    </a:solidFill>
                    <a:latin typeface="微软雅黑" pitchFamily="34" charset="0"/>
                    <a:ea typeface="微软雅黑" pitchFamily="34" charset="-122"/>
                    <a:cs typeface="微软雅黑" pitchFamily="34" charset="-120"/>
                  </a:rPr>
                  <a:t>，则每件亏损2元；若内径大于</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10</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mm</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，则每件亏损8元</a:t>
                </a:r>
                <a:r>
                  <a:rPr lang="en-US" altLang="zh-CN" sz="1800" b="0" i="0">
                    <a:solidFill>
                      <a:srgbClr val="000000"/>
                    </a:solidFill>
                    <a:latin typeface="微软雅黑" pitchFamily="34" charset="0"/>
                    <a:ea typeface="微软雅黑" pitchFamily="34" charset="-122"/>
                    <a:cs typeface="微软雅黑" pitchFamily="34" charset="-120"/>
                  </a:rPr>
                  <a:t>；其余尺寸</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的零件</a:t>
                </a:r>
                <a:r>
                  <a:rPr lang="en-US" altLang="zh-CN" sz="1800" b="0" i="0" dirty="0">
                    <a:solidFill>
                      <a:srgbClr val="000000"/>
                    </a:solidFill>
                    <a:latin typeface="微软雅黑" pitchFamily="34" charset="0"/>
                    <a:ea typeface="微软雅黑" pitchFamily="34" charset="-122"/>
                    <a:cs typeface="微软雅黑" pitchFamily="34" charset="-120"/>
                  </a:rPr>
                  <a:t>，每件获利20元.已知每台机器每天生产出1</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000件零件</a:t>
                </a:r>
                <a:r>
                  <a:rPr lang="en-US" altLang="zh-CN" sz="1800" b="0" i="0">
                    <a:solidFill>
                      <a:srgbClr val="000000"/>
                    </a:solidFill>
                    <a:latin typeface="微软雅黑" pitchFamily="34" charset="0"/>
                    <a:ea typeface="微软雅黑" pitchFamily="34" charset="-122"/>
                    <a:cs typeface="微软雅黑" pitchFamily="34" charset="-120"/>
                  </a:rPr>
                  <a:t>，试比较哪一台机器每天生产出的零件的</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平均利润更大</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参考数据</a:t>
                </a:r>
                <a:r>
                  <a:rPr lang="en-US" altLang="zh-CN" b="0" i="0" dirty="0">
                    <a:solidFill>
                      <a:srgbClr val="000000"/>
                    </a:solidFill>
                    <a:latin typeface="微软雅黑" pitchFamily="34" charset="0"/>
                    <a:ea typeface="微软雅黑" pitchFamily="34" charset="-122"/>
                    <a:cs typeface="微软雅黑" pitchFamily="34" charset="-120"/>
                  </a:rPr>
                  <a:t>：若</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𝜉</m:t>
                    </m:r>
                    <m:r>
                      <a:rPr lang="en-US" altLang="zh-CN" b="0" i="0">
                        <a:solidFill>
                          <a:srgbClr val="000000"/>
                        </a:solidFill>
                        <a:latin typeface="Cambria Math" pitchFamily="34" charset="0"/>
                        <a:ea typeface="Cambria Math" pitchFamily="34" charset="-122"/>
                        <a:cs typeface="Cambria Math" pitchFamily="34" charset="-120"/>
                      </a:rPr>
                      <m:t>∼</m:t>
                    </m:r>
                    <m:r>
                      <a:rPr lang="en-US" altLang="zh-CN" b="0" i="0">
                        <a:solidFill>
                          <a:srgbClr val="000000"/>
                        </a:solidFill>
                        <a:latin typeface="Cambria Math" pitchFamily="34" charset="0"/>
                        <a:ea typeface="Cambria Math" pitchFamily="34" charset="-122"/>
                        <a:cs typeface="Cambria Math" pitchFamily="34" charset="-120"/>
                      </a:rPr>
                      <m:t>𝑁</m:t>
                    </m:r>
                    <m:r>
                      <a:rPr lang="en-US" altLang="zh-CN" b="0" i="0">
                        <a:solidFill>
                          <a:srgbClr val="000000"/>
                        </a:solidFill>
                        <a:latin typeface="Cambria Math" pitchFamily="34" charset="0"/>
                        <a:ea typeface="Cambria Math" pitchFamily="34" charset="-122"/>
                        <a:cs typeface="Cambria Math" pitchFamily="34" charset="-120"/>
                      </a:rPr>
                      <m:t>(</m:t>
                    </m:r>
                    <m:r>
                      <a:rPr lang="en-US" altLang="zh-CN" b="0" i="0">
                        <a:solidFill>
                          <a:srgbClr val="000000"/>
                        </a:solidFill>
                        <a:latin typeface="Cambria Math" pitchFamily="34" charset="0"/>
                        <a:ea typeface="Cambria Math" pitchFamily="34" charset="-122"/>
                        <a:cs typeface="Cambria Math" pitchFamily="34" charset="-120"/>
                      </a:rPr>
                      <m:t>𝜇</m:t>
                    </m:r>
                    <m:r>
                      <a:rPr lang="en-US" altLang="zh-CN" b="0" i="0">
                        <a:solidFill>
                          <a:srgbClr val="000000"/>
                        </a:solidFill>
                        <a:latin typeface="Cambria Math" pitchFamily="34" charset="0"/>
                        <a:ea typeface="Cambria Math" pitchFamily="34" charset="-122"/>
                        <a:cs typeface="Cambria Math" pitchFamily="34" charset="-120"/>
                      </a:rPr>
                      <m:t>,</m:t>
                    </m:r>
                    <m:sSup>
                      <m:sSup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b="0" i="0">
                            <a:solidFill>
                              <a:srgbClr val="000000"/>
                            </a:solidFill>
                            <a:latin typeface="Cambria Math" pitchFamily="34" charset="0"/>
                            <a:ea typeface="Cambria Math" pitchFamily="34" charset="-122"/>
                            <a:cs typeface="Cambria Math" pitchFamily="34" charset="-120"/>
                          </a:rPr>
                          <m:t>𝜎</m:t>
                        </m:r>
                      </m:e>
                      <m:sup>
                        <m:r>
                          <a:rPr lang="en-US" altLang="zh-CN" b="0" i="0">
                            <a:solidFill>
                              <a:srgbClr val="000000"/>
                            </a:solidFill>
                            <a:latin typeface="Cambria Math" pitchFamily="34" charset="0"/>
                            <a:ea typeface="Cambria Math" pitchFamily="34" charset="-122"/>
                            <a:cs typeface="Cambria Math" pitchFamily="34" charset="-120"/>
                          </a:rPr>
                          <m:t>2</m:t>
                        </m:r>
                      </m:sup>
                    </m:sSup>
                    <m:r>
                      <a:rPr lang="en-US" altLang="zh-CN" b="0" i="0">
                        <a:solidFill>
                          <a:srgbClr val="000000"/>
                        </a:solidFill>
                        <a:latin typeface="Cambria Math" pitchFamily="34" charset="0"/>
                        <a:ea typeface="Cambria Math" pitchFamily="34" charset="-122"/>
                        <a:cs typeface="Cambria Math" pitchFamily="34" charset="-120"/>
                      </a:rPr>
                      <m:t>)</m:t>
                    </m:r>
                  </m:oMath>
                </a14:m>
                <a:r>
                  <a:rPr lang="en-US" altLang="zh-CN" b="0" i="0" dirty="0">
                    <a:solidFill>
                      <a:srgbClr val="000000"/>
                    </a:solidFill>
                    <a:latin typeface="微软雅黑" pitchFamily="34" charset="0"/>
                    <a:ea typeface="微软雅黑" pitchFamily="34" charset="-122"/>
                    <a:cs typeface="微软雅黑" pitchFamily="34" charset="-120"/>
                  </a:rPr>
                  <a:t>，则</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𝑃</m:t>
                    </m:r>
                    <m:r>
                      <a:rPr lang="en-US" altLang="zh-CN" b="0" i="0">
                        <a:solidFill>
                          <a:srgbClr val="000000"/>
                        </a:solidFill>
                        <a:latin typeface="Cambria Math" pitchFamily="34" charset="0"/>
                        <a:ea typeface="Cambria Math" pitchFamily="34" charset="-122"/>
                        <a:cs typeface="Cambria Math" pitchFamily="34" charset="-120"/>
                      </a:rPr>
                      <m:t>(</m:t>
                    </m:r>
                    <m:r>
                      <a:rPr lang="en-US" altLang="zh-CN" b="0" i="0">
                        <a:solidFill>
                          <a:srgbClr val="000000"/>
                        </a:solidFill>
                        <a:latin typeface="Cambria Math" pitchFamily="34" charset="0"/>
                        <a:ea typeface="Cambria Math" pitchFamily="34" charset="-122"/>
                        <a:cs typeface="Cambria Math" pitchFamily="34" charset="-120"/>
                      </a:rPr>
                      <m:t>𝜇</m:t>
                    </m:r>
                    <m:r>
                      <a:rPr lang="en-US" altLang="zh-CN" b="0" i="0">
                        <a:solidFill>
                          <a:srgbClr val="000000"/>
                        </a:solidFill>
                        <a:latin typeface="Cambria Math" pitchFamily="34" charset="0"/>
                        <a:ea typeface="Cambria Math" pitchFamily="34" charset="-122"/>
                        <a:cs typeface="Cambria Math" pitchFamily="34" charset="-120"/>
                      </a:rPr>
                      <m:t>−</m:t>
                    </m:r>
                    <m:r>
                      <a:rPr lang="en-US" altLang="zh-CN" b="0" i="0">
                        <a:solidFill>
                          <a:srgbClr val="000000"/>
                        </a:solidFill>
                        <a:latin typeface="Cambria Math" pitchFamily="34" charset="0"/>
                        <a:ea typeface="Cambria Math" pitchFamily="34" charset="-122"/>
                        <a:cs typeface="Cambria Math" pitchFamily="34" charset="-120"/>
                      </a:rPr>
                      <m:t>𝜎</m:t>
                    </m:r>
                    <m:r>
                      <a:rPr lang="en-US" altLang="zh-CN" b="0" i="0">
                        <a:solidFill>
                          <a:srgbClr val="000000"/>
                        </a:solidFill>
                        <a:latin typeface="Cambria Math" pitchFamily="34" charset="0"/>
                        <a:ea typeface="Cambria Math" pitchFamily="34" charset="-122"/>
                        <a:cs typeface="Cambria Math" pitchFamily="34" charset="-120"/>
                      </a:rPr>
                      <m:t>≤</m:t>
                    </m:r>
                    <m:r>
                      <a:rPr lang="en-US" altLang="zh-CN" b="0" i="0">
                        <a:solidFill>
                          <a:srgbClr val="000000"/>
                        </a:solidFill>
                        <a:latin typeface="Cambria Math" pitchFamily="34" charset="0"/>
                        <a:ea typeface="Cambria Math" pitchFamily="34" charset="-122"/>
                        <a:cs typeface="Cambria Math" pitchFamily="34" charset="-120"/>
                      </a:rPr>
                      <m:t>𝜉</m:t>
                    </m:r>
                    <m:r>
                      <a:rPr lang="en-US" altLang="zh-CN" b="0" i="0">
                        <a:solidFill>
                          <a:srgbClr val="000000"/>
                        </a:solidFill>
                        <a:latin typeface="Cambria Math" pitchFamily="34" charset="0"/>
                        <a:ea typeface="Cambria Math" pitchFamily="34" charset="-122"/>
                        <a:cs typeface="Cambria Math" pitchFamily="34" charset="-120"/>
                      </a:rPr>
                      <m:t>≤</m:t>
                    </m:r>
                    <m:r>
                      <a:rPr lang="en-US" altLang="zh-CN" b="0" i="0">
                        <a:solidFill>
                          <a:srgbClr val="000000"/>
                        </a:solidFill>
                        <a:latin typeface="Cambria Math" pitchFamily="34" charset="0"/>
                        <a:ea typeface="Cambria Math" pitchFamily="34" charset="-122"/>
                        <a:cs typeface="Cambria Math" pitchFamily="34" charset="-120"/>
                      </a:rPr>
                      <m:t>𝜇</m:t>
                    </m:r>
                    <m:r>
                      <a:rPr lang="en-US" altLang="zh-CN" b="0" i="0">
                        <a:solidFill>
                          <a:srgbClr val="000000"/>
                        </a:solidFill>
                        <a:latin typeface="Cambria Math" pitchFamily="34" charset="0"/>
                        <a:ea typeface="Cambria Math" pitchFamily="34" charset="-122"/>
                        <a:cs typeface="Cambria Math" pitchFamily="34" charset="-120"/>
                      </a:rPr>
                      <m:t>+</m:t>
                    </m:r>
                    <m:r>
                      <a:rPr lang="en-US" altLang="zh-CN" b="0" i="0">
                        <a:solidFill>
                          <a:srgbClr val="000000"/>
                        </a:solidFill>
                        <a:latin typeface="Cambria Math" pitchFamily="34" charset="0"/>
                        <a:ea typeface="Cambria Math" pitchFamily="34" charset="-122"/>
                        <a:cs typeface="Cambria Math" pitchFamily="34" charset="-120"/>
                      </a:rPr>
                      <m:t>𝜎</m:t>
                    </m:r>
                    <m:r>
                      <a:rPr lang="en-US" altLang="zh-CN" b="0" i="0">
                        <a:solidFill>
                          <a:srgbClr val="000000"/>
                        </a:solidFill>
                        <a:latin typeface="Cambria Math" pitchFamily="34" charset="0"/>
                        <a:ea typeface="Cambria Math" pitchFamily="34" charset="-122"/>
                        <a:cs typeface="Cambria Math" pitchFamily="34" charset="-120"/>
                      </a:rPr>
                      <m:t>)≈0.683</m:t>
                    </m:r>
                  </m:oMath>
                </a14:m>
                <a:r>
                  <a:rPr lang="en-US" altLang="zh-CN"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𝑃</m:t>
                    </m:r>
                    <m:r>
                      <a:rPr lang="en-US" altLang="zh-CN" b="0" i="0">
                        <a:solidFill>
                          <a:srgbClr val="000000"/>
                        </a:solidFill>
                        <a:latin typeface="Cambria Math" pitchFamily="34" charset="0"/>
                        <a:ea typeface="Cambria Math" pitchFamily="34" charset="-122"/>
                        <a:cs typeface="Cambria Math" pitchFamily="34" charset="-120"/>
                      </a:rPr>
                      <m:t>(</m:t>
                    </m:r>
                    <m:r>
                      <a:rPr lang="en-US" altLang="zh-CN" b="0" i="0">
                        <a:solidFill>
                          <a:srgbClr val="000000"/>
                        </a:solidFill>
                        <a:latin typeface="Cambria Math" pitchFamily="34" charset="0"/>
                        <a:ea typeface="Cambria Math" pitchFamily="34" charset="-122"/>
                        <a:cs typeface="Cambria Math" pitchFamily="34" charset="-120"/>
                      </a:rPr>
                      <m:t>𝜇</m:t>
                    </m:r>
                    <m:r>
                      <a:rPr lang="en-US" altLang="zh-CN" b="0" i="0">
                        <a:solidFill>
                          <a:srgbClr val="000000"/>
                        </a:solidFill>
                        <a:latin typeface="Cambria Math" pitchFamily="34" charset="0"/>
                        <a:ea typeface="Cambria Math" pitchFamily="34" charset="-122"/>
                        <a:cs typeface="Cambria Math" pitchFamily="34" charset="-120"/>
                      </a:rPr>
                      <m:t>−2</m:t>
                    </m:r>
                    <m:r>
                      <a:rPr lang="en-US" altLang="zh-CN" b="0" i="0">
                        <a:solidFill>
                          <a:srgbClr val="000000"/>
                        </a:solidFill>
                        <a:latin typeface="Cambria Math" pitchFamily="34" charset="0"/>
                        <a:ea typeface="Cambria Math" pitchFamily="34" charset="-122"/>
                        <a:cs typeface="Cambria Math" pitchFamily="34" charset="-120"/>
                      </a:rPr>
                      <m:t>𝜎</m:t>
                    </m:r>
                    <m:r>
                      <a:rPr lang="en-US" altLang="zh-CN" b="0" i="0">
                        <a:solidFill>
                          <a:srgbClr val="000000"/>
                        </a:solidFill>
                        <a:latin typeface="Cambria Math" pitchFamily="34" charset="0"/>
                        <a:ea typeface="Cambria Math" pitchFamily="34" charset="-122"/>
                        <a:cs typeface="Cambria Math" pitchFamily="34" charset="-120"/>
                      </a:rPr>
                      <m:t>≤</m:t>
                    </m:r>
                    <m:r>
                      <a:rPr lang="en-US" altLang="zh-CN" b="0" i="0">
                        <a:solidFill>
                          <a:srgbClr val="000000"/>
                        </a:solidFill>
                        <a:latin typeface="Cambria Math" pitchFamily="34" charset="0"/>
                        <a:ea typeface="Cambria Math" pitchFamily="34" charset="-122"/>
                        <a:cs typeface="Cambria Math" pitchFamily="34" charset="-120"/>
                      </a:rPr>
                      <m:t>𝜉</m:t>
                    </m:r>
                    <m:r>
                      <a:rPr lang="en-US" altLang="zh-CN" b="0" i="0">
                        <a:solidFill>
                          <a:srgbClr val="000000"/>
                        </a:solidFill>
                        <a:latin typeface="Cambria Math" pitchFamily="34" charset="0"/>
                        <a:ea typeface="Cambria Math" pitchFamily="34" charset="-122"/>
                        <a:cs typeface="Cambria Math" pitchFamily="34" charset="-120"/>
                      </a:rPr>
                      <m:t>≤</m:t>
                    </m:r>
                    <m:r>
                      <a:rPr lang="en-US" altLang="zh-CN" b="0" i="0">
                        <a:solidFill>
                          <a:srgbClr val="000000"/>
                        </a:solidFill>
                        <a:latin typeface="Cambria Math" pitchFamily="34" charset="0"/>
                        <a:ea typeface="Cambria Math" pitchFamily="34" charset="-122"/>
                        <a:cs typeface="Cambria Math" pitchFamily="34" charset="-120"/>
                      </a:rPr>
                      <m:t>𝜇</m:t>
                    </m:r>
                    <m:r>
                      <a:rPr lang="en-US" altLang="zh-CN" b="0" i="0">
                        <a:solidFill>
                          <a:srgbClr val="000000"/>
                        </a:solidFill>
                        <a:latin typeface="Cambria Math" pitchFamily="34" charset="0"/>
                        <a:ea typeface="Cambria Math" pitchFamily="34" charset="-122"/>
                        <a:cs typeface="Cambria Math" pitchFamily="34" charset="-120"/>
                      </a:rPr>
                      <m:t>+2</m:t>
                    </m:r>
                    <m:r>
                      <a:rPr lang="en-US" altLang="zh-CN" b="0" i="0">
                        <a:solidFill>
                          <a:srgbClr val="000000"/>
                        </a:solidFill>
                        <a:latin typeface="Cambria Math" pitchFamily="34" charset="0"/>
                        <a:ea typeface="Cambria Math" pitchFamily="34" charset="-122"/>
                        <a:cs typeface="Cambria Math" pitchFamily="34" charset="-120"/>
                      </a:rPr>
                      <m:t>𝜎</m:t>
                    </m:r>
                    <m:r>
                      <a:rPr lang="en-US" altLang="zh-CN" b="0" i="0">
                        <a:solidFill>
                          <a:srgbClr val="000000"/>
                        </a:solidFill>
                        <a:latin typeface="Cambria Math" pitchFamily="34" charset="0"/>
                        <a:ea typeface="Cambria Math" pitchFamily="34" charset="-122"/>
                        <a:cs typeface="Cambria Math" pitchFamily="34" charset="-120"/>
                      </a:rPr>
                      <m:t>)≈0.955</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2" name="QO_5_BD.38_1#2a8c64b79?vop=1&amp;pid=f6164713b&amp;color=0,0,0&amp;vtp=1&amp;bt=1&amp;bbb=1&amp;hb=1"/>
              <p:cNvSpPr>
                <a:spLocks noRot="1" noChangeAspect="1" noMove="1" noResize="1" noEditPoints="1" noAdjustHandles="1" noChangeArrowheads="1" noChangeShapeType="1" noTextEdit="1"/>
              </p:cNvSpPr>
              <p:nvPr/>
            </p:nvSpPr>
            <p:spPr>
              <a:xfrm>
                <a:off x="832104" y="1080000"/>
                <a:ext cx="10533888" cy="1611059"/>
              </a:xfrm>
              <a:prstGeom prst="rect">
                <a:avLst/>
              </a:prstGeom>
              <a:blipFill>
                <a:blip r:embed="rId3"/>
                <a:stretch>
                  <a:fillRect l="-1389" b="-9091"/>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O_5_AN.39_1#2a8c64b79?vop=1&amp;pid=f6164713b&amp;color=0,0,0&amp;vtp=1&amp;bbb=1"/>
              <p:cNvSpPr/>
              <p:nvPr/>
            </p:nvSpPr>
            <p:spPr>
              <a:xfrm>
                <a:off x="832104" y="2682232"/>
                <a:ext cx="10533888" cy="1961706"/>
              </a:xfrm>
              <a:prstGeom prst="rect">
                <a:avLst/>
              </a:prstGeom>
              <a:noFill/>
              <a:ln/>
            </p:spPr>
            <p:txBody>
              <a:bodyPr wrap="none" lIns="0" tIns="0" rIns="0" bIns="0" rtlCol="0" anchor="t"/>
              <a:lstStyle/>
              <a:p>
                <a:pPr algn="l" latinLnBrk="1">
                  <a:lnSpc>
                    <a:spcPts val="3300"/>
                  </a:lnSpc>
                </a:pPr>
                <a:r>
                  <a:rPr lang="en-US" altLang="zh-CN" sz="1800" b="0" i="0" dirty="0">
                    <a:solidFill>
                      <a:srgbClr val="FF0000"/>
                    </a:solidFill>
                    <a:latin typeface="微软雅黑" pitchFamily="34" charset="0"/>
                    <a:ea typeface="微软雅黑" pitchFamily="34" charset="-122"/>
                    <a:cs typeface="微软雅黑" pitchFamily="34" charset="-120"/>
                  </a:rPr>
                  <a:t>【解】甲机器：已知甲生产出的零件内径</a:t>
                </a: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𝑋</m:t>
                    </m:r>
                    <m:r>
                      <a:rPr lang="en-US" altLang="zh-CN" sz="1800" b="0" i="0">
                        <a:solidFill>
                          <a:srgbClr val="FF0000"/>
                        </a:solidFill>
                        <a:latin typeface="Cambria Math" pitchFamily="34" charset="0"/>
                        <a:ea typeface="Cambria Math" pitchFamily="34" charset="-122"/>
                        <a:cs typeface="Cambria Math" pitchFamily="34" charset="-120"/>
                      </a:rPr>
                      <m:t>∼</m:t>
                    </m:r>
                    <m:r>
                      <a:rPr lang="en-US" altLang="zh-CN" sz="1800" b="0" i="0">
                        <a:solidFill>
                          <a:srgbClr val="FF0000"/>
                        </a:solidFill>
                        <a:latin typeface="Cambria Math" pitchFamily="34" charset="0"/>
                        <a:ea typeface="Cambria Math" pitchFamily="34" charset="-122"/>
                        <a:cs typeface="Cambria Math" pitchFamily="34" charset="-120"/>
                      </a:rPr>
                      <m:t>𝑁</m:t>
                    </m:r>
                    <m:r>
                      <a:rPr lang="en-US" altLang="zh-CN" sz="1800" b="0" i="0">
                        <a:solidFill>
                          <a:srgbClr val="FF0000"/>
                        </a:solidFill>
                        <a:latin typeface="Cambria Math" pitchFamily="34" charset="0"/>
                        <a:ea typeface="Cambria Math" pitchFamily="34" charset="-122"/>
                        <a:cs typeface="Cambria Math" pitchFamily="34" charset="-120"/>
                      </a:rPr>
                      <m:t>(10,1)</m:t>
                    </m:r>
                  </m:oMath>
                </a14:m>
                <a:r>
                  <a:rPr lang="en-US" altLang="zh-CN" sz="1800" b="0" i="0" dirty="0">
                    <a:solidFill>
                      <a:srgbClr val="FF0000"/>
                    </a:solidFill>
                    <a:latin typeface="微软雅黑" pitchFamily="34" charset="0"/>
                    <a:ea typeface="微软雅黑" pitchFamily="34" charset="-122"/>
                    <a:cs typeface="微软雅黑" pitchFamily="34" charset="-120"/>
                  </a:rPr>
                  <a:t>,则</a:t>
                </a:r>
                <a14:m>
                  <m:oMath xmlns:m="http://schemas.openxmlformats.org/officeDocument/2006/math">
                    <m:sSub>
                      <m:sSub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FF0000"/>
                            </a:solidFill>
                            <a:latin typeface="Cambria Math" pitchFamily="34" charset="0"/>
                            <a:ea typeface="Cambria Math" pitchFamily="34" charset="-122"/>
                            <a:cs typeface="Cambria Math" pitchFamily="34" charset="-120"/>
                          </a:rPr>
                          <m:t>𝜇</m:t>
                        </m:r>
                      </m:e>
                      <m:sub>
                        <m:r>
                          <a:rPr lang="en-US" altLang="zh-CN" sz="1800" b="0" i="0">
                            <a:solidFill>
                              <a:srgbClr val="FF0000"/>
                            </a:solidFill>
                            <a:latin typeface="Cambria Math" pitchFamily="34" charset="0"/>
                            <a:ea typeface="Cambria Math" pitchFamily="34" charset="-122"/>
                            <a:cs typeface="Cambria Math" pitchFamily="34" charset="-120"/>
                          </a:rPr>
                          <m:t>1</m:t>
                        </m:r>
                      </m:sub>
                    </m:sSub>
                    <m:r>
                      <a:rPr lang="en-US" altLang="zh-CN" sz="1800" b="0" i="0">
                        <a:solidFill>
                          <a:srgbClr val="FF0000"/>
                        </a:solidFill>
                        <a:latin typeface="Cambria Math" pitchFamily="34" charset="0"/>
                        <a:ea typeface="Cambria Math" pitchFamily="34" charset="-122"/>
                        <a:cs typeface="Cambria Math" pitchFamily="34" charset="-120"/>
                      </a:rPr>
                      <m:t>=10</m:t>
                    </m:r>
                  </m:oMath>
                </a14:m>
                <a:r>
                  <a:rPr lang="en-US" altLang="zh-CN" sz="1800" b="0" i="0" dirty="0">
                    <a:solidFill>
                      <a:srgbClr val="FF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FF0000"/>
                            </a:solidFill>
                            <a:latin typeface="Cambria Math" pitchFamily="34" charset="0"/>
                            <a:ea typeface="Cambria Math" pitchFamily="34" charset="-122"/>
                            <a:cs typeface="Cambria Math" pitchFamily="34" charset="-120"/>
                          </a:rPr>
                          <m:t>𝜎</m:t>
                        </m:r>
                      </m:e>
                      <m:sub>
                        <m:r>
                          <a:rPr lang="en-US" altLang="zh-CN" sz="1800" b="0" i="0">
                            <a:solidFill>
                              <a:srgbClr val="FF0000"/>
                            </a:solidFill>
                            <a:latin typeface="Cambria Math" pitchFamily="34" charset="0"/>
                            <a:ea typeface="Cambria Math" pitchFamily="34" charset="-122"/>
                            <a:cs typeface="Cambria Math" pitchFamily="34" charset="-120"/>
                          </a:rPr>
                          <m:t>1</m:t>
                        </m:r>
                      </m:sub>
                    </m:sSub>
                    <m:r>
                      <a:rPr lang="en-US" altLang="zh-CN" sz="1800" b="0" i="0">
                        <a:solidFill>
                          <a:srgbClr val="FF0000"/>
                        </a:solidFill>
                        <a:latin typeface="Cambria Math" pitchFamily="34" charset="0"/>
                        <a:ea typeface="Cambria Math" pitchFamily="34" charset="-122"/>
                        <a:cs typeface="Cambria Math" pitchFamily="34" charset="-120"/>
                      </a:rPr>
                      <m:t>=1</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FF0000"/>
                    </a:solidFill>
                    <a:latin typeface="微软雅黑" pitchFamily="34" charset="0"/>
                    <a:ea typeface="微软雅黑" pitchFamily="34" charset="-122"/>
                    <a:cs typeface="微软雅黑" pitchFamily="34" charset="-120"/>
                  </a:rPr>
                  <a:t>,</a:t>
                </a:r>
                <a:endParaRPr lang="en-US" altLang="zh-CN" sz="1800" dirty="0"/>
              </a:p>
              <a:p>
                <a:pPr latinLnBrk="1">
                  <a:lnSpc>
                    <a:spcPts val="3400"/>
                  </a:lnSpc>
                </a:pP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𝑃</m:t>
                    </m:r>
                    <m:r>
                      <a:rPr lang="en-US" altLang="zh-CN" sz="1800" b="0" i="0">
                        <a:solidFill>
                          <a:srgbClr val="FF0000"/>
                        </a:solidFill>
                        <a:latin typeface="Cambria Math" pitchFamily="34" charset="0"/>
                        <a:ea typeface="Cambria Math" pitchFamily="34" charset="-122"/>
                        <a:cs typeface="Cambria Math" pitchFamily="34" charset="-120"/>
                      </a:rPr>
                      <m:t>(</m:t>
                    </m:r>
                    <m:r>
                      <a:rPr lang="en-US" altLang="zh-CN" sz="1800" b="0" i="0">
                        <a:solidFill>
                          <a:srgbClr val="FF0000"/>
                        </a:solidFill>
                        <a:latin typeface="Cambria Math" pitchFamily="34" charset="0"/>
                        <a:ea typeface="Cambria Math" pitchFamily="34" charset="-122"/>
                        <a:cs typeface="Cambria Math" pitchFamily="34" charset="-120"/>
                      </a:rPr>
                      <m:t>𝑋</m:t>
                    </m:r>
                    <m:r>
                      <a:rPr lang="en-US" altLang="zh-CN" sz="1800" b="0" i="0">
                        <a:solidFill>
                          <a:srgbClr val="FF0000"/>
                        </a:solidFill>
                        <a:latin typeface="Cambria Math" pitchFamily="34" charset="0"/>
                        <a:ea typeface="Cambria Math" pitchFamily="34" charset="-122"/>
                        <a:cs typeface="Cambria Math" pitchFamily="34" charset="-120"/>
                      </a:rPr>
                      <m:t>&lt;8)≈</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1−0.955</m:t>
                        </m:r>
                      </m:num>
                      <m:den>
                        <m:r>
                          <a:rPr lang="en-US" altLang="zh-CN" sz="1800" b="0" i="0">
                            <a:solidFill>
                              <a:srgbClr val="FF0000"/>
                            </a:solidFill>
                            <a:latin typeface="Cambria Math" pitchFamily="34" charset="0"/>
                            <a:ea typeface="Cambria Math" pitchFamily="34" charset="-122"/>
                            <a:cs typeface="Cambria Math" pitchFamily="34" charset="-120"/>
                          </a:rPr>
                          <m:t>2</m:t>
                        </m:r>
                      </m:den>
                    </m:f>
                    <m:r>
                      <a:rPr lang="en-US" altLang="zh-CN" sz="1800" b="0" i="0">
                        <a:solidFill>
                          <a:srgbClr val="FF0000"/>
                        </a:solidFill>
                        <a:latin typeface="Cambria Math" pitchFamily="34" charset="0"/>
                        <a:ea typeface="Cambria Math" pitchFamily="34" charset="-122"/>
                        <a:cs typeface="Cambria Math" pitchFamily="34" charset="-120"/>
                      </a:rPr>
                      <m:t>=0.022</m:t>
                    </m:r>
                    <m:r>
                      <m:rPr>
                        <m:nor/>
                      </m:rPr>
                      <a:rPr lang="en-US" altLang="zh-CN" sz="1800" b="0" i="0">
                        <a:solidFill>
                          <a:srgbClr val="FF0000"/>
                        </a:solidFill>
                        <a:latin typeface="Cambria Math" pitchFamily="34" charset="0"/>
                        <a:ea typeface="Cambria Math" pitchFamily="34" charset="-122"/>
                        <a:cs typeface="Cambria Math" pitchFamily="34" charset="-120"/>
                      </a:rPr>
                      <m:t> </m:t>
                    </m:r>
                    <m:r>
                      <a:rPr lang="en-US" altLang="zh-CN" sz="1800" b="0" i="0">
                        <a:solidFill>
                          <a:srgbClr val="FF0000"/>
                        </a:solidFill>
                        <a:latin typeface="Cambria Math" pitchFamily="34" charset="0"/>
                        <a:ea typeface="Cambria Math" pitchFamily="34" charset="-122"/>
                        <a:cs typeface="Cambria Math" pitchFamily="34" charset="-120"/>
                      </a:rPr>
                      <m:t>5</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FF0000"/>
                    </a:solidFill>
                    <a:latin typeface="微软雅黑" pitchFamily="34" charset="0"/>
                    <a:ea typeface="微软雅黑" pitchFamily="34" charset="-122"/>
                    <a:cs typeface="微软雅黑" pitchFamily="34" charset="-120"/>
                  </a:rPr>
                  <a:t>,</a:t>
                </a:r>
                <a:endParaRPr lang="en-US" altLang="zh-CN" sz="1800" dirty="0"/>
              </a:p>
              <a:p>
                <a:pPr latinLnBrk="1">
                  <a:lnSpc>
                    <a:spcPts val="4600"/>
                  </a:lnSpc>
                </a:pP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𝑃</m:t>
                    </m:r>
                    <m:r>
                      <a:rPr lang="en-US" altLang="zh-CN" sz="1800" b="0" i="0">
                        <a:solidFill>
                          <a:srgbClr val="FF0000"/>
                        </a:solidFill>
                        <a:latin typeface="Cambria Math" pitchFamily="34" charset="0"/>
                        <a:ea typeface="Cambria Math" pitchFamily="34" charset="-122"/>
                        <a:cs typeface="Cambria Math" pitchFamily="34" charset="-120"/>
                      </a:rPr>
                      <m:t>(</m:t>
                    </m:r>
                    <m:r>
                      <a:rPr lang="en-US" altLang="zh-CN" sz="1800" b="0" i="0">
                        <a:solidFill>
                          <a:srgbClr val="FF0000"/>
                        </a:solidFill>
                        <a:latin typeface="Cambria Math" pitchFamily="34" charset="0"/>
                        <a:ea typeface="Cambria Math" pitchFamily="34" charset="-122"/>
                        <a:cs typeface="Cambria Math" pitchFamily="34" charset="-120"/>
                      </a:rPr>
                      <m:t>𝑋</m:t>
                    </m:r>
                    <m:r>
                      <a:rPr lang="en-US" altLang="zh-CN" sz="1800" b="0" i="0">
                        <a:solidFill>
                          <a:srgbClr val="FF0000"/>
                        </a:solidFill>
                        <a:latin typeface="Cambria Math" pitchFamily="34" charset="0"/>
                        <a:ea typeface="Cambria Math" pitchFamily="34" charset="-122"/>
                        <a:cs typeface="Cambria Math" pitchFamily="34" charset="-120"/>
                      </a:rPr>
                      <m:t>&gt;10)=</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1</m:t>
                        </m:r>
                      </m:num>
                      <m:den>
                        <m:r>
                          <a:rPr lang="en-US" altLang="zh-CN" sz="1800" b="0" i="0">
                            <a:solidFill>
                              <a:srgbClr val="FF0000"/>
                            </a:solidFill>
                            <a:latin typeface="Cambria Math" pitchFamily="34" charset="0"/>
                            <a:ea typeface="Cambria Math" pitchFamily="34" charset="-122"/>
                            <a:cs typeface="Cambria Math" pitchFamily="34" charset="-120"/>
                          </a:rPr>
                          <m:t>2</m:t>
                        </m:r>
                      </m:den>
                    </m:f>
                    <m:r>
                      <a:rPr lang="en-US" altLang="zh-CN" sz="1800" b="0" i="0">
                        <a:solidFill>
                          <a:srgbClr val="FF0000"/>
                        </a:solidFill>
                        <a:latin typeface="Cambria Math" pitchFamily="34" charset="0"/>
                        <a:ea typeface="Cambria Math" pitchFamily="34" charset="-122"/>
                        <a:cs typeface="Cambria Math" pitchFamily="34" charset="-120"/>
                      </a:rPr>
                      <m:t>=0.5</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FF0000"/>
                    </a:solidFill>
                    <a:latin typeface="微软雅黑" pitchFamily="34" charset="0"/>
                    <a:ea typeface="微软雅黑" pitchFamily="34" charset="-122"/>
                    <a:cs typeface="微软雅黑" pitchFamily="34" charset="-120"/>
                  </a:rPr>
                  <a:t>,</a:t>
                </a:r>
                <a:endParaRPr lang="en-US" altLang="zh-CN" sz="1800" dirty="0"/>
              </a:p>
              <a:p>
                <a:pPr latinLnBrk="1">
                  <a:lnSpc>
                    <a:spcPts val="4500"/>
                  </a:lnSpc>
                </a:pP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𝑃</m:t>
                    </m:r>
                    <m:r>
                      <a:rPr lang="en-US" altLang="zh-CN" sz="1800" b="0" i="0">
                        <a:solidFill>
                          <a:srgbClr val="FF0000"/>
                        </a:solidFill>
                        <a:latin typeface="Cambria Math" pitchFamily="34" charset="0"/>
                        <a:ea typeface="Cambria Math" pitchFamily="34" charset="-122"/>
                        <a:cs typeface="Cambria Math" pitchFamily="34" charset="-120"/>
                      </a:rPr>
                      <m:t>(8≤</m:t>
                    </m:r>
                    <m:r>
                      <a:rPr lang="en-US" altLang="zh-CN" sz="1800" b="0" i="0">
                        <a:solidFill>
                          <a:srgbClr val="FF0000"/>
                        </a:solidFill>
                        <a:latin typeface="Cambria Math" pitchFamily="34" charset="0"/>
                        <a:ea typeface="Cambria Math" pitchFamily="34" charset="-122"/>
                        <a:cs typeface="Cambria Math" pitchFamily="34" charset="-120"/>
                      </a:rPr>
                      <m:t>𝑋</m:t>
                    </m:r>
                    <m:r>
                      <a:rPr lang="en-US" altLang="zh-CN" sz="1800" b="0" i="0">
                        <a:solidFill>
                          <a:srgbClr val="FF0000"/>
                        </a:solidFill>
                        <a:latin typeface="Cambria Math" pitchFamily="34" charset="0"/>
                        <a:ea typeface="Cambria Math" pitchFamily="34" charset="-122"/>
                        <a:cs typeface="Cambria Math" pitchFamily="34" charset="-120"/>
                      </a:rPr>
                      <m:t>≤10)≈</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0.955</m:t>
                        </m:r>
                      </m:num>
                      <m:den>
                        <m:r>
                          <a:rPr lang="en-US" altLang="zh-CN" sz="1800" b="0" i="0">
                            <a:solidFill>
                              <a:srgbClr val="FF0000"/>
                            </a:solidFill>
                            <a:latin typeface="Cambria Math" pitchFamily="34" charset="0"/>
                            <a:ea typeface="Cambria Math" pitchFamily="34" charset="-122"/>
                            <a:cs typeface="Cambria Math" pitchFamily="34" charset="-120"/>
                          </a:rPr>
                          <m:t>2</m:t>
                        </m:r>
                      </m:den>
                    </m:f>
                    <m:r>
                      <a:rPr lang="en-US" altLang="zh-CN" sz="1800" b="0" i="0">
                        <a:solidFill>
                          <a:srgbClr val="FF0000"/>
                        </a:solidFill>
                        <a:latin typeface="Cambria Math" pitchFamily="34" charset="0"/>
                        <a:ea typeface="Cambria Math" pitchFamily="34" charset="-122"/>
                        <a:cs typeface="Cambria Math" pitchFamily="34" charset="-120"/>
                      </a:rPr>
                      <m:t>=0.477</m:t>
                    </m:r>
                    <m:r>
                      <m:rPr>
                        <m:nor/>
                      </m:rPr>
                      <a:rPr lang="en-US" altLang="zh-CN" sz="1800" b="0" i="0">
                        <a:solidFill>
                          <a:srgbClr val="FF0000"/>
                        </a:solidFill>
                        <a:latin typeface="Cambria Math" pitchFamily="34" charset="0"/>
                        <a:ea typeface="Cambria Math" pitchFamily="34" charset="-122"/>
                        <a:cs typeface="Cambria Math" pitchFamily="34" charset="-120"/>
                      </a:rPr>
                      <m:t> </m:t>
                    </m:r>
                    <m:r>
                      <a:rPr lang="en-US" altLang="zh-CN" sz="1800" b="0" i="0">
                        <a:solidFill>
                          <a:srgbClr val="FF0000"/>
                        </a:solidFill>
                        <a:latin typeface="Cambria Math" pitchFamily="34" charset="0"/>
                        <a:ea typeface="Cambria Math" pitchFamily="34" charset="-122"/>
                        <a:cs typeface="Cambria Math" pitchFamily="34" charset="-120"/>
                      </a:rPr>
                      <m:t>5</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FF0000"/>
                    </a:solidFill>
                    <a:latin typeface="微软雅黑" pitchFamily="34" charset="0"/>
                    <a:ea typeface="微软雅黑" pitchFamily="34" charset="-122"/>
                    <a:cs typeface="微软雅黑" pitchFamily="34" charset="-120"/>
                  </a:rPr>
                  <a:t>.</a:t>
                </a:r>
                <a:endParaRPr lang="en-US" altLang="zh-CN" sz="1800" dirty="0"/>
              </a:p>
            </p:txBody>
          </p:sp>
        </mc:Choice>
        <mc:Fallback>
          <p:sp>
            <p:nvSpPr>
              <p:cNvPr id="3" name="QO_5_AN.39_1#2a8c64b79?vop=1&amp;pid=f6164713b&amp;color=0,0,0&amp;vtp=1&amp;bbb=1"/>
              <p:cNvSpPr>
                <a:spLocks noRot="1" noChangeAspect="1" noMove="1" noResize="1" noEditPoints="1" noAdjustHandles="1" noChangeArrowheads="1" noChangeShapeType="1" noTextEdit="1"/>
              </p:cNvSpPr>
              <p:nvPr/>
            </p:nvSpPr>
            <p:spPr>
              <a:xfrm>
                <a:off x="832104" y="2682232"/>
                <a:ext cx="10533888" cy="1961706"/>
              </a:xfrm>
              <a:prstGeom prst="rect">
                <a:avLst/>
              </a:prstGeom>
              <a:blipFill>
                <a:blip r:embed="rId4"/>
                <a:stretch>
                  <a:fillRect l="-1389" b="-4037"/>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 calcmode="lin" valueType="num">
                                      <p:cBhvr additive="base">
                                        <p:cTn id="15"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additive="base">
                                        <p:cTn id="2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xml><?xml version="1.0" encoding="utf-8"?>
<p:sld xmlns:a="http://schemas.openxmlformats.org/drawingml/2006/main" xmlns:r="http://schemas.openxmlformats.org/officeDocument/2006/relationships" xmlns:p="http://schemas.openxmlformats.org/presentationml/2006/main">
  <p:cSld name="Slide 2&amp;si=2">
    <p:spTree>
      <p:nvGrpSpPr>
        <p:cNvPr id="1" name=""/>
        <p:cNvGrpSpPr/>
        <p:nvPr/>
      </p:nvGrpSpPr>
      <p:grpSpPr>
        <a:xfrm>
          <a:off x="0" y="0"/>
          <a:ext cx="0" cy="0"/>
          <a:chOff x="0" y="0"/>
          <a:chExt cx="0" cy="0"/>
        </a:xfrm>
      </p:grpSpPr>
      <p:sp>
        <p:nvSpPr>
          <p:cNvPr id="2" name="C_2#436426af3.fixed?pid=5f74cc87a&amp;color=195,214,0&amp;vtp=1&amp;bbb=1"/>
          <p:cNvSpPr/>
          <p:nvPr/>
        </p:nvSpPr>
        <p:spPr>
          <a:xfrm>
            <a:off x="0" y="1618488"/>
            <a:ext cx="12188952" cy="896112"/>
          </a:xfrm>
          <a:prstGeom prst="rect">
            <a:avLst/>
          </a:prstGeom>
          <a:noFill/>
          <a:ln/>
        </p:spPr>
        <p:txBody>
          <a:bodyPr wrap="none" lIns="0" tIns="0" rIns="0" bIns="0" rtlCol="0" anchor="ctr"/>
          <a:lstStyle/>
          <a:p>
            <a:pPr algn="ctr" latinLnBrk="1">
              <a:lnSpc>
                <a:spcPts val="5400"/>
              </a:lnSpc>
            </a:pPr>
            <a:r>
              <a:rPr lang="en-US" altLang="zh-CN" sz="4400" b="1" i="0" dirty="0">
                <a:solidFill>
                  <a:srgbClr val="C3D600"/>
                </a:solidFill>
                <a:latin typeface="微软雅黑" pitchFamily="34" charset="0"/>
                <a:ea typeface="微软雅黑" pitchFamily="34" charset="-122"/>
                <a:cs typeface="微软雅黑" pitchFamily="34" charset="-120"/>
              </a:rPr>
              <a:t>第七章</a:t>
            </a:r>
            <a:r>
              <a:rPr lang="en-US" altLang="zh-CN" sz="4400" b="1" i="0" dirty="0">
                <a:solidFill>
                  <a:srgbClr val="C3D600"/>
                </a:solidFill>
                <a:latin typeface="SimSun" pitchFamily="34" charset="0"/>
                <a:ea typeface="SimSun" pitchFamily="34" charset="-122"/>
                <a:cs typeface="SimSun" pitchFamily="34" charset="-120"/>
              </a:rPr>
              <a:t> </a:t>
            </a:r>
            <a:r>
              <a:rPr lang="en-US" altLang="zh-CN" sz="4400" b="1" i="0" dirty="0">
                <a:solidFill>
                  <a:srgbClr val="C3D600"/>
                </a:solidFill>
                <a:latin typeface="微软雅黑" pitchFamily="34" charset="0"/>
                <a:ea typeface="微软雅黑" pitchFamily="34" charset="-122"/>
                <a:cs typeface="微软雅黑" pitchFamily="34" charset="-120"/>
              </a:rPr>
              <a:t>随机变量及其分布</a:t>
            </a:r>
            <a:endParaRPr lang="en-US" altLang="zh-CN" sz="4400" dirty="0"/>
          </a:p>
        </p:txBody>
      </p:sp>
      <p:sp>
        <p:nvSpPr>
          <p:cNvPr id="3" name="C_2_BD#436426af3.fixed?pid=5f74cc87a&amp;color=255,255,255&amp;vtp=1&amp;bbb=1"/>
          <p:cNvSpPr/>
          <p:nvPr/>
        </p:nvSpPr>
        <p:spPr>
          <a:xfrm>
            <a:off x="0" y="2880360"/>
            <a:ext cx="12188952" cy="649224"/>
          </a:xfrm>
          <a:prstGeom prst="rect">
            <a:avLst/>
          </a:prstGeom>
          <a:noFill/>
          <a:ln/>
        </p:spPr>
        <p:txBody>
          <a:bodyPr wrap="none" lIns="0" tIns="0" rIns="0" bIns="0" rtlCol="0" anchor="ctr"/>
          <a:lstStyle/>
          <a:p>
            <a:pPr algn="ctr" latinLnBrk="1">
              <a:lnSpc>
                <a:spcPts val="3900"/>
              </a:lnSpc>
            </a:pPr>
            <a:r>
              <a:rPr lang="en-US" altLang="zh-CN" sz="3200" b="0" i="0" dirty="0">
                <a:solidFill>
                  <a:srgbClr val="FFFFFF"/>
                </a:solidFill>
                <a:latin typeface="微软雅黑" pitchFamily="34" charset="0"/>
                <a:ea typeface="微软雅黑" pitchFamily="34" charset="-122"/>
                <a:cs typeface="微软雅黑" pitchFamily="34" charset="-120"/>
              </a:rPr>
              <a:t>第七章全章上分</a:t>
            </a:r>
            <a:endParaRPr lang="en-US" altLang="zh-CN" sz="3200" dirty="0"/>
          </a:p>
        </p:txBody>
      </p:sp>
    </p:spTree>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name="Slide 19&amp;si=19">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5_AN.39_2#2a8c64b79?vop=1&amp;pid=f6164713b&amp;color=0,0,0&amp;mp=1&amp;vtp=1&amp;bt=1&amp;bbb=1&amp;hb=1"/>
              <p:cNvSpPr/>
              <p:nvPr/>
            </p:nvSpPr>
            <p:spPr>
              <a:xfrm>
                <a:off x="832104" y="1080000"/>
                <a:ext cx="10533888" cy="3783330"/>
              </a:xfrm>
              <a:prstGeom prst="rect">
                <a:avLst/>
              </a:prstGeom>
              <a:noFill/>
              <a:ln/>
            </p:spPr>
            <p:txBody>
              <a:bodyPr wrap="none" lIns="0" tIns="0" rIns="0" bIns="0" rtlCol="0" anchor="t"/>
              <a:lstStyle/>
              <a:p>
                <a:pPr algn="l" latinLnBrk="1">
                  <a:lnSpc>
                    <a:spcPts val="3300"/>
                  </a:lnSpc>
                </a:pPr>
                <a:r>
                  <a:rPr lang="en-US" altLang="zh-CN" sz="1800" b="0" i="0">
                    <a:solidFill>
                      <a:srgbClr val="FF0000"/>
                    </a:solidFill>
                    <a:latin typeface="微软雅黑" pitchFamily="34" charset="0"/>
                    <a:ea typeface="微软雅黑" pitchFamily="34" charset="-122"/>
                    <a:cs typeface="微软雅黑" pitchFamily="34" charset="-120"/>
                  </a:rPr>
                  <a:t>则甲机器每天生产出的零件的平均利润约为</a:t>
                </a:r>
              </a:p>
              <a:p>
                <a:pPr latinLnBrk="1">
                  <a:lnSpc>
                    <a:spcPts val="3300"/>
                  </a:lnSpc>
                </a:pP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1</m:t>
                    </m:r>
                    <m:r>
                      <m:rPr>
                        <m:nor/>
                      </m:rPr>
                      <a:rPr lang="en-US" altLang="zh-CN" sz="1800" b="0" i="0">
                        <a:solidFill>
                          <a:srgbClr val="FF0000"/>
                        </a:solidFill>
                        <a:latin typeface="Cambria Math" pitchFamily="34" charset="0"/>
                        <a:ea typeface="Cambria Math" pitchFamily="34" charset="-122"/>
                        <a:cs typeface="Cambria Math" pitchFamily="34" charset="-120"/>
                      </a:rPr>
                      <m:t> </m:t>
                    </m:r>
                    <m:r>
                      <a:rPr lang="en-US" altLang="zh-CN" sz="1800" b="0" i="0">
                        <a:solidFill>
                          <a:srgbClr val="FF0000"/>
                        </a:solidFill>
                        <a:latin typeface="Cambria Math" pitchFamily="34" charset="0"/>
                        <a:ea typeface="Cambria Math" pitchFamily="34" charset="-122"/>
                        <a:cs typeface="Cambria Math" pitchFamily="34" charset="-120"/>
                      </a:rPr>
                      <m:t>000×[0.022</m:t>
                    </m:r>
                    <m:r>
                      <m:rPr>
                        <m:nor/>
                      </m:rPr>
                      <a:rPr lang="en-US" altLang="zh-CN" sz="1800" b="0" i="0">
                        <a:solidFill>
                          <a:srgbClr val="FF0000"/>
                        </a:solidFill>
                        <a:latin typeface="Cambria Math" pitchFamily="34" charset="0"/>
                        <a:ea typeface="Cambria Math" pitchFamily="34" charset="-122"/>
                        <a:cs typeface="Cambria Math" pitchFamily="34" charset="-120"/>
                      </a:rPr>
                      <m:t> </m:t>
                    </m:r>
                    <m:r>
                      <a:rPr lang="en-US" altLang="zh-CN" sz="1800" b="0" i="0">
                        <a:solidFill>
                          <a:srgbClr val="FF0000"/>
                        </a:solidFill>
                        <a:latin typeface="Cambria Math" pitchFamily="34" charset="0"/>
                        <a:ea typeface="Cambria Math" pitchFamily="34" charset="-122"/>
                        <a:cs typeface="Cambria Math" pitchFamily="34" charset="-120"/>
                      </a:rPr>
                      <m:t>5×(−2)+0.5×(−8)+0.477</m:t>
                    </m:r>
                    <m:r>
                      <m:rPr>
                        <m:nor/>
                      </m:rPr>
                      <a:rPr lang="en-US" altLang="zh-CN" sz="1800" b="0" i="0">
                        <a:solidFill>
                          <a:srgbClr val="FF0000"/>
                        </a:solidFill>
                        <a:latin typeface="Cambria Math" pitchFamily="34" charset="0"/>
                        <a:ea typeface="Cambria Math" pitchFamily="34" charset="-122"/>
                        <a:cs typeface="Cambria Math" pitchFamily="34" charset="-120"/>
                      </a:rPr>
                      <m:t> </m:t>
                    </m:r>
                    <m:r>
                      <a:rPr lang="en-US" altLang="zh-CN" sz="1800" b="0" i="0">
                        <a:solidFill>
                          <a:srgbClr val="FF0000"/>
                        </a:solidFill>
                        <a:latin typeface="Cambria Math" pitchFamily="34" charset="0"/>
                        <a:ea typeface="Cambria Math" pitchFamily="34" charset="-122"/>
                        <a:cs typeface="Cambria Math" pitchFamily="34" charset="-120"/>
                      </a:rPr>
                      <m:t>5×20]=1</m:t>
                    </m:r>
                    <m:r>
                      <m:rPr>
                        <m:nor/>
                      </m:rPr>
                      <a:rPr lang="en-US" altLang="zh-CN" sz="1800" b="0" i="0">
                        <a:solidFill>
                          <a:srgbClr val="FF0000"/>
                        </a:solidFill>
                        <a:latin typeface="Cambria Math" pitchFamily="34" charset="0"/>
                        <a:ea typeface="Cambria Math" pitchFamily="34" charset="-122"/>
                        <a:cs typeface="Cambria Math" pitchFamily="34" charset="-120"/>
                      </a:rPr>
                      <m:t> </m:t>
                    </m:r>
                    <m:r>
                      <a:rPr lang="en-US" altLang="zh-CN" sz="1800" b="0" i="0">
                        <a:solidFill>
                          <a:srgbClr val="FF0000"/>
                        </a:solidFill>
                        <a:latin typeface="Cambria Math" pitchFamily="34" charset="0"/>
                        <a:ea typeface="Cambria Math" pitchFamily="34" charset="-122"/>
                        <a:cs typeface="Cambria Math" pitchFamily="34" charset="-120"/>
                      </a:rPr>
                      <m:t>000×5.505=5</m:t>
                    </m:r>
                    <m:r>
                      <m:rPr>
                        <m:nor/>
                      </m:rPr>
                      <a:rPr lang="en-US" altLang="zh-CN" sz="1800" b="0" i="0">
                        <a:solidFill>
                          <a:srgbClr val="FF0000"/>
                        </a:solidFill>
                        <a:latin typeface="Cambria Math" pitchFamily="34" charset="0"/>
                        <a:ea typeface="Cambria Math" pitchFamily="34" charset="-122"/>
                        <a:cs typeface="Cambria Math" pitchFamily="34" charset="-120"/>
                      </a:rPr>
                      <m:t> </m:t>
                    </m:r>
                    <m:r>
                      <a:rPr lang="en-US" altLang="zh-CN" sz="1800" b="0" i="0">
                        <a:solidFill>
                          <a:srgbClr val="FF0000"/>
                        </a:solidFill>
                        <a:latin typeface="Cambria Math" pitchFamily="34" charset="0"/>
                        <a:ea typeface="Cambria Math" pitchFamily="34" charset="-122"/>
                        <a:cs typeface="Cambria Math" pitchFamily="34" charset="-120"/>
                      </a:rPr>
                      <m:t>505</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FF0000"/>
                    </a:solidFill>
                    <a:latin typeface="微软雅黑" pitchFamily="34" charset="0"/>
                    <a:ea typeface="微软雅黑" pitchFamily="34" charset="-122"/>
                    <a:cs typeface="微软雅黑" pitchFamily="34" charset="-120"/>
                  </a:rPr>
                  <a:t>（元）.</a:t>
                </a:r>
                <a:endParaRPr lang="en-US" altLang="zh-CN" sz="1800" dirty="0"/>
              </a:p>
              <a:p>
                <a:pPr latinLnBrk="1">
                  <a:lnSpc>
                    <a:spcPts val="4600"/>
                  </a:lnSpc>
                </a:pPr>
                <a:r>
                  <a:rPr lang="en-US" altLang="zh-CN" b="0" i="0">
                    <a:solidFill>
                      <a:srgbClr val="FF0000"/>
                    </a:solidFill>
                    <a:latin typeface="微软雅黑" pitchFamily="34" charset="0"/>
                    <a:ea typeface="微软雅黑" pitchFamily="34" charset="-122"/>
                    <a:cs typeface="微软雅黑" pitchFamily="34" charset="-120"/>
                  </a:rPr>
                  <a:t>乙</a:t>
                </a:r>
                <a:r>
                  <a:rPr lang="en-US" altLang="zh-CN" sz="1800" b="0" i="0">
                    <a:solidFill>
                      <a:srgbClr val="FF0000"/>
                    </a:solidFill>
                    <a:latin typeface="微软雅黑" pitchFamily="34" charset="0"/>
                    <a:ea typeface="微软雅黑" pitchFamily="34" charset="-122"/>
                    <a:cs typeface="微软雅黑" pitchFamily="34" charset="-120"/>
                  </a:rPr>
                  <a:t>机器</a:t>
                </a:r>
                <a:r>
                  <a:rPr lang="en-US" altLang="zh-CN" sz="1800" b="0" i="0" dirty="0">
                    <a:solidFill>
                      <a:srgbClr val="FF0000"/>
                    </a:solidFill>
                    <a:latin typeface="微软雅黑" pitchFamily="34" charset="0"/>
                    <a:ea typeface="微软雅黑" pitchFamily="34" charset="-122"/>
                    <a:cs typeface="微软雅黑" pitchFamily="34" charset="-120"/>
                  </a:rPr>
                  <a:t>：已知乙生产出的零件内径</a:t>
                </a: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𝑌</m:t>
                    </m:r>
                    <m:r>
                      <a:rPr lang="en-US" altLang="zh-CN" sz="1800" b="0" i="0">
                        <a:solidFill>
                          <a:srgbClr val="FF0000"/>
                        </a:solidFill>
                        <a:latin typeface="Cambria Math" pitchFamily="34" charset="0"/>
                        <a:ea typeface="Cambria Math" pitchFamily="34" charset="-122"/>
                        <a:cs typeface="Cambria Math" pitchFamily="34" charset="-120"/>
                      </a:rPr>
                      <m:t>∼</m:t>
                    </m:r>
                    <m:r>
                      <a:rPr lang="en-US" altLang="zh-CN" sz="1800" b="0" i="0">
                        <a:solidFill>
                          <a:srgbClr val="FF0000"/>
                        </a:solidFill>
                        <a:latin typeface="Cambria Math" pitchFamily="34" charset="0"/>
                        <a:ea typeface="Cambria Math" pitchFamily="34" charset="-122"/>
                        <a:cs typeface="Cambria Math" pitchFamily="34" charset="-120"/>
                      </a:rPr>
                      <m:t>𝑁</m:t>
                    </m:r>
                    <m:r>
                      <a:rPr lang="en-US" altLang="zh-CN" sz="1800" b="0" i="0">
                        <a:solidFill>
                          <a:srgbClr val="FF0000"/>
                        </a:solidFill>
                        <a:latin typeface="Cambria Math" pitchFamily="34" charset="0"/>
                        <a:ea typeface="Cambria Math" pitchFamily="34" charset="-122"/>
                        <a:cs typeface="Cambria Math" pitchFamily="34" charset="-120"/>
                      </a:rPr>
                      <m:t>(8,4)</m:t>
                    </m:r>
                  </m:oMath>
                </a14:m>
                <a:r>
                  <a:rPr lang="en-US" altLang="zh-CN" sz="1800" b="0" i="0" dirty="0">
                    <a:solidFill>
                      <a:srgbClr val="FF0000"/>
                    </a:solidFill>
                    <a:latin typeface="微软雅黑" pitchFamily="34" charset="0"/>
                    <a:ea typeface="微软雅黑" pitchFamily="34" charset="-122"/>
                    <a:cs typeface="微软雅黑" pitchFamily="34" charset="-120"/>
                  </a:rPr>
                  <a:t>,则</a:t>
                </a:r>
                <a14:m>
                  <m:oMath xmlns:m="http://schemas.openxmlformats.org/officeDocument/2006/math">
                    <m:sSub>
                      <m:sSub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FF0000"/>
                            </a:solidFill>
                            <a:latin typeface="Cambria Math" pitchFamily="34" charset="0"/>
                            <a:ea typeface="Cambria Math" pitchFamily="34" charset="-122"/>
                            <a:cs typeface="Cambria Math" pitchFamily="34" charset="-120"/>
                          </a:rPr>
                          <m:t>𝜇</m:t>
                        </m:r>
                      </m:e>
                      <m:sub>
                        <m:r>
                          <a:rPr lang="en-US" altLang="zh-CN" sz="1800" b="0" i="0">
                            <a:solidFill>
                              <a:srgbClr val="FF0000"/>
                            </a:solidFill>
                            <a:latin typeface="Cambria Math" pitchFamily="34" charset="0"/>
                            <a:ea typeface="Cambria Math" pitchFamily="34" charset="-122"/>
                            <a:cs typeface="Cambria Math" pitchFamily="34" charset="-120"/>
                          </a:rPr>
                          <m:t>2</m:t>
                        </m:r>
                      </m:sub>
                    </m:sSub>
                    <m:r>
                      <a:rPr lang="en-US" altLang="zh-CN" sz="1800" b="0" i="0">
                        <a:solidFill>
                          <a:srgbClr val="FF0000"/>
                        </a:solidFill>
                        <a:latin typeface="Cambria Math" pitchFamily="34" charset="0"/>
                        <a:ea typeface="Cambria Math" pitchFamily="34" charset="-122"/>
                        <a:cs typeface="Cambria Math" pitchFamily="34" charset="-120"/>
                      </a:rPr>
                      <m:t>=8</m:t>
                    </m:r>
                  </m:oMath>
                </a14:m>
                <a:r>
                  <a:rPr lang="en-US" altLang="zh-CN" sz="1800" b="0" i="0" dirty="0">
                    <a:solidFill>
                      <a:srgbClr val="FF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FF0000"/>
                            </a:solidFill>
                            <a:latin typeface="Cambria Math" pitchFamily="34" charset="0"/>
                            <a:ea typeface="Cambria Math" pitchFamily="34" charset="-122"/>
                            <a:cs typeface="Cambria Math" pitchFamily="34" charset="-120"/>
                          </a:rPr>
                          <m:t>𝜎</m:t>
                        </m:r>
                      </m:e>
                      <m:sub>
                        <m:r>
                          <a:rPr lang="en-US" altLang="zh-CN" sz="1800" b="0" i="0">
                            <a:solidFill>
                              <a:srgbClr val="FF0000"/>
                            </a:solidFill>
                            <a:latin typeface="Cambria Math" pitchFamily="34" charset="0"/>
                            <a:ea typeface="Cambria Math" pitchFamily="34" charset="-122"/>
                            <a:cs typeface="Cambria Math" pitchFamily="34" charset="-120"/>
                          </a:rPr>
                          <m:t>2</m:t>
                        </m:r>
                      </m:sub>
                    </m:sSub>
                    <m:r>
                      <a:rPr lang="en-US" altLang="zh-CN" sz="1800" b="0" i="0">
                        <a:solidFill>
                          <a:srgbClr val="FF0000"/>
                        </a:solidFill>
                        <a:latin typeface="Cambria Math" pitchFamily="34" charset="0"/>
                        <a:ea typeface="Cambria Math" pitchFamily="34" charset="-122"/>
                        <a:cs typeface="Cambria Math" pitchFamily="34" charset="-120"/>
                      </a:rPr>
                      <m:t>=2</m:t>
                    </m:r>
                  </m:oMath>
                </a14:m>
                <a:r>
                  <a:rPr lang="en-US" altLang="zh-CN" sz="1800" b="0" i="0" dirty="0">
                    <a:solidFill>
                      <a:srgbClr val="FF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𝑃</m:t>
                    </m:r>
                    <m:r>
                      <a:rPr lang="en-US" altLang="zh-CN" sz="1800" b="0" i="0">
                        <a:solidFill>
                          <a:srgbClr val="FF0000"/>
                        </a:solidFill>
                        <a:latin typeface="Cambria Math" pitchFamily="34" charset="0"/>
                        <a:ea typeface="Cambria Math" pitchFamily="34" charset="-122"/>
                        <a:cs typeface="Cambria Math" pitchFamily="34" charset="-120"/>
                      </a:rPr>
                      <m:t>(</m:t>
                    </m:r>
                    <m:r>
                      <a:rPr lang="en-US" altLang="zh-CN" sz="1800" b="0" i="0">
                        <a:solidFill>
                          <a:srgbClr val="FF0000"/>
                        </a:solidFill>
                        <a:latin typeface="Cambria Math" pitchFamily="34" charset="0"/>
                        <a:ea typeface="Cambria Math" pitchFamily="34" charset="-122"/>
                        <a:cs typeface="Cambria Math" pitchFamily="34" charset="-120"/>
                      </a:rPr>
                      <m:t>𝑌</m:t>
                    </m:r>
                    <m:r>
                      <a:rPr lang="en-US" altLang="zh-CN" sz="1800" b="0" i="0">
                        <a:solidFill>
                          <a:srgbClr val="FF0000"/>
                        </a:solidFill>
                        <a:latin typeface="Cambria Math" pitchFamily="34" charset="0"/>
                        <a:ea typeface="Cambria Math" pitchFamily="34" charset="-122"/>
                        <a:cs typeface="Cambria Math" pitchFamily="34" charset="-120"/>
                      </a:rPr>
                      <m:t>&lt;8)=</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1</m:t>
                        </m:r>
                      </m:num>
                      <m:den>
                        <m:r>
                          <a:rPr lang="en-US" altLang="zh-CN" sz="1800" b="0" i="0">
                            <a:solidFill>
                              <a:srgbClr val="FF0000"/>
                            </a:solidFill>
                            <a:latin typeface="Cambria Math" pitchFamily="34" charset="0"/>
                            <a:ea typeface="Cambria Math" pitchFamily="34" charset="-122"/>
                            <a:cs typeface="Cambria Math" pitchFamily="34" charset="-120"/>
                          </a:rPr>
                          <m:t>2</m:t>
                        </m:r>
                      </m:den>
                    </m:f>
                    <m:r>
                      <a:rPr lang="en-US" altLang="zh-CN" sz="1800" b="0" i="0">
                        <a:solidFill>
                          <a:srgbClr val="FF0000"/>
                        </a:solidFill>
                        <a:latin typeface="Cambria Math" pitchFamily="34" charset="0"/>
                        <a:ea typeface="Cambria Math" pitchFamily="34" charset="-122"/>
                        <a:cs typeface="Cambria Math" pitchFamily="34" charset="-120"/>
                      </a:rPr>
                      <m:t>=0.5</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FF0000"/>
                    </a:solidFill>
                    <a:latin typeface="微软雅黑" pitchFamily="34" charset="0"/>
                    <a:ea typeface="微软雅黑" pitchFamily="34" charset="-122"/>
                    <a:cs typeface="微软雅黑" pitchFamily="34" charset="-120"/>
                  </a:rPr>
                  <a:t>,</a:t>
                </a:r>
                <a:endParaRPr lang="en-US" altLang="zh-CN" sz="1800" dirty="0"/>
              </a:p>
              <a:p>
                <a:pPr latinLnBrk="1">
                  <a:lnSpc>
                    <a:spcPts val="4600"/>
                  </a:lnSpc>
                </a:pP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𝑃</m:t>
                    </m:r>
                    <m:r>
                      <a:rPr lang="en-US" altLang="zh-CN" sz="1800" b="0" i="0">
                        <a:solidFill>
                          <a:srgbClr val="FF0000"/>
                        </a:solidFill>
                        <a:latin typeface="Cambria Math" pitchFamily="34" charset="0"/>
                        <a:ea typeface="Cambria Math" pitchFamily="34" charset="-122"/>
                        <a:cs typeface="Cambria Math" pitchFamily="34" charset="-120"/>
                      </a:rPr>
                      <m:t>(</m:t>
                    </m:r>
                    <m:r>
                      <a:rPr lang="en-US" altLang="zh-CN" sz="1800" b="0" i="0">
                        <a:solidFill>
                          <a:srgbClr val="FF0000"/>
                        </a:solidFill>
                        <a:latin typeface="Cambria Math" pitchFamily="34" charset="0"/>
                        <a:ea typeface="Cambria Math" pitchFamily="34" charset="-122"/>
                        <a:cs typeface="Cambria Math" pitchFamily="34" charset="-120"/>
                      </a:rPr>
                      <m:t>𝑌</m:t>
                    </m:r>
                    <m:r>
                      <a:rPr lang="en-US" altLang="zh-CN" sz="1800" b="0" i="0">
                        <a:solidFill>
                          <a:srgbClr val="FF0000"/>
                        </a:solidFill>
                        <a:latin typeface="Cambria Math" pitchFamily="34" charset="0"/>
                        <a:ea typeface="Cambria Math" pitchFamily="34" charset="-122"/>
                        <a:cs typeface="Cambria Math" pitchFamily="34" charset="-120"/>
                      </a:rPr>
                      <m:t>&gt;10)≈</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1−0.683</m:t>
                        </m:r>
                      </m:num>
                      <m:den>
                        <m:r>
                          <a:rPr lang="en-US" altLang="zh-CN" sz="1800" b="0" i="0">
                            <a:solidFill>
                              <a:srgbClr val="FF0000"/>
                            </a:solidFill>
                            <a:latin typeface="Cambria Math" pitchFamily="34" charset="0"/>
                            <a:ea typeface="Cambria Math" pitchFamily="34" charset="-122"/>
                            <a:cs typeface="Cambria Math" pitchFamily="34" charset="-120"/>
                          </a:rPr>
                          <m:t>2</m:t>
                        </m:r>
                      </m:den>
                    </m:f>
                    <m:r>
                      <a:rPr lang="en-US" altLang="zh-CN" sz="1800" b="0" i="0">
                        <a:solidFill>
                          <a:srgbClr val="FF0000"/>
                        </a:solidFill>
                        <a:latin typeface="Cambria Math" pitchFamily="34" charset="0"/>
                        <a:ea typeface="Cambria Math" pitchFamily="34" charset="-122"/>
                        <a:cs typeface="Cambria Math" pitchFamily="34" charset="-120"/>
                      </a:rPr>
                      <m:t>=0.158</m:t>
                    </m:r>
                    <m:r>
                      <m:rPr>
                        <m:nor/>
                      </m:rPr>
                      <a:rPr lang="en-US" altLang="zh-CN" sz="1800" b="0" i="0">
                        <a:solidFill>
                          <a:srgbClr val="FF0000"/>
                        </a:solidFill>
                        <a:latin typeface="Cambria Math" pitchFamily="34" charset="0"/>
                        <a:ea typeface="Cambria Math" pitchFamily="34" charset="-122"/>
                        <a:cs typeface="Cambria Math" pitchFamily="34" charset="-120"/>
                      </a:rPr>
                      <m:t> </m:t>
                    </m:r>
                    <m:r>
                      <a:rPr lang="en-US" altLang="zh-CN" sz="1800" b="0" i="0">
                        <a:solidFill>
                          <a:srgbClr val="FF0000"/>
                        </a:solidFill>
                        <a:latin typeface="Cambria Math" pitchFamily="34" charset="0"/>
                        <a:ea typeface="Cambria Math" pitchFamily="34" charset="-122"/>
                        <a:cs typeface="Cambria Math" pitchFamily="34" charset="-120"/>
                      </a:rPr>
                      <m:t>5</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FF0000"/>
                    </a:solidFill>
                    <a:latin typeface="微软雅黑" pitchFamily="34" charset="0"/>
                    <a:ea typeface="微软雅黑" pitchFamily="34" charset="-122"/>
                    <a:cs typeface="微软雅黑" pitchFamily="34" charset="-120"/>
                  </a:rPr>
                  <a:t>,</a:t>
                </a:r>
                <a:endParaRPr lang="en-US" altLang="zh-CN" sz="1800" dirty="0"/>
              </a:p>
              <a:p>
                <a:pPr latinLnBrk="1">
                  <a:lnSpc>
                    <a:spcPts val="4600"/>
                  </a:lnSpc>
                </a:pP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𝑃</m:t>
                    </m:r>
                    <m:r>
                      <a:rPr lang="en-US" altLang="zh-CN" sz="1800" b="0" i="0">
                        <a:solidFill>
                          <a:srgbClr val="FF0000"/>
                        </a:solidFill>
                        <a:latin typeface="Cambria Math" pitchFamily="34" charset="0"/>
                        <a:ea typeface="Cambria Math" pitchFamily="34" charset="-122"/>
                        <a:cs typeface="Cambria Math" pitchFamily="34" charset="-120"/>
                      </a:rPr>
                      <m:t>(8≤</m:t>
                    </m:r>
                    <m:r>
                      <a:rPr lang="en-US" altLang="zh-CN" sz="1800" b="0" i="0">
                        <a:solidFill>
                          <a:srgbClr val="FF0000"/>
                        </a:solidFill>
                        <a:latin typeface="Cambria Math" pitchFamily="34" charset="0"/>
                        <a:ea typeface="Cambria Math" pitchFamily="34" charset="-122"/>
                        <a:cs typeface="Cambria Math" pitchFamily="34" charset="-120"/>
                      </a:rPr>
                      <m:t>𝑌</m:t>
                    </m:r>
                    <m:r>
                      <a:rPr lang="en-US" altLang="zh-CN" sz="1800" b="0" i="0">
                        <a:solidFill>
                          <a:srgbClr val="FF0000"/>
                        </a:solidFill>
                        <a:latin typeface="Cambria Math" pitchFamily="34" charset="0"/>
                        <a:ea typeface="Cambria Math" pitchFamily="34" charset="-122"/>
                        <a:cs typeface="Cambria Math" pitchFamily="34" charset="-120"/>
                      </a:rPr>
                      <m:t>≤10)≈</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0.683</m:t>
                        </m:r>
                      </m:num>
                      <m:den>
                        <m:r>
                          <a:rPr lang="en-US" altLang="zh-CN" sz="1800" b="0" i="0">
                            <a:solidFill>
                              <a:srgbClr val="FF0000"/>
                            </a:solidFill>
                            <a:latin typeface="Cambria Math" pitchFamily="34" charset="0"/>
                            <a:ea typeface="Cambria Math" pitchFamily="34" charset="-122"/>
                            <a:cs typeface="Cambria Math" pitchFamily="34" charset="-120"/>
                          </a:rPr>
                          <m:t>2</m:t>
                        </m:r>
                      </m:den>
                    </m:f>
                    <m:r>
                      <a:rPr lang="en-US" altLang="zh-CN" sz="1800" b="0" i="0">
                        <a:solidFill>
                          <a:srgbClr val="FF0000"/>
                        </a:solidFill>
                        <a:latin typeface="Cambria Math" pitchFamily="34" charset="0"/>
                        <a:ea typeface="Cambria Math" pitchFamily="34" charset="-122"/>
                        <a:cs typeface="Cambria Math" pitchFamily="34" charset="-120"/>
                      </a:rPr>
                      <m:t>=0.341</m:t>
                    </m:r>
                    <m:r>
                      <m:rPr>
                        <m:nor/>
                      </m:rPr>
                      <a:rPr lang="en-US" altLang="zh-CN" sz="1800" b="0" i="0">
                        <a:solidFill>
                          <a:srgbClr val="FF0000"/>
                        </a:solidFill>
                        <a:latin typeface="Cambria Math" pitchFamily="34" charset="0"/>
                        <a:ea typeface="Cambria Math" pitchFamily="34" charset="-122"/>
                        <a:cs typeface="Cambria Math" pitchFamily="34" charset="-120"/>
                      </a:rPr>
                      <m:t> </m:t>
                    </m:r>
                    <m:r>
                      <a:rPr lang="en-US" altLang="zh-CN" sz="1800" b="0" i="0">
                        <a:solidFill>
                          <a:srgbClr val="FF0000"/>
                        </a:solidFill>
                        <a:latin typeface="Cambria Math" pitchFamily="34" charset="0"/>
                        <a:ea typeface="Cambria Math" pitchFamily="34" charset="-122"/>
                        <a:cs typeface="Cambria Math" pitchFamily="34" charset="-120"/>
                      </a:rPr>
                      <m:t>5</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FF0000"/>
                    </a:solidFill>
                    <a:latin typeface="微软雅黑" pitchFamily="34" charset="0"/>
                    <a:ea typeface="微软雅黑" pitchFamily="34" charset="-122"/>
                    <a:cs typeface="微软雅黑" pitchFamily="34" charset="-120"/>
                  </a:rPr>
                  <a:t>.</a:t>
                </a:r>
                <a:endParaRPr lang="en-US" altLang="zh-CN" sz="1800" dirty="0"/>
              </a:p>
              <a:p>
                <a:pPr latinLnBrk="1">
                  <a:lnSpc>
                    <a:spcPts val="3300"/>
                  </a:lnSpc>
                </a:pPr>
                <a:r>
                  <a:rPr lang="en-US" altLang="zh-CN" b="0" i="0">
                    <a:solidFill>
                      <a:srgbClr val="FF0000"/>
                    </a:solidFill>
                    <a:latin typeface="微软雅黑" pitchFamily="34" charset="0"/>
                    <a:ea typeface="微软雅黑" pitchFamily="34" charset="-122"/>
                    <a:cs typeface="微软雅黑" pitchFamily="34" charset="-120"/>
                  </a:rPr>
                  <a:t>则</a:t>
                </a:r>
                <a:r>
                  <a:rPr lang="en-US" altLang="zh-CN" sz="1800" b="0" i="0">
                    <a:solidFill>
                      <a:srgbClr val="FF0000"/>
                    </a:solidFill>
                    <a:latin typeface="微软雅黑" pitchFamily="34" charset="0"/>
                    <a:ea typeface="微软雅黑" pitchFamily="34" charset="-122"/>
                    <a:cs typeface="微软雅黑" pitchFamily="34" charset="-120"/>
                  </a:rPr>
                  <a:t>乙机器每天生产出的零件的平均利润约为</a:t>
                </a: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1</m:t>
                    </m:r>
                    <m:r>
                      <m:rPr>
                        <m:nor/>
                      </m:rPr>
                      <a:rPr lang="en-US" altLang="zh-CN" sz="1800" b="0" i="0">
                        <a:solidFill>
                          <a:srgbClr val="FF0000"/>
                        </a:solidFill>
                        <a:latin typeface="Cambria Math" pitchFamily="34" charset="0"/>
                        <a:ea typeface="Cambria Math" pitchFamily="34" charset="-122"/>
                        <a:cs typeface="Cambria Math" pitchFamily="34" charset="-120"/>
                      </a:rPr>
                      <m:t> </m:t>
                    </m:r>
                    <m:r>
                      <a:rPr lang="en-US" altLang="zh-CN" sz="1800" b="0" i="0">
                        <a:solidFill>
                          <a:srgbClr val="FF0000"/>
                        </a:solidFill>
                        <a:latin typeface="Cambria Math" pitchFamily="34" charset="0"/>
                        <a:ea typeface="Cambria Math" pitchFamily="34" charset="-122"/>
                        <a:cs typeface="Cambria Math" pitchFamily="34" charset="-120"/>
                      </a:rPr>
                      <m:t>000×[0.5×(−2)+0.158</m:t>
                    </m:r>
                    <m:r>
                      <m:rPr>
                        <m:nor/>
                      </m:rPr>
                      <a:rPr lang="en-US" altLang="zh-CN" sz="1800" b="0" i="0">
                        <a:solidFill>
                          <a:srgbClr val="FF0000"/>
                        </a:solidFill>
                        <a:latin typeface="Cambria Math" pitchFamily="34" charset="0"/>
                        <a:ea typeface="Cambria Math" pitchFamily="34" charset="-122"/>
                        <a:cs typeface="Cambria Math" pitchFamily="34" charset="-120"/>
                      </a:rPr>
                      <m:t> </m:t>
                    </m:r>
                    <m:r>
                      <a:rPr lang="en-US" altLang="zh-CN" sz="1800" b="0" i="0">
                        <a:solidFill>
                          <a:srgbClr val="FF0000"/>
                        </a:solidFill>
                        <a:latin typeface="Cambria Math" pitchFamily="34" charset="0"/>
                        <a:ea typeface="Cambria Math" pitchFamily="34" charset="-122"/>
                        <a:cs typeface="Cambria Math" pitchFamily="34" charset="-120"/>
                      </a:rPr>
                      <m:t>5×(−8)+0.341</m:t>
                    </m:r>
                    <m:r>
                      <m:rPr>
                        <m:nor/>
                      </m:rPr>
                      <a:rPr lang="en-US" altLang="zh-CN" sz="1800" b="0" i="0">
                        <a:solidFill>
                          <a:srgbClr val="FF0000"/>
                        </a:solidFill>
                        <a:latin typeface="Cambria Math" pitchFamily="34" charset="0"/>
                        <a:ea typeface="Cambria Math" pitchFamily="34" charset="-122"/>
                        <a:cs typeface="Cambria Math" pitchFamily="34" charset="-120"/>
                      </a:rPr>
                      <m:t> </m:t>
                    </m:r>
                    <m:r>
                      <a:rPr lang="en-US" altLang="zh-CN" sz="1800" b="0" i="0">
                        <a:solidFill>
                          <a:srgbClr val="FF0000"/>
                        </a:solidFill>
                        <a:latin typeface="Cambria Math" pitchFamily="34" charset="0"/>
                        <a:ea typeface="Cambria Math" pitchFamily="34" charset="-122"/>
                        <a:cs typeface="Cambria Math" pitchFamily="34" charset="-120"/>
                      </a:rPr>
                      <m:t>5×20]=4</m:t>
                    </m:r>
                    <m:r>
                      <m:rPr>
                        <m:nor/>
                      </m:rPr>
                      <a:rPr lang="en-US" altLang="zh-CN" sz="1800" b="0" i="0">
                        <a:solidFill>
                          <a:srgbClr val="FF0000"/>
                        </a:solidFill>
                        <a:latin typeface="Cambria Math" pitchFamily="34" charset="0"/>
                        <a:ea typeface="Cambria Math" pitchFamily="34" charset="-122"/>
                        <a:cs typeface="Cambria Math" pitchFamily="34" charset="-120"/>
                      </a:rPr>
                      <m:t> </m:t>
                    </m:r>
                    <m:r>
                      <a:rPr lang="en-US" altLang="zh-CN" sz="1800" b="0" i="0">
                        <a:solidFill>
                          <a:srgbClr val="FF0000"/>
                        </a:solidFill>
                        <a:latin typeface="Cambria Math" pitchFamily="34" charset="0"/>
                        <a:ea typeface="Cambria Math" pitchFamily="34" charset="-122"/>
                        <a:cs typeface="Cambria Math" pitchFamily="34" charset="-120"/>
                      </a:rPr>
                      <m:t>562</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00" b="0" i="0" kern="0" spc="-99900">
                  <a:solidFill>
                    <a:srgbClr val="FFFFFF"/>
                  </a:solidFill>
                  <a:latin typeface="微软雅黑" pitchFamily="34" charset="0"/>
                  <a:ea typeface="微软雅黑" pitchFamily="34" charset="-122"/>
                  <a:cs typeface="微软雅黑" pitchFamily="34" charset="-120"/>
                </a:endParaRPr>
              </a:p>
              <a:p>
                <a:pPr latinLnBrk="1">
                  <a:lnSpc>
                    <a:spcPts val="3300"/>
                  </a:lnSpc>
                </a:pPr>
                <a:r>
                  <a:rPr lang="en-US" altLang="zh-CN" sz="1800" b="0" i="0">
                    <a:solidFill>
                      <a:srgbClr val="FF0000"/>
                    </a:solidFill>
                    <a:latin typeface="微软雅黑" pitchFamily="34" charset="0"/>
                    <a:ea typeface="微软雅黑" pitchFamily="34" charset="-122"/>
                    <a:cs typeface="微软雅黑" pitchFamily="34" charset="-120"/>
                  </a:rPr>
                  <a:t>（</a:t>
                </a:r>
                <a:r>
                  <a:rPr lang="en-US" altLang="zh-CN" sz="1800" b="0" i="0" dirty="0">
                    <a:solidFill>
                      <a:srgbClr val="FF0000"/>
                    </a:solidFill>
                    <a:latin typeface="微软雅黑" pitchFamily="34" charset="0"/>
                    <a:ea typeface="微软雅黑" pitchFamily="34" charset="-122"/>
                    <a:cs typeface="微软雅黑" pitchFamily="34" charset="-120"/>
                  </a:rPr>
                  <a:t>元）.</a:t>
                </a:r>
                <a:endParaRPr lang="en-US" altLang="zh-CN" sz="1800" dirty="0"/>
              </a:p>
              <a:p>
                <a:pPr latinLnBrk="1">
                  <a:lnSpc>
                    <a:spcPts val="3100"/>
                  </a:lnSpc>
                </a:pPr>
                <a:r>
                  <a:rPr lang="en-US" altLang="zh-CN" b="0" i="0">
                    <a:solidFill>
                      <a:srgbClr val="FF0000"/>
                    </a:solidFill>
                    <a:latin typeface="微软雅黑" pitchFamily="34" charset="0"/>
                    <a:ea typeface="微软雅黑" pitchFamily="34" charset="-122"/>
                    <a:cs typeface="微软雅黑" pitchFamily="34" charset="-120"/>
                  </a:rPr>
                  <a:t>因为</a:t>
                </a:r>
                <a14:m>
                  <m:oMath xmlns:m="http://schemas.openxmlformats.org/officeDocument/2006/math">
                    <m:r>
                      <a:rPr lang="en-US" altLang="zh-CN" b="0" i="0">
                        <a:solidFill>
                          <a:srgbClr val="FF0000"/>
                        </a:solidFill>
                        <a:latin typeface="Cambria Math" pitchFamily="34" charset="0"/>
                        <a:ea typeface="Cambria Math" pitchFamily="34" charset="-122"/>
                        <a:cs typeface="Cambria Math" pitchFamily="34" charset="-120"/>
                      </a:rPr>
                      <m:t>5</m:t>
                    </m:r>
                    <m:r>
                      <m:rPr>
                        <m:nor/>
                      </m:rPr>
                      <a:rPr lang="en-US" altLang="zh-CN" b="0" i="0">
                        <a:solidFill>
                          <a:srgbClr val="FF0000"/>
                        </a:solidFill>
                        <a:latin typeface="Cambria Math" pitchFamily="34" charset="0"/>
                        <a:ea typeface="Cambria Math" pitchFamily="34" charset="-122"/>
                        <a:cs typeface="Cambria Math" pitchFamily="34" charset="-120"/>
                      </a:rPr>
                      <m:t> </m:t>
                    </m:r>
                    <m:r>
                      <a:rPr lang="en-US" altLang="zh-CN" b="0" i="0">
                        <a:solidFill>
                          <a:srgbClr val="FF0000"/>
                        </a:solidFill>
                        <a:latin typeface="Cambria Math" pitchFamily="34" charset="0"/>
                        <a:ea typeface="Cambria Math" pitchFamily="34" charset="-122"/>
                        <a:cs typeface="Cambria Math" pitchFamily="34" charset="-120"/>
                      </a:rPr>
                      <m:t>505&gt;4</m:t>
                    </m:r>
                    <m:r>
                      <m:rPr>
                        <m:nor/>
                      </m:rPr>
                      <a:rPr lang="en-US" altLang="zh-CN" b="0" i="0">
                        <a:solidFill>
                          <a:srgbClr val="FF0000"/>
                        </a:solidFill>
                        <a:latin typeface="Cambria Math" pitchFamily="34" charset="0"/>
                        <a:ea typeface="Cambria Math" pitchFamily="34" charset="-122"/>
                        <a:cs typeface="Cambria Math" pitchFamily="34" charset="-120"/>
                      </a:rPr>
                      <m:t> </m:t>
                    </m:r>
                    <m:r>
                      <a:rPr lang="en-US" altLang="zh-CN" b="0" i="0">
                        <a:solidFill>
                          <a:srgbClr val="FF0000"/>
                        </a:solidFill>
                        <a:latin typeface="Cambria Math" pitchFamily="34" charset="0"/>
                        <a:ea typeface="Cambria Math" pitchFamily="34" charset="-122"/>
                        <a:cs typeface="Cambria Math" pitchFamily="34" charset="-120"/>
                      </a:rPr>
                      <m:t>562</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FF0000"/>
                    </a:solidFill>
                    <a:latin typeface="微软雅黑" pitchFamily="34" charset="0"/>
                    <a:ea typeface="微软雅黑" pitchFamily="34" charset="-122"/>
                    <a:cs typeface="微软雅黑" pitchFamily="34" charset="-120"/>
                  </a:rPr>
                  <a:t>,所以甲机器每天生产出的零件的平均利润更大.</a:t>
                </a:r>
                <a:endParaRPr lang="en-US" altLang="zh-CN" dirty="0"/>
              </a:p>
            </p:txBody>
          </p:sp>
        </mc:Choice>
        <mc:Fallback>
          <p:sp>
            <p:nvSpPr>
              <p:cNvPr id="2" name="QO_5_AN.39_2#2a8c64b79?vop=1&amp;pid=f6164713b&amp;color=0,0,0&amp;mp=1&amp;vtp=1&amp;bt=1&amp;bbb=1&amp;hb=1"/>
              <p:cNvSpPr>
                <a:spLocks noRot="1" noChangeAspect="1" noMove="1" noResize="1" noEditPoints="1" noAdjustHandles="1" noChangeArrowheads="1" noChangeShapeType="1" noTextEdit="1"/>
              </p:cNvSpPr>
              <p:nvPr/>
            </p:nvSpPr>
            <p:spPr>
              <a:xfrm>
                <a:off x="832104" y="1080000"/>
                <a:ext cx="10533888" cy="3783330"/>
              </a:xfrm>
              <a:prstGeom prst="rect">
                <a:avLst/>
              </a:prstGeom>
              <a:blipFill>
                <a:blip r:embed="rId3"/>
                <a:stretch>
                  <a:fillRect l="-1389" r="-810" b="-3704"/>
                </a:stretch>
              </a:blipFill>
              <a:ln/>
            </p:spPr>
            <p:txBody>
              <a:bodyPr/>
              <a:lstStyle/>
              <a:p>
                <a:r>
                  <a:rPr lang="zh-CN" altLang="en-US">
                    <a:noFill/>
                  </a:rPr>
                  <a:t> </a:t>
                </a:r>
              </a:p>
            </p:txBody>
          </p:sp>
        </mc:Fallback>
      </mc:AlternateContent>
    </p:spTree>
  </p:cSld>
  <p:clrMapOvr>
    <a:masterClrMapping/>
  </p:clrMapOvr>
  <p:transition/>
</p:sld>
</file>

<file path=ppt/slides/slide21.xml><?xml version="1.0" encoding="utf-8"?>
<p:sld xmlns:a="http://schemas.openxmlformats.org/drawingml/2006/main" xmlns:r="http://schemas.openxmlformats.org/officeDocument/2006/relationships" xmlns:p="http://schemas.openxmlformats.org/presentationml/2006/main">
  <p:cSld name="Slide 20&amp;si=20">
    <p:spTree>
      <p:nvGrpSpPr>
        <p:cNvPr id="1" name=""/>
        <p:cNvGrpSpPr/>
        <p:nvPr/>
      </p:nvGrpSpPr>
      <p:grpSpPr>
        <a:xfrm>
          <a:off x="0" y="0"/>
          <a:ext cx="0" cy="0"/>
          <a:chOff x="0" y="0"/>
          <a:chExt cx="0" cy="0"/>
        </a:xfrm>
      </p:grpSpPr>
      <p:sp>
        <p:nvSpPr>
          <p:cNvPr id="2" name="QO_4_EX.40_1#f6164713b?vop=1&amp;pid=157a6fac9&amp;color=0,0,0&amp;vtp=1&amp;bt=1&amp;bbb=1&amp;hb=1"/>
          <p:cNvSpPr/>
          <p:nvPr/>
        </p:nvSpPr>
        <p:spPr>
          <a:xfrm>
            <a:off x="832104" y="1080000"/>
            <a:ext cx="10533888" cy="1189355"/>
          </a:xfrm>
          <a:prstGeom prst="rect">
            <a:avLst/>
          </a:prstGeom>
          <a:noFill/>
          <a:ln/>
        </p:spPr>
        <p:txBody>
          <a:bodyPr wrap="none" lIns="0" tIns="0" rIns="0" bIns="0" rtlCol="0" anchor="t"/>
          <a:lstStyle/>
          <a:p>
            <a:pPr algn="l" latinLnBrk="1">
              <a:lnSpc>
                <a:spcPts val="3300"/>
              </a:lnSpc>
            </a:pPr>
            <a:r>
              <a:rPr lang="en-US" altLang="zh-CN" sz="1800" b="1" i="0" dirty="0">
                <a:solidFill>
                  <a:srgbClr val="000000"/>
                </a:solidFill>
                <a:latin typeface="微软雅黑" pitchFamily="34" charset="0"/>
                <a:ea typeface="微软雅黑" pitchFamily="34" charset="-122"/>
                <a:cs typeface="微软雅黑" pitchFamily="34" charset="-120"/>
              </a:rPr>
              <a:t>思路导引</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（1）</a:t>
            </a:r>
            <a:r>
              <a:rPr lang="en-US" altLang="zh-CN" sz="1800" b="0" i="0" dirty="0">
                <a:solidFill>
                  <a:srgbClr val="000000"/>
                </a:solidFill>
                <a:latin typeface="微软雅黑" pitchFamily="34" charset="0"/>
                <a:ea typeface="楷体" pitchFamily="34" charset="-122"/>
                <a:cs typeface="微软雅黑" pitchFamily="34" charset="-120"/>
              </a:rPr>
              <a:t>根据独立事件概率公式计算一天内发生故障的机器台数分别对应的概率并求分布列</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微软雅黑" pitchFamily="34" charset="0"/>
                <a:ea typeface="微软雅黑" pitchFamily="34" charset="-122"/>
                <a:cs typeface="微软雅黑" pitchFamily="34" charset="-120"/>
              </a:rPr>
              <a:t>2）</a:t>
            </a:r>
          </a:p>
          <a:p>
            <a:pPr latinLnBrk="1">
              <a:lnSpc>
                <a:spcPts val="3300"/>
              </a:lnSpc>
            </a:pPr>
            <a:r>
              <a:rPr lang="en-US" altLang="zh-CN" sz="1800" b="0" i="0">
                <a:solidFill>
                  <a:srgbClr val="000000"/>
                </a:solidFill>
                <a:latin typeface="微软雅黑" pitchFamily="34" charset="0"/>
                <a:ea typeface="楷体" pitchFamily="34" charset="-122"/>
                <a:cs typeface="微软雅黑" pitchFamily="34" charset="-120"/>
              </a:rPr>
              <a:t>比较甲</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乙两台机器生产零件的平均利润</a:t>
            </a:r>
            <a:r>
              <a:rPr lang="en-US" altLang="zh-CN" sz="1800" b="0" i="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微软雅黑" pitchFamily="34" charset="0"/>
                <a:ea typeface="楷体" pitchFamily="34" charset="-122"/>
                <a:cs typeface="微软雅黑" pitchFamily="34" charset="-120"/>
              </a:rPr>
              <a:t>要先根据正态分布的性质求出生产出的零件不同内径范围的概</a:t>
            </a:r>
          </a:p>
          <a:p>
            <a:pPr latinLnBrk="1">
              <a:lnSpc>
                <a:spcPts val="3100"/>
              </a:lnSpc>
            </a:pPr>
            <a:r>
              <a:rPr lang="en-US" altLang="zh-CN" b="0" i="0">
                <a:solidFill>
                  <a:srgbClr val="000000"/>
                </a:solidFill>
                <a:latin typeface="微软雅黑" pitchFamily="34" charset="0"/>
                <a:ea typeface="楷体" pitchFamily="34" charset="-122"/>
                <a:cs typeface="微软雅黑" pitchFamily="34" charset="-120"/>
              </a:rPr>
              <a:t>率</a:t>
            </a:r>
            <a:r>
              <a:rPr lang="en-US" altLang="zh-CN" b="0" i="0" dirty="0">
                <a:solidFill>
                  <a:srgbClr val="000000"/>
                </a:solidFill>
                <a:latin typeface="微软雅黑" pitchFamily="34" charset="0"/>
                <a:ea typeface="微软雅黑" pitchFamily="34" charset="-122"/>
                <a:cs typeface="微软雅黑" pitchFamily="34" charset="-120"/>
              </a:rPr>
              <a:t>,</a:t>
            </a:r>
            <a:r>
              <a:rPr lang="en-US" altLang="zh-CN" b="0" i="0" dirty="0">
                <a:solidFill>
                  <a:srgbClr val="000000"/>
                </a:solidFill>
                <a:latin typeface="微软雅黑" pitchFamily="34" charset="0"/>
                <a:ea typeface="楷体" pitchFamily="34" charset="-122"/>
                <a:cs typeface="微软雅黑" pitchFamily="34" charset="-120"/>
              </a:rPr>
              <a:t>再计算平均利润</a:t>
            </a:r>
            <a:r>
              <a:rPr lang="en-US" altLang="zh-CN" b="0" i="0" dirty="0">
                <a:solidFill>
                  <a:srgbClr val="000000"/>
                </a:solidFill>
                <a:latin typeface="微软雅黑" pitchFamily="34" charset="0"/>
                <a:ea typeface="微软雅黑" pitchFamily="34" charset="-122"/>
                <a:cs typeface="微软雅黑" pitchFamily="34" charset="-120"/>
              </a:rPr>
              <a:t>.</a:t>
            </a:r>
            <a:endParaRPr lang="en-US" altLang="zh-CN" dirty="0"/>
          </a:p>
        </p:txBody>
      </p:sp>
    </p:spTree>
  </p:cSld>
  <p:clrMapOvr>
    <a:masterClrMapping/>
  </p:clrMapOvr>
  <p:transition/>
</p:sld>
</file>

<file path=ppt/slides/slide22.xml><?xml version="1.0" encoding="utf-8"?>
<p:sld xmlns:a="http://schemas.openxmlformats.org/drawingml/2006/main" xmlns:r="http://schemas.openxmlformats.org/officeDocument/2006/relationships" xmlns:p="http://schemas.openxmlformats.org/presentationml/2006/main">
  <p:cSld name="Slide 21&amp;si=21">
    <p:spTree>
      <p:nvGrpSpPr>
        <p:cNvPr id="1" name=""/>
        <p:cNvGrpSpPr/>
        <p:nvPr/>
      </p:nvGrpSpPr>
      <p:grpSpPr>
        <a:xfrm>
          <a:off x="0" y="0"/>
          <a:ext cx="0" cy="0"/>
          <a:chOff x="0" y="0"/>
          <a:chExt cx="0" cy="0"/>
        </a:xfrm>
      </p:grpSpPr>
      <p:sp>
        <p:nvSpPr>
          <p:cNvPr id="2" name="QO_4_BD.41_1#4ff6d3c9d?vop=1&amp;pid=157a6fac9&amp;color=0,0,0&amp;vtp=1&amp;bt=1&amp;bbb=1&amp;hb=1"/>
          <p:cNvSpPr/>
          <p:nvPr/>
        </p:nvSpPr>
        <p:spPr>
          <a:xfrm>
            <a:off x="832104" y="1080000"/>
            <a:ext cx="10531904" cy="77343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12.</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本小题满分</a:t>
            </a:r>
            <a:r>
              <a:rPr lang="en-US" altLang="zh-CN" sz="1800" b="0" i="0" dirty="0">
                <a:solidFill>
                  <a:srgbClr val="000000"/>
                </a:solidFill>
                <a:latin typeface="微软雅黑" pitchFamily="34" charset="0"/>
                <a:ea typeface="微软雅黑" pitchFamily="34" charset="-122"/>
                <a:cs typeface="微软雅黑" pitchFamily="34" charset="-120"/>
              </a:rPr>
              <a:t>16</a:t>
            </a:r>
            <a:r>
              <a:rPr lang="en-US" altLang="zh-CN" sz="1800" b="0" i="0">
                <a:solidFill>
                  <a:srgbClr val="000000"/>
                </a:solidFill>
                <a:latin typeface="微软雅黑" pitchFamily="34" charset="0"/>
                <a:ea typeface="楷体" pitchFamily="34" charset="-122"/>
                <a:cs typeface="微软雅黑" pitchFamily="34" charset="-120"/>
              </a:rPr>
              <a:t>分</a:t>
            </a:r>
            <a:r>
              <a:rPr lang="en-US" altLang="zh-CN" sz="1800" b="0" i="0">
                <a:solidFill>
                  <a:srgbClr val="000000"/>
                </a:solidFill>
                <a:latin typeface="微软雅黑" pitchFamily="34" charset="0"/>
                <a:ea typeface="微软雅黑" pitchFamily="34" charset="-122"/>
                <a:cs typeface="微软雅黑" pitchFamily="34" charset="-120"/>
              </a:rPr>
              <a:t>）</a:t>
            </a:r>
            <a:r>
              <a:rPr lang="en-US" altLang="zh-CN" sz="900" b="0" i="0" kern="0">
                <a:solidFill>
                  <a:srgbClr val="FFFFFF"/>
                </a:solidFill>
                <a:latin typeface="SimSun" panose="02010600030101010101" pitchFamily="2" charset="-122"/>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某校党委决定在教师党员中开展</a:t>
            </a:r>
            <a:r>
              <a:rPr lang="en-US" altLang="zh-CN" sz="1800" b="0" i="0" dirty="0">
                <a:solidFill>
                  <a:srgbClr val="000000"/>
                </a:solidFill>
                <a:latin typeface="微软雅黑" pitchFamily="34" charset="0"/>
                <a:ea typeface="微软雅黑" pitchFamily="34" charset="-122"/>
                <a:cs typeface="微软雅黑" pitchFamily="34" charset="-120"/>
              </a:rPr>
              <a:t>“学党史”知识竞赛</a:t>
            </a:r>
            <a:r>
              <a:rPr lang="en-US" altLang="zh-CN" sz="1800" b="0" i="0">
                <a:solidFill>
                  <a:srgbClr val="000000"/>
                </a:solidFill>
                <a:latin typeface="微软雅黑" pitchFamily="34" charset="0"/>
                <a:ea typeface="微软雅黑" pitchFamily="34" charset="-122"/>
                <a:cs typeface="微软雅黑" pitchFamily="34" charset="-120"/>
              </a:rPr>
              <a:t>.该校某支部经过层层筛</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选</a:t>
            </a:r>
            <a:r>
              <a:rPr lang="en-US" altLang="zh-CN" b="0" i="0" dirty="0">
                <a:solidFill>
                  <a:srgbClr val="000000"/>
                </a:solidFill>
                <a:latin typeface="微软雅黑" pitchFamily="34" charset="0"/>
                <a:ea typeface="微软雅黑" pitchFamily="34" charset="-122"/>
                <a:cs typeface="微软雅黑" pitchFamily="34" charset="-120"/>
              </a:rPr>
              <a:t>，还有最后一个参赛名额要在甲、乙两名教师中产生，支部书记设计了两种测试方案供两位教师选择.</a:t>
            </a:r>
            <a:endParaRPr lang="en-US" altLang="zh-CN" dirty="0"/>
          </a:p>
        </p:txBody>
      </p:sp>
      <p:pic>
        <p:nvPicPr>
          <p:cNvPr id="3" name="QO_4_BD.41_1#4ff6d3c9d?vop=1&amp;pid=157a6fac9&amp;color=0,0,0&amp;tib=255,255,255&amp;iip=4&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3367628" y="1203444"/>
            <a:ext cx="393192" cy="16459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O_4_BD.41_2#4ff6d3c9d?vop=1&amp;pid=157a6fac9&amp;color=0,0,0&amp;vtp=1&amp;bbb=1&amp;hb=1"/>
          <p:cNvSpPr/>
          <p:nvPr/>
        </p:nvSpPr>
        <p:spPr>
          <a:xfrm>
            <a:off x="832104" y="1907532"/>
            <a:ext cx="10533888" cy="161163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方案一：从装有6个不同问题的纸盒中依次有放回地抽取4个问题作答；</a:t>
            </a:r>
            <a:endParaRPr lang="en-US" altLang="zh-CN" sz="1800" dirty="0"/>
          </a:p>
          <a:p>
            <a:pPr latinLnBrk="1">
              <a:lnSpc>
                <a:spcPts val="3300"/>
              </a:lnSpc>
            </a:pPr>
            <a:r>
              <a:rPr lang="en-US" altLang="zh-CN" b="0" i="0">
                <a:solidFill>
                  <a:srgbClr val="000000"/>
                </a:solidFill>
                <a:latin typeface="微软雅黑" pitchFamily="34" charset="0"/>
                <a:ea typeface="微软雅黑" pitchFamily="34" charset="-122"/>
                <a:cs typeface="微软雅黑" pitchFamily="34" charset="-120"/>
              </a:rPr>
              <a:t>方</a:t>
            </a:r>
            <a:r>
              <a:rPr lang="en-US" altLang="zh-CN" sz="1800" b="0" i="0">
                <a:solidFill>
                  <a:srgbClr val="000000"/>
                </a:solidFill>
                <a:latin typeface="微软雅黑" pitchFamily="34" charset="0"/>
                <a:ea typeface="微软雅黑" pitchFamily="34" charset="-122"/>
                <a:cs typeface="微软雅黑" pitchFamily="34" charset="-120"/>
              </a:rPr>
              <a:t>案二</a:t>
            </a:r>
            <a:r>
              <a:rPr lang="en-US" altLang="zh-CN" sz="1800" b="0" i="0" dirty="0">
                <a:solidFill>
                  <a:srgbClr val="000000"/>
                </a:solidFill>
                <a:latin typeface="微软雅黑" pitchFamily="34" charset="0"/>
                <a:ea typeface="微软雅黑" pitchFamily="34" charset="-122"/>
                <a:cs typeface="微软雅黑" pitchFamily="34" charset="-120"/>
              </a:rPr>
              <a:t>：从装有6个不同问题的纸盒中依次不放回地抽取4个问题作答.</a:t>
            </a:r>
            <a:endParaRPr lang="en-US" altLang="zh-CN" sz="1800" dirty="0"/>
          </a:p>
          <a:p>
            <a:pPr latinLnBrk="1">
              <a:lnSpc>
                <a:spcPts val="3300"/>
              </a:lnSpc>
            </a:pPr>
            <a:r>
              <a:rPr lang="en-US" altLang="zh-CN" b="0" i="0">
                <a:solidFill>
                  <a:srgbClr val="000000"/>
                </a:solidFill>
                <a:latin typeface="微软雅黑" pitchFamily="34" charset="0"/>
                <a:ea typeface="微软雅黑" pitchFamily="34" charset="-122"/>
                <a:cs typeface="微软雅黑" pitchFamily="34" charset="-120"/>
              </a:rPr>
              <a:t>已</a:t>
            </a:r>
            <a:r>
              <a:rPr lang="en-US" altLang="zh-CN" sz="1800" b="0" i="0">
                <a:solidFill>
                  <a:srgbClr val="000000"/>
                </a:solidFill>
                <a:latin typeface="微软雅黑" pitchFamily="34" charset="0"/>
                <a:ea typeface="微软雅黑" pitchFamily="34" charset="-122"/>
                <a:cs typeface="微软雅黑" pitchFamily="34" charset="-120"/>
              </a:rPr>
              <a:t>知这</a:t>
            </a:r>
            <a:r>
              <a:rPr lang="en-US" altLang="zh-CN" sz="1800" b="0" i="0" dirty="0">
                <a:solidFill>
                  <a:srgbClr val="000000"/>
                </a:solidFill>
                <a:latin typeface="微软雅黑" pitchFamily="34" charset="0"/>
                <a:ea typeface="微软雅黑" pitchFamily="34" charset="-122"/>
                <a:cs typeface="微软雅黑" pitchFamily="34" charset="-120"/>
              </a:rPr>
              <a:t>6个问题中，甲、乙两名教师都能正确回答其中的4个问题，且甲</a:t>
            </a:r>
            <a:r>
              <a:rPr lang="en-US" altLang="zh-CN" sz="1800" b="0" i="0">
                <a:solidFill>
                  <a:srgbClr val="000000"/>
                </a:solidFill>
                <a:latin typeface="微软雅黑" pitchFamily="34" charset="0"/>
                <a:ea typeface="微软雅黑" pitchFamily="34" charset="-122"/>
                <a:cs typeface="微软雅黑" pitchFamily="34" charset="-120"/>
              </a:rPr>
              <a:t>、乙两名教师对每个问题回答正</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确与否都是相互独立</a:t>
            </a:r>
            <a:r>
              <a:rPr lang="en-US" altLang="zh-CN" b="0" i="0" dirty="0">
                <a:solidFill>
                  <a:srgbClr val="000000"/>
                </a:solidFill>
                <a:latin typeface="微软雅黑" pitchFamily="34" charset="0"/>
                <a:ea typeface="微软雅黑" pitchFamily="34" charset="-122"/>
                <a:cs typeface="微软雅黑" pitchFamily="34" charset="-120"/>
              </a:rPr>
              <a:t>、互不影响的.假设甲教师选择了方案一，乙教师选择了方案二.</a:t>
            </a:r>
            <a:endParaRPr lang="en-US" altLang="zh-CN" dirty="0"/>
          </a:p>
        </p:txBody>
      </p:sp>
      <p:sp>
        <p:nvSpPr>
          <p:cNvPr id="5" name="QO_5_BD.42_1#19d0cb11c?vop=1&amp;pid=4ff6d3c9d&amp;color=0,0,0&amp;vtp=1&amp;bbb=1"/>
          <p:cNvSpPr/>
          <p:nvPr/>
        </p:nvSpPr>
        <p:spPr>
          <a:xfrm>
            <a:off x="832104" y="3556690"/>
            <a:ext cx="10533888" cy="363855"/>
          </a:xfrm>
          <a:prstGeom prst="rect">
            <a:avLst/>
          </a:prstGeom>
          <a:noFill/>
          <a:ln/>
        </p:spPr>
        <p:txBody>
          <a:bodyPr wrap="none" lIns="0" tIns="0" rIns="0" bIns="0" rtlCol="0" anchor="t"/>
          <a:lstStyle/>
          <a:p>
            <a:pPr algn="l" latinLnBrk="1">
              <a:lnSpc>
                <a:spcPts val="3200"/>
              </a:lnSpc>
            </a:pPr>
            <a:r>
              <a:rPr lang="en-US" altLang="zh-CN" sz="1800" b="0" i="0" dirty="0">
                <a:solidFill>
                  <a:srgbClr val="000000"/>
                </a:solidFill>
                <a:latin typeface="微软雅黑" pitchFamily="34" charset="0"/>
                <a:ea typeface="微软雅黑" pitchFamily="34" charset="-122"/>
                <a:cs typeface="微软雅黑" pitchFamily="34" charset="-120"/>
              </a:rPr>
              <a:t>（1）求甲、乙两名教师都只答对2个问题的概率.</a:t>
            </a:r>
            <a:endParaRPr lang="en-US" altLang="zh-CN" sz="1800" dirty="0"/>
          </a:p>
        </p:txBody>
      </p:sp>
      <mc:AlternateContent xmlns:mc="http://schemas.openxmlformats.org/markup-compatibility/2006">
        <mc:Choice xmlns:a14="http://schemas.microsoft.com/office/drawing/2010/main" Requires="a14">
          <p:sp>
            <p:nvSpPr>
              <p:cNvPr id="6" name="QO_5_AN.43_1#19d0cb11c?vop=1&amp;pid=4ff6d3c9d&amp;color=0,0,0&amp;vtp=1&amp;bbb=1"/>
              <p:cNvSpPr/>
              <p:nvPr/>
            </p:nvSpPr>
            <p:spPr>
              <a:xfrm>
                <a:off x="832104" y="3930007"/>
                <a:ext cx="10533888" cy="1371600"/>
              </a:xfrm>
              <a:prstGeom prst="rect">
                <a:avLst/>
              </a:prstGeom>
              <a:noFill/>
              <a:ln/>
            </p:spPr>
            <p:txBody>
              <a:bodyPr wrap="none" lIns="0" tIns="0" rIns="0" bIns="0" rtlCol="0" anchor="t"/>
              <a:lstStyle/>
              <a:p>
                <a:pPr algn="l" latinLnBrk="1">
                  <a:lnSpc>
                    <a:spcPts val="3300"/>
                  </a:lnSpc>
                </a:pPr>
                <a:r>
                  <a:rPr lang="en-US" altLang="zh-CN" sz="1800" b="0" i="0" dirty="0">
                    <a:solidFill>
                      <a:srgbClr val="FF0000"/>
                    </a:solidFill>
                    <a:latin typeface="微软雅黑" pitchFamily="34" charset="0"/>
                    <a:ea typeface="微软雅黑" pitchFamily="34" charset="-122"/>
                    <a:cs typeface="微软雅黑" pitchFamily="34" charset="-120"/>
                  </a:rPr>
                  <a:t>【解】设甲、乙两名教师恰好答对2个问题的情况分别为事件</a:t>
                </a: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𝐴</m:t>
                    </m:r>
                  </m:oMath>
                </a14:m>
                <a:r>
                  <a:rPr lang="en-US" altLang="zh-CN" sz="1800" b="0" i="0" dirty="0">
                    <a:solidFill>
                      <a:srgbClr val="FF0000"/>
                    </a:solidFill>
                    <a:latin typeface="微软雅黑" pitchFamily="34" charset="0"/>
                    <a:ea typeface="微软雅黑" pitchFamily="34" charset="-122"/>
                    <a:cs typeface="微软雅黑" pitchFamily="34" charset="-120"/>
                  </a:rPr>
                  <a:t>与事件</a:t>
                </a: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𝐵</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FF0000"/>
                    </a:solidFill>
                    <a:latin typeface="微软雅黑" pitchFamily="34" charset="0"/>
                    <a:ea typeface="微软雅黑" pitchFamily="34" charset="-122"/>
                    <a:cs typeface="微软雅黑" pitchFamily="34" charset="-120"/>
                  </a:rPr>
                  <a:t>,</a:t>
                </a:r>
                <a:endParaRPr lang="en-US" altLang="zh-CN" sz="1800" dirty="0"/>
              </a:p>
              <a:p>
                <a:pPr latinLnBrk="1">
                  <a:lnSpc>
                    <a:spcPts val="4200"/>
                  </a:lnSpc>
                </a:pPr>
                <a:r>
                  <a:rPr lang="en-US" altLang="zh-CN" b="0" i="0">
                    <a:solidFill>
                      <a:srgbClr val="FF0000"/>
                    </a:solidFill>
                    <a:latin typeface="微软雅黑" pitchFamily="34" charset="0"/>
                    <a:ea typeface="微软雅黑" pitchFamily="34" charset="-122"/>
                    <a:cs typeface="微软雅黑" pitchFamily="34" charset="-120"/>
                  </a:rPr>
                  <a:t>则</a:t>
                </a: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𝑃</m:t>
                    </m:r>
                    <m:r>
                      <a:rPr lang="en-US" altLang="zh-CN" sz="1800" b="0" i="0">
                        <a:solidFill>
                          <a:srgbClr val="FF0000"/>
                        </a:solidFill>
                        <a:latin typeface="Cambria Math" pitchFamily="34" charset="0"/>
                        <a:ea typeface="Cambria Math" pitchFamily="34" charset="-122"/>
                        <a:cs typeface="Cambria Math" pitchFamily="34" charset="-120"/>
                      </a:rPr>
                      <m:t>(</m:t>
                    </m:r>
                    <m:r>
                      <a:rPr lang="en-US" altLang="zh-CN" sz="1800" b="0" i="0">
                        <a:solidFill>
                          <a:srgbClr val="FF0000"/>
                        </a:solidFill>
                        <a:latin typeface="Cambria Math" pitchFamily="34" charset="0"/>
                        <a:ea typeface="Cambria Math" pitchFamily="34" charset="-122"/>
                        <a:cs typeface="Cambria Math" pitchFamily="34" charset="-120"/>
                      </a:rPr>
                      <m:t>𝐴</m:t>
                    </m:r>
                    <m:r>
                      <a:rPr lang="en-US" altLang="zh-CN" sz="1800" b="0" i="0">
                        <a:solidFill>
                          <a:srgbClr val="FF0000"/>
                        </a:solidFill>
                        <a:latin typeface="Cambria Math" pitchFamily="34" charset="0"/>
                        <a:ea typeface="Cambria Math" pitchFamily="34" charset="-122"/>
                        <a:cs typeface="Cambria Math" pitchFamily="34" charset="-120"/>
                      </a:rPr>
                      <m:t>)=</m:t>
                    </m:r>
                    <m:sSubSup>
                      <m:sSubSupPr>
                        <m:ctrlPr>
                          <a:rPr lang="en-US" altLang="zh-CN" sz="1800" b="0" i="1">
                            <a:solidFill>
                              <a:srgbClr val="FF000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FF0000"/>
                            </a:solidFill>
                            <a:latin typeface="Cambria Math" pitchFamily="34" charset="0"/>
                            <a:ea typeface="Cambria Math" pitchFamily="34" charset="-122"/>
                            <a:cs typeface="Cambria Math" pitchFamily="34" charset="-120"/>
                          </a:rPr>
                          <m:t>C</m:t>
                        </m:r>
                      </m:e>
                      <m:sub>
                        <m:r>
                          <a:rPr lang="en-US" altLang="zh-CN" sz="1800" b="0" i="0">
                            <a:solidFill>
                              <a:srgbClr val="FF0000"/>
                            </a:solidFill>
                            <a:latin typeface="Cambria Math" pitchFamily="34" charset="0"/>
                            <a:ea typeface="Cambria Math" pitchFamily="34" charset="-122"/>
                            <a:cs typeface="Cambria Math" pitchFamily="34" charset="-120"/>
                          </a:rPr>
                          <m:t>4</m:t>
                        </m:r>
                      </m:sub>
                      <m:sup>
                        <m:r>
                          <a:rPr lang="en-US" altLang="zh-CN" sz="1800" b="0" i="0">
                            <a:solidFill>
                              <a:srgbClr val="FF0000"/>
                            </a:solidFill>
                            <a:latin typeface="Cambria Math" pitchFamily="34" charset="0"/>
                            <a:ea typeface="Cambria Math" pitchFamily="34" charset="-122"/>
                            <a:cs typeface="Cambria Math" pitchFamily="34" charset="-120"/>
                          </a:rPr>
                          <m:t>2</m:t>
                        </m:r>
                      </m:sup>
                    </m:sSubSup>
                    <m:sSup>
                      <m:sSup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FF0000"/>
                            </a:solidFill>
                            <a:latin typeface="Cambria Math" pitchFamily="34" charset="0"/>
                            <a:ea typeface="Cambria Math" pitchFamily="34" charset="-122"/>
                            <a:cs typeface="Cambria Math" pitchFamily="34" charset="-120"/>
                          </a:rPr>
                          <m:t>(</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2</m:t>
                            </m:r>
                          </m:num>
                          <m:den>
                            <m:r>
                              <a:rPr lang="en-US" altLang="zh-CN" sz="1800" b="0" i="0">
                                <a:solidFill>
                                  <a:srgbClr val="FF0000"/>
                                </a:solidFill>
                                <a:latin typeface="Cambria Math" pitchFamily="34" charset="0"/>
                                <a:ea typeface="Cambria Math" pitchFamily="34" charset="-122"/>
                                <a:cs typeface="Cambria Math" pitchFamily="34" charset="-120"/>
                              </a:rPr>
                              <m:t>3</m:t>
                            </m:r>
                          </m:den>
                        </m:f>
                        <m:r>
                          <a:rPr lang="en-US" altLang="zh-CN" sz="1800" b="0" i="0">
                            <a:solidFill>
                              <a:srgbClr val="FF0000"/>
                            </a:solidFill>
                            <a:latin typeface="Cambria Math" pitchFamily="34" charset="0"/>
                            <a:ea typeface="Cambria Math" pitchFamily="34" charset="-122"/>
                            <a:cs typeface="Cambria Math" pitchFamily="34" charset="-120"/>
                          </a:rPr>
                          <m:t>)</m:t>
                        </m:r>
                      </m:e>
                      <m:sup>
                        <m:r>
                          <a:rPr lang="en-US" altLang="zh-CN" sz="1800" b="0" i="0">
                            <a:solidFill>
                              <a:srgbClr val="FF0000"/>
                            </a:solidFill>
                            <a:latin typeface="Cambria Math" pitchFamily="34" charset="0"/>
                            <a:ea typeface="Cambria Math" pitchFamily="34" charset="-122"/>
                            <a:cs typeface="Cambria Math" pitchFamily="34" charset="-120"/>
                          </a:rPr>
                          <m:t>2</m:t>
                        </m:r>
                      </m:sup>
                    </m:sSup>
                    <m:r>
                      <a:rPr lang="en-US" altLang="zh-CN" sz="1800" b="0" i="0">
                        <a:solidFill>
                          <a:srgbClr val="FF0000"/>
                        </a:solidFill>
                        <a:latin typeface="Cambria Math" pitchFamily="34" charset="0"/>
                        <a:ea typeface="Cambria Math" pitchFamily="34" charset="-122"/>
                        <a:cs typeface="Cambria Math" pitchFamily="34" charset="-120"/>
                      </a:rPr>
                      <m:t>⋅</m:t>
                    </m:r>
                    <m:sSup>
                      <m:sSup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FF0000"/>
                            </a:solidFill>
                            <a:latin typeface="Cambria Math" pitchFamily="34" charset="0"/>
                            <a:ea typeface="Cambria Math" pitchFamily="34" charset="-122"/>
                            <a:cs typeface="Cambria Math" pitchFamily="34" charset="-120"/>
                          </a:rPr>
                          <m:t>(</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1</m:t>
                            </m:r>
                          </m:num>
                          <m:den>
                            <m:r>
                              <a:rPr lang="en-US" altLang="zh-CN" sz="1800" b="0" i="0">
                                <a:solidFill>
                                  <a:srgbClr val="FF0000"/>
                                </a:solidFill>
                                <a:latin typeface="Cambria Math" pitchFamily="34" charset="0"/>
                                <a:ea typeface="Cambria Math" pitchFamily="34" charset="-122"/>
                                <a:cs typeface="Cambria Math" pitchFamily="34" charset="-120"/>
                              </a:rPr>
                              <m:t>3</m:t>
                            </m:r>
                          </m:den>
                        </m:f>
                        <m:r>
                          <a:rPr lang="en-US" altLang="zh-CN" sz="1800" b="0" i="0">
                            <a:solidFill>
                              <a:srgbClr val="FF0000"/>
                            </a:solidFill>
                            <a:latin typeface="Cambria Math" pitchFamily="34" charset="0"/>
                            <a:ea typeface="Cambria Math" pitchFamily="34" charset="-122"/>
                            <a:cs typeface="Cambria Math" pitchFamily="34" charset="-120"/>
                          </a:rPr>
                          <m:t>)</m:t>
                        </m:r>
                      </m:e>
                      <m:sup>
                        <m:r>
                          <a:rPr lang="en-US" altLang="zh-CN" sz="1800" b="0" i="0">
                            <a:solidFill>
                              <a:srgbClr val="FF0000"/>
                            </a:solidFill>
                            <a:latin typeface="Cambria Math" pitchFamily="34" charset="0"/>
                            <a:ea typeface="Cambria Math" pitchFamily="34" charset="-122"/>
                            <a:cs typeface="Cambria Math" pitchFamily="34" charset="-120"/>
                          </a:rPr>
                          <m:t>2</m:t>
                        </m:r>
                      </m:sup>
                    </m:sSup>
                    <m:r>
                      <a:rPr lang="en-US" altLang="zh-CN" sz="1800" b="0" i="0">
                        <a:solidFill>
                          <a:srgbClr val="FF0000"/>
                        </a:solidFill>
                        <a:latin typeface="Cambria Math" pitchFamily="34" charset="0"/>
                        <a:ea typeface="Cambria Math" pitchFamily="34" charset="-122"/>
                        <a:cs typeface="Cambria Math" pitchFamily="34" charset="-120"/>
                      </a:rPr>
                      <m:t>=</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8</m:t>
                        </m:r>
                      </m:num>
                      <m:den>
                        <m:r>
                          <a:rPr lang="en-US" altLang="zh-CN" sz="1800" b="0" i="0">
                            <a:solidFill>
                              <a:srgbClr val="FF0000"/>
                            </a:solidFill>
                            <a:latin typeface="Cambria Math" pitchFamily="34" charset="0"/>
                            <a:ea typeface="Cambria Math" pitchFamily="34" charset="-122"/>
                            <a:cs typeface="Cambria Math" pitchFamily="34" charset="-120"/>
                          </a:rPr>
                          <m:t>27</m:t>
                        </m:r>
                      </m:den>
                    </m:f>
                  </m:oMath>
                </a14:m>
                <a:r>
                  <a:rPr lang="en-US" altLang="zh-CN" sz="1800" b="0" i="0" dirty="0">
                    <a:solidFill>
                      <a:srgbClr val="FF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𝑃</m:t>
                    </m:r>
                    <m:r>
                      <a:rPr lang="en-US" altLang="zh-CN" sz="1800" b="0" i="0">
                        <a:solidFill>
                          <a:srgbClr val="FF0000"/>
                        </a:solidFill>
                        <a:latin typeface="Cambria Math" pitchFamily="34" charset="0"/>
                        <a:ea typeface="Cambria Math" pitchFamily="34" charset="-122"/>
                        <a:cs typeface="Cambria Math" pitchFamily="34" charset="-120"/>
                      </a:rPr>
                      <m:t>(</m:t>
                    </m:r>
                    <m:r>
                      <a:rPr lang="en-US" altLang="zh-CN" sz="1800" b="0" i="0">
                        <a:solidFill>
                          <a:srgbClr val="FF0000"/>
                        </a:solidFill>
                        <a:latin typeface="Cambria Math" pitchFamily="34" charset="0"/>
                        <a:ea typeface="Cambria Math" pitchFamily="34" charset="-122"/>
                        <a:cs typeface="Cambria Math" pitchFamily="34" charset="-120"/>
                      </a:rPr>
                      <m:t>𝐵</m:t>
                    </m:r>
                    <m:r>
                      <a:rPr lang="en-US" altLang="zh-CN" sz="1800" b="0" i="0">
                        <a:solidFill>
                          <a:srgbClr val="FF0000"/>
                        </a:solidFill>
                        <a:latin typeface="Cambria Math" pitchFamily="34" charset="0"/>
                        <a:ea typeface="Cambria Math" pitchFamily="34" charset="-122"/>
                        <a:cs typeface="Cambria Math" pitchFamily="34" charset="-120"/>
                      </a:rPr>
                      <m:t>)=</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sSubSup>
                          <m:sSubSup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bSupPr>
                          <m:e>
                            <m:r>
                              <m:rPr>
                                <m:sty m:val="p"/>
                              </m:rPr>
                              <a:rPr lang="en-US" altLang="zh-CN" sz="1800" b="0" i="0">
                                <a:solidFill>
                                  <a:srgbClr val="FF0000"/>
                                </a:solidFill>
                                <a:latin typeface="Cambria Math" pitchFamily="34" charset="0"/>
                                <a:ea typeface="Cambria Math" pitchFamily="34" charset="-122"/>
                                <a:cs typeface="Cambria Math" pitchFamily="34" charset="-120"/>
                              </a:rPr>
                              <m:t>C</m:t>
                            </m:r>
                          </m:e>
                          <m:sub>
                            <m:r>
                              <a:rPr lang="en-US" altLang="zh-CN" sz="1800" b="0" i="0">
                                <a:solidFill>
                                  <a:srgbClr val="FF0000"/>
                                </a:solidFill>
                                <a:latin typeface="Cambria Math" pitchFamily="34" charset="0"/>
                                <a:ea typeface="Cambria Math" pitchFamily="34" charset="-122"/>
                                <a:cs typeface="Cambria Math" pitchFamily="34" charset="-120"/>
                              </a:rPr>
                              <m:t>4</m:t>
                            </m:r>
                          </m:sub>
                          <m:sup>
                            <m:r>
                              <a:rPr lang="en-US" altLang="zh-CN" sz="1800" b="0" i="0">
                                <a:solidFill>
                                  <a:srgbClr val="FF0000"/>
                                </a:solidFill>
                                <a:latin typeface="Cambria Math" pitchFamily="34" charset="0"/>
                                <a:ea typeface="Cambria Math" pitchFamily="34" charset="-122"/>
                                <a:cs typeface="Cambria Math" pitchFamily="34" charset="-120"/>
                              </a:rPr>
                              <m:t>2</m:t>
                            </m:r>
                          </m:sup>
                        </m:sSubSup>
                        <m:sSubSup>
                          <m:sSubSupPr>
                            <m:ctrlPr>
                              <a:rPr lang="en-US" altLang="zh-CN" sz="1800" b="0" i="1">
                                <a:solidFill>
                                  <a:srgbClr val="FF000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FF0000"/>
                                </a:solidFill>
                                <a:latin typeface="Cambria Math" pitchFamily="34" charset="0"/>
                                <a:ea typeface="Cambria Math" pitchFamily="34" charset="-122"/>
                                <a:cs typeface="Cambria Math" pitchFamily="34" charset="-120"/>
                              </a:rPr>
                              <m:t>C</m:t>
                            </m:r>
                          </m:e>
                          <m:sub>
                            <m:r>
                              <a:rPr lang="en-US" altLang="zh-CN" sz="1800" b="0" i="0">
                                <a:solidFill>
                                  <a:srgbClr val="FF0000"/>
                                </a:solidFill>
                                <a:latin typeface="Cambria Math" pitchFamily="34" charset="0"/>
                                <a:ea typeface="Cambria Math" pitchFamily="34" charset="-122"/>
                                <a:cs typeface="Cambria Math" pitchFamily="34" charset="-120"/>
                              </a:rPr>
                              <m:t>2</m:t>
                            </m:r>
                          </m:sub>
                          <m:sup>
                            <m:r>
                              <a:rPr lang="en-US" altLang="zh-CN" sz="1800" b="0" i="0">
                                <a:solidFill>
                                  <a:srgbClr val="FF0000"/>
                                </a:solidFill>
                                <a:latin typeface="Cambria Math" pitchFamily="34" charset="0"/>
                                <a:ea typeface="Cambria Math" pitchFamily="34" charset="-122"/>
                                <a:cs typeface="Cambria Math" pitchFamily="34" charset="-120"/>
                              </a:rPr>
                              <m:t>2</m:t>
                            </m:r>
                          </m:sup>
                        </m:sSubSup>
                      </m:num>
                      <m:den>
                        <m:sSubSup>
                          <m:sSubSupPr>
                            <m:ctrlPr>
                              <a:rPr lang="en-US" altLang="zh-CN" sz="1800" b="0" i="1">
                                <a:solidFill>
                                  <a:srgbClr val="FF000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FF0000"/>
                                </a:solidFill>
                                <a:latin typeface="Cambria Math" pitchFamily="34" charset="0"/>
                                <a:ea typeface="Cambria Math" pitchFamily="34" charset="-122"/>
                                <a:cs typeface="Cambria Math" pitchFamily="34" charset="-120"/>
                              </a:rPr>
                              <m:t>C</m:t>
                            </m:r>
                          </m:e>
                          <m:sub>
                            <m:r>
                              <a:rPr lang="en-US" altLang="zh-CN" sz="1800" b="0" i="0">
                                <a:solidFill>
                                  <a:srgbClr val="FF0000"/>
                                </a:solidFill>
                                <a:latin typeface="Cambria Math" pitchFamily="34" charset="0"/>
                                <a:ea typeface="Cambria Math" pitchFamily="34" charset="-122"/>
                                <a:cs typeface="Cambria Math" pitchFamily="34" charset="-120"/>
                              </a:rPr>
                              <m:t>6</m:t>
                            </m:r>
                          </m:sub>
                          <m:sup>
                            <m:r>
                              <a:rPr lang="en-US" altLang="zh-CN" sz="1800" b="0" i="0">
                                <a:solidFill>
                                  <a:srgbClr val="FF0000"/>
                                </a:solidFill>
                                <a:latin typeface="Cambria Math" pitchFamily="34" charset="0"/>
                                <a:ea typeface="Cambria Math" pitchFamily="34" charset="-122"/>
                                <a:cs typeface="Cambria Math" pitchFamily="34" charset="-120"/>
                              </a:rPr>
                              <m:t>4</m:t>
                            </m:r>
                          </m:sup>
                        </m:sSubSup>
                      </m:den>
                    </m:f>
                    <m:r>
                      <a:rPr lang="en-US" altLang="zh-CN" sz="1800" b="0" i="0">
                        <a:solidFill>
                          <a:srgbClr val="FF0000"/>
                        </a:solidFill>
                        <a:latin typeface="Cambria Math" pitchFamily="34" charset="0"/>
                        <a:ea typeface="Cambria Math" pitchFamily="34" charset="-122"/>
                        <a:cs typeface="Cambria Math" pitchFamily="34" charset="-120"/>
                      </a:rPr>
                      <m:t>=</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6</m:t>
                        </m:r>
                      </m:num>
                      <m:den>
                        <m:r>
                          <a:rPr lang="en-US" altLang="zh-CN" sz="1800" b="0" i="0">
                            <a:solidFill>
                              <a:srgbClr val="FF0000"/>
                            </a:solidFill>
                            <a:latin typeface="Cambria Math" pitchFamily="34" charset="0"/>
                            <a:ea typeface="Cambria Math" pitchFamily="34" charset="-122"/>
                            <a:cs typeface="Cambria Math" pitchFamily="34" charset="-120"/>
                          </a:rPr>
                          <m:t>15</m:t>
                        </m:r>
                      </m:den>
                    </m:f>
                    <m:r>
                      <a:rPr lang="en-US" altLang="zh-CN" sz="1800" b="0" i="0">
                        <a:solidFill>
                          <a:srgbClr val="FF0000"/>
                        </a:solidFill>
                        <a:latin typeface="Cambria Math" pitchFamily="34" charset="0"/>
                        <a:ea typeface="Cambria Math" pitchFamily="34" charset="-122"/>
                        <a:cs typeface="Cambria Math" pitchFamily="34" charset="-120"/>
                      </a:rPr>
                      <m:t>=</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2</m:t>
                        </m:r>
                      </m:num>
                      <m:den>
                        <m:r>
                          <a:rPr lang="en-US" altLang="zh-CN" sz="1800" b="0" i="0">
                            <a:solidFill>
                              <a:srgbClr val="FF0000"/>
                            </a:solidFill>
                            <a:latin typeface="Cambria Math" pitchFamily="34" charset="0"/>
                            <a:ea typeface="Cambria Math" pitchFamily="34" charset="-122"/>
                            <a:cs typeface="Cambria Math" pitchFamily="34" charset="-120"/>
                          </a:rPr>
                          <m:t>5</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FF0000"/>
                    </a:solidFill>
                    <a:latin typeface="微软雅黑" pitchFamily="34" charset="0"/>
                    <a:ea typeface="微软雅黑" pitchFamily="34" charset="-122"/>
                    <a:cs typeface="微软雅黑" pitchFamily="34" charset="-120"/>
                  </a:rPr>
                  <a:t>，</a:t>
                </a:r>
                <a:endParaRPr lang="en-US" altLang="zh-CN" sz="1800" dirty="0"/>
              </a:p>
              <a:p>
                <a:pPr latinLnBrk="1">
                  <a:lnSpc>
                    <a:spcPts val="3300"/>
                  </a:lnSpc>
                </a:pPr>
                <a:r>
                  <a:rPr lang="en-US" altLang="zh-CN" b="0" i="0">
                    <a:solidFill>
                      <a:srgbClr val="FF0000"/>
                    </a:solidFill>
                    <a:latin typeface="微软雅黑" pitchFamily="34" charset="0"/>
                    <a:ea typeface="微软雅黑" pitchFamily="34" charset="-122"/>
                    <a:cs typeface="微软雅黑" pitchFamily="34" charset="-120"/>
                  </a:rPr>
                  <a:t>所</a:t>
                </a:r>
                <a:r>
                  <a:rPr lang="en-US" altLang="zh-CN" sz="1800" b="0" i="0">
                    <a:solidFill>
                      <a:srgbClr val="FF0000"/>
                    </a:solidFill>
                    <a:latin typeface="微软雅黑" pitchFamily="34" charset="0"/>
                    <a:ea typeface="微软雅黑" pitchFamily="34" charset="-122"/>
                    <a:cs typeface="微软雅黑" pitchFamily="34" charset="-120"/>
                  </a:rPr>
                  <a:t>以</a:t>
                </a: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𝑃</m:t>
                    </m:r>
                    <m:r>
                      <a:rPr lang="en-US" altLang="zh-CN" sz="1800" b="0" i="0">
                        <a:solidFill>
                          <a:srgbClr val="FF0000"/>
                        </a:solidFill>
                        <a:latin typeface="Cambria Math" pitchFamily="34" charset="0"/>
                        <a:ea typeface="Cambria Math" pitchFamily="34" charset="-122"/>
                        <a:cs typeface="Cambria Math" pitchFamily="34" charset="-120"/>
                      </a:rPr>
                      <m:t>(</m:t>
                    </m:r>
                    <m:r>
                      <a:rPr lang="en-US" altLang="zh-CN" sz="1800" b="0" i="0">
                        <a:solidFill>
                          <a:srgbClr val="FF0000"/>
                        </a:solidFill>
                        <a:latin typeface="Cambria Math" pitchFamily="34" charset="0"/>
                        <a:ea typeface="Cambria Math" pitchFamily="34" charset="-122"/>
                        <a:cs typeface="Cambria Math" pitchFamily="34" charset="-120"/>
                      </a:rPr>
                      <m:t>𝐴𝐵</m:t>
                    </m:r>
                    <m:r>
                      <a:rPr lang="en-US" altLang="zh-CN" sz="1800" b="0" i="0">
                        <a:solidFill>
                          <a:srgbClr val="FF0000"/>
                        </a:solidFill>
                        <a:latin typeface="Cambria Math" pitchFamily="34" charset="0"/>
                        <a:ea typeface="Cambria Math" pitchFamily="34" charset="-122"/>
                        <a:cs typeface="Cambria Math" pitchFamily="34" charset="-120"/>
                      </a:rPr>
                      <m:t>)=</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8</m:t>
                        </m:r>
                      </m:num>
                      <m:den>
                        <m:r>
                          <a:rPr lang="en-US" altLang="zh-CN" sz="1800" b="0" i="0">
                            <a:solidFill>
                              <a:srgbClr val="FF0000"/>
                            </a:solidFill>
                            <a:latin typeface="Cambria Math" pitchFamily="34" charset="0"/>
                            <a:ea typeface="Cambria Math" pitchFamily="34" charset="-122"/>
                            <a:cs typeface="Cambria Math" pitchFamily="34" charset="-120"/>
                          </a:rPr>
                          <m:t>27</m:t>
                        </m:r>
                      </m:den>
                    </m:f>
                    <m:r>
                      <a:rPr lang="en-US" altLang="zh-CN" sz="1800" b="0" i="0">
                        <a:solidFill>
                          <a:srgbClr val="FF0000"/>
                        </a:solidFill>
                        <a:latin typeface="Cambria Math" pitchFamily="34" charset="0"/>
                        <a:ea typeface="Cambria Math" pitchFamily="34" charset="-122"/>
                        <a:cs typeface="Cambria Math" pitchFamily="34" charset="-120"/>
                      </a:rPr>
                      <m:t>×</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2</m:t>
                        </m:r>
                      </m:num>
                      <m:den>
                        <m:r>
                          <a:rPr lang="en-US" altLang="zh-CN" sz="1800" b="0" i="0">
                            <a:solidFill>
                              <a:srgbClr val="FF0000"/>
                            </a:solidFill>
                            <a:latin typeface="Cambria Math" pitchFamily="34" charset="0"/>
                            <a:ea typeface="Cambria Math" pitchFamily="34" charset="-122"/>
                            <a:cs typeface="Cambria Math" pitchFamily="34" charset="-120"/>
                          </a:rPr>
                          <m:t>5</m:t>
                        </m:r>
                      </m:den>
                    </m:f>
                    <m:r>
                      <a:rPr lang="en-US" altLang="zh-CN" sz="1800" b="0" i="0">
                        <a:solidFill>
                          <a:srgbClr val="FF0000"/>
                        </a:solidFill>
                        <a:latin typeface="Cambria Math" pitchFamily="34" charset="0"/>
                        <a:ea typeface="Cambria Math" pitchFamily="34" charset="-122"/>
                        <a:cs typeface="Cambria Math" pitchFamily="34" charset="-120"/>
                      </a:rPr>
                      <m:t>=</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16</m:t>
                        </m:r>
                      </m:num>
                      <m:den>
                        <m:r>
                          <a:rPr lang="en-US" altLang="zh-CN" sz="1800" b="0" i="0">
                            <a:solidFill>
                              <a:srgbClr val="FF0000"/>
                            </a:solidFill>
                            <a:latin typeface="Cambria Math" pitchFamily="34" charset="0"/>
                            <a:ea typeface="Cambria Math" pitchFamily="34" charset="-122"/>
                            <a:cs typeface="Cambria Math" pitchFamily="34" charset="-120"/>
                          </a:rPr>
                          <m:t>135</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FF0000"/>
                    </a:solidFill>
                    <a:latin typeface="微软雅黑" pitchFamily="34" charset="0"/>
                    <a:ea typeface="微软雅黑" pitchFamily="34" charset="-122"/>
                    <a:cs typeface="微软雅黑" pitchFamily="34" charset="-120"/>
                  </a:rPr>
                  <a:t>.</a:t>
                </a:r>
                <a:endParaRPr lang="en-US" altLang="zh-CN" sz="1800" dirty="0"/>
              </a:p>
            </p:txBody>
          </p:sp>
        </mc:Choice>
        <mc:Fallback>
          <p:sp>
            <p:nvSpPr>
              <p:cNvPr id="6" name="QO_5_AN.43_1#19d0cb11c?vop=1&amp;pid=4ff6d3c9d&amp;color=0,0,0&amp;vtp=1&amp;bbb=1"/>
              <p:cNvSpPr>
                <a:spLocks noRot="1" noChangeAspect="1" noMove="1" noResize="1" noEditPoints="1" noAdjustHandles="1" noChangeArrowheads="1" noChangeShapeType="1" noTextEdit="1"/>
              </p:cNvSpPr>
              <p:nvPr/>
            </p:nvSpPr>
            <p:spPr>
              <a:xfrm>
                <a:off x="832104" y="3930007"/>
                <a:ext cx="10533888" cy="1371600"/>
              </a:xfrm>
              <a:prstGeom prst="rect">
                <a:avLst/>
              </a:prstGeom>
              <a:blipFill>
                <a:blip r:embed="rId4"/>
                <a:stretch>
                  <a:fillRect l="-1389" b="-5778"/>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 calcmode="lin" valueType="num">
                                      <p:cBhvr additive="base">
                                        <p:cTn id="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8" dur="500" fill="hold"/>
                                        <p:tgtEl>
                                          <p:spTgt spid="6">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6">
                                            <p:txEl>
                                              <p:pRg st="0" end="0"/>
                                            </p:txEl>
                                          </p:spTgt>
                                        </p:tgtEl>
                                        <p:attrNameLst>
                                          <p:attrName>style.visibility</p:attrName>
                                        </p:attrNameLst>
                                      </p:cBhvr>
                                      <p:to>
                                        <p:strVal val="visible"/>
                                      </p:to>
                                    </p:set>
                                    <p:anim calcmode="lin" valueType="num">
                                      <p:cBhvr additive="base">
                                        <p:cTn id="1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6">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6">
                                            <p:txEl>
                                              <p:pRg st="1" end="1"/>
                                            </p:txEl>
                                          </p:spTgt>
                                        </p:tgtEl>
                                        <p:attrNameLst>
                                          <p:attrName>style.visibility</p:attrName>
                                        </p:attrNameLst>
                                      </p:cBhvr>
                                      <p:to>
                                        <p:strVal val="visible"/>
                                      </p:to>
                                    </p:set>
                                    <p:anim calcmode="lin" valueType="num">
                                      <p:cBhvr additive="base">
                                        <p:cTn id="15"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6">
                                            <p:txEl>
                                              <p:pRg st="1" end="1"/>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6">
                                            <p:txEl>
                                              <p:pRg st="2" end="2"/>
                                            </p:txEl>
                                          </p:spTgt>
                                        </p:tgtEl>
                                        <p:attrNameLst>
                                          <p:attrName>style.visibility</p:attrName>
                                        </p:attrNameLst>
                                      </p:cBhvr>
                                      <p:to>
                                        <p:strVal val="visible"/>
                                      </p:to>
                                    </p:set>
                                    <p:anim calcmode="lin" valueType="num">
                                      <p:cBhvr additive="base">
                                        <p:cTn id="19"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animBg="1"/>
    </p:bldLst>
  </p:timing>
</p:sld>
</file>

<file path=ppt/slides/slide23.xml><?xml version="1.0" encoding="utf-8"?>
<p:sld xmlns:a="http://schemas.openxmlformats.org/drawingml/2006/main" xmlns:r="http://schemas.openxmlformats.org/officeDocument/2006/relationships" xmlns:p="http://schemas.openxmlformats.org/presentationml/2006/main">
  <p:cSld name="Slide 22&amp;si=22">
    <p:spTree>
      <p:nvGrpSpPr>
        <p:cNvPr id="1" name=""/>
        <p:cNvGrpSpPr/>
        <p:nvPr/>
      </p:nvGrpSpPr>
      <p:grpSpPr>
        <a:xfrm>
          <a:off x="0" y="0"/>
          <a:ext cx="0" cy="0"/>
          <a:chOff x="0" y="0"/>
          <a:chExt cx="0" cy="0"/>
        </a:xfrm>
      </p:grpSpPr>
      <p:sp>
        <p:nvSpPr>
          <p:cNvPr id="2" name="QO_5_BD.44_1#3ef3f4e34?vop=1&amp;pid=4ff6d3c9d&amp;color=0,0,0&amp;vtp=1&amp;bt=1&amp;bbb=1"/>
          <p:cNvSpPr/>
          <p:nvPr/>
        </p:nvSpPr>
        <p:spPr>
          <a:xfrm>
            <a:off x="832104" y="1080000"/>
            <a:ext cx="10533888" cy="363855"/>
          </a:xfrm>
          <a:prstGeom prst="rect">
            <a:avLst/>
          </a:prstGeom>
          <a:noFill/>
          <a:ln/>
        </p:spPr>
        <p:txBody>
          <a:bodyPr wrap="none" lIns="0" tIns="0" rIns="0" bIns="0" rtlCol="0" anchor="t"/>
          <a:lstStyle/>
          <a:p>
            <a:pPr algn="l" latinLnBrk="1">
              <a:lnSpc>
                <a:spcPts val="3200"/>
              </a:lnSpc>
            </a:pPr>
            <a:r>
              <a:rPr lang="en-US" altLang="zh-CN" sz="1800" b="0" i="0" spc="-100" dirty="0">
                <a:solidFill>
                  <a:srgbClr val="000000"/>
                </a:solidFill>
                <a:latin typeface="微软雅黑" pitchFamily="34" charset="0"/>
                <a:ea typeface="微软雅黑" pitchFamily="34" charset="-122"/>
                <a:cs typeface="微软雅黑" pitchFamily="34" charset="-120"/>
              </a:rPr>
              <a:t>（2）若测试过程中每位教师答对1个问题得2分，答错得0分.你认为安排哪位教师参赛比较合适？请说明理由.</a:t>
            </a:r>
            <a:endParaRPr lang="en-US" altLang="zh-CN" sz="1800" spc="-100" dirty="0"/>
          </a:p>
        </p:txBody>
      </p:sp>
      <mc:AlternateContent xmlns:mc="http://schemas.openxmlformats.org/markup-compatibility/2006">
        <mc:Choice xmlns:a14="http://schemas.microsoft.com/office/drawing/2010/main" Requires="a14">
          <p:sp>
            <p:nvSpPr>
              <p:cNvPr id="3" name="QO_5_AN.45_1#3ef3f4e34?vop=1&amp;pid=4ff6d3c9d&amp;color=0,0,0&amp;vtp=1&amp;bbb=1&amp;hb=1"/>
              <p:cNvSpPr/>
              <p:nvPr/>
            </p:nvSpPr>
            <p:spPr>
              <a:xfrm>
                <a:off x="832104" y="1446522"/>
                <a:ext cx="10533888" cy="3602355"/>
              </a:xfrm>
              <a:prstGeom prst="rect">
                <a:avLst/>
              </a:prstGeom>
              <a:noFill/>
              <a:ln/>
            </p:spPr>
            <p:txBody>
              <a:bodyPr wrap="none" lIns="0" tIns="0" rIns="0" bIns="0" rtlCol="0" anchor="t"/>
              <a:lstStyle/>
              <a:p>
                <a:pPr algn="l" latinLnBrk="1">
                  <a:lnSpc>
                    <a:spcPts val="4600"/>
                  </a:lnSpc>
                </a:pPr>
                <a:r>
                  <a:rPr lang="en-US" altLang="zh-CN" sz="1800" b="0" i="0" dirty="0">
                    <a:solidFill>
                      <a:srgbClr val="FF0000"/>
                    </a:solidFill>
                    <a:latin typeface="微软雅黑" pitchFamily="34" charset="0"/>
                    <a:ea typeface="微软雅黑" pitchFamily="34" charset="-122"/>
                    <a:cs typeface="微软雅黑" pitchFamily="34" charset="-120"/>
                  </a:rPr>
                  <a:t>【解】设甲教师所得分数为</a:t>
                </a: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𝑋</m:t>
                    </m:r>
                  </m:oMath>
                </a14:m>
                <a:r>
                  <a:rPr lang="en-US" altLang="zh-CN" sz="1800" b="0" i="0" dirty="0">
                    <a:solidFill>
                      <a:srgbClr val="FF0000"/>
                    </a:solidFill>
                    <a:latin typeface="微软雅黑" pitchFamily="34" charset="0"/>
                    <a:ea typeface="微软雅黑" pitchFamily="34" charset="-122"/>
                    <a:cs typeface="微软雅黑" pitchFamily="34" charset="-120"/>
                  </a:rPr>
                  <a:t>,则答对题数为</a:t>
                </a:r>
                <a14:m>
                  <m:oMath xmlns:m="http://schemas.openxmlformats.org/officeDocument/2006/math">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𝑋</m:t>
                        </m:r>
                      </m:num>
                      <m:den>
                        <m:r>
                          <a:rPr lang="en-US" altLang="zh-CN" sz="1800" b="0" i="0">
                            <a:solidFill>
                              <a:srgbClr val="FF0000"/>
                            </a:solidFill>
                            <a:latin typeface="Cambria Math" pitchFamily="34" charset="0"/>
                            <a:ea typeface="Cambria Math" pitchFamily="34" charset="-122"/>
                            <a:cs typeface="Cambria Math" pitchFamily="34" charset="-120"/>
                          </a:rPr>
                          <m:t>2</m:t>
                        </m:r>
                      </m:den>
                    </m:f>
                  </m:oMath>
                </a14:m>
                <a:r>
                  <a:rPr lang="en-US" altLang="zh-CN" sz="1800" b="0" i="0" dirty="0">
                    <a:solidFill>
                      <a:srgbClr val="FF0000"/>
                    </a:solidFill>
                    <a:latin typeface="微软雅黑" pitchFamily="34" charset="0"/>
                    <a:ea typeface="微软雅黑" pitchFamily="34" charset="-122"/>
                    <a:cs typeface="微软雅黑" pitchFamily="34" charset="-120"/>
                  </a:rPr>
                  <a:t>,有</a:t>
                </a:r>
                <a14:m>
                  <m:oMath xmlns:m="http://schemas.openxmlformats.org/officeDocument/2006/math">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𝑋</m:t>
                        </m:r>
                      </m:num>
                      <m:den>
                        <m:r>
                          <a:rPr lang="en-US" altLang="zh-CN" sz="1800" b="0" i="0">
                            <a:solidFill>
                              <a:srgbClr val="FF0000"/>
                            </a:solidFill>
                            <a:latin typeface="Cambria Math" pitchFamily="34" charset="0"/>
                            <a:ea typeface="Cambria Math" pitchFamily="34" charset="-122"/>
                            <a:cs typeface="Cambria Math" pitchFamily="34" charset="-120"/>
                          </a:rPr>
                          <m:t>2</m:t>
                        </m:r>
                      </m:den>
                    </m:f>
                    <m:r>
                      <a:rPr lang="en-US" altLang="zh-CN" sz="1800" b="0" i="0">
                        <a:solidFill>
                          <a:srgbClr val="FF0000"/>
                        </a:solidFill>
                        <a:latin typeface="Cambria Math" pitchFamily="34" charset="0"/>
                        <a:ea typeface="Cambria Math" pitchFamily="34" charset="-122"/>
                        <a:cs typeface="Cambria Math" pitchFamily="34" charset="-120"/>
                      </a:rPr>
                      <m:t>～</m:t>
                    </m:r>
                    <m:r>
                      <a:rPr lang="en-US" altLang="zh-CN" sz="1800" b="0" i="0">
                        <a:solidFill>
                          <a:srgbClr val="FF0000"/>
                        </a:solidFill>
                        <a:latin typeface="Cambria Math" pitchFamily="34" charset="0"/>
                        <a:ea typeface="Cambria Math" pitchFamily="34" charset="-122"/>
                        <a:cs typeface="Cambria Math" pitchFamily="34" charset="-120"/>
                      </a:rPr>
                      <m:t>𝐵</m:t>
                    </m:r>
                    <m:r>
                      <a:rPr lang="en-US" altLang="zh-CN" sz="1800" b="0" i="0">
                        <a:solidFill>
                          <a:srgbClr val="FF0000"/>
                        </a:solidFill>
                        <a:latin typeface="Cambria Math" pitchFamily="34" charset="0"/>
                        <a:ea typeface="Cambria Math" pitchFamily="34" charset="-122"/>
                        <a:cs typeface="Cambria Math" pitchFamily="34" charset="-120"/>
                      </a:rPr>
                      <m:t>(4</m:t>
                    </m:r>
                  </m:oMath>
                </a14:m>
                <a:r>
                  <a:rPr lang="en-US" altLang="zh-CN" sz="1800" b="0" i="0" dirty="0">
                    <a:solidFill>
                      <a:srgbClr val="FF0000"/>
                    </a:solidFill>
                    <a:latin typeface="微软雅黑" pitchFamily="34" charset="0"/>
                    <a:ea typeface="微软雅黑" pitchFamily="34" charset="-122"/>
                    <a:cs typeface="微软雅黑" pitchFamily="34" charset="-120"/>
                  </a:rPr>
                  <a:t>,</a:t>
                </a:r>
                <a14:m>
                  <m:oMath xmlns:m="http://schemas.openxmlformats.org/officeDocument/2006/math">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2</m:t>
                        </m:r>
                      </m:num>
                      <m:den>
                        <m:r>
                          <a:rPr lang="en-US" altLang="zh-CN" sz="1800" b="0" i="0">
                            <a:solidFill>
                              <a:srgbClr val="FF0000"/>
                            </a:solidFill>
                            <a:latin typeface="Cambria Math" pitchFamily="34" charset="0"/>
                            <a:ea typeface="Cambria Math" pitchFamily="34" charset="-122"/>
                            <a:cs typeface="Cambria Math" pitchFamily="34" charset="-120"/>
                          </a:rPr>
                          <m:t>3</m:t>
                        </m:r>
                      </m:den>
                    </m:f>
                    <m:r>
                      <a:rPr lang="en-US" altLang="zh-CN" sz="1800" b="0" i="0">
                        <a:solidFill>
                          <a:srgbClr val="FF000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FF0000"/>
                    </a:solidFill>
                    <a:latin typeface="微软雅黑" pitchFamily="34" charset="0"/>
                    <a:ea typeface="微软雅黑" pitchFamily="34" charset="-122"/>
                    <a:cs typeface="微软雅黑" pitchFamily="34" charset="-120"/>
                  </a:rPr>
                  <a:t>,</a:t>
                </a:r>
                <a:endParaRPr lang="en-US" altLang="zh-CN" sz="1800" dirty="0"/>
              </a:p>
              <a:p>
                <a:pPr latinLnBrk="1">
                  <a:lnSpc>
                    <a:spcPts val="3400"/>
                  </a:lnSpc>
                </a:pPr>
                <a:r>
                  <a:rPr lang="en-US" altLang="zh-CN" b="0" i="0">
                    <a:solidFill>
                      <a:srgbClr val="FF0000"/>
                    </a:solidFill>
                    <a:latin typeface="微软雅黑" pitchFamily="34" charset="0"/>
                    <a:ea typeface="微软雅黑" pitchFamily="34" charset="-122"/>
                    <a:cs typeface="微软雅黑" pitchFamily="34" charset="-120"/>
                  </a:rPr>
                  <a:t>故</a:t>
                </a: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𝐸</m:t>
                    </m:r>
                    <m:r>
                      <a:rPr lang="en-US" altLang="zh-CN" sz="1800" b="0" i="0">
                        <a:solidFill>
                          <a:srgbClr val="FF0000"/>
                        </a:solidFill>
                        <a:latin typeface="Cambria Math" pitchFamily="34" charset="0"/>
                        <a:ea typeface="Cambria Math" pitchFamily="34" charset="-122"/>
                        <a:cs typeface="Cambria Math" pitchFamily="34" charset="-120"/>
                      </a:rPr>
                      <m:t>(</m:t>
                    </m:r>
                    <m:r>
                      <a:rPr lang="en-US" altLang="zh-CN" sz="1800" b="0" i="0">
                        <a:solidFill>
                          <a:srgbClr val="FF0000"/>
                        </a:solidFill>
                        <a:latin typeface="Cambria Math" pitchFamily="34" charset="0"/>
                        <a:ea typeface="Cambria Math" pitchFamily="34" charset="-122"/>
                        <a:cs typeface="Cambria Math" pitchFamily="34" charset="-120"/>
                      </a:rPr>
                      <m:t>𝑋</m:t>
                    </m:r>
                    <m:r>
                      <a:rPr lang="en-US" altLang="zh-CN" sz="1800" b="0" i="0">
                        <a:solidFill>
                          <a:srgbClr val="FF0000"/>
                        </a:solidFill>
                        <a:latin typeface="Cambria Math" pitchFamily="34" charset="0"/>
                        <a:ea typeface="Cambria Math" pitchFamily="34" charset="-122"/>
                        <a:cs typeface="Cambria Math" pitchFamily="34" charset="-120"/>
                      </a:rPr>
                      <m:t>)=2</m:t>
                    </m:r>
                    <m:r>
                      <a:rPr lang="en-US" altLang="zh-CN" sz="1800" b="0" i="0">
                        <a:solidFill>
                          <a:srgbClr val="FF0000"/>
                        </a:solidFill>
                        <a:latin typeface="Cambria Math" pitchFamily="34" charset="0"/>
                        <a:ea typeface="Cambria Math" pitchFamily="34" charset="-122"/>
                        <a:cs typeface="Cambria Math" pitchFamily="34" charset="-120"/>
                      </a:rPr>
                      <m:t>𝐸</m:t>
                    </m:r>
                    <m:r>
                      <a:rPr lang="en-US" altLang="zh-CN" sz="1800" b="0" i="0">
                        <a:solidFill>
                          <a:srgbClr val="FF0000"/>
                        </a:solidFill>
                        <a:latin typeface="Cambria Math" pitchFamily="34" charset="0"/>
                        <a:ea typeface="Cambria Math" pitchFamily="34" charset="-122"/>
                        <a:cs typeface="Cambria Math" pitchFamily="34" charset="-120"/>
                      </a:rPr>
                      <m:t>(</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𝑋</m:t>
                        </m:r>
                      </m:num>
                      <m:den>
                        <m:r>
                          <a:rPr lang="en-US" altLang="zh-CN" sz="1800" b="0" i="0">
                            <a:solidFill>
                              <a:srgbClr val="FF0000"/>
                            </a:solidFill>
                            <a:latin typeface="Cambria Math" pitchFamily="34" charset="0"/>
                            <a:ea typeface="Cambria Math" pitchFamily="34" charset="-122"/>
                            <a:cs typeface="Cambria Math" pitchFamily="34" charset="-120"/>
                          </a:rPr>
                          <m:t>2</m:t>
                        </m:r>
                      </m:den>
                    </m:f>
                    <m:r>
                      <a:rPr lang="en-US" altLang="zh-CN" sz="1800" b="0" i="0">
                        <a:solidFill>
                          <a:srgbClr val="FF0000"/>
                        </a:solidFill>
                        <a:latin typeface="Cambria Math" pitchFamily="34" charset="0"/>
                        <a:ea typeface="Cambria Math" pitchFamily="34" charset="-122"/>
                        <a:cs typeface="Cambria Math" pitchFamily="34" charset="-120"/>
                      </a:rPr>
                      <m:t>)=2×4×</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2</m:t>
                        </m:r>
                      </m:num>
                      <m:den>
                        <m:r>
                          <a:rPr lang="en-US" altLang="zh-CN" sz="1800" b="0" i="0">
                            <a:solidFill>
                              <a:srgbClr val="FF0000"/>
                            </a:solidFill>
                            <a:latin typeface="Cambria Math" pitchFamily="34" charset="0"/>
                            <a:ea typeface="Cambria Math" pitchFamily="34" charset="-122"/>
                            <a:cs typeface="Cambria Math" pitchFamily="34" charset="-120"/>
                          </a:rPr>
                          <m:t>3</m:t>
                        </m:r>
                      </m:den>
                    </m:f>
                    <m:r>
                      <a:rPr lang="en-US" altLang="zh-CN" sz="1800" b="0" i="0">
                        <a:solidFill>
                          <a:srgbClr val="FF0000"/>
                        </a:solidFill>
                        <a:latin typeface="Cambria Math" pitchFamily="34" charset="0"/>
                        <a:ea typeface="Cambria Math" pitchFamily="34" charset="-122"/>
                        <a:cs typeface="Cambria Math" pitchFamily="34" charset="-120"/>
                      </a:rPr>
                      <m:t>=</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16</m:t>
                        </m:r>
                      </m:num>
                      <m:den>
                        <m:r>
                          <a:rPr lang="en-US" altLang="zh-CN" sz="1800" b="0" i="0">
                            <a:solidFill>
                              <a:srgbClr val="FF0000"/>
                            </a:solidFill>
                            <a:latin typeface="Cambria Math" pitchFamily="34" charset="0"/>
                            <a:ea typeface="Cambria Math" pitchFamily="34" charset="-122"/>
                            <a:cs typeface="Cambria Math" pitchFamily="34" charset="-120"/>
                          </a:rPr>
                          <m:t>3</m:t>
                        </m:r>
                      </m:den>
                    </m:f>
                  </m:oMath>
                </a14:m>
                <a:r>
                  <a:rPr lang="en-US" altLang="zh-CN" sz="1800" b="0" i="0" dirty="0">
                    <a:solidFill>
                      <a:srgbClr val="FF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𝐷</m:t>
                    </m:r>
                    <m:r>
                      <a:rPr lang="en-US" altLang="zh-CN" sz="1800" b="0" i="0">
                        <a:solidFill>
                          <a:srgbClr val="FF0000"/>
                        </a:solidFill>
                        <a:latin typeface="Cambria Math" pitchFamily="34" charset="0"/>
                        <a:ea typeface="Cambria Math" pitchFamily="34" charset="-122"/>
                        <a:cs typeface="Cambria Math" pitchFamily="34" charset="-120"/>
                      </a:rPr>
                      <m:t>(</m:t>
                    </m:r>
                    <m:r>
                      <a:rPr lang="en-US" altLang="zh-CN" sz="1800" b="0" i="0">
                        <a:solidFill>
                          <a:srgbClr val="FF0000"/>
                        </a:solidFill>
                        <a:latin typeface="Cambria Math" pitchFamily="34" charset="0"/>
                        <a:ea typeface="Cambria Math" pitchFamily="34" charset="-122"/>
                        <a:cs typeface="Cambria Math" pitchFamily="34" charset="-120"/>
                      </a:rPr>
                      <m:t>𝑋</m:t>
                    </m:r>
                    <m:r>
                      <a:rPr lang="en-US" altLang="zh-CN" sz="1800" b="0" i="0">
                        <a:solidFill>
                          <a:srgbClr val="FF0000"/>
                        </a:solidFill>
                        <a:latin typeface="Cambria Math" pitchFamily="34" charset="0"/>
                        <a:ea typeface="Cambria Math" pitchFamily="34" charset="-122"/>
                        <a:cs typeface="Cambria Math" pitchFamily="34" charset="-120"/>
                      </a:rPr>
                      <m:t>)=4</m:t>
                    </m:r>
                    <m:r>
                      <a:rPr lang="en-US" altLang="zh-CN" sz="1800" b="0" i="0">
                        <a:solidFill>
                          <a:srgbClr val="FF0000"/>
                        </a:solidFill>
                        <a:latin typeface="Cambria Math" pitchFamily="34" charset="0"/>
                        <a:ea typeface="Cambria Math" pitchFamily="34" charset="-122"/>
                        <a:cs typeface="Cambria Math" pitchFamily="34" charset="-120"/>
                      </a:rPr>
                      <m:t>𝐷</m:t>
                    </m:r>
                    <m:r>
                      <a:rPr lang="en-US" altLang="zh-CN" sz="1800" b="0" i="0">
                        <a:solidFill>
                          <a:srgbClr val="FF0000"/>
                        </a:solidFill>
                        <a:latin typeface="Cambria Math" pitchFamily="34" charset="0"/>
                        <a:ea typeface="Cambria Math" pitchFamily="34" charset="-122"/>
                        <a:cs typeface="Cambria Math" pitchFamily="34" charset="-120"/>
                      </a:rPr>
                      <m:t>(</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𝑋</m:t>
                        </m:r>
                      </m:num>
                      <m:den>
                        <m:r>
                          <a:rPr lang="en-US" altLang="zh-CN" sz="1800" b="0" i="0">
                            <a:solidFill>
                              <a:srgbClr val="FF0000"/>
                            </a:solidFill>
                            <a:latin typeface="Cambria Math" pitchFamily="34" charset="0"/>
                            <a:ea typeface="Cambria Math" pitchFamily="34" charset="-122"/>
                            <a:cs typeface="Cambria Math" pitchFamily="34" charset="-120"/>
                          </a:rPr>
                          <m:t>2</m:t>
                        </m:r>
                      </m:den>
                    </m:f>
                    <m:r>
                      <a:rPr lang="en-US" altLang="zh-CN" sz="1800" b="0" i="0">
                        <a:solidFill>
                          <a:srgbClr val="FF0000"/>
                        </a:solidFill>
                        <a:latin typeface="Cambria Math" pitchFamily="34" charset="0"/>
                        <a:ea typeface="Cambria Math" pitchFamily="34" charset="-122"/>
                        <a:cs typeface="Cambria Math" pitchFamily="34" charset="-120"/>
                      </a:rPr>
                      <m:t>)=4×4×</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2</m:t>
                        </m:r>
                      </m:num>
                      <m:den>
                        <m:r>
                          <a:rPr lang="en-US" altLang="zh-CN" sz="1800" b="0" i="0">
                            <a:solidFill>
                              <a:srgbClr val="FF0000"/>
                            </a:solidFill>
                            <a:latin typeface="Cambria Math" pitchFamily="34" charset="0"/>
                            <a:ea typeface="Cambria Math" pitchFamily="34" charset="-122"/>
                            <a:cs typeface="Cambria Math" pitchFamily="34" charset="-120"/>
                          </a:rPr>
                          <m:t>3</m:t>
                        </m:r>
                      </m:den>
                    </m:f>
                    <m:r>
                      <a:rPr lang="en-US" altLang="zh-CN" sz="1800" b="0" i="0">
                        <a:solidFill>
                          <a:srgbClr val="FF0000"/>
                        </a:solidFill>
                        <a:latin typeface="Cambria Math" pitchFamily="34" charset="0"/>
                        <a:ea typeface="Cambria Math" pitchFamily="34" charset="-122"/>
                        <a:cs typeface="Cambria Math" pitchFamily="34" charset="-120"/>
                      </a:rPr>
                      <m:t>×(1−</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2</m:t>
                        </m:r>
                      </m:num>
                      <m:den>
                        <m:r>
                          <a:rPr lang="en-US" altLang="zh-CN" sz="1800" b="0" i="0">
                            <a:solidFill>
                              <a:srgbClr val="FF0000"/>
                            </a:solidFill>
                            <a:latin typeface="Cambria Math" pitchFamily="34" charset="0"/>
                            <a:ea typeface="Cambria Math" pitchFamily="34" charset="-122"/>
                            <a:cs typeface="Cambria Math" pitchFamily="34" charset="-120"/>
                          </a:rPr>
                          <m:t>3</m:t>
                        </m:r>
                      </m:den>
                    </m:f>
                    <m:r>
                      <a:rPr lang="en-US" altLang="zh-CN" sz="1800" b="0" i="0">
                        <a:solidFill>
                          <a:srgbClr val="FF0000"/>
                        </a:solidFill>
                        <a:latin typeface="Cambria Math" pitchFamily="34" charset="0"/>
                        <a:ea typeface="Cambria Math" pitchFamily="34" charset="-122"/>
                        <a:cs typeface="Cambria Math" pitchFamily="34" charset="-120"/>
                      </a:rPr>
                      <m:t>)=</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32</m:t>
                        </m:r>
                      </m:num>
                      <m:den>
                        <m:r>
                          <a:rPr lang="en-US" altLang="zh-CN" sz="1800" b="0" i="0">
                            <a:solidFill>
                              <a:srgbClr val="FF0000"/>
                            </a:solidFill>
                            <a:latin typeface="Cambria Math" pitchFamily="34" charset="0"/>
                            <a:ea typeface="Cambria Math" pitchFamily="34" charset="-122"/>
                            <a:cs typeface="Cambria Math" pitchFamily="34" charset="-120"/>
                          </a:rPr>
                          <m:t>9</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FF0000"/>
                    </a:solidFill>
                    <a:latin typeface="微软雅黑" pitchFamily="34" charset="0"/>
                    <a:ea typeface="微软雅黑" pitchFamily="34" charset="-122"/>
                    <a:cs typeface="微软雅黑" pitchFamily="34" charset="-120"/>
                  </a:rPr>
                  <a:t>.</a:t>
                </a:r>
                <a:endParaRPr lang="en-US" altLang="zh-CN" sz="1800" dirty="0"/>
              </a:p>
              <a:p>
                <a:pPr latinLnBrk="1">
                  <a:lnSpc>
                    <a:spcPts val="3300"/>
                  </a:lnSpc>
                </a:pPr>
                <a:r>
                  <a:rPr lang="en-US" altLang="zh-CN" b="0" i="0">
                    <a:solidFill>
                      <a:srgbClr val="FF0000"/>
                    </a:solidFill>
                    <a:latin typeface="微软雅黑" pitchFamily="34" charset="0"/>
                    <a:ea typeface="微软雅黑" pitchFamily="34" charset="-122"/>
                    <a:cs typeface="微软雅黑" pitchFamily="34" charset="-120"/>
                  </a:rPr>
                  <a:t>设</a:t>
                </a:r>
                <a:r>
                  <a:rPr lang="en-US" altLang="zh-CN" sz="1800" b="0" i="0">
                    <a:solidFill>
                      <a:srgbClr val="FF0000"/>
                    </a:solidFill>
                    <a:latin typeface="微软雅黑" pitchFamily="34" charset="0"/>
                    <a:ea typeface="微软雅黑" pitchFamily="34" charset="-122"/>
                    <a:cs typeface="微软雅黑" pitchFamily="34" charset="-120"/>
                  </a:rPr>
                  <a:t>乙教师所得分数为</a:t>
                </a: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𝑌</m:t>
                    </m:r>
                  </m:oMath>
                </a14:m>
                <a:r>
                  <a:rPr lang="en-US" altLang="zh-CN" sz="1800" b="0" i="0" dirty="0">
                    <a:solidFill>
                      <a:srgbClr val="FF0000"/>
                    </a:solidFill>
                    <a:latin typeface="微软雅黑" pitchFamily="34" charset="0"/>
                    <a:ea typeface="微软雅黑" pitchFamily="34" charset="-122"/>
                    <a:cs typeface="微软雅黑" pitchFamily="34" charset="-120"/>
                  </a:rPr>
                  <a:t>,则</a:t>
                </a: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𝑌</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FF0000"/>
                    </a:solidFill>
                    <a:latin typeface="微软雅黑" pitchFamily="34" charset="0"/>
                    <a:ea typeface="微软雅黑" pitchFamily="34" charset="-122"/>
                    <a:cs typeface="微软雅黑" pitchFamily="34" charset="-120"/>
                  </a:rPr>
                  <a:t>的可能取值为4,6,8,</a:t>
                </a:r>
                <a:endParaRPr lang="en-US" altLang="zh-CN" sz="1800" dirty="0"/>
              </a:p>
              <a:p>
                <a:pPr latinLnBrk="1">
                  <a:lnSpc>
                    <a:spcPts val="4200"/>
                  </a:lnSpc>
                </a:pP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𝑃</m:t>
                    </m:r>
                    <m:r>
                      <a:rPr lang="en-US" altLang="zh-CN" sz="1800" b="0" i="0">
                        <a:solidFill>
                          <a:srgbClr val="FF0000"/>
                        </a:solidFill>
                        <a:latin typeface="Cambria Math" pitchFamily="34" charset="0"/>
                        <a:ea typeface="Cambria Math" pitchFamily="34" charset="-122"/>
                        <a:cs typeface="Cambria Math" pitchFamily="34" charset="-120"/>
                      </a:rPr>
                      <m:t>(</m:t>
                    </m:r>
                    <m:r>
                      <a:rPr lang="en-US" altLang="zh-CN" sz="1800" b="0" i="0">
                        <a:solidFill>
                          <a:srgbClr val="FF0000"/>
                        </a:solidFill>
                        <a:latin typeface="Cambria Math" pitchFamily="34" charset="0"/>
                        <a:ea typeface="Cambria Math" pitchFamily="34" charset="-122"/>
                        <a:cs typeface="Cambria Math" pitchFamily="34" charset="-120"/>
                      </a:rPr>
                      <m:t>𝑌</m:t>
                    </m:r>
                    <m:r>
                      <a:rPr lang="en-US" altLang="zh-CN" sz="1800" b="0" i="0">
                        <a:solidFill>
                          <a:srgbClr val="FF0000"/>
                        </a:solidFill>
                        <a:latin typeface="Cambria Math" pitchFamily="34" charset="0"/>
                        <a:ea typeface="Cambria Math" pitchFamily="34" charset="-122"/>
                        <a:cs typeface="Cambria Math" pitchFamily="34" charset="-120"/>
                      </a:rPr>
                      <m:t>=4)=</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sSubSup>
                          <m:sSubSup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bSupPr>
                          <m:e>
                            <m:r>
                              <m:rPr>
                                <m:sty m:val="p"/>
                              </m:rPr>
                              <a:rPr lang="en-US" altLang="zh-CN" sz="1800" b="0" i="0">
                                <a:solidFill>
                                  <a:srgbClr val="FF0000"/>
                                </a:solidFill>
                                <a:latin typeface="Cambria Math" pitchFamily="34" charset="0"/>
                                <a:ea typeface="Cambria Math" pitchFamily="34" charset="-122"/>
                                <a:cs typeface="Cambria Math" pitchFamily="34" charset="-120"/>
                              </a:rPr>
                              <m:t>C</m:t>
                            </m:r>
                          </m:e>
                          <m:sub>
                            <m:r>
                              <a:rPr lang="en-US" altLang="zh-CN" sz="1800" b="0" i="0">
                                <a:solidFill>
                                  <a:srgbClr val="FF0000"/>
                                </a:solidFill>
                                <a:latin typeface="Cambria Math" pitchFamily="34" charset="0"/>
                                <a:ea typeface="Cambria Math" pitchFamily="34" charset="-122"/>
                                <a:cs typeface="Cambria Math" pitchFamily="34" charset="-120"/>
                              </a:rPr>
                              <m:t>4</m:t>
                            </m:r>
                          </m:sub>
                          <m:sup>
                            <m:r>
                              <a:rPr lang="en-US" altLang="zh-CN" sz="1800" b="0" i="0">
                                <a:solidFill>
                                  <a:srgbClr val="FF0000"/>
                                </a:solidFill>
                                <a:latin typeface="Cambria Math" pitchFamily="34" charset="0"/>
                                <a:ea typeface="Cambria Math" pitchFamily="34" charset="-122"/>
                                <a:cs typeface="Cambria Math" pitchFamily="34" charset="-120"/>
                              </a:rPr>
                              <m:t>2</m:t>
                            </m:r>
                          </m:sup>
                        </m:sSubSup>
                        <m:sSubSup>
                          <m:sSubSupPr>
                            <m:ctrlPr>
                              <a:rPr lang="en-US" altLang="zh-CN" sz="1800" b="0" i="1">
                                <a:solidFill>
                                  <a:srgbClr val="FF000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FF0000"/>
                                </a:solidFill>
                                <a:latin typeface="Cambria Math" pitchFamily="34" charset="0"/>
                                <a:ea typeface="Cambria Math" pitchFamily="34" charset="-122"/>
                                <a:cs typeface="Cambria Math" pitchFamily="34" charset="-120"/>
                              </a:rPr>
                              <m:t>C</m:t>
                            </m:r>
                          </m:e>
                          <m:sub>
                            <m:r>
                              <a:rPr lang="en-US" altLang="zh-CN" sz="1800" b="0" i="0">
                                <a:solidFill>
                                  <a:srgbClr val="FF0000"/>
                                </a:solidFill>
                                <a:latin typeface="Cambria Math" pitchFamily="34" charset="0"/>
                                <a:ea typeface="Cambria Math" pitchFamily="34" charset="-122"/>
                                <a:cs typeface="Cambria Math" pitchFamily="34" charset="-120"/>
                              </a:rPr>
                              <m:t>2</m:t>
                            </m:r>
                          </m:sub>
                          <m:sup>
                            <m:r>
                              <a:rPr lang="en-US" altLang="zh-CN" sz="1800" b="0" i="0">
                                <a:solidFill>
                                  <a:srgbClr val="FF0000"/>
                                </a:solidFill>
                                <a:latin typeface="Cambria Math" pitchFamily="34" charset="0"/>
                                <a:ea typeface="Cambria Math" pitchFamily="34" charset="-122"/>
                                <a:cs typeface="Cambria Math" pitchFamily="34" charset="-120"/>
                              </a:rPr>
                              <m:t>2</m:t>
                            </m:r>
                          </m:sup>
                        </m:sSubSup>
                      </m:num>
                      <m:den>
                        <m:sSubSup>
                          <m:sSubSupPr>
                            <m:ctrlPr>
                              <a:rPr lang="en-US" altLang="zh-CN" sz="1800" b="0" i="1">
                                <a:solidFill>
                                  <a:srgbClr val="FF000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FF0000"/>
                                </a:solidFill>
                                <a:latin typeface="Cambria Math" pitchFamily="34" charset="0"/>
                                <a:ea typeface="Cambria Math" pitchFamily="34" charset="-122"/>
                                <a:cs typeface="Cambria Math" pitchFamily="34" charset="-120"/>
                              </a:rPr>
                              <m:t>C</m:t>
                            </m:r>
                          </m:e>
                          <m:sub>
                            <m:r>
                              <a:rPr lang="en-US" altLang="zh-CN" sz="1800" b="0" i="0">
                                <a:solidFill>
                                  <a:srgbClr val="FF0000"/>
                                </a:solidFill>
                                <a:latin typeface="Cambria Math" pitchFamily="34" charset="0"/>
                                <a:ea typeface="Cambria Math" pitchFamily="34" charset="-122"/>
                                <a:cs typeface="Cambria Math" pitchFamily="34" charset="-120"/>
                              </a:rPr>
                              <m:t>6</m:t>
                            </m:r>
                          </m:sub>
                          <m:sup>
                            <m:r>
                              <a:rPr lang="en-US" altLang="zh-CN" sz="1800" b="0" i="0">
                                <a:solidFill>
                                  <a:srgbClr val="FF0000"/>
                                </a:solidFill>
                                <a:latin typeface="Cambria Math" pitchFamily="34" charset="0"/>
                                <a:ea typeface="Cambria Math" pitchFamily="34" charset="-122"/>
                                <a:cs typeface="Cambria Math" pitchFamily="34" charset="-120"/>
                              </a:rPr>
                              <m:t>4</m:t>
                            </m:r>
                          </m:sup>
                        </m:sSubSup>
                      </m:den>
                    </m:f>
                    <m:r>
                      <a:rPr lang="en-US" altLang="zh-CN" sz="1800" b="0" i="0">
                        <a:solidFill>
                          <a:srgbClr val="FF0000"/>
                        </a:solidFill>
                        <a:latin typeface="Cambria Math" pitchFamily="34" charset="0"/>
                        <a:ea typeface="Cambria Math" pitchFamily="34" charset="-122"/>
                        <a:cs typeface="Cambria Math" pitchFamily="34" charset="-120"/>
                      </a:rPr>
                      <m:t>=</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2</m:t>
                        </m:r>
                      </m:num>
                      <m:den>
                        <m:r>
                          <a:rPr lang="en-US" altLang="zh-CN" sz="1800" b="0" i="0">
                            <a:solidFill>
                              <a:srgbClr val="FF0000"/>
                            </a:solidFill>
                            <a:latin typeface="Cambria Math" pitchFamily="34" charset="0"/>
                            <a:ea typeface="Cambria Math" pitchFamily="34" charset="-122"/>
                            <a:cs typeface="Cambria Math" pitchFamily="34" charset="-120"/>
                          </a:rPr>
                          <m:t>5</m:t>
                        </m:r>
                      </m:den>
                    </m:f>
                  </m:oMath>
                </a14:m>
                <a:r>
                  <a:rPr lang="en-US" altLang="zh-CN" sz="1800" b="0" i="0" dirty="0">
                    <a:solidFill>
                      <a:srgbClr val="FF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𝑃</m:t>
                    </m:r>
                    <m:r>
                      <a:rPr lang="en-US" altLang="zh-CN" sz="1800" b="0" i="0">
                        <a:solidFill>
                          <a:srgbClr val="FF0000"/>
                        </a:solidFill>
                        <a:latin typeface="Cambria Math" pitchFamily="34" charset="0"/>
                        <a:ea typeface="Cambria Math" pitchFamily="34" charset="-122"/>
                        <a:cs typeface="Cambria Math" pitchFamily="34" charset="-120"/>
                      </a:rPr>
                      <m:t>(</m:t>
                    </m:r>
                    <m:r>
                      <a:rPr lang="en-US" altLang="zh-CN" sz="1800" b="0" i="0">
                        <a:solidFill>
                          <a:srgbClr val="FF0000"/>
                        </a:solidFill>
                        <a:latin typeface="Cambria Math" pitchFamily="34" charset="0"/>
                        <a:ea typeface="Cambria Math" pitchFamily="34" charset="-122"/>
                        <a:cs typeface="Cambria Math" pitchFamily="34" charset="-120"/>
                      </a:rPr>
                      <m:t>𝑌</m:t>
                    </m:r>
                    <m:r>
                      <a:rPr lang="en-US" altLang="zh-CN" sz="1800" b="0" i="0">
                        <a:solidFill>
                          <a:srgbClr val="FF0000"/>
                        </a:solidFill>
                        <a:latin typeface="Cambria Math" pitchFamily="34" charset="0"/>
                        <a:ea typeface="Cambria Math" pitchFamily="34" charset="-122"/>
                        <a:cs typeface="Cambria Math" pitchFamily="34" charset="-120"/>
                      </a:rPr>
                      <m:t>=6)=</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sSubSup>
                          <m:sSubSup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bSupPr>
                          <m:e>
                            <m:r>
                              <m:rPr>
                                <m:sty m:val="p"/>
                              </m:rPr>
                              <a:rPr lang="en-US" altLang="zh-CN" sz="1800" b="0" i="0">
                                <a:solidFill>
                                  <a:srgbClr val="FF0000"/>
                                </a:solidFill>
                                <a:latin typeface="Cambria Math" pitchFamily="34" charset="0"/>
                                <a:ea typeface="Cambria Math" pitchFamily="34" charset="-122"/>
                                <a:cs typeface="Cambria Math" pitchFamily="34" charset="-120"/>
                              </a:rPr>
                              <m:t>C</m:t>
                            </m:r>
                          </m:e>
                          <m:sub>
                            <m:r>
                              <a:rPr lang="en-US" altLang="zh-CN" sz="1800" b="0" i="0">
                                <a:solidFill>
                                  <a:srgbClr val="FF0000"/>
                                </a:solidFill>
                                <a:latin typeface="Cambria Math" pitchFamily="34" charset="0"/>
                                <a:ea typeface="Cambria Math" pitchFamily="34" charset="-122"/>
                                <a:cs typeface="Cambria Math" pitchFamily="34" charset="-120"/>
                              </a:rPr>
                              <m:t>4</m:t>
                            </m:r>
                          </m:sub>
                          <m:sup>
                            <m:r>
                              <a:rPr lang="en-US" altLang="zh-CN" sz="1800" b="0" i="0">
                                <a:solidFill>
                                  <a:srgbClr val="FF0000"/>
                                </a:solidFill>
                                <a:latin typeface="Cambria Math" pitchFamily="34" charset="0"/>
                                <a:ea typeface="Cambria Math" pitchFamily="34" charset="-122"/>
                                <a:cs typeface="Cambria Math" pitchFamily="34" charset="-120"/>
                              </a:rPr>
                              <m:t>3</m:t>
                            </m:r>
                          </m:sup>
                        </m:sSubSup>
                        <m:sSubSup>
                          <m:sSubSupPr>
                            <m:ctrlPr>
                              <a:rPr lang="en-US" altLang="zh-CN" sz="1800" b="0" i="1">
                                <a:solidFill>
                                  <a:srgbClr val="FF000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FF0000"/>
                                </a:solidFill>
                                <a:latin typeface="Cambria Math" pitchFamily="34" charset="0"/>
                                <a:ea typeface="Cambria Math" pitchFamily="34" charset="-122"/>
                                <a:cs typeface="Cambria Math" pitchFamily="34" charset="-120"/>
                              </a:rPr>
                              <m:t>C</m:t>
                            </m:r>
                          </m:e>
                          <m:sub>
                            <m:r>
                              <a:rPr lang="en-US" altLang="zh-CN" sz="1800" b="0" i="0">
                                <a:solidFill>
                                  <a:srgbClr val="FF0000"/>
                                </a:solidFill>
                                <a:latin typeface="Cambria Math" pitchFamily="34" charset="0"/>
                                <a:ea typeface="Cambria Math" pitchFamily="34" charset="-122"/>
                                <a:cs typeface="Cambria Math" pitchFamily="34" charset="-120"/>
                              </a:rPr>
                              <m:t>2</m:t>
                            </m:r>
                          </m:sub>
                          <m:sup>
                            <m:r>
                              <a:rPr lang="en-US" altLang="zh-CN" sz="1800" b="0" i="0">
                                <a:solidFill>
                                  <a:srgbClr val="FF0000"/>
                                </a:solidFill>
                                <a:latin typeface="Cambria Math" pitchFamily="34" charset="0"/>
                                <a:ea typeface="Cambria Math" pitchFamily="34" charset="-122"/>
                                <a:cs typeface="Cambria Math" pitchFamily="34" charset="-120"/>
                              </a:rPr>
                              <m:t>1</m:t>
                            </m:r>
                          </m:sup>
                        </m:sSubSup>
                      </m:num>
                      <m:den>
                        <m:sSubSup>
                          <m:sSubSupPr>
                            <m:ctrlPr>
                              <a:rPr lang="en-US" altLang="zh-CN" sz="1800" b="0" i="1">
                                <a:solidFill>
                                  <a:srgbClr val="FF000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FF0000"/>
                                </a:solidFill>
                                <a:latin typeface="Cambria Math" pitchFamily="34" charset="0"/>
                                <a:ea typeface="Cambria Math" pitchFamily="34" charset="-122"/>
                                <a:cs typeface="Cambria Math" pitchFamily="34" charset="-120"/>
                              </a:rPr>
                              <m:t>C</m:t>
                            </m:r>
                          </m:e>
                          <m:sub>
                            <m:r>
                              <a:rPr lang="en-US" altLang="zh-CN" sz="1800" b="0" i="0">
                                <a:solidFill>
                                  <a:srgbClr val="FF0000"/>
                                </a:solidFill>
                                <a:latin typeface="Cambria Math" pitchFamily="34" charset="0"/>
                                <a:ea typeface="Cambria Math" pitchFamily="34" charset="-122"/>
                                <a:cs typeface="Cambria Math" pitchFamily="34" charset="-120"/>
                              </a:rPr>
                              <m:t>6</m:t>
                            </m:r>
                          </m:sub>
                          <m:sup>
                            <m:r>
                              <a:rPr lang="en-US" altLang="zh-CN" sz="1800" b="0" i="0">
                                <a:solidFill>
                                  <a:srgbClr val="FF0000"/>
                                </a:solidFill>
                                <a:latin typeface="Cambria Math" pitchFamily="34" charset="0"/>
                                <a:ea typeface="Cambria Math" pitchFamily="34" charset="-122"/>
                                <a:cs typeface="Cambria Math" pitchFamily="34" charset="-120"/>
                              </a:rPr>
                              <m:t>4</m:t>
                            </m:r>
                          </m:sup>
                        </m:sSubSup>
                      </m:den>
                    </m:f>
                    <m:r>
                      <a:rPr lang="en-US" altLang="zh-CN" sz="1800" b="0" i="0">
                        <a:solidFill>
                          <a:srgbClr val="FF0000"/>
                        </a:solidFill>
                        <a:latin typeface="Cambria Math" pitchFamily="34" charset="0"/>
                        <a:ea typeface="Cambria Math" pitchFamily="34" charset="-122"/>
                        <a:cs typeface="Cambria Math" pitchFamily="34" charset="-120"/>
                      </a:rPr>
                      <m:t>=</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8</m:t>
                        </m:r>
                      </m:num>
                      <m:den>
                        <m:r>
                          <a:rPr lang="en-US" altLang="zh-CN" sz="1800" b="0" i="0">
                            <a:solidFill>
                              <a:srgbClr val="FF0000"/>
                            </a:solidFill>
                            <a:latin typeface="Cambria Math" pitchFamily="34" charset="0"/>
                            <a:ea typeface="Cambria Math" pitchFamily="34" charset="-122"/>
                            <a:cs typeface="Cambria Math" pitchFamily="34" charset="-120"/>
                          </a:rPr>
                          <m:t>15</m:t>
                        </m:r>
                      </m:den>
                    </m:f>
                  </m:oMath>
                </a14:m>
                <a:r>
                  <a:rPr lang="en-US" altLang="zh-CN" sz="1800" b="0" i="0" dirty="0">
                    <a:solidFill>
                      <a:srgbClr val="FF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𝑃</m:t>
                    </m:r>
                    <m:r>
                      <a:rPr lang="en-US" altLang="zh-CN" sz="1800" b="0" i="0">
                        <a:solidFill>
                          <a:srgbClr val="FF0000"/>
                        </a:solidFill>
                        <a:latin typeface="Cambria Math" pitchFamily="34" charset="0"/>
                        <a:ea typeface="Cambria Math" pitchFamily="34" charset="-122"/>
                        <a:cs typeface="Cambria Math" pitchFamily="34" charset="-120"/>
                      </a:rPr>
                      <m:t>(</m:t>
                    </m:r>
                    <m:r>
                      <a:rPr lang="en-US" altLang="zh-CN" sz="1800" b="0" i="0">
                        <a:solidFill>
                          <a:srgbClr val="FF0000"/>
                        </a:solidFill>
                        <a:latin typeface="Cambria Math" pitchFamily="34" charset="0"/>
                        <a:ea typeface="Cambria Math" pitchFamily="34" charset="-122"/>
                        <a:cs typeface="Cambria Math" pitchFamily="34" charset="-120"/>
                      </a:rPr>
                      <m:t>𝑌</m:t>
                    </m:r>
                    <m:r>
                      <a:rPr lang="en-US" altLang="zh-CN" sz="1800" b="0" i="0">
                        <a:solidFill>
                          <a:srgbClr val="FF0000"/>
                        </a:solidFill>
                        <a:latin typeface="Cambria Math" pitchFamily="34" charset="0"/>
                        <a:ea typeface="Cambria Math" pitchFamily="34" charset="-122"/>
                        <a:cs typeface="Cambria Math" pitchFamily="34" charset="-120"/>
                      </a:rPr>
                      <m:t>=8)=</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sSubSup>
                          <m:sSubSup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bSupPr>
                          <m:e>
                            <m:r>
                              <m:rPr>
                                <m:sty m:val="p"/>
                              </m:rPr>
                              <a:rPr lang="en-US" altLang="zh-CN" sz="1800" b="0" i="0">
                                <a:solidFill>
                                  <a:srgbClr val="FF0000"/>
                                </a:solidFill>
                                <a:latin typeface="Cambria Math" pitchFamily="34" charset="0"/>
                                <a:ea typeface="Cambria Math" pitchFamily="34" charset="-122"/>
                                <a:cs typeface="Cambria Math" pitchFamily="34" charset="-120"/>
                              </a:rPr>
                              <m:t>C</m:t>
                            </m:r>
                          </m:e>
                          <m:sub>
                            <m:r>
                              <a:rPr lang="en-US" altLang="zh-CN" sz="1800" b="0" i="0">
                                <a:solidFill>
                                  <a:srgbClr val="FF0000"/>
                                </a:solidFill>
                                <a:latin typeface="Cambria Math" pitchFamily="34" charset="0"/>
                                <a:ea typeface="Cambria Math" pitchFamily="34" charset="-122"/>
                                <a:cs typeface="Cambria Math" pitchFamily="34" charset="-120"/>
                              </a:rPr>
                              <m:t>4</m:t>
                            </m:r>
                          </m:sub>
                          <m:sup>
                            <m:r>
                              <a:rPr lang="en-US" altLang="zh-CN" sz="1800" b="0" i="0">
                                <a:solidFill>
                                  <a:srgbClr val="FF0000"/>
                                </a:solidFill>
                                <a:latin typeface="Cambria Math" pitchFamily="34" charset="0"/>
                                <a:ea typeface="Cambria Math" pitchFamily="34" charset="-122"/>
                                <a:cs typeface="Cambria Math" pitchFamily="34" charset="-120"/>
                              </a:rPr>
                              <m:t>4</m:t>
                            </m:r>
                          </m:sup>
                        </m:sSubSup>
                      </m:num>
                      <m:den>
                        <m:sSubSup>
                          <m:sSubSupPr>
                            <m:ctrlPr>
                              <a:rPr lang="en-US" altLang="zh-CN" sz="1800" b="0" i="1">
                                <a:solidFill>
                                  <a:srgbClr val="FF000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FF0000"/>
                                </a:solidFill>
                                <a:latin typeface="Cambria Math" pitchFamily="34" charset="0"/>
                                <a:ea typeface="Cambria Math" pitchFamily="34" charset="-122"/>
                                <a:cs typeface="Cambria Math" pitchFamily="34" charset="-120"/>
                              </a:rPr>
                              <m:t>C</m:t>
                            </m:r>
                          </m:e>
                          <m:sub>
                            <m:r>
                              <a:rPr lang="en-US" altLang="zh-CN" sz="1800" b="0" i="0">
                                <a:solidFill>
                                  <a:srgbClr val="FF0000"/>
                                </a:solidFill>
                                <a:latin typeface="Cambria Math" pitchFamily="34" charset="0"/>
                                <a:ea typeface="Cambria Math" pitchFamily="34" charset="-122"/>
                                <a:cs typeface="Cambria Math" pitchFamily="34" charset="-120"/>
                              </a:rPr>
                              <m:t>6</m:t>
                            </m:r>
                          </m:sub>
                          <m:sup>
                            <m:r>
                              <a:rPr lang="en-US" altLang="zh-CN" sz="1800" b="0" i="0">
                                <a:solidFill>
                                  <a:srgbClr val="FF0000"/>
                                </a:solidFill>
                                <a:latin typeface="Cambria Math" pitchFamily="34" charset="0"/>
                                <a:ea typeface="Cambria Math" pitchFamily="34" charset="-122"/>
                                <a:cs typeface="Cambria Math" pitchFamily="34" charset="-120"/>
                              </a:rPr>
                              <m:t>4</m:t>
                            </m:r>
                          </m:sup>
                        </m:sSubSup>
                      </m:den>
                    </m:f>
                    <m:r>
                      <a:rPr lang="en-US" altLang="zh-CN" sz="1800" b="0" i="0">
                        <a:solidFill>
                          <a:srgbClr val="FF0000"/>
                        </a:solidFill>
                        <a:latin typeface="Cambria Math" pitchFamily="34" charset="0"/>
                        <a:ea typeface="Cambria Math" pitchFamily="34" charset="-122"/>
                        <a:cs typeface="Cambria Math" pitchFamily="34" charset="-120"/>
                      </a:rPr>
                      <m:t>=</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1</m:t>
                        </m:r>
                      </m:num>
                      <m:den>
                        <m:r>
                          <a:rPr lang="en-US" altLang="zh-CN" sz="1800" b="0" i="0">
                            <a:solidFill>
                              <a:srgbClr val="FF0000"/>
                            </a:solidFill>
                            <a:latin typeface="Cambria Math" pitchFamily="34" charset="0"/>
                            <a:ea typeface="Cambria Math" pitchFamily="34" charset="-122"/>
                            <a:cs typeface="Cambria Math" pitchFamily="34" charset="-120"/>
                          </a:rPr>
                          <m:t>15</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FF0000"/>
                    </a:solidFill>
                    <a:latin typeface="微软雅黑" pitchFamily="34" charset="0"/>
                    <a:ea typeface="微软雅黑" pitchFamily="34" charset="-122"/>
                    <a:cs typeface="微软雅黑" pitchFamily="34" charset="-120"/>
                  </a:rPr>
                  <a:t>,</a:t>
                </a:r>
                <a:endParaRPr lang="en-US" altLang="zh-CN" sz="1800" dirty="0"/>
              </a:p>
              <a:p>
                <a:pPr latinLnBrk="1">
                  <a:lnSpc>
                    <a:spcPts val="3400"/>
                  </a:lnSpc>
                </a:pPr>
                <a:r>
                  <a:rPr lang="en-US" altLang="zh-CN" b="0" i="0">
                    <a:solidFill>
                      <a:srgbClr val="FF0000"/>
                    </a:solidFill>
                    <a:latin typeface="微软雅黑" pitchFamily="34" charset="0"/>
                    <a:ea typeface="微软雅黑" pitchFamily="34" charset="-122"/>
                    <a:cs typeface="微软雅黑" pitchFamily="34" charset="-120"/>
                  </a:rPr>
                  <a:t>则</a:t>
                </a: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𝐸</m:t>
                    </m:r>
                    <m:r>
                      <a:rPr lang="en-US" altLang="zh-CN" sz="1800" b="0" i="0">
                        <a:solidFill>
                          <a:srgbClr val="FF0000"/>
                        </a:solidFill>
                        <a:latin typeface="Cambria Math" pitchFamily="34" charset="0"/>
                        <a:ea typeface="Cambria Math" pitchFamily="34" charset="-122"/>
                        <a:cs typeface="Cambria Math" pitchFamily="34" charset="-120"/>
                      </a:rPr>
                      <m:t>(</m:t>
                    </m:r>
                    <m:r>
                      <a:rPr lang="en-US" altLang="zh-CN" sz="1800" b="0" i="0">
                        <a:solidFill>
                          <a:srgbClr val="FF0000"/>
                        </a:solidFill>
                        <a:latin typeface="Cambria Math" pitchFamily="34" charset="0"/>
                        <a:ea typeface="Cambria Math" pitchFamily="34" charset="-122"/>
                        <a:cs typeface="Cambria Math" pitchFamily="34" charset="-120"/>
                      </a:rPr>
                      <m:t>𝑌</m:t>
                    </m:r>
                    <m:r>
                      <a:rPr lang="en-US" altLang="zh-CN" sz="1800" b="0" i="0">
                        <a:solidFill>
                          <a:srgbClr val="FF0000"/>
                        </a:solidFill>
                        <a:latin typeface="Cambria Math" pitchFamily="34" charset="0"/>
                        <a:ea typeface="Cambria Math" pitchFamily="34" charset="-122"/>
                        <a:cs typeface="Cambria Math" pitchFamily="34" charset="-120"/>
                      </a:rPr>
                      <m:t>)=4×</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2</m:t>
                        </m:r>
                      </m:num>
                      <m:den>
                        <m:r>
                          <a:rPr lang="en-US" altLang="zh-CN" sz="1800" b="0" i="0">
                            <a:solidFill>
                              <a:srgbClr val="FF0000"/>
                            </a:solidFill>
                            <a:latin typeface="Cambria Math" pitchFamily="34" charset="0"/>
                            <a:ea typeface="Cambria Math" pitchFamily="34" charset="-122"/>
                            <a:cs typeface="Cambria Math" pitchFamily="34" charset="-120"/>
                          </a:rPr>
                          <m:t>5</m:t>
                        </m:r>
                      </m:den>
                    </m:f>
                    <m:r>
                      <a:rPr lang="en-US" altLang="zh-CN" sz="1800" b="0" i="0">
                        <a:solidFill>
                          <a:srgbClr val="FF0000"/>
                        </a:solidFill>
                        <a:latin typeface="Cambria Math" pitchFamily="34" charset="0"/>
                        <a:ea typeface="Cambria Math" pitchFamily="34" charset="-122"/>
                        <a:cs typeface="Cambria Math" pitchFamily="34" charset="-120"/>
                      </a:rPr>
                      <m:t>+6×</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8</m:t>
                        </m:r>
                      </m:num>
                      <m:den>
                        <m:r>
                          <a:rPr lang="en-US" altLang="zh-CN" sz="1800" b="0" i="0">
                            <a:solidFill>
                              <a:srgbClr val="FF0000"/>
                            </a:solidFill>
                            <a:latin typeface="Cambria Math" pitchFamily="34" charset="0"/>
                            <a:ea typeface="Cambria Math" pitchFamily="34" charset="-122"/>
                            <a:cs typeface="Cambria Math" pitchFamily="34" charset="-120"/>
                          </a:rPr>
                          <m:t>15</m:t>
                        </m:r>
                      </m:den>
                    </m:f>
                    <m:r>
                      <a:rPr lang="en-US" altLang="zh-CN" sz="1800" b="0" i="0">
                        <a:solidFill>
                          <a:srgbClr val="FF0000"/>
                        </a:solidFill>
                        <a:latin typeface="Cambria Math" pitchFamily="34" charset="0"/>
                        <a:ea typeface="Cambria Math" pitchFamily="34" charset="-122"/>
                        <a:cs typeface="Cambria Math" pitchFamily="34" charset="-120"/>
                      </a:rPr>
                      <m:t>+8×</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1</m:t>
                        </m:r>
                      </m:num>
                      <m:den>
                        <m:r>
                          <a:rPr lang="en-US" altLang="zh-CN" sz="1800" b="0" i="0">
                            <a:solidFill>
                              <a:srgbClr val="FF0000"/>
                            </a:solidFill>
                            <a:latin typeface="Cambria Math" pitchFamily="34" charset="0"/>
                            <a:ea typeface="Cambria Math" pitchFamily="34" charset="-122"/>
                            <a:cs typeface="Cambria Math" pitchFamily="34" charset="-120"/>
                          </a:rPr>
                          <m:t>15</m:t>
                        </m:r>
                      </m:den>
                    </m:f>
                    <m:r>
                      <a:rPr lang="en-US" altLang="zh-CN" sz="1800" b="0" i="0">
                        <a:solidFill>
                          <a:srgbClr val="FF0000"/>
                        </a:solidFill>
                        <a:latin typeface="Cambria Math" pitchFamily="34" charset="0"/>
                        <a:ea typeface="Cambria Math" pitchFamily="34" charset="-122"/>
                        <a:cs typeface="Cambria Math" pitchFamily="34" charset="-120"/>
                      </a:rPr>
                      <m:t>=</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24+48+8</m:t>
                        </m:r>
                      </m:num>
                      <m:den>
                        <m:r>
                          <a:rPr lang="en-US" altLang="zh-CN" sz="1800" b="0" i="0">
                            <a:solidFill>
                              <a:srgbClr val="FF0000"/>
                            </a:solidFill>
                            <a:latin typeface="Cambria Math" pitchFamily="34" charset="0"/>
                            <a:ea typeface="Cambria Math" pitchFamily="34" charset="-122"/>
                            <a:cs typeface="Cambria Math" pitchFamily="34" charset="-120"/>
                          </a:rPr>
                          <m:t>15</m:t>
                        </m:r>
                      </m:den>
                    </m:f>
                    <m:r>
                      <a:rPr lang="en-US" altLang="zh-CN" sz="1800" b="0" i="0">
                        <a:solidFill>
                          <a:srgbClr val="FF0000"/>
                        </a:solidFill>
                        <a:latin typeface="Cambria Math" pitchFamily="34" charset="0"/>
                        <a:ea typeface="Cambria Math" pitchFamily="34" charset="-122"/>
                        <a:cs typeface="Cambria Math" pitchFamily="34" charset="-120"/>
                      </a:rPr>
                      <m:t>=</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16</m:t>
                        </m:r>
                      </m:num>
                      <m:den>
                        <m:r>
                          <a:rPr lang="en-US" altLang="zh-CN" sz="1800" b="0" i="0">
                            <a:solidFill>
                              <a:srgbClr val="FF0000"/>
                            </a:solidFill>
                            <a:latin typeface="Cambria Math" pitchFamily="34" charset="0"/>
                            <a:ea typeface="Cambria Math" pitchFamily="34" charset="-122"/>
                            <a:cs typeface="Cambria Math" pitchFamily="34" charset="-120"/>
                          </a:rPr>
                          <m:t>3</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FF0000"/>
                    </a:solidFill>
                    <a:latin typeface="微软雅黑" pitchFamily="34" charset="0"/>
                    <a:ea typeface="微软雅黑" pitchFamily="34" charset="-122"/>
                    <a:cs typeface="微软雅黑" pitchFamily="34" charset="-120"/>
                  </a:rPr>
                  <a:t>,</a:t>
                </a:r>
                <a:endParaRPr lang="en-US" altLang="zh-CN" sz="1800" dirty="0"/>
              </a:p>
              <a:p>
                <a:pPr latinLnBrk="1">
                  <a:lnSpc>
                    <a:spcPts val="3400"/>
                  </a:lnSpc>
                </a:pP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𝐷</m:t>
                    </m:r>
                    <m:r>
                      <a:rPr lang="en-US" altLang="zh-CN" sz="1800" b="0" i="0">
                        <a:solidFill>
                          <a:srgbClr val="FF0000"/>
                        </a:solidFill>
                        <a:latin typeface="Cambria Math" pitchFamily="34" charset="0"/>
                        <a:ea typeface="Cambria Math" pitchFamily="34" charset="-122"/>
                        <a:cs typeface="Cambria Math" pitchFamily="34" charset="-120"/>
                      </a:rPr>
                      <m:t>(</m:t>
                    </m:r>
                    <m:r>
                      <a:rPr lang="en-US" altLang="zh-CN" sz="1800" b="0" i="0">
                        <a:solidFill>
                          <a:srgbClr val="FF0000"/>
                        </a:solidFill>
                        <a:latin typeface="Cambria Math" pitchFamily="34" charset="0"/>
                        <a:ea typeface="Cambria Math" pitchFamily="34" charset="-122"/>
                        <a:cs typeface="Cambria Math" pitchFamily="34" charset="-120"/>
                      </a:rPr>
                      <m:t>𝑌</m:t>
                    </m:r>
                    <m:r>
                      <a:rPr lang="en-US" altLang="zh-CN" sz="1800" b="0" i="0">
                        <a:solidFill>
                          <a:srgbClr val="FF0000"/>
                        </a:solidFill>
                        <a:latin typeface="Cambria Math" pitchFamily="34" charset="0"/>
                        <a:ea typeface="Cambria Math" pitchFamily="34" charset="-122"/>
                        <a:cs typeface="Cambria Math" pitchFamily="34" charset="-120"/>
                      </a:rPr>
                      <m:t>)=</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2</m:t>
                        </m:r>
                      </m:num>
                      <m:den>
                        <m:r>
                          <a:rPr lang="en-US" altLang="zh-CN" sz="1800" b="0" i="0">
                            <a:solidFill>
                              <a:srgbClr val="FF0000"/>
                            </a:solidFill>
                            <a:latin typeface="Cambria Math" pitchFamily="34" charset="0"/>
                            <a:ea typeface="Cambria Math" pitchFamily="34" charset="-122"/>
                            <a:cs typeface="Cambria Math" pitchFamily="34" charset="-120"/>
                          </a:rPr>
                          <m:t>5</m:t>
                        </m:r>
                      </m:den>
                    </m:f>
                    <m:r>
                      <a:rPr lang="en-US" altLang="zh-CN" sz="1800" b="0" i="0">
                        <a:solidFill>
                          <a:srgbClr val="FF0000"/>
                        </a:solidFill>
                        <a:latin typeface="Cambria Math" pitchFamily="34" charset="0"/>
                        <a:ea typeface="Cambria Math" pitchFamily="34" charset="-122"/>
                        <a:cs typeface="Cambria Math" pitchFamily="34" charset="-120"/>
                      </a:rPr>
                      <m:t>×</m:t>
                    </m:r>
                    <m:sSup>
                      <m:sSup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FF0000"/>
                            </a:solidFill>
                            <a:latin typeface="Cambria Math" pitchFamily="34" charset="0"/>
                            <a:ea typeface="Cambria Math" pitchFamily="34" charset="-122"/>
                            <a:cs typeface="Cambria Math" pitchFamily="34" charset="-120"/>
                          </a:rPr>
                          <m:t>(4−</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16</m:t>
                            </m:r>
                          </m:num>
                          <m:den>
                            <m:r>
                              <a:rPr lang="en-US" altLang="zh-CN" sz="1800" b="0" i="0">
                                <a:solidFill>
                                  <a:srgbClr val="FF0000"/>
                                </a:solidFill>
                                <a:latin typeface="Cambria Math" pitchFamily="34" charset="0"/>
                                <a:ea typeface="Cambria Math" pitchFamily="34" charset="-122"/>
                                <a:cs typeface="Cambria Math" pitchFamily="34" charset="-120"/>
                              </a:rPr>
                              <m:t>3</m:t>
                            </m:r>
                          </m:den>
                        </m:f>
                        <m:r>
                          <a:rPr lang="en-US" altLang="zh-CN" sz="1800" b="0" i="0">
                            <a:solidFill>
                              <a:srgbClr val="FF0000"/>
                            </a:solidFill>
                            <a:latin typeface="Cambria Math" pitchFamily="34" charset="0"/>
                            <a:ea typeface="Cambria Math" pitchFamily="34" charset="-122"/>
                            <a:cs typeface="Cambria Math" pitchFamily="34" charset="-120"/>
                          </a:rPr>
                          <m:t>)</m:t>
                        </m:r>
                      </m:e>
                      <m:sup>
                        <m:r>
                          <a:rPr lang="en-US" altLang="zh-CN" sz="1800" b="0" i="0">
                            <a:solidFill>
                              <a:srgbClr val="FF0000"/>
                            </a:solidFill>
                            <a:latin typeface="Cambria Math" pitchFamily="34" charset="0"/>
                            <a:ea typeface="Cambria Math" pitchFamily="34" charset="-122"/>
                            <a:cs typeface="Cambria Math" pitchFamily="34" charset="-120"/>
                          </a:rPr>
                          <m:t>2</m:t>
                        </m:r>
                      </m:sup>
                    </m:sSup>
                    <m:r>
                      <a:rPr lang="en-US" altLang="zh-CN" sz="1800" b="0" i="0">
                        <a:solidFill>
                          <a:srgbClr val="FF0000"/>
                        </a:solidFill>
                        <a:latin typeface="Cambria Math" pitchFamily="34" charset="0"/>
                        <a:ea typeface="Cambria Math" pitchFamily="34" charset="-122"/>
                        <a:cs typeface="Cambria Math" pitchFamily="34" charset="-120"/>
                      </a:rPr>
                      <m:t>+</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8</m:t>
                        </m:r>
                      </m:num>
                      <m:den>
                        <m:r>
                          <a:rPr lang="en-US" altLang="zh-CN" sz="1800" b="0" i="0">
                            <a:solidFill>
                              <a:srgbClr val="FF0000"/>
                            </a:solidFill>
                            <a:latin typeface="Cambria Math" pitchFamily="34" charset="0"/>
                            <a:ea typeface="Cambria Math" pitchFamily="34" charset="-122"/>
                            <a:cs typeface="Cambria Math" pitchFamily="34" charset="-120"/>
                          </a:rPr>
                          <m:t>15</m:t>
                        </m:r>
                      </m:den>
                    </m:f>
                    <m:r>
                      <a:rPr lang="en-US" altLang="zh-CN" sz="1800" b="0" i="0">
                        <a:solidFill>
                          <a:srgbClr val="FF0000"/>
                        </a:solidFill>
                        <a:latin typeface="Cambria Math" pitchFamily="34" charset="0"/>
                        <a:ea typeface="Cambria Math" pitchFamily="34" charset="-122"/>
                        <a:cs typeface="Cambria Math" pitchFamily="34" charset="-120"/>
                      </a:rPr>
                      <m:t>×</m:t>
                    </m:r>
                    <m:sSup>
                      <m:sSup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FF0000"/>
                            </a:solidFill>
                            <a:latin typeface="Cambria Math" pitchFamily="34" charset="0"/>
                            <a:ea typeface="Cambria Math" pitchFamily="34" charset="-122"/>
                            <a:cs typeface="Cambria Math" pitchFamily="34" charset="-120"/>
                          </a:rPr>
                          <m:t>(6−</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16</m:t>
                            </m:r>
                          </m:num>
                          <m:den>
                            <m:r>
                              <a:rPr lang="en-US" altLang="zh-CN" sz="1800" b="0" i="0">
                                <a:solidFill>
                                  <a:srgbClr val="FF0000"/>
                                </a:solidFill>
                                <a:latin typeface="Cambria Math" pitchFamily="34" charset="0"/>
                                <a:ea typeface="Cambria Math" pitchFamily="34" charset="-122"/>
                                <a:cs typeface="Cambria Math" pitchFamily="34" charset="-120"/>
                              </a:rPr>
                              <m:t>3</m:t>
                            </m:r>
                          </m:den>
                        </m:f>
                        <m:r>
                          <a:rPr lang="en-US" altLang="zh-CN" sz="1800" b="0" i="0">
                            <a:solidFill>
                              <a:srgbClr val="FF0000"/>
                            </a:solidFill>
                            <a:latin typeface="Cambria Math" pitchFamily="34" charset="0"/>
                            <a:ea typeface="Cambria Math" pitchFamily="34" charset="-122"/>
                            <a:cs typeface="Cambria Math" pitchFamily="34" charset="-120"/>
                          </a:rPr>
                          <m:t>)</m:t>
                        </m:r>
                      </m:e>
                      <m:sup>
                        <m:r>
                          <a:rPr lang="en-US" altLang="zh-CN" sz="1800" b="0" i="0">
                            <a:solidFill>
                              <a:srgbClr val="FF0000"/>
                            </a:solidFill>
                            <a:latin typeface="Cambria Math" pitchFamily="34" charset="0"/>
                            <a:ea typeface="Cambria Math" pitchFamily="34" charset="-122"/>
                            <a:cs typeface="Cambria Math" pitchFamily="34" charset="-120"/>
                          </a:rPr>
                          <m:t>2</m:t>
                        </m:r>
                      </m:sup>
                    </m:sSup>
                    <m:r>
                      <a:rPr lang="en-US" altLang="zh-CN" sz="1800" b="0" i="0">
                        <a:solidFill>
                          <a:srgbClr val="FF0000"/>
                        </a:solidFill>
                        <a:latin typeface="Cambria Math" pitchFamily="34" charset="0"/>
                        <a:ea typeface="Cambria Math" pitchFamily="34" charset="-122"/>
                        <a:cs typeface="Cambria Math" pitchFamily="34" charset="-120"/>
                      </a:rPr>
                      <m:t>+</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1</m:t>
                        </m:r>
                      </m:num>
                      <m:den>
                        <m:r>
                          <a:rPr lang="en-US" altLang="zh-CN" sz="1800" b="0" i="0">
                            <a:solidFill>
                              <a:srgbClr val="FF0000"/>
                            </a:solidFill>
                            <a:latin typeface="Cambria Math" pitchFamily="34" charset="0"/>
                            <a:ea typeface="Cambria Math" pitchFamily="34" charset="-122"/>
                            <a:cs typeface="Cambria Math" pitchFamily="34" charset="-120"/>
                          </a:rPr>
                          <m:t>15</m:t>
                        </m:r>
                      </m:den>
                    </m:f>
                    <m:r>
                      <a:rPr lang="en-US" altLang="zh-CN" sz="1800" b="0" i="0">
                        <a:solidFill>
                          <a:srgbClr val="FF0000"/>
                        </a:solidFill>
                        <a:latin typeface="Cambria Math" pitchFamily="34" charset="0"/>
                        <a:ea typeface="Cambria Math" pitchFamily="34" charset="-122"/>
                        <a:cs typeface="Cambria Math" pitchFamily="34" charset="-120"/>
                      </a:rPr>
                      <m:t>×</m:t>
                    </m:r>
                    <m:sSup>
                      <m:sSup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FF0000"/>
                            </a:solidFill>
                            <a:latin typeface="Cambria Math" pitchFamily="34" charset="0"/>
                            <a:ea typeface="Cambria Math" pitchFamily="34" charset="-122"/>
                            <a:cs typeface="Cambria Math" pitchFamily="34" charset="-120"/>
                          </a:rPr>
                          <m:t>(8−</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16</m:t>
                            </m:r>
                          </m:num>
                          <m:den>
                            <m:r>
                              <a:rPr lang="en-US" altLang="zh-CN" sz="1800" b="0" i="0">
                                <a:solidFill>
                                  <a:srgbClr val="FF0000"/>
                                </a:solidFill>
                                <a:latin typeface="Cambria Math" pitchFamily="34" charset="0"/>
                                <a:ea typeface="Cambria Math" pitchFamily="34" charset="-122"/>
                                <a:cs typeface="Cambria Math" pitchFamily="34" charset="-120"/>
                              </a:rPr>
                              <m:t>3</m:t>
                            </m:r>
                          </m:den>
                        </m:f>
                        <m:r>
                          <a:rPr lang="en-US" altLang="zh-CN" sz="1800" b="0" i="0">
                            <a:solidFill>
                              <a:srgbClr val="FF0000"/>
                            </a:solidFill>
                            <a:latin typeface="Cambria Math" pitchFamily="34" charset="0"/>
                            <a:ea typeface="Cambria Math" pitchFamily="34" charset="-122"/>
                            <a:cs typeface="Cambria Math" pitchFamily="34" charset="-120"/>
                          </a:rPr>
                          <m:t>)</m:t>
                        </m:r>
                      </m:e>
                      <m:sup>
                        <m:r>
                          <a:rPr lang="en-US" altLang="zh-CN" sz="1800" b="0" i="0">
                            <a:solidFill>
                              <a:srgbClr val="FF0000"/>
                            </a:solidFill>
                            <a:latin typeface="Cambria Math" pitchFamily="34" charset="0"/>
                            <a:ea typeface="Cambria Math" pitchFamily="34" charset="-122"/>
                            <a:cs typeface="Cambria Math" pitchFamily="34" charset="-120"/>
                          </a:rPr>
                          <m:t>2</m:t>
                        </m:r>
                      </m:sup>
                    </m:sSup>
                    <m:r>
                      <a:rPr lang="en-US" altLang="zh-CN" sz="1800" b="0" i="0">
                        <a:solidFill>
                          <a:srgbClr val="FF0000"/>
                        </a:solidFill>
                        <a:latin typeface="Cambria Math" pitchFamily="34" charset="0"/>
                        <a:ea typeface="Cambria Math" pitchFamily="34" charset="-122"/>
                        <a:cs typeface="Cambria Math" pitchFamily="34" charset="-120"/>
                      </a:rPr>
                      <m:t>=</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64</m:t>
                        </m:r>
                      </m:num>
                      <m:den>
                        <m:r>
                          <a:rPr lang="en-US" altLang="zh-CN" sz="1800" b="0" i="0">
                            <a:solidFill>
                              <a:srgbClr val="FF0000"/>
                            </a:solidFill>
                            <a:latin typeface="Cambria Math" pitchFamily="34" charset="0"/>
                            <a:ea typeface="Cambria Math" pitchFamily="34" charset="-122"/>
                            <a:cs typeface="Cambria Math" pitchFamily="34" charset="-120"/>
                          </a:rPr>
                          <m:t>45</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FF0000"/>
                    </a:solidFill>
                    <a:latin typeface="微软雅黑" pitchFamily="34" charset="0"/>
                    <a:ea typeface="微软雅黑" pitchFamily="34" charset="-122"/>
                    <a:cs typeface="微软雅黑" pitchFamily="34" charset="-120"/>
                  </a:rPr>
                  <a:t>,</a:t>
                </a:r>
                <a:endParaRPr lang="en-US" altLang="zh-CN" sz="1800" dirty="0"/>
              </a:p>
              <a:p>
                <a:pPr latinLnBrk="1">
                  <a:lnSpc>
                    <a:spcPts val="3300"/>
                  </a:lnSpc>
                </a:pPr>
                <a:r>
                  <a:rPr lang="en-US" altLang="zh-CN" b="0" i="0">
                    <a:solidFill>
                      <a:srgbClr val="FF0000"/>
                    </a:solidFill>
                    <a:latin typeface="微软雅黑" pitchFamily="34" charset="0"/>
                    <a:ea typeface="微软雅黑" pitchFamily="34" charset="-122"/>
                    <a:cs typeface="微软雅黑" pitchFamily="34" charset="-120"/>
                  </a:rPr>
                  <a:t>由</a:t>
                </a: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𝐸</m:t>
                    </m:r>
                    <m:r>
                      <a:rPr lang="en-US" altLang="zh-CN" sz="1800" b="0" i="0">
                        <a:solidFill>
                          <a:srgbClr val="FF0000"/>
                        </a:solidFill>
                        <a:latin typeface="Cambria Math" pitchFamily="34" charset="0"/>
                        <a:ea typeface="Cambria Math" pitchFamily="34" charset="-122"/>
                        <a:cs typeface="Cambria Math" pitchFamily="34" charset="-120"/>
                      </a:rPr>
                      <m:t>(</m:t>
                    </m:r>
                    <m:r>
                      <a:rPr lang="en-US" altLang="zh-CN" sz="1800" b="0" i="0">
                        <a:solidFill>
                          <a:srgbClr val="FF0000"/>
                        </a:solidFill>
                        <a:latin typeface="Cambria Math" pitchFamily="34" charset="0"/>
                        <a:ea typeface="Cambria Math" pitchFamily="34" charset="-122"/>
                        <a:cs typeface="Cambria Math" pitchFamily="34" charset="-120"/>
                      </a:rPr>
                      <m:t>𝑋</m:t>
                    </m:r>
                    <m:r>
                      <a:rPr lang="en-US" altLang="zh-CN" sz="1800" b="0" i="0">
                        <a:solidFill>
                          <a:srgbClr val="FF0000"/>
                        </a:solidFill>
                        <a:latin typeface="Cambria Math" pitchFamily="34" charset="0"/>
                        <a:ea typeface="Cambria Math" pitchFamily="34" charset="-122"/>
                        <a:cs typeface="Cambria Math" pitchFamily="34" charset="-120"/>
                      </a:rPr>
                      <m:t>)=</m:t>
                    </m:r>
                    <m:r>
                      <a:rPr lang="en-US" altLang="zh-CN" sz="1800" b="0" i="0">
                        <a:solidFill>
                          <a:srgbClr val="FF0000"/>
                        </a:solidFill>
                        <a:latin typeface="Cambria Math" pitchFamily="34" charset="0"/>
                        <a:ea typeface="Cambria Math" pitchFamily="34" charset="-122"/>
                        <a:cs typeface="Cambria Math" pitchFamily="34" charset="-120"/>
                      </a:rPr>
                      <m:t>𝐸</m:t>
                    </m:r>
                    <m:r>
                      <a:rPr lang="en-US" altLang="zh-CN" sz="1800" b="0" i="0">
                        <a:solidFill>
                          <a:srgbClr val="FF0000"/>
                        </a:solidFill>
                        <a:latin typeface="Cambria Math" pitchFamily="34" charset="0"/>
                        <a:ea typeface="Cambria Math" pitchFamily="34" charset="-122"/>
                        <a:cs typeface="Cambria Math" pitchFamily="34" charset="-120"/>
                      </a:rPr>
                      <m:t>(</m:t>
                    </m:r>
                    <m:r>
                      <a:rPr lang="en-US" altLang="zh-CN" sz="1800" b="0" i="0">
                        <a:solidFill>
                          <a:srgbClr val="FF0000"/>
                        </a:solidFill>
                        <a:latin typeface="Cambria Math" pitchFamily="34" charset="0"/>
                        <a:ea typeface="Cambria Math" pitchFamily="34" charset="-122"/>
                        <a:cs typeface="Cambria Math" pitchFamily="34" charset="-120"/>
                      </a:rPr>
                      <m:t>𝑌</m:t>
                    </m:r>
                    <m:r>
                      <a:rPr lang="en-US" altLang="zh-CN" sz="1800" b="0" i="0" smtClean="0">
                        <a:solidFill>
                          <a:srgbClr val="FF0000"/>
                        </a:solidFill>
                        <a:latin typeface="Cambria Math" pitchFamily="34" charset="0"/>
                        <a:ea typeface="Cambria Math" pitchFamily="34" charset="-122"/>
                        <a:cs typeface="Cambria Math" pitchFamily="34" charset="-120"/>
                      </a:rPr>
                      <m:t>)</m:t>
                    </m:r>
                  </m:oMath>
                </a14:m>
                <a:r>
                  <a:rPr lang="en-US" altLang="zh-CN" sz="1800" b="0" i="0" dirty="0">
                    <a:solidFill>
                      <a:srgbClr val="FF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𝐷</m:t>
                    </m:r>
                    <m:r>
                      <a:rPr lang="en-US" altLang="zh-CN" sz="1800" b="0" i="0">
                        <a:solidFill>
                          <a:srgbClr val="FF0000"/>
                        </a:solidFill>
                        <a:latin typeface="Cambria Math" pitchFamily="34" charset="0"/>
                        <a:ea typeface="Cambria Math" pitchFamily="34" charset="-122"/>
                        <a:cs typeface="Cambria Math" pitchFamily="34" charset="-120"/>
                      </a:rPr>
                      <m:t>(</m:t>
                    </m:r>
                    <m:r>
                      <a:rPr lang="en-US" altLang="zh-CN" sz="1800" b="0" i="0">
                        <a:solidFill>
                          <a:srgbClr val="FF0000"/>
                        </a:solidFill>
                        <a:latin typeface="Cambria Math" pitchFamily="34" charset="0"/>
                        <a:ea typeface="Cambria Math" pitchFamily="34" charset="-122"/>
                        <a:cs typeface="Cambria Math" pitchFamily="34" charset="-120"/>
                      </a:rPr>
                      <m:t>𝑋</m:t>
                    </m:r>
                    <m:r>
                      <a:rPr lang="en-US" altLang="zh-CN" sz="1800" b="0" i="0">
                        <a:solidFill>
                          <a:srgbClr val="FF0000"/>
                        </a:solidFill>
                        <a:latin typeface="Cambria Math" pitchFamily="34" charset="0"/>
                        <a:ea typeface="Cambria Math" pitchFamily="34" charset="-122"/>
                        <a:cs typeface="Cambria Math" pitchFamily="34" charset="-120"/>
                      </a:rPr>
                      <m:t>)&gt;</m:t>
                    </m:r>
                    <m:r>
                      <a:rPr lang="en-US" altLang="zh-CN" sz="1800" b="0" i="0">
                        <a:solidFill>
                          <a:srgbClr val="FF0000"/>
                        </a:solidFill>
                        <a:latin typeface="Cambria Math" pitchFamily="34" charset="0"/>
                        <a:ea typeface="Cambria Math" pitchFamily="34" charset="-122"/>
                        <a:cs typeface="Cambria Math" pitchFamily="34" charset="-120"/>
                      </a:rPr>
                      <m:t>𝐷</m:t>
                    </m:r>
                    <m:r>
                      <a:rPr lang="en-US" altLang="zh-CN" sz="1800" b="0" i="0">
                        <a:solidFill>
                          <a:srgbClr val="FF0000"/>
                        </a:solidFill>
                        <a:latin typeface="Cambria Math" pitchFamily="34" charset="0"/>
                        <a:ea typeface="Cambria Math" pitchFamily="34" charset="-122"/>
                        <a:cs typeface="Cambria Math" pitchFamily="34" charset="-120"/>
                      </a:rPr>
                      <m:t>(</m:t>
                    </m:r>
                    <m:r>
                      <a:rPr lang="en-US" altLang="zh-CN" sz="1800" b="0" i="0">
                        <a:solidFill>
                          <a:srgbClr val="FF0000"/>
                        </a:solidFill>
                        <a:latin typeface="Cambria Math" pitchFamily="34" charset="0"/>
                        <a:ea typeface="Cambria Math" pitchFamily="34" charset="-122"/>
                        <a:cs typeface="Cambria Math" pitchFamily="34" charset="-120"/>
                      </a:rPr>
                      <m:t>𝑌</m:t>
                    </m:r>
                    <m:r>
                      <a:rPr lang="en-US" altLang="zh-CN" sz="1800" b="0" i="0" smtClean="0">
                        <a:solidFill>
                          <a:srgbClr val="FF0000"/>
                        </a:solidFill>
                        <a:latin typeface="Cambria Math" pitchFamily="34" charset="0"/>
                        <a:ea typeface="Cambria Math" pitchFamily="34" charset="-122"/>
                        <a:cs typeface="Cambria Math" pitchFamily="34" charset="-120"/>
                      </a:rPr>
                      <m:t>)</m:t>
                    </m:r>
                  </m:oMath>
                </a14:m>
                <a:r>
                  <a:rPr lang="en-US" altLang="zh-CN" sz="1800" b="0" i="0" dirty="0">
                    <a:solidFill>
                      <a:srgbClr val="FF0000"/>
                    </a:solidFill>
                    <a:latin typeface="微软雅黑" pitchFamily="34" charset="0"/>
                    <a:ea typeface="微软雅黑" pitchFamily="34" charset="-122"/>
                    <a:cs typeface="微软雅黑" pitchFamily="34" charset="-120"/>
                  </a:rPr>
                  <a:t>,知乙教师的得分更为稳定,故选择乙教师参赛比较合适.</a:t>
                </a:r>
                <a:r>
                  <a:rPr lang="en-US" altLang="zh-CN" sz="1800" b="0" i="0" dirty="0">
                    <a:solidFill>
                      <a:srgbClr val="00A0AF"/>
                    </a:solidFill>
                    <a:latin typeface="微软雅黑" pitchFamily="34" charset="0"/>
                    <a:ea typeface="楷体" pitchFamily="34" charset="-122"/>
                    <a:cs typeface="微软雅黑" pitchFamily="34" charset="-120"/>
                  </a:rPr>
                  <a:t>（提示：随机变量</a:t>
                </a:r>
                <a14:m>
                  <m:oMath xmlns:m="http://schemas.openxmlformats.org/officeDocument/2006/math">
                    <m:r>
                      <a:rPr lang="en-US" altLang="zh-CN" sz="1800" b="0" i="0">
                        <a:solidFill>
                          <a:srgbClr val="00A0AF"/>
                        </a:solidFill>
                        <a:latin typeface="Cambria Math" pitchFamily="34" charset="0"/>
                        <a:ea typeface="Cambria Math" pitchFamily="34" charset="-122"/>
                        <a:cs typeface="Cambria Math" pitchFamily="34" charset="-120"/>
                      </a:rPr>
                      <m:t>𝑋</m:t>
                    </m:r>
                  </m:oMath>
                </a14:m>
                <a:r>
                  <a:rPr lang="en-US" altLang="zh-CN" sz="100" b="0" i="0" kern="0" spc="-99900" dirty="0">
                    <a:solidFill>
                      <a:srgbClr val="FFFFFF"/>
                    </a:solidFill>
                    <a:latin typeface="微软雅黑" pitchFamily="34" charset="0"/>
                    <a:ea typeface="楷体" pitchFamily="34" charset="-122"/>
                    <a:cs typeface="微软雅黑" pitchFamily="34" charset="-120"/>
                  </a:rPr>
                  <a:t> </a:t>
                </a:r>
                <a:r>
                  <a:rPr lang="en-US" altLang="zh-CN" sz="1800" b="0" i="0">
                    <a:solidFill>
                      <a:srgbClr val="00A0AF"/>
                    </a:solidFill>
                    <a:latin typeface="微软雅黑" pitchFamily="34" charset="0"/>
                    <a:ea typeface="楷体" pitchFamily="34" charset="-122"/>
                    <a:cs typeface="微软雅黑" pitchFamily="34" charset="-120"/>
                  </a:rPr>
                  <a:t>的</a:t>
                </a:r>
              </a:p>
              <a:p>
                <a:pPr latinLnBrk="1">
                  <a:lnSpc>
                    <a:spcPts val="3100"/>
                  </a:lnSpc>
                </a:pPr>
                <a:r>
                  <a:rPr lang="en-US" altLang="zh-CN" b="0" i="0">
                    <a:solidFill>
                      <a:srgbClr val="00A0AF"/>
                    </a:solidFill>
                    <a:latin typeface="微软雅黑" pitchFamily="34" charset="0"/>
                    <a:ea typeface="楷体" pitchFamily="34" charset="-122"/>
                    <a:cs typeface="微软雅黑" pitchFamily="34" charset="-120"/>
                  </a:rPr>
                  <a:t>方差</a:t>
                </a:r>
                <a14:m>
                  <m:oMath xmlns:m="http://schemas.openxmlformats.org/officeDocument/2006/math">
                    <m:r>
                      <a:rPr lang="en-US" altLang="zh-CN" b="0" i="0">
                        <a:solidFill>
                          <a:srgbClr val="00A0AF"/>
                        </a:solidFill>
                        <a:latin typeface="Cambria Math" pitchFamily="34" charset="0"/>
                        <a:ea typeface="Cambria Math" pitchFamily="34" charset="-122"/>
                        <a:cs typeface="Cambria Math" pitchFamily="34" charset="-120"/>
                      </a:rPr>
                      <m:t>𝐷</m:t>
                    </m:r>
                    <m:r>
                      <a:rPr lang="en-US" altLang="zh-CN" b="0" i="0">
                        <a:solidFill>
                          <a:srgbClr val="00A0AF"/>
                        </a:solidFill>
                        <a:latin typeface="Cambria Math" pitchFamily="34" charset="0"/>
                        <a:ea typeface="Cambria Math" pitchFamily="34" charset="-122"/>
                        <a:cs typeface="Cambria Math" pitchFamily="34" charset="-120"/>
                      </a:rPr>
                      <m:t>(</m:t>
                    </m:r>
                    <m:r>
                      <a:rPr lang="en-US" altLang="zh-CN" b="0" i="0">
                        <a:solidFill>
                          <a:srgbClr val="00A0AF"/>
                        </a:solidFill>
                        <a:latin typeface="Cambria Math" pitchFamily="34" charset="0"/>
                        <a:ea typeface="Cambria Math" pitchFamily="34" charset="-122"/>
                        <a:cs typeface="Cambria Math" pitchFamily="34" charset="-120"/>
                      </a:rPr>
                      <m:t>𝑋</m:t>
                    </m:r>
                    <m:r>
                      <a:rPr lang="en-US" altLang="zh-CN" b="0" i="0" smtClean="0">
                        <a:solidFill>
                          <a:srgbClr val="00A0AF"/>
                        </a:solidFill>
                        <a:latin typeface="Cambria Math" pitchFamily="34" charset="0"/>
                        <a:ea typeface="Cambria Math" pitchFamily="34" charset="-122"/>
                        <a:cs typeface="Cambria Math" pitchFamily="34" charset="-120"/>
                      </a:rPr>
                      <m:t>)</m:t>
                    </m:r>
                  </m:oMath>
                </a14:m>
                <a:r>
                  <a:rPr lang="en-US" altLang="zh-CN" b="0" i="0" dirty="0">
                    <a:solidFill>
                      <a:srgbClr val="00A0AF"/>
                    </a:solidFill>
                    <a:latin typeface="微软雅黑" pitchFamily="34" charset="0"/>
                    <a:ea typeface="楷体" pitchFamily="34" charset="-122"/>
                    <a:cs typeface="微软雅黑" pitchFamily="34" charset="-120"/>
                  </a:rPr>
                  <a:t>反映了随机变量</a:t>
                </a:r>
                <a14:m>
                  <m:oMath xmlns:m="http://schemas.openxmlformats.org/officeDocument/2006/math">
                    <m:r>
                      <a:rPr lang="en-US" altLang="zh-CN" b="0" i="0">
                        <a:solidFill>
                          <a:srgbClr val="00A0AF"/>
                        </a:solidFill>
                        <a:latin typeface="Cambria Math" pitchFamily="34" charset="0"/>
                        <a:ea typeface="Cambria Math" pitchFamily="34" charset="-122"/>
                        <a:cs typeface="Cambria Math" pitchFamily="34" charset="-120"/>
                      </a:rPr>
                      <m:t>𝑋</m:t>
                    </m:r>
                  </m:oMath>
                </a14:m>
                <a:r>
                  <a:rPr lang="en-US" altLang="zh-CN" b="0" i="0" dirty="0">
                    <a:solidFill>
                      <a:srgbClr val="00A0AF"/>
                    </a:solidFill>
                    <a:latin typeface="微软雅黑" pitchFamily="34" charset="0"/>
                    <a:ea typeface="楷体" pitchFamily="34" charset="-122"/>
                    <a:cs typeface="微软雅黑" pitchFamily="34" charset="-120"/>
                  </a:rPr>
                  <a:t>的取值的稳定与波动的程度.</a:t>
                </a:r>
                <a14:m>
                  <m:oMath xmlns:m="http://schemas.openxmlformats.org/officeDocument/2006/math">
                    <m:r>
                      <a:rPr lang="en-US" altLang="zh-CN" b="0" i="0">
                        <a:solidFill>
                          <a:srgbClr val="00A0AF"/>
                        </a:solidFill>
                        <a:latin typeface="Cambria Math" pitchFamily="34" charset="0"/>
                        <a:ea typeface="Cambria Math" pitchFamily="34" charset="-122"/>
                        <a:cs typeface="Cambria Math" pitchFamily="34" charset="-120"/>
                      </a:rPr>
                      <m:t>𝐷</m:t>
                    </m:r>
                    <m:r>
                      <a:rPr lang="en-US" altLang="zh-CN" b="0" i="0">
                        <a:solidFill>
                          <a:srgbClr val="00A0AF"/>
                        </a:solidFill>
                        <a:latin typeface="Cambria Math" pitchFamily="34" charset="0"/>
                        <a:ea typeface="Cambria Math" pitchFamily="34" charset="-122"/>
                        <a:cs typeface="Cambria Math" pitchFamily="34" charset="-120"/>
                      </a:rPr>
                      <m:t>(</m:t>
                    </m:r>
                    <m:r>
                      <a:rPr lang="en-US" altLang="zh-CN" b="0" i="0">
                        <a:solidFill>
                          <a:srgbClr val="00A0AF"/>
                        </a:solidFill>
                        <a:latin typeface="Cambria Math" pitchFamily="34" charset="0"/>
                        <a:ea typeface="Cambria Math" pitchFamily="34" charset="-122"/>
                        <a:cs typeface="Cambria Math" pitchFamily="34" charset="-120"/>
                      </a:rPr>
                      <m:t>𝑋</m:t>
                    </m:r>
                    <m:r>
                      <a:rPr lang="en-US" altLang="zh-CN" b="0" i="0" smtClean="0">
                        <a:solidFill>
                          <a:srgbClr val="00A0AF"/>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微软雅黑" pitchFamily="34" charset="0"/>
                    <a:ea typeface="楷体" pitchFamily="34" charset="-122"/>
                    <a:cs typeface="微软雅黑" pitchFamily="34" charset="-120"/>
                  </a:rPr>
                  <a:t> </a:t>
                </a:r>
                <a:r>
                  <a:rPr lang="en-US" altLang="zh-CN" b="0" i="0" dirty="0">
                    <a:solidFill>
                      <a:srgbClr val="00A0AF"/>
                    </a:solidFill>
                    <a:latin typeface="微软雅黑" pitchFamily="34" charset="0"/>
                    <a:ea typeface="楷体" pitchFamily="34" charset="-122"/>
                    <a:cs typeface="微软雅黑" pitchFamily="34" charset="-120"/>
                  </a:rPr>
                  <a:t>越小,随机变量取值的稳定性越高,波动越小）</a:t>
                </a:r>
                <a:endParaRPr lang="en-US" altLang="zh-CN" dirty="0"/>
              </a:p>
            </p:txBody>
          </p:sp>
        </mc:Choice>
        <mc:Fallback>
          <p:sp>
            <p:nvSpPr>
              <p:cNvPr id="3" name="QO_5_AN.45_1#3ef3f4e34?vop=1&amp;pid=4ff6d3c9d&amp;color=0,0,0&amp;vtp=1&amp;bbb=1&amp;hb=1"/>
              <p:cNvSpPr>
                <a:spLocks noRot="1" noChangeAspect="1" noMove="1" noResize="1" noEditPoints="1" noAdjustHandles="1" noChangeArrowheads="1" noChangeShapeType="1" noTextEdit="1"/>
              </p:cNvSpPr>
              <p:nvPr/>
            </p:nvSpPr>
            <p:spPr>
              <a:xfrm>
                <a:off x="832104" y="1446522"/>
                <a:ext cx="10533888" cy="3602355"/>
              </a:xfrm>
              <a:prstGeom prst="rect">
                <a:avLst/>
              </a:prstGeom>
              <a:blipFill>
                <a:blip r:embed="rId3"/>
                <a:stretch>
                  <a:fillRect l="-1389" r="-1215" b="-4061"/>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 calcmode="lin" valueType="num">
                                      <p:cBhvr additive="base">
                                        <p:cTn id="15"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additive="base">
                                        <p:cTn id="2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 calcmode="lin" valueType="num">
                                      <p:cBhvr additive="base">
                                        <p:cTn id="2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4" end="4"/>
                                            </p:txEl>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additive="base">
                                        <p:cTn id="3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5" end="5"/>
                                            </p:txEl>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3">
                                            <p:txEl>
                                              <p:pRg st="6" end="6"/>
                                            </p:txEl>
                                          </p:spTgt>
                                        </p:tgtEl>
                                        <p:attrNameLst>
                                          <p:attrName>style.visibility</p:attrName>
                                        </p:attrNameLst>
                                      </p:cBhvr>
                                      <p:to>
                                        <p:strVal val="visible"/>
                                      </p:to>
                                    </p:set>
                                    <p:anim calcmode="lin" valueType="num">
                                      <p:cBhvr additive="base">
                                        <p:cTn id="35"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3">
                                            <p:txEl>
                                              <p:pRg st="6" end="6"/>
                                            </p:txEl>
                                          </p:spTgt>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3">
                                            <p:txEl>
                                              <p:pRg st="7" end="7"/>
                                            </p:txEl>
                                          </p:spTgt>
                                        </p:tgtEl>
                                        <p:attrNameLst>
                                          <p:attrName>style.visibility</p:attrName>
                                        </p:attrNameLst>
                                      </p:cBhvr>
                                      <p:to>
                                        <p:strVal val="visible"/>
                                      </p:to>
                                    </p:set>
                                    <p:anim calcmode="lin" valueType="num">
                                      <p:cBhvr additive="base">
                                        <p:cTn id="3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4.xml><?xml version="1.0" encoding="utf-8"?>
<p:sld xmlns:a="http://schemas.openxmlformats.org/drawingml/2006/main" xmlns:r="http://schemas.openxmlformats.org/officeDocument/2006/relationships" xmlns:p="http://schemas.openxmlformats.org/presentationml/2006/main">
  <p:cSld name="Slide 23&amp;si=23">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4_BD.46_1#6a79493ef?vop=1&amp;pid=157a6fac9&amp;color=0,0,0&amp;vtp=1&amp;bt=1&amp;bbb=1&amp;hb=1"/>
              <p:cNvSpPr/>
              <p:nvPr/>
            </p:nvSpPr>
            <p:spPr>
              <a:xfrm>
                <a:off x="832104" y="1080000"/>
                <a:ext cx="10531904" cy="957580"/>
              </a:xfrm>
              <a:prstGeom prst="rect">
                <a:avLst/>
              </a:prstGeom>
              <a:noFill/>
              <a:ln/>
            </p:spPr>
            <p:txBody>
              <a:bodyPr wrap="none" lIns="0" tIns="0" rIns="0" bIns="0" rtlCol="0" anchor="t"/>
              <a:lstStyle/>
              <a:p>
                <a:pPr algn="l" latinLnBrk="1">
                  <a:lnSpc>
                    <a:spcPts val="2600"/>
                  </a:lnSpc>
                </a:pPr>
                <a:r>
                  <a:rPr lang="en-US" altLang="zh-CN" sz="1800" b="0" i="0" dirty="0">
                    <a:solidFill>
                      <a:srgbClr val="000000"/>
                    </a:solidFill>
                    <a:latin typeface="微软雅黑" pitchFamily="34" charset="0"/>
                    <a:ea typeface="微软雅黑" pitchFamily="34" charset="-122"/>
                    <a:cs typeface="微软雅黑" pitchFamily="34" charset="-120"/>
                  </a:rPr>
                  <a:t>13.</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本小题满分</a:t>
                </a:r>
                <a:r>
                  <a:rPr lang="en-US" altLang="zh-CN" sz="1800" b="0" i="0" dirty="0">
                    <a:solidFill>
                      <a:srgbClr val="000000"/>
                    </a:solidFill>
                    <a:latin typeface="微软雅黑" pitchFamily="34" charset="0"/>
                    <a:ea typeface="微软雅黑" pitchFamily="34" charset="-122"/>
                    <a:cs typeface="微软雅黑" pitchFamily="34" charset="-120"/>
                  </a:rPr>
                  <a:t>16</a:t>
                </a:r>
                <a:r>
                  <a:rPr lang="en-US" altLang="zh-CN" sz="1800" b="0" i="0">
                    <a:solidFill>
                      <a:srgbClr val="000000"/>
                    </a:solidFill>
                    <a:latin typeface="微软雅黑" pitchFamily="34" charset="0"/>
                    <a:ea typeface="楷体" pitchFamily="34" charset="-122"/>
                    <a:cs typeface="微软雅黑" pitchFamily="34" charset="-120"/>
                  </a:rPr>
                  <a:t>分</a:t>
                </a:r>
                <a:r>
                  <a:rPr lang="en-US" altLang="zh-CN" sz="1800" b="0" i="0">
                    <a:solidFill>
                      <a:srgbClr val="000000"/>
                    </a:solidFill>
                    <a:latin typeface="微软雅黑" pitchFamily="34" charset="0"/>
                    <a:ea typeface="微软雅黑" pitchFamily="34" charset="-122"/>
                    <a:cs typeface="微软雅黑" pitchFamily="34" charset="-120"/>
                  </a:rPr>
                  <a:t>）</a:t>
                </a:r>
                <a:r>
                  <a:rPr lang="en-US" altLang="zh-CN" sz="900" b="0" i="0" kern="0">
                    <a:solidFill>
                      <a:srgbClr val="FFFFFF"/>
                    </a:solidFill>
                    <a:latin typeface="SimSun" panose="02010600030101010101" pitchFamily="2" charset="-122"/>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暑假来临之际</a:t>
                </a:r>
                <a:r>
                  <a:rPr lang="en-US" altLang="zh-CN" sz="1800" b="0" i="0" dirty="0">
                    <a:solidFill>
                      <a:srgbClr val="000000"/>
                    </a:solidFill>
                    <a:latin typeface="微软雅黑" pitchFamily="34" charset="0"/>
                    <a:ea typeface="微软雅黑" pitchFamily="34" charset="-122"/>
                    <a:cs typeface="微软雅黑" pitchFamily="34" charset="-120"/>
                  </a:rPr>
                  <a:t>，某校组织学生去敬老院进行慰问演出</a:t>
                </a:r>
                <a:r>
                  <a:rPr lang="en-US" altLang="zh-CN" sz="1800" b="0" i="0">
                    <a:solidFill>
                      <a:srgbClr val="000000"/>
                    </a:solidFill>
                    <a:latin typeface="微软雅黑" pitchFamily="34" charset="0"/>
                    <a:ea typeface="微软雅黑" pitchFamily="34" charset="-122"/>
                    <a:cs typeface="微软雅黑" pitchFamily="34" charset="-120"/>
                  </a:rPr>
                  <a:t>，计划表演合唱和跳舞</a:t>
                </a:r>
              </a:p>
              <a:p>
                <a:pPr latinLnBrk="1">
                  <a:lnSpc>
                    <a:spcPts val="2600"/>
                  </a:lnSpc>
                </a:pPr>
                <a:r>
                  <a:rPr lang="en-US" altLang="zh-CN" sz="1800" b="0" i="0">
                    <a:solidFill>
                      <a:srgbClr val="000000"/>
                    </a:solidFill>
                    <a:latin typeface="微软雅黑" pitchFamily="34" charset="0"/>
                    <a:ea typeface="微软雅黑" pitchFamily="34" charset="-122"/>
                    <a:cs typeface="微软雅黑" pitchFamily="34" charset="-120"/>
                  </a:rPr>
                  <a:t>两个节目</a:t>
                </a:r>
                <a:r>
                  <a:rPr lang="en-US" altLang="zh-CN" sz="1800" b="0" i="0" dirty="0">
                    <a:solidFill>
                      <a:srgbClr val="000000"/>
                    </a:solidFill>
                    <a:latin typeface="微软雅黑" pitchFamily="34" charset="0"/>
                    <a:ea typeface="微软雅黑" pitchFamily="34" charset="-122"/>
                    <a:cs typeface="微软雅黑" pitchFamily="34" charset="-120"/>
                  </a:rPr>
                  <a:t>，据统计，该校</a:t>
                </a:r>
                <a14:m>
                  <m:oMath xmlns:m="http://schemas.openxmlformats.org/officeDocument/2006/math">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3</m:t>
                        </m:r>
                      </m:den>
                    </m:f>
                  </m:oMath>
                </a14:m>
                <a:r>
                  <a:rPr lang="en-US" altLang="zh-CN" sz="1800" b="0" i="0" dirty="0">
                    <a:solidFill>
                      <a:srgbClr val="000000"/>
                    </a:solidFill>
                    <a:latin typeface="微软雅黑" pitchFamily="34" charset="0"/>
                    <a:ea typeface="微软雅黑" pitchFamily="34" charset="-122"/>
                    <a:cs typeface="微软雅黑" pitchFamily="34" charset="-120"/>
                  </a:rPr>
                  <a:t>的学生只表演合唱，另外</a:t>
                </a:r>
                <a14:m>
                  <m:oMath xmlns:m="http://schemas.openxmlformats.org/officeDocument/2006/math">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2</m:t>
                        </m:r>
                      </m:num>
                      <m:den>
                        <m:r>
                          <a:rPr lang="en-US" altLang="zh-CN" sz="1800" b="0" i="0">
                            <a:solidFill>
                              <a:srgbClr val="000000"/>
                            </a:solidFill>
                            <a:latin typeface="Cambria Math" pitchFamily="34" charset="0"/>
                            <a:ea typeface="Cambria Math" pitchFamily="34" charset="-122"/>
                            <a:cs typeface="Cambria Math" pitchFamily="34" charset="-120"/>
                          </a:rPr>
                          <m:t>3</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的学生既表演合唱又表演跳舞</a:t>
                </a:r>
                <a:r>
                  <a:rPr lang="en-US" altLang="zh-CN" sz="1800" b="0" i="0">
                    <a:solidFill>
                      <a:srgbClr val="000000"/>
                    </a:solidFill>
                    <a:latin typeface="微软雅黑" pitchFamily="34" charset="0"/>
                    <a:ea typeface="微软雅黑" pitchFamily="34" charset="-122"/>
                    <a:cs typeface="微软雅黑" pitchFamily="34" charset="-120"/>
                  </a:rPr>
                  <a:t>，每位学生若只表演合</a:t>
                </a:r>
              </a:p>
              <a:p>
                <a:pPr latinLnBrk="1">
                  <a:lnSpc>
                    <a:spcPts val="2500"/>
                  </a:lnSpc>
                </a:pPr>
                <a:r>
                  <a:rPr lang="en-US" altLang="zh-CN" b="0" i="0">
                    <a:solidFill>
                      <a:srgbClr val="000000"/>
                    </a:solidFill>
                    <a:latin typeface="微软雅黑" pitchFamily="34" charset="0"/>
                    <a:ea typeface="微软雅黑" pitchFamily="34" charset="-122"/>
                    <a:cs typeface="微软雅黑" pitchFamily="34" charset="-120"/>
                  </a:rPr>
                  <a:t>唱</a:t>
                </a:r>
                <a:r>
                  <a:rPr lang="en-US" altLang="zh-CN" b="0" i="0" dirty="0">
                    <a:solidFill>
                      <a:srgbClr val="000000"/>
                    </a:solidFill>
                    <a:latin typeface="微软雅黑" pitchFamily="34" charset="0"/>
                    <a:ea typeface="微软雅黑" pitchFamily="34" charset="-122"/>
                    <a:cs typeface="微软雅黑" pitchFamily="34" charset="-120"/>
                  </a:rPr>
                  <a:t>，则记1分，若既表演合唱又表演跳舞，则记2分.假设每位学生是否表演跳舞相互独立，视频率为概率.</a:t>
                </a:r>
                <a:endParaRPr lang="en-US" altLang="zh-CN" dirty="0"/>
              </a:p>
            </p:txBody>
          </p:sp>
        </mc:Choice>
        <mc:Fallback>
          <p:sp>
            <p:nvSpPr>
              <p:cNvPr id="2" name="QO_4_BD.46_1#6a79493ef?vop=1&amp;pid=157a6fac9&amp;color=0,0,0&amp;vtp=1&amp;bt=1&amp;bbb=1&amp;hb=1"/>
              <p:cNvSpPr>
                <a:spLocks noRot="1" noChangeAspect="1" noMove="1" noResize="1" noEditPoints="1" noAdjustHandles="1" noChangeArrowheads="1" noChangeShapeType="1" noTextEdit="1"/>
              </p:cNvSpPr>
              <p:nvPr/>
            </p:nvSpPr>
            <p:spPr>
              <a:xfrm>
                <a:off x="832104" y="1080000"/>
                <a:ext cx="10531904" cy="957580"/>
              </a:xfrm>
              <a:prstGeom prst="rect">
                <a:avLst/>
              </a:prstGeom>
              <a:blipFill>
                <a:blip r:embed="rId3"/>
                <a:stretch>
                  <a:fillRect l="-1390" t="-7006" r="-1100" b="-14650"/>
                </a:stretch>
              </a:blipFill>
              <a:ln/>
            </p:spPr>
            <p:txBody>
              <a:bodyPr/>
              <a:lstStyle/>
              <a:p>
                <a:r>
                  <a:rPr lang="zh-CN" altLang="en-US">
                    <a:noFill/>
                  </a:rPr>
                  <a:t> </a:t>
                </a:r>
              </a:p>
            </p:txBody>
          </p:sp>
        </mc:Fallback>
      </mc:AlternateContent>
      <p:pic>
        <p:nvPicPr>
          <p:cNvPr id="3" name="QO_4_BD.46_1#6a79493ef?vop=1&amp;pid=157a6fac9&amp;color=0,0,0&amp;tib=255,255,255&amp;iip=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3379058" y="1162296"/>
            <a:ext cx="256032" cy="164592"/>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4" name="QO_5_BD.47_1#271b6599b?vop=1&amp;pid=6a79493ef&amp;color=0,0,0&amp;vtp=1&amp;bbb=1"/>
              <p:cNvSpPr/>
              <p:nvPr/>
            </p:nvSpPr>
            <p:spPr>
              <a:xfrm>
                <a:off x="832104" y="2084187"/>
                <a:ext cx="10533888" cy="297180"/>
              </a:xfrm>
              <a:prstGeom prst="rect">
                <a:avLst/>
              </a:prstGeom>
              <a:noFill/>
              <a:ln/>
            </p:spPr>
            <p:txBody>
              <a:bodyPr wrap="none" lIns="0" tIns="0" rIns="0" bIns="0" rtlCol="0" anchor="t"/>
              <a:lstStyle/>
              <a:p>
                <a:pPr algn="l" latinLnBrk="1">
                  <a:lnSpc>
                    <a:spcPts val="2500"/>
                  </a:lnSpc>
                </a:pPr>
                <a:r>
                  <a:rPr lang="en-US" altLang="zh-CN" sz="1800" b="0" i="0" dirty="0">
                    <a:solidFill>
                      <a:srgbClr val="000000"/>
                    </a:solidFill>
                    <a:latin typeface="微软雅黑" pitchFamily="34" charset="0"/>
                    <a:ea typeface="微软雅黑" pitchFamily="34" charset="-122"/>
                    <a:cs typeface="微软雅黑" pitchFamily="34" charset="-120"/>
                  </a:rPr>
                  <a:t>（1）从该校学生中随机抽取2人，记这2人的合计得分为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𝑋</m:t>
                    </m:r>
                  </m:oMath>
                </a14:m>
                <a:r>
                  <a:rPr lang="en-US" altLang="zh-CN" sz="1800" b="0" i="0" dirty="0">
                    <a:solidFill>
                      <a:srgbClr val="000000"/>
                    </a:solidFill>
                    <a:latin typeface="微软雅黑" pitchFamily="34" charset="0"/>
                    <a:ea typeface="微软雅黑" pitchFamily="34" charset="-122"/>
                    <a:cs typeface="微软雅黑" pitchFamily="34" charset="-120"/>
                  </a:rPr>
                  <a:t>，求</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𝑋</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的分布列和数学期望及方差；</a:t>
                </a:r>
                <a:endParaRPr lang="en-US" altLang="zh-CN" sz="1800" dirty="0"/>
              </a:p>
            </p:txBody>
          </p:sp>
        </mc:Choice>
        <mc:Fallback>
          <p:sp>
            <p:nvSpPr>
              <p:cNvPr id="4" name="QO_5_BD.47_1#271b6599b?vop=1&amp;pid=6a79493ef&amp;color=0,0,0&amp;vtp=1&amp;bbb=1"/>
              <p:cNvSpPr>
                <a:spLocks noRot="1" noChangeAspect="1" noMove="1" noResize="1" noEditPoints="1" noAdjustHandles="1" noChangeArrowheads="1" noChangeShapeType="1" noTextEdit="1"/>
              </p:cNvSpPr>
              <p:nvPr/>
            </p:nvSpPr>
            <p:spPr>
              <a:xfrm>
                <a:off x="832104" y="2084187"/>
                <a:ext cx="10533888" cy="297180"/>
              </a:xfrm>
              <a:prstGeom prst="rect">
                <a:avLst/>
              </a:prstGeom>
              <a:blipFill>
                <a:blip r:embed="rId5"/>
                <a:stretch>
                  <a:fillRect l="-1389" t="-20408" b="-44898"/>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5" name="QO_5_AN.48_1#271b6599b?vop=1&amp;pid=6a79493ef&amp;color=0,0,0&amp;vtp=1&amp;bbb=1"/>
              <p:cNvSpPr/>
              <p:nvPr/>
            </p:nvSpPr>
            <p:spPr>
              <a:xfrm>
                <a:off x="832104" y="2431024"/>
                <a:ext cx="10533888" cy="967105"/>
              </a:xfrm>
              <a:prstGeom prst="rect">
                <a:avLst/>
              </a:prstGeom>
              <a:noFill/>
              <a:ln/>
            </p:spPr>
            <p:txBody>
              <a:bodyPr wrap="none" lIns="0" tIns="0" rIns="0" bIns="0" rtlCol="0" anchor="t"/>
              <a:lstStyle/>
              <a:p>
                <a:pPr algn="l" latinLnBrk="1">
                  <a:lnSpc>
                    <a:spcPts val="2600"/>
                  </a:lnSpc>
                </a:pPr>
                <a:r>
                  <a:rPr lang="en-US" altLang="zh-CN" sz="1800" b="0" i="0" dirty="0">
                    <a:solidFill>
                      <a:srgbClr val="FF0000"/>
                    </a:solidFill>
                    <a:latin typeface="微软雅黑" pitchFamily="34" charset="0"/>
                    <a:ea typeface="微软雅黑" pitchFamily="34" charset="-122"/>
                    <a:cs typeface="微软雅黑" pitchFamily="34" charset="-120"/>
                  </a:rPr>
                  <a:t>【解】</a:t>
                </a: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𝑋</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FF0000"/>
                    </a:solidFill>
                    <a:latin typeface="微软雅黑" pitchFamily="34" charset="0"/>
                    <a:ea typeface="微软雅黑" pitchFamily="34" charset="-122"/>
                    <a:cs typeface="微软雅黑" pitchFamily="34" charset="-120"/>
                  </a:rPr>
                  <a:t>的可能取值为2,3,4,</a:t>
                </a:r>
                <a:endParaRPr lang="en-US" altLang="zh-CN" sz="1800" dirty="0"/>
              </a:p>
              <a:p>
                <a:pPr latinLnBrk="1">
                  <a:lnSpc>
                    <a:spcPts val="2600"/>
                  </a:lnSpc>
                </a:pPr>
                <a:r>
                  <a:rPr lang="en-US" altLang="zh-CN" b="0" i="0">
                    <a:solidFill>
                      <a:srgbClr val="FF0000"/>
                    </a:solidFill>
                    <a:latin typeface="微软雅黑" pitchFamily="34" charset="0"/>
                    <a:ea typeface="微软雅黑" pitchFamily="34" charset="-122"/>
                    <a:cs typeface="微软雅黑" pitchFamily="34" charset="-120"/>
                  </a:rPr>
                  <a:t>可</a:t>
                </a:r>
                <a:r>
                  <a:rPr lang="en-US" altLang="zh-CN" sz="1800" b="0" i="0">
                    <a:solidFill>
                      <a:srgbClr val="FF0000"/>
                    </a:solidFill>
                    <a:latin typeface="微软雅黑" pitchFamily="34" charset="0"/>
                    <a:ea typeface="微软雅黑" pitchFamily="34" charset="-122"/>
                    <a:cs typeface="微软雅黑" pitchFamily="34" charset="-120"/>
                  </a:rPr>
                  <a:t>得</a:t>
                </a: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𝑃</m:t>
                    </m:r>
                    <m:r>
                      <a:rPr lang="en-US" altLang="zh-CN" sz="1800" b="0" i="0">
                        <a:solidFill>
                          <a:srgbClr val="FF0000"/>
                        </a:solidFill>
                        <a:latin typeface="Cambria Math" pitchFamily="34" charset="0"/>
                        <a:ea typeface="Cambria Math" pitchFamily="34" charset="-122"/>
                        <a:cs typeface="Cambria Math" pitchFamily="34" charset="-120"/>
                      </a:rPr>
                      <m:t>(</m:t>
                    </m:r>
                    <m:r>
                      <a:rPr lang="en-US" altLang="zh-CN" sz="1800" b="0" i="0">
                        <a:solidFill>
                          <a:srgbClr val="FF0000"/>
                        </a:solidFill>
                        <a:latin typeface="Cambria Math" pitchFamily="34" charset="0"/>
                        <a:ea typeface="Cambria Math" pitchFamily="34" charset="-122"/>
                        <a:cs typeface="Cambria Math" pitchFamily="34" charset="-120"/>
                      </a:rPr>
                      <m:t>𝑋</m:t>
                    </m:r>
                    <m:r>
                      <a:rPr lang="en-US" altLang="zh-CN" sz="1800" b="0" i="0">
                        <a:solidFill>
                          <a:srgbClr val="FF0000"/>
                        </a:solidFill>
                        <a:latin typeface="Cambria Math" pitchFamily="34" charset="0"/>
                        <a:ea typeface="Cambria Math" pitchFamily="34" charset="-122"/>
                        <a:cs typeface="Cambria Math" pitchFamily="34" charset="-120"/>
                      </a:rPr>
                      <m:t>=2)=</m:t>
                    </m:r>
                    <m:sSup>
                      <m:sSup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FF0000"/>
                            </a:solidFill>
                            <a:latin typeface="Cambria Math" pitchFamily="34" charset="0"/>
                            <a:ea typeface="Cambria Math" pitchFamily="34" charset="-122"/>
                            <a:cs typeface="Cambria Math" pitchFamily="34" charset="-120"/>
                          </a:rPr>
                          <m:t>(</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1</m:t>
                            </m:r>
                          </m:num>
                          <m:den>
                            <m:r>
                              <a:rPr lang="en-US" altLang="zh-CN" sz="1800" b="0" i="0">
                                <a:solidFill>
                                  <a:srgbClr val="FF0000"/>
                                </a:solidFill>
                                <a:latin typeface="Cambria Math" pitchFamily="34" charset="0"/>
                                <a:ea typeface="Cambria Math" pitchFamily="34" charset="-122"/>
                                <a:cs typeface="Cambria Math" pitchFamily="34" charset="-120"/>
                              </a:rPr>
                              <m:t>3</m:t>
                            </m:r>
                          </m:den>
                        </m:f>
                        <m:r>
                          <a:rPr lang="en-US" altLang="zh-CN" sz="1800" b="0" i="0">
                            <a:solidFill>
                              <a:srgbClr val="FF0000"/>
                            </a:solidFill>
                            <a:latin typeface="Cambria Math" pitchFamily="34" charset="0"/>
                            <a:ea typeface="Cambria Math" pitchFamily="34" charset="-122"/>
                            <a:cs typeface="Cambria Math" pitchFamily="34" charset="-120"/>
                          </a:rPr>
                          <m:t>)</m:t>
                        </m:r>
                      </m:e>
                      <m:sup>
                        <m:r>
                          <a:rPr lang="en-US" altLang="zh-CN" sz="1800" b="0" i="0">
                            <a:solidFill>
                              <a:srgbClr val="FF0000"/>
                            </a:solidFill>
                            <a:latin typeface="Cambria Math" pitchFamily="34" charset="0"/>
                            <a:ea typeface="Cambria Math" pitchFamily="34" charset="-122"/>
                            <a:cs typeface="Cambria Math" pitchFamily="34" charset="-120"/>
                          </a:rPr>
                          <m:t>2</m:t>
                        </m:r>
                      </m:sup>
                    </m:sSup>
                    <m:r>
                      <a:rPr lang="en-US" altLang="zh-CN" sz="1800" b="0" i="0">
                        <a:solidFill>
                          <a:srgbClr val="FF0000"/>
                        </a:solidFill>
                        <a:latin typeface="Cambria Math" pitchFamily="34" charset="0"/>
                        <a:ea typeface="Cambria Math" pitchFamily="34" charset="-122"/>
                        <a:cs typeface="Cambria Math" pitchFamily="34" charset="-120"/>
                      </a:rPr>
                      <m:t>=</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1</m:t>
                        </m:r>
                      </m:num>
                      <m:den>
                        <m:r>
                          <a:rPr lang="en-US" altLang="zh-CN" sz="1800" b="0" i="0">
                            <a:solidFill>
                              <a:srgbClr val="FF0000"/>
                            </a:solidFill>
                            <a:latin typeface="Cambria Math" pitchFamily="34" charset="0"/>
                            <a:ea typeface="Cambria Math" pitchFamily="34" charset="-122"/>
                            <a:cs typeface="Cambria Math" pitchFamily="34" charset="-120"/>
                          </a:rPr>
                          <m:t>9</m:t>
                        </m:r>
                      </m:den>
                    </m:f>
                  </m:oMath>
                </a14:m>
                <a:r>
                  <a:rPr lang="en-US" altLang="zh-CN" sz="1800" b="0" i="0" dirty="0">
                    <a:solidFill>
                      <a:srgbClr val="FF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𝑃</m:t>
                    </m:r>
                    <m:r>
                      <a:rPr lang="en-US" altLang="zh-CN" sz="1800" b="0" i="0">
                        <a:solidFill>
                          <a:srgbClr val="FF0000"/>
                        </a:solidFill>
                        <a:latin typeface="Cambria Math" pitchFamily="34" charset="0"/>
                        <a:ea typeface="Cambria Math" pitchFamily="34" charset="-122"/>
                        <a:cs typeface="Cambria Math" pitchFamily="34" charset="-120"/>
                      </a:rPr>
                      <m:t>(</m:t>
                    </m:r>
                    <m:r>
                      <a:rPr lang="en-US" altLang="zh-CN" sz="1800" b="0" i="0">
                        <a:solidFill>
                          <a:srgbClr val="FF0000"/>
                        </a:solidFill>
                        <a:latin typeface="Cambria Math" pitchFamily="34" charset="0"/>
                        <a:ea typeface="Cambria Math" pitchFamily="34" charset="-122"/>
                        <a:cs typeface="Cambria Math" pitchFamily="34" charset="-120"/>
                      </a:rPr>
                      <m:t>𝑋</m:t>
                    </m:r>
                    <m:r>
                      <a:rPr lang="en-US" altLang="zh-CN" sz="1800" b="0" i="0">
                        <a:solidFill>
                          <a:srgbClr val="FF0000"/>
                        </a:solidFill>
                        <a:latin typeface="Cambria Math" pitchFamily="34" charset="0"/>
                        <a:ea typeface="Cambria Math" pitchFamily="34" charset="-122"/>
                        <a:cs typeface="Cambria Math" pitchFamily="34" charset="-120"/>
                      </a:rPr>
                      <m:t>=3)=</m:t>
                    </m:r>
                    <m:sSubSup>
                      <m:sSubSupPr>
                        <m:ctrlPr>
                          <a:rPr lang="en-US" altLang="zh-CN" sz="1800" b="0" i="1">
                            <a:solidFill>
                              <a:srgbClr val="FF000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FF0000"/>
                            </a:solidFill>
                            <a:latin typeface="Cambria Math" pitchFamily="34" charset="0"/>
                            <a:ea typeface="Cambria Math" pitchFamily="34" charset="-122"/>
                            <a:cs typeface="Cambria Math" pitchFamily="34" charset="-120"/>
                          </a:rPr>
                          <m:t>C</m:t>
                        </m:r>
                      </m:e>
                      <m:sub>
                        <m:r>
                          <a:rPr lang="en-US" altLang="zh-CN" sz="1800" b="0" i="0">
                            <a:solidFill>
                              <a:srgbClr val="FF0000"/>
                            </a:solidFill>
                            <a:latin typeface="Cambria Math" pitchFamily="34" charset="0"/>
                            <a:ea typeface="Cambria Math" pitchFamily="34" charset="-122"/>
                            <a:cs typeface="Cambria Math" pitchFamily="34" charset="-120"/>
                          </a:rPr>
                          <m:t>2</m:t>
                        </m:r>
                      </m:sub>
                      <m:sup>
                        <m:r>
                          <a:rPr lang="en-US" altLang="zh-CN" sz="1800" b="0" i="0">
                            <a:solidFill>
                              <a:srgbClr val="FF0000"/>
                            </a:solidFill>
                            <a:latin typeface="Cambria Math" pitchFamily="34" charset="0"/>
                            <a:ea typeface="Cambria Math" pitchFamily="34" charset="-122"/>
                            <a:cs typeface="Cambria Math" pitchFamily="34" charset="-120"/>
                          </a:rPr>
                          <m:t>1</m:t>
                        </m:r>
                      </m:sup>
                    </m:sSubSup>
                    <m:r>
                      <a:rPr lang="en-US" altLang="zh-CN" sz="1800" b="0" i="0">
                        <a:solidFill>
                          <a:srgbClr val="FF0000"/>
                        </a:solidFill>
                        <a:latin typeface="Cambria Math" pitchFamily="34" charset="0"/>
                        <a:ea typeface="Cambria Math" pitchFamily="34" charset="-122"/>
                        <a:cs typeface="Cambria Math" pitchFamily="34" charset="-120"/>
                      </a:rPr>
                      <m:t>×</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1</m:t>
                        </m:r>
                      </m:num>
                      <m:den>
                        <m:r>
                          <a:rPr lang="en-US" altLang="zh-CN" sz="1800" b="0" i="0">
                            <a:solidFill>
                              <a:srgbClr val="FF0000"/>
                            </a:solidFill>
                            <a:latin typeface="Cambria Math" pitchFamily="34" charset="0"/>
                            <a:ea typeface="Cambria Math" pitchFamily="34" charset="-122"/>
                            <a:cs typeface="Cambria Math" pitchFamily="34" charset="-120"/>
                          </a:rPr>
                          <m:t>3</m:t>
                        </m:r>
                      </m:den>
                    </m:f>
                    <m:r>
                      <a:rPr lang="en-US" altLang="zh-CN" sz="1800" b="0" i="0">
                        <a:solidFill>
                          <a:srgbClr val="FF0000"/>
                        </a:solidFill>
                        <a:latin typeface="Cambria Math" pitchFamily="34" charset="0"/>
                        <a:ea typeface="Cambria Math" pitchFamily="34" charset="-122"/>
                        <a:cs typeface="Cambria Math" pitchFamily="34" charset="-120"/>
                      </a:rPr>
                      <m:t>×</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2</m:t>
                        </m:r>
                      </m:num>
                      <m:den>
                        <m:r>
                          <a:rPr lang="en-US" altLang="zh-CN" sz="1800" b="0" i="0">
                            <a:solidFill>
                              <a:srgbClr val="FF0000"/>
                            </a:solidFill>
                            <a:latin typeface="Cambria Math" pitchFamily="34" charset="0"/>
                            <a:ea typeface="Cambria Math" pitchFamily="34" charset="-122"/>
                            <a:cs typeface="Cambria Math" pitchFamily="34" charset="-120"/>
                          </a:rPr>
                          <m:t>3</m:t>
                        </m:r>
                      </m:den>
                    </m:f>
                    <m:r>
                      <a:rPr lang="en-US" altLang="zh-CN" sz="1800" b="0" i="0">
                        <a:solidFill>
                          <a:srgbClr val="FF0000"/>
                        </a:solidFill>
                        <a:latin typeface="Cambria Math" pitchFamily="34" charset="0"/>
                        <a:ea typeface="Cambria Math" pitchFamily="34" charset="-122"/>
                        <a:cs typeface="Cambria Math" pitchFamily="34" charset="-120"/>
                      </a:rPr>
                      <m:t>=</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4</m:t>
                        </m:r>
                      </m:num>
                      <m:den>
                        <m:r>
                          <a:rPr lang="en-US" altLang="zh-CN" sz="1800" b="0" i="0">
                            <a:solidFill>
                              <a:srgbClr val="FF0000"/>
                            </a:solidFill>
                            <a:latin typeface="Cambria Math" pitchFamily="34" charset="0"/>
                            <a:ea typeface="Cambria Math" pitchFamily="34" charset="-122"/>
                            <a:cs typeface="Cambria Math" pitchFamily="34" charset="-120"/>
                          </a:rPr>
                          <m:t>9</m:t>
                        </m:r>
                      </m:den>
                    </m:f>
                  </m:oMath>
                </a14:m>
                <a:r>
                  <a:rPr lang="en-US" altLang="zh-CN" sz="1800" b="0" i="0" dirty="0">
                    <a:solidFill>
                      <a:srgbClr val="FF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𝑃</m:t>
                    </m:r>
                    <m:r>
                      <a:rPr lang="en-US" altLang="zh-CN" sz="1800" b="0" i="0">
                        <a:solidFill>
                          <a:srgbClr val="FF0000"/>
                        </a:solidFill>
                        <a:latin typeface="Cambria Math" pitchFamily="34" charset="0"/>
                        <a:ea typeface="Cambria Math" pitchFamily="34" charset="-122"/>
                        <a:cs typeface="Cambria Math" pitchFamily="34" charset="-120"/>
                      </a:rPr>
                      <m:t>(</m:t>
                    </m:r>
                    <m:r>
                      <a:rPr lang="en-US" altLang="zh-CN" sz="1800" b="0" i="0">
                        <a:solidFill>
                          <a:srgbClr val="FF0000"/>
                        </a:solidFill>
                        <a:latin typeface="Cambria Math" pitchFamily="34" charset="0"/>
                        <a:ea typeface="Cambria Math" pitchFamily="34" charset="-122"/>
                        <a:cs typeface="Cambria Math" pitchFamily="34" charset="-120"/>
                      </a:rPr>
                      <m:t>𝑋</m:t>
                    </m:r>
                    <m:r>
                      <a:rPr lang="en-US" altLang="zh-CN" sz="1800" b="0" i="0">
                        <a:solidFill>
                          <a:srgbClr val="FF0000"/>
                        </a:solidFill>
                        <a:latin typeface="Cambria Math" pitchFamily="34" charset="0"/>
                        <a:ea typeface="Cambria Math" pitchFamily="34" charset="-122"/>
                        <a:cs typeface="Cambria Math" pitchFamily="34" charset="-120"/>
                      </a:rPr>
                      <m:t>=4)=</m:t>
                    </m:r>
                    <m:sSup>
                      <m:sSup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FF0000"/>
                            </a:solidFill>
                            <a:latin typeface="Cambria Math" pitchFamily="34" charset="0"/>
                            <a:ea typeface="Cambria Math" pitchFamily="34" charset="-122"/>
                            <a:cs typeface="Cambria Math" pitchFamily="34" charset="-120"/>
                          </a:rPr>
                          <m:t>(</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2</m:t>
                            </m:r>
                          </m:num>
                          <m:den>
                            <m:r>
                              <a:rPr lang="en-US" altLang="zh-CN" sz="1800" b="0" i="0">
                                <a:solidFill>
                                  <a:srgbClr val="FF0000"/>
                                </a:solidFill>
                                <a:latin typeface="Cambria Math" pitchFamily="34" charset="0"/>
                                <a:ea typeface="Cambria Math" pitchFamily="34" charset="-122"/>
                                <a:cs typeface="Cambria Math" pitchFamily="34" charset="-120"/>
                              </a:rPr>
                              <m:t>3</m:t>
                            </m:r>
                          </m:den>
                        </m:f>
                        <m:r>
                          <a:rPr lang="en-US" altLang="zh-CN" sz="1800" b="0" i="0">
                            <a:solidFill>
                              <a:srgbClr val="FF0000"/>
                            </a:solidFill>
                            <a:latin typeface="Cambria Math" pitchFamily="34" charset="0"/>
                            <a:ea typeface="Cambria Math" pitchFamily="34" charset="-122"/>
                            <a:cs typeface="Cambria Math" pitchFamily="34" charset="-120"/>
                          </a:rPr>
                          <m:t>)</m:t>
                        </m:r>
                      </m:e>
                      <m:sup>
                        <m:r>
                          <a:rPr lang="en-US" altLang="zh-CN" sz="1800" b="0" i="0">
                            <a:solidFill>
                              <a:srgbClr val="FF0000"/>
                            </a:solidFill>
                            <a:latin typeface="Cambria Math" pitchFamily="34" charset="0"/>
                            <a:ea typeface="Cambria Math" pitchFamily="34" charset="-122"/>
                            <a:cs typeface="Cambria Math" pitchFamily="34" charset="-120"/>
                          </a:rPr>
                          <m:t>2</m:t>
                        </m:r>
                      </m:sup>
                    </m:sSup>
                    <m:r>
                      <a:rPr lang="en-US" altLang="zh-CN" sz="1800" b="0" i="0">
                        <a:solidFill>
                          <a:srgbClr val="FF0000"/>
                        </a:solidFill>
                        <a:latin typeface="Cambria Math" pitchFamily="34" charset="0"/>
                        <a:ea typeface="Cambria Math" pitchFamily="34" charset="-122"/>
                        <a:cs typeface="Cambria Math" pitchFamily="34" charset="-120"/>
                      </a:rPr>
                      <m:t>=</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4</m:t>
                        </m:r>
                      </m:num>
                      <m:den>
                        <m:r>
                          <a:rPr lang="en-US" altLang="zh-CN" sz="1800" b="0" i="0">
                            <a:solidFill>
                              <a:srgbClr val="FF0000"/>
                            </a:solidFill>
                            <a:latin typeface="Cambria Math" pitchFamily="34" charset="0"/>
                            <a:ea typeface="Cambria Math" pitchFamily="34" charset="-122"/>
                            <a:cs typeface="Cambria Math" pitchFamily="34" charset="-120"/>
                          </a:rPr>
                          <m:t>9</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FF0000"/>
                    </a:solidFill>
                    <a:latin typeface="微软雅黑" pitchFamily="34" charset="0"/>
                    <a:ea typeface="微软雅黑" pitchFamily="34" charset="-122"/>
                    <a:cs typeface="微软雅黑" pitchFamily="34" charset="-120"/>
                  </a:rPr>
                  <a:t>.</a:t>
                </a:r>
                <a:endParaRPr lang="en-US" altLang="zh-CN" sz="1800" dirty="0"/>
              </a:p>
              <a:p>
                <a:pPr latinLnBrk="1">
                  <a:lnSpc>
                    <a:spcPts val="2600"/>
                  </a:lnSpc>
                </a:pPr>
                <a:r>
                  <a:rPr lang="en-US" altLang="zh-CN" b="0" i="0">
                    <a:solidFill>
                      <a:srgbClr val="FF0000"/>
                    </a:solidFill>
                    <a:latin typeface="微软雅黑" pitchFamily="34" charset="0"/>
                    <a:ea typeface="微软雅黑" pitchFamily="34" charset="-122"/>
                    <a:cs typeface="微软雅黑" pitchFamily="34" charset="-120"/>
                  </a:rPr>
                  <a:t>所</a:t>
                </a:r>
                <a:r>
                  <a:rPr lang="en-US" altLang="zh-CN" sz="1800" b="0" i="0">
                    <a:solidFill>
                      <a:srgbClr val="FF0000"/>
                    </a:solidFill>
                    <a:latin typeface="微软雅黑" pitchFamily="34" charset="0"/>
                    <a:ea typeface="微软雅黑" pitchFamily="34" charset="-122"/>
                    <a:cs typeface="微软雅黑" pitchFamily="34" charset="-120"/>
                  </a:rPr>
                  <a:t>以</a:t>
                </a: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𝑋</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FF0000"/>
                    </a:solidFill>
                    <a:latin typeface="微软雅黑" pitchFamily="34" charset="0"/>
                    <a:ea typeface="微软雅黑" pitchFamily="34" charset="-122"/>
                    <a:cs typeface="微软雅黑" pitchFamily="34" charset="-120"/>
                  </a:rPr>
                  <a:t>的分布列为</a:t>
                </a:r>
                <a:endParaRPr lang="en-US" altLang="zh-CN" sz="1800" dirty="0"/>
              </a:p>
            </p:txBody>
          </p:sp>
        </mc:Choice>
        <mc:Fallback>
          <p:sp>
            <p:nvSpPr>
              <p:cNvPr id="5" name="QO_5_AN.48_1#271b6599b?vop=1&amp;pid=6a79493ef&amp;color=0,0,0&amp;vtp=1&amp;bbb=1"/>
              <p:cNvSpPr>
                <a:spLocks noRot="1" noChangeAspect="1" noMove="1" noResize="1" noEditPoints="1" noAdjustHandles="1" noChangeArrowheads="1" noChangeShapeType="1" noTextEdit="1"/>
              </p:cNvSpPr>
              <p:nvPr/>
            </p:nvSpPr>
            <p:spPr>
              <a:xfrm>
                <a:off x="832104" y="2431024"/>
                <a:ext cx="10533888" cy="967105"/>
              </a:xfrm>
              <a:prstGeom prst="rect">
                <a:avLst/>
              </a:prstGeom>
              <a:blipFill>
                <a:blip r:embed="rId6"/>
                <a:stretch>
                  <a:fillRect l="-1389" t="-5063" b="-14557"/>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graphicFrame>
            <p:nvGraphicFramePr>
              <p:cNvPr id="24" name="QO_5_AN.48_2#271b6599b?colgroup=7,15,15,15&amp;vop=1&amp;pid=6a79493ef&amp;color=0,0,0&amp;vtp=1&amp;bbb=1"/>
              <p:cNvGraphicFramePr>
                <a:graphicFrameLocks noGrp="1"/>
              </p:cNvGraphicFramePr>
              <p:nvPr>
                <p:extLst>
                  <p:ext uri="{D42A27DB-BD31-4B8C-83A1-F6EECF244321}">
                    <p14:modId xmlns:p14="http://schemas.microsoft.com/office/powerpoint/2010/main" val="1028687300"/>
                  </p:ext>
                </p:extLst>
              </p:nvPr>
            </p:nvGraphicFramePr>
            <p:xfrm>
              <a:off x="832104" y="3536496"/>
              <a:ext cx="10488168" cy="724853"/>
            </p:xfrm>
            <a:graphic>
              <a:graphicData uri="http://schemas.openxmlformats.org/drawingml/2006/table">
                <a:tbl>
                  <a:tblPr/>
                  <a:tblGrid>
                    <a:gridCol w="1435608">
                      <a:extLst>
                        <a:ext uri="{9D8B030D-6E8A-4147-A177-3AD203B41FA5}">
                          <a16:colId xmlns:a16="http://schemas.microsoft.com/office/drawing/2014/main" val="20000"/>
                        </a:ext>
                      </a:extLst>
                    </a:gridCol>
                    <a:gridCol w="3017520">
                      <a:extLst>
                        <a:ext uri="{9D8B030D-6E8A-4147-A177-3AD203B41FA5}">
                          <a16:colId xmlns:a16="http://schemas.microsoft.com/office/drawing/2014/main" val="20001"/>
                        </a:ext>
                      </a:extLst>
                    </a:gridCol>
                    <a:gridCol w="3017520">
                      <a:extLst>
                        <a:ext uri="{9D8B030D-6E8A-4147-A177-3AD203B41FA5}">
                          <a16:colId xmlns:a16="http://schemas.microsoft.com/office/drawing/2014/main" val="20002"/>
                        </a:ext>
                      </a:extLst>
                    </a:gridCol>
                    <a:gridCol w="3017520">
                      <a:extLst>
                        <a:ext uri="{9D8B030D-6E8A-4147-A177-3AD203B41FA5}">
                          <a16:colId xmlns:a16="http://schemas.microsoft.com/office/drawing/2014/main" val="20003"/>
                        </a:ext>
                      </a:extLst>
                    </a:gridCol>
                  </a:tblGrid>
                  <a:tr h="299022">
                    <a:tc>
                      <a:txBody>
                        <a:bodyPr/>
                        <a:lstStyle/>
                        <a:p>
                          <a:pPr algn="ctr" latinLnBrk="1" hangingPunct="0">
                            <a:lnSpc>
                              <a:spcPts val="1800"/>
                            </a:lnSpc>
                          </a:pPr>
                          <a14:m>
                            <m:oMath xmlns:m="http://schemas.openxmlformats.org/officeDocument/2006/math">
                              <m:r>
                                <a:rPr lang="en-US" altLang="zh-CN" sz="1400" b="0" i="0" spc="-100">
                                  <a:solidFill>
                                    <a:srgbClr val="000000"/>
                                  </a:solidFill>
                                  <a:latin typeface="Cambria Math" pitchFamily="34" charset="0"/>
                                  <a:ea typeface="Cambria Math" pitchFamily="34" charset="-122"/>
                                  <a:cs typeface="Cambria Math" pitchFamily="34" charset="-120"/>
                                </a:rPr>
                                <m:t>𝑋</m:t>
                              </m:r>
                            </m:oMath>
                          </a14:m>
                          <a:r>
                            <a:rPr lang="en-US" altLang="zh-CN" sz="100" b="0" i="0" kern="0" spc="-99900" dirty="0">
                              <a:solidFill>
                                <a:srgbClr val="FFFFFF"/>
                              </a:solidFill>
                              <a:latin typeface="SimHei" pitchFamily="34" charset="0"/>
                              <a:ea typeface="SimHei" pitchFamily="34" charset="-122"/>
                              <a:cs typeface="SimHei"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1900"/>
                            </a:lnSpc>
                          </a:pPr>
                          <a:r>
                            <a:rPr lang="en-US" altLang="zh-CN" sz="1400" b="0" i="0" dirty="0">
                              <a:solidFill>
                                <a:srgbClr val="000000"/>
                              </a:solidFill>
                              <a:latin typeface="SimHei" pitchFamily="34" charset="0"/>
                              <a:ea typeface="SimHei" pitchFamily="34" charset="-122"/>
                              <a:cs typeface="SimHei" pitchFamily="34" charset="-120"/>
                            </a:rPr>
                            <a:t>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1900"/>
                            </a:lnSpc>
                          </a:pPr>
                          <a:r>
                            <a:rPr lang="en-US" altLang="zh-CN" sz="1400" b="0" i="0" dirty="0">
                              <a:solidFill>
                                <a:srgbClr val="000000"/>
                              </a:solidFill>
                              <a:latin typeface="SimHei" pitchFamily="34" charset="0"/>
                              <a:ea typeface="SimHei" pitchFamily="34" charset="-122"/>
                              <a:cs typeface="SimHei" pitchFamily="34" charset="-120"/>
                            </a:rPr>
                            <a:t>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1900"/>
                            </a:lnSpc>
                          </a:pPr>
                          <a:r>
                            <a:rPr lang="en-US" altLang="zh-CN" sz="1400" b="0" i="0" dirty="0">
                              <a:solidFill>
                                <a:srgbClr val="000000"/>
                              </a:solidFill>
                              <a:latin typeface="SimHei" pitchFamily="34" charset="0"/>
                              <a:ea typeface="SimHei" pitchFamily="34" charset="-122"/>
                              <a:cs typeface="SimHei" pitchFamily="34" charset="-120"/>
                            </a:rPr>
                            <a:t>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425831">
                    <a:tc>
                      <a:txBody>
                        <a:bodyPr/>
                        <a:lstStyle/>
                        <a:p>
                          <a:pPr algn="ctr" latinLnBrk="1" hangingPunct="0">
                            <a:lnSpc>
                              <a:spcPts val="1800"/>
                            </a:lnSpc>
                          </a:pPr>
                          <a14:m>
                            <m:oMath xmlns:m="http://schemas.openxmlformats.org/officeDocument/2006/math">
                              <m:r>
                                <a:rPr lang="en-US" altLang="zh-CN" sz="1400" b="0" i="0" spc="-100">
                                  <a:solidFill>
                                    <a:srgbClr val="000000"/>
                                  </a:solidFill>
                                  <a:latin typeface="Cambria Math" pitchFamily="34" charset="0"/>
                                  <a:ea typeface="Cambria Math" pitchFamily="34" charset="-122"/>
                                  <a:cs typeface="Cambria Math" pitchFamily="34" charset="-120"/>
                                </a:rPr>
                                <m:t>𝑃</m:t>
                              </m:r>
                            </m:oMath>
                          </a14:m>
                          <a:r>
                            <a:rPr lang="en-US" altLang="zh-CN" sz="100" b="0" i="0" kern="0" spc="-99900" dirty="0">
                              <a:solidFill>
                                <a:srgbClr val="FFFFFF"/>
                              </a:solidFill>
                              <a:latin typeface="SimHei" pitchFamily="34" charset="0"/>
                              <a:ea typeface="SimHei" pitchFamily="34" charset="-122"/>
                              <a:cs typeface="SimHei"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800"/>
                            </a:lnSpc>
                          </a:pPr>
                          <a14:m>
                            <m:oMath xmlns:m="http://schemas.openxmlformats.org/officeDocument/2006/math">
                              <m:f>
                                <m:fPr>
                                  <m:ctrlPr>
                                    <a:rPr lang="en-US" altLang="zh-CN" sz="1400" b="0" i="1" spc="-100" dirty="0">
                                      <a:solidFill>
                                        <a:srgbClr val="000000"/>
                                      </a:solidFill>
                                      <a:latin typeface="Cambria Math" panose="02040503050406030204" pitchFamily="18" charset="0"/>
                                      <a:ea typeface="SimHei" pitchFamily="34" charset="-122"/>
                                      <a:cs typeface="SimHei" pitchFamily="34" charset="-120"/>
                                    </a:rPr>
                                  </m:ctrlPr>
                                </m:fPr>
                                <m:num>
                                  <m:r>
                                    <a:rPr lang="en-US" altLang="zh-CN" sz="1400" b="0" i="0" spc="-100">
                                      <a:solidFill>
                                        <a:srgbClr val="000000"/>
                                      </a:solidFill>
                                      <a:latin typeface="Cambria Math" pitchFamily="34" charset="0"/>
                                      <a:ea typeface="Cambria Math" pitchFamily="34" charset="-122"/>
                                      <a:cs typeface="Cambria Math" pitchFamily="34" charset="-120"/>
                                    </a:rPr>
                                    <m:t>1</m:t>
                                  </m:r>
                                </m:num>
                                <m:den>
                                  <m:r>
                                    <a:rPr lang="en-US" altLang="zh-CN" sz="1400" b="0" i="0" spc="-100">
                                      <a:solidFill>
                                        <a:srgbClr val="000000"/>
                                      </a:solidFill>
                                      <a:latin typeface="Cambria Math" pitchFamily="34" charset="0"/>
                                      <a:ea typeface="Cambria Math" pitchFamily="34" charset="-122"/>
                                      <a:cs typeface="Cambria Math" pitchFamily="34" charset="-120"/>
                                    </a:rPr>
                                    <m:t>9</m:t>
                                  </m:r>
                                </m:den>
                              </m:f>
                            </m:oMath>
                          </a14:m>
                          <a:r>
                            <a:rPr lang="en-US" altLang="zh-CN" sz="100" b="0" i="0" kern="0" spc="-99900" dirty="0">
                              <a:solidFill>
                                <a:srgbClr val="FFFFFF"/>
                              </a:solidFill>
                              <a:latin typeface="SimHei" pitchFamily="34" charset="0"/>
                              <a:ea typeface="SimHei" pitchFamily="34" charset="-122"/>
                              <a:cs typeface="SimHei"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14:m>
                            <m:oMath xmlns:m="http://schemas.openxmlformats.org/officeDocument/2006/math">
                              <m:f>
                                <m:fPr>
                                  <m:ctrlPr>
                                    <a:rPr lang="en-US" altLang="zh-CN" sz="1400" b="0" i="1" spc="-100" dirty="0">
                                      <a:solidFill>
                                        <a:srgbClr val="000000"/>
                                      </a:solidFill>
                                      <a:latin typeface="Cambria Math" panose="02040503050406030204" pitchFamily="18" charset="0"/>
                                      <a:ea typeface="SimHei" pitchFamily="34" charset="-122"/>
                                      <a:cs typeface="SimHei" pitchFamily="34" charset="-120"/>
                                    </a:rPr>
                                  </m:ctrlPr>
                                </m:fPr>
                                <m:num>
                                  <m:r>
                                    <a:rPr lang="en-US" altLang="zh-CN" sz="1400" b="0" i="0" spc="-100">
                                      <a:solidFill>
                                        <a:srgbClr val="000000"/>
                                      </a:solidFill>
                                      <a:latin typeface="Cambria Math" pitchFamily="34" charset="0"/>
                                      <a:ea typeface="Cambria Math" pitchFamily="34" charset="-122"/>
                                      <a:cs typeface="Cambria Math" pitchFamily="34" charset="-120"/>
                                    </a:rPr>
                                    <m:t>4</m:t>
                                  </m:r>
                                </m:num>
                                <m:den>
                                  <m:r>
                                    <a:rPr lang="en-US" altLang="zh-CN" sz="1400" b="0" i="0" spc="-100">
                                      <a:solidFill>
                                        <a:srgbClr val="000000"/>
                                      </a:solidFill>
                                      <a:latin typeface="Cambria Math" pitchFamily="34" charset="0"/>
                                      <a:ea typeface="Cambria Math" pitchFamily="34" charset="-122"/>
                                      <a:cs typeface="Cambria Math" pitchFamily="34" charset="-120"/>
                                    </a:rPr>
                                    <m:t>9</m:t>
                                  </m:r>
                                </m:den>
                              </m:f>
                            </m:oMath>
                          </a14:m>
                          <a:r>
                            <a:rPr lang="en-US" altLang="zh-CN" sz="100" b="0" i="0" kern="0" spc="-99900" dirty="0">
                              <a:solidFill>
                                <a:srgbClr val="FFFFFF"/>
                              </a:solidFill>
                              <a:latin typeface="SimHei" pitchFamily="34" charset="0"/>
                              <a:ea typeface="SimHei" pitchFamily="34" charset="-122"/>
                              <a:cs typeface="SimHei"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14:m>
                            <m:oMath xmlns:m="http://schemas.openxmlformats.org/officeDocument/2006/math">
                              <m:f>
                                <m:fPr>
                                  <m:ctrlPr>
                                    <a:rPr lang="en-US" altLang="zh-CN" sz="1400" b="0" i="1" spc="-100" dirty="0">
                                      <a:solidFill>
                                        <a:srgbClr val="000000"/>
                                      </a:solidFill>
                                      <a:latin typeface="Cambria Math" panose="02040503050406030204" pitchFamily="18" charset="0"/>
                                      <a:ea typeface="SimHei" pitchFamily="34" charset="-122"/>
                                      <a:cs typeface="SimHei" pitchFamily="34" charset="-120"/>
                                    </a:rPr>
                                  </m:ctrlPr>
                                </m:fPr>
                                <m:num>
                                  <m:r>
                                    <a:rPr lang="en-US" altLang="zh-CN" sz="1400" b="0" i="0" spc="-100">
                                      <a:solidFill>
                                        <a:srgbClr val="000000"/>
                                      </a:solidFill>
                                      <a:latin typeface="Cambria Math" pitchFamily="34" charset="0"/>
                                      <a:ea typeface="Cambria Math" pitchFamily="34" charset="-122"/>
                                      <a:cs typeface="Cambria Math" pitchFamily="34" charset="-120"/>
                                    </a:rPr>
                                    <m:t>4</m:t>
                                  </m:r>
                                </m:num>
                                <m:den>
                                  <m:r>
                                    <a:rPr lang="en-US" altLang="zh-CN" sz="1400" b="0" i="0" spc="-100">
                                      <a:solidFill>
                                        <a:srgbClr val="000000"/>
                                      </a:solidFill>
                                      <a:latin typeface="Cambria Math" pitchFamily="34" charset="0"/>
                                      <a:ea typeface="Cambria Math" pitchFamily="34" charset="-122"/>
                                      <a:cs typeface="Cambria Math" pitchFamily="34" charset="-120"/>
                                    </a:rPr>
                                    <m:t>9</m:t>
                                  </m:r>
                                </m:den>
                              </m:f>
                            </m:oMath>
                          </a14:m>
                          <a:r>
                            <a:rPr lang="en-US" altLang="zh-CN" sz="100" b="0" i="0" kern="0" spc="-99900" dirty="0">
                              <a:solidFill>
                                <a:srgbClr val="FFFFFF"/>
                              </a:solidFill>
                              <a:latin typeface="SimHei" pitchFamily="34" charset="0"/>
                              <a:ea typeface="SimHei" pitchFamily="34" charset="-122"/>
                              <a:cs typeface="SimHei"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mc:Choice>
        <mc:Fallback>
          <p:graphicFrame>
            <p:nvGraphicFramePr>
              <p:cNvPr id="24" name="QO_5_AN.48_2#271b6599b?colgroup=7,15,15,15&amp;vop=1&amp;pid=6a79493ef&amp;color=0,0,0&amp;vtp=1&amp;bbb=1"/>
              <p:cNvGraphicFramePr>
                <a:graphicFrameLocks noGrp="1"/>
              </p:cNvGraphicFramePr>
              <p:nvPr>
                <p:extLst>
                  <p:ext uri="{D42A27DB-BD31-4B8C-83A1-F6EECF244321}">
                    <p14:modId xmlns:p14="http://schemas.microsoft.com/office/powerpoint/2010/main" val="1028687300"/>
                  </p:ext>
                </p:extLst>
              </p:nvPr>
            </p:nvGraphicFramePr>
            <p:xfrm>
              <a:off x="832104" y="3536496"/>
              <a:ext cx="10488168" cy="724853"/>
            </p:xfrm>
            <a:graphic>
              <a:graphicData uri="http://schemas.openxmlformats.org/drawingml/2006/table">
                <a:tbl>
                  <a:tblPr/>
                  <a:tblGrid>
                    <a:gridCol w="1435608">
                      <a:extLst>
                        <a:ext uri="{9D8B030D-6E8A-4147-A177-3AD203B41FA5}">
                          <a16:colId xmlns:a16="http://schemas.microsoft.com/office/drawing/2014/main" val="20000"/>
                        </a:ext>
                      </a:extLst>
                    </a:gridCol>
                    <a:gridCol w="3017520">
                      <a:extLst>
                        <a:ext uri="{9D8B030D-6E8A-4147-A177-3AD203B41FA5}">
                          <a16:colId xmlns:a16="http://schemas.microsoft.com/office/drawing/2014/main" val="20001"/>
                        </a:ext>
                      </a:extLst>
                    </a:gridCol>
                    <a:gridCol w="3017520">
                      <a:extLst>
                        <a:ext uri="{9D8B030D-6E8A-4147-A177-3AD203B41FA5}">
                          <a16:colId xmlns:a16="http://schemas.microsoft.com/office/drawing/2014/main" val="20002"/>
                        </a:ext>
                      </a:extLst>
                    </a:gridCol>
                    <a:gridCol w="3017520">
                      <a:extLst>
                        <a:ext uri="{9D8B030D-6E8A-4147-A177-3AD203B41FA5}">
                          <a16:colId xmlns:a16="http://schemas.microsoft.com/office/drawing/2014/main" val="20003"/>
                        </a:ext>
                      </a:extLst>
                    </a:gridCol>
                  </a:tblGrid>
                  <a:tr h="299022">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7"/>
                          <a:stretch>
                            <a:fillRect l="-424" t="-6000" r="-630085" b="-142000"/>
                          </a:stretch>
                        </a:blipFill>
                      </a:tcPr>
                    </a:tc>
                    <a:tc>
                      <a:txBody>
                        <a:bodyPr/>
                        <a:lstStyle/>
                        <a:p>
                          <a:pPr algn="ctr" latinLnBrk="1" hangingPunct="0">
                            <a:lnSpc>
                              <a:spcPts val="1900"/>
                            </a:lnSpc>
                          </a:pPr>
                          <a:r>
                            <a:rPr lang="en-US" altLang="zh-CN" sz="1400" b="0" i="0" dirty="0">
                              <a:solidFill>
                                <a:srgbClr val="000000"/>
                              </a:solidFill>
                              <a:latin typeface="SimHei" pitchFamily="34" charset="0"/>
                              <a:ea typeface="SimHei" pitchFamily="34" charset="-122"/>
                              <a:cs typeface="SimHei" pitchFamily="34" charset="-120"/>
                            </a:rPr>
                            <a:t>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1900"/>
                            </a:lnSpc>
                          </a:pPr>
                          <a:r>
                            <a:rPr lang="en-US" altLang="zh-CN" sz="1400" b="0" i="0" dirty="0">
                              <a:solidFill>
                                <a:srgbClr val="000000"/>
                              </a:solidFill>
                              <a:latin typeface="SimHei" pitchFamily="34" charset="0"/>
                              <a:ea typeface="SimHei" pitchFamily="34" charset="-122"/>
                              <a:cs typeface="SimHei" pitchFamily="34" charset="-120"/>
                            </a:rPr>
                            <a:t>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1900"/>
                            </a:lnSpc>
                          </a:pPr>
                          <a:r>
                            <a:rPr lang="en-US" altLang="zh-CN" sz="1400" b="0" i="0" dirty="0">
                              <a:solidFill>
                                <a:srgbClr val="000000"/>
                              </a:solidFill>
                              <a:latin typeface="SimHei" pitchFamily="34" charset="0"/>
                              <a:ea typeface="SimHei" pitchFamily="34" charset="-122"/>
                              <a:cs typeface="SimHei" pitchFamily="34" charset="-120"/>
                            </a:rPr>
                            <a:t>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425831">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7"/>
                          <a:stretch>
                            <a:fillRect l="-424" t="-75714" r="-630085" b="-1429"/>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7"/>
                          <a:stretch>
                            <a:fillRect l="-47879" t="-75714" r="-200404" b="-1429"/>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7"/>
                          <a:stretch>
                            <a:fillRect l="-147879" t="-75714" r="-100404" b="-1429"/>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7"/>
                          <a:stretch>
                            <a:fillRect l="-247879" t="-75714" r="-404" b="-1429"/>
                          </a:stretch>
                        </a:blipFill>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mc:Choice xmlns:a14="http://schemas.microsoft.com/office/drawing/2010/main" Requires="a14">
          <p:sp>
            <p:nvSpPr>
              <p:cNvPr id="7" name="QO_5_AN.48_3#271b6599b?vop=1&amp;pid=6a79493ef&amp;color=0,0,0&amp;vtp=1&amp;bbb=1"/>
              <p:cNvSpPr/>
              <p:nvPr/>
            </p:nvSpPr>
            <p:spPr>
              <a:xfrm>
                <a:off x="832104" y="4400096"/>
                <a:ext cx="10533888" cy="927100"/>
              </a:xfrm>
              <a:prstGeom prst="rect">
                <a:avLst/>
              </a:prstGeom>
              <a:noFill/>
              <a:ln/>
            </p:spPr>
            <p:txBody>
              <a:bodyPr wrap="none" lIns="0" tIns="0" rIns="0" bIns="0" rtlCol="0" anchor="t"/>
              <a:lstStyle/>
              <a:p>
                <a:pPr algn="l" latinLnBrk="1">
                  <a:lnSpc>
                    <a:spcPts val="3700"/>
                  </a:lnSpc>
                </a:pPr>
                <a:r>
                  <a:rPr lang="en-US" altLang="zh-CN" sz="1800" b="0" i="0" dirty="0">
                    <a:solidFill>
                      <a:srgbClr val="FF0000"/>
                    </a:solidFill>
                    <a:latin typeface="微软雅黑" pitchFamily="34" charset="0"/>
                    <a:ea typeface="微软雅黑" pitchFamily="34" charset="-122"/>
                    <a:cs typeface="微软雅黑" pitchFamily="34" charset="-120"/>
                  </a:rPr>
                  <a:t>所以</a:t>
                </a: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𝐸</m:t>
                    </m:r>
                    <m:r>
                      <a:rPr lang="en-US" altLang="zh-CN" sz="1800" b="0" i="0">
                        <a:solidFill>
                          <a:srgbClr val="FF0000"/>
                        </a:solidFill>
                        <a:latin typeface="Cambria Math" pitchFamily="34" charset="0"/>
                        <a:ea typeface="Cambria Math" pitchFamily="34" charset="-122"/>
                        <a:cs typeface="Cambria Math" pitchFamily="34" charset="-120"/>
                      </a:rPr>
                      <m:t>(</m:t>
                    </m:r>
                    <m:r>
                      <a:rPr lang="en-US" altLang="zh-CN" sz="1800" b="0" i="0">
                        <a:solidFill>
                          <a:srgbClr val="FF0000"/>
                        </a:solidFill>
                        <a:latin typeface="Cambria Math" pitchFamily="34" charset="0"/>
                        <a:ea typeface="Cambria Math" pitchFamily="34" charset="-122"/>
                        <a:cs typeface="Cambria Math" pitchFamily="34" charset="-120"/>
                      </a:rPr>
                      <m:t>𝑋</m:t>
                    </m:r>
                    <m:r>
                      <a:rPr lang="en-US" altLang="zh-CN" sz="1800" b="0" i="0">
                        <a:solidFill>
                          <a:srgbClr val="FF0000"/>
                        </a:solidFill>
                        <a:latin typeface="Cambria Math" pitchFamily="34" charset="0"/>
                        <a:ea typeface="Cambria Math" pitchFamily="34" charset="-122"/>
                        <a:cs typeface="Cambria Math" pitchFamily="34" charset="-120"/>
                      </a:rPr>
                      <m:t>)=2×</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1</m:t>
                        </m:r>
                      </m:num>
                      <m:den>
                        <m:r>
                          <a:rPr lang="en-US" altLang="zh-CN" sz="1800" b="0" i="0">
                            <a:solidFill>
                              <a:srgbClr val="FF0000"/>
                            </a:solidFill>
                            <a:latin typeface="Cambria Math" pitchFamily="34" charset="0"/>
                            <a:ea typeface="Cambria Math" pitchFamily="34" charset="-122"/>
                            <a:cs typeface="Cambria Math" pitchFamily="34" charset="-120"/>
                          </a:rPr>
                          <m:t>9</m:t>
                        </m:r>
                      </m:den>
                    </m:f>
                    <m:r>
                      <a:rPr lang="en-US" altLang="zh-CN" sz="1800" b="0" i="0">
                        <a:solidFill>
                          <a:srgbClr val="FF0000"/>
                        </a:solidFill>
                        <a:latin typeface="Cambria Math" pitchFamily="34" charset="0"/>
                        <a:ea typeface="Cambria Math" pitchFamily="34" charset="-122"/>
                        <a:cs typeface="Cambria Math" pitchFamily="34" charset="-120"/>
                      </a:rPr>
                      <m:t>+3×</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4</m:t>
                        </m:r>
                      </m:num>
                      <m:den>
                        <m:r>
                          <a:rPr lang="en-US" altLang="zh-CN" sz="1800" b="0" i="0">
                            <a:solidFill>
                              <a:srgbClr val="FF0000"/>
                            </a:solidFill>
                            <a:latin typeface="Cambria Math" pitchFamily="34" charset="0"/>
                            <a:ea typeface="Cambria Math" pitchFamily="34" charset="-122"/>
                            <a:cs typeface="Cambria Math" pitchFamily="34" charset="-120"/>
                          </a:rPr>
                          <m:t>9</m:t>
                        </m:r>
                      </m:den>
                    </m:f>
                    <m:r>
                      <a:rPr lang="en-US" altLang="zh-CN" sz="1800" b="0" i="0">
                        <a:solidFill>
                          <a:srgbClr val="FF0000"/>
                        </a:solidFill>
                        <a:latin typeface="Cambria Math" pitchFamily="34" charset="0"/>
                        <a:ea typeface="Cambria Math" pitchFamily="34" charset="-122"/>
                        <a:cs typeface="Cambria Math" pitchFamily="34" charset="-120"/>
                      </a:rPr>
                      <m:t>+4×</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4</m:t>
                        </m:r>
                      </m:num>
                      <m:den>
                        <m:r>
                          <a:rPr lang="en-US" altLang="zh-CN" sz="1800" b="0" i="0">
                            <a:solidFill>
                              <a:srgbClr val="FF0000"/>
                            </a:solidFill>
                            <a:latin typeface="Cambria Math" pitchFamily="34" charset="0"/>
                            <a:ea typeface="Cambria Math" pitchFamily="34" charset="-122"/>
                            <a:cs typeface="Cambria Math" pitchFamily="34" charset="-120"/>
                          </a:rPr>
                          <m:t>9</m:t>
                        </m:r>
                      </m:den>
                    </m:f>
                    <m:r>
                      <a:rPr lang="en-US" altLang="zh-CN" sz="1800" b="0" i="0">
                        <a:solidFill>
                          <a:srgbClr val="FF0000"/>
                        </a:solidFill>
                        <a:latin typeface="Cambria Math" pitchFamily="34" charset="0"/>
                        <a:ea typeface="Cambria Math" pitchFamily="34" charset="-122"/>
                        <a:cs typeface="Cambria Math" pitchFamily="34" charset="-120"/>
                      </a:rPr>
                      <m:t>=</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10</m:t>
                        </m:r>
                      </m:num>
                      <m:den>
                        <m:r>
                          <a:rPr lang="en-US" altLang="zh-CN" sz="1800" b="0" i="0">
                            <a:solidFill>
                              <a:srgbClr val="FF0000"/>
                            </a:solidFill>
                            <a:latin typeface="Cambria Math" pitchFamily="34" charset="0"/>
                            <a:ea typeface="Cambria Math" pitchFamily="34" charset="-122"/>
                            <a:cs typeface="Cambria Math" pitchFamily="34" charset="-120"/>
                          </a:rPr>
                          <m:t>3</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FF0000"/>
                    </a:solidFill>
                    <a:latin typeface="微软雅黑" pitchFamily="34" charset="0"/>
                    <a:ea typeface="微软雅黑" pitchFamily="34" charset="-122"/>
                    <a:cs typeface="微软雅黑" pitchFamily="34" charset="-120"/>
                  </a:rPr>
                  <a:t>,</a:t>
                </a:r>
                <a:endParaRPr lang="en-US" altLang="zh-CN" sz="1800" dirty="0"/>
              </a:p>
              <a:p>
                <a:pPr latinLnBrk="1">
                  <a:lnSpc>
                    <a:spcPts val="3600"/>
                  </a:lnSpc>
                </a:pP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𝐷</m:t>
                    </m:r>
                    <m:r>
                      <a:rPr lang="en-US" altLang="zh-CN" sz="1800" b="0" i="0">
                        <a:solidFill>
                          <a:srgbClr val="FF0000"/>
                        </a:solidFill>
                        <a:latin typeface="Cambria Math" pitchFamily="34" charset="0"/>
                        <a:ea typeface="Cambria Math" pitchFamily="34" charset="-122"/>
                        <a:cs typeface="Cambria Math" pitchFamily="34" charset="-120"/>
                      </a:rPr>
                      <m:t>(</m:t>
                    </m:r>
                    <m:r>
                      <a:rPr lang="en-US" altLang="zh-CN" sz="1800" b="0" i="0">
                        <a:solidFill>
                          <a:srgbClr val="FF0000"/>
                        </a:solidFill>
                        <a:latin typeface="Cambria Math" pitchFamily="34" charset="0"/>
                        <a:ea typeface="Cambria Math" pitchFamily="34" charset="-122"/>
                        <a:cs typeface="Cambria Math" pitchFamily="34" charset="-120"/>
                      </a:rPr>
                      <m:t>𝑋</m:t>
                    </m:r>
                    <m:r>
                      <a:rPr lang="en-US" altLang="zh-CN" sz="1800" b="0" i="0">
                        <a:solidFill>
                          <a:srgbClr val="FF0000"/>
                        </a:solidFill>
                        <a:latin typeface="Cambria Math" pitchFamily="34" charset="0"/>
                        <a:ea typeface="Cambria Math" pitchFamily="34" charset="-122"/>
                        <a:cs typeface="Cambria Math" pitchFamily="34" charset="-120"/>
                      </a:rPr>
                      <m:t>)=</m:t>
                    </m:r>
                    <m:sSup>
                      <m:sSup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FF0000"/>
                            </a:solidFill>
                            <a:latin typeface="Cambria Math" pitchFamily="34" charset="0"/>
                            <a:ea typeface="Cambria Math" pitchFamily="34" charset="-122"/>
                            <a:cs typeface="Cambria Math" pitchFamily="34" charset="-120"/>
                          </a:rPr>
                          <m:t>(2−</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10</m:t>
                            </m:r>
                          </m:num>
                          <m:den>
                            <m:r>
                              <a:rPr lang="en-US" altLang="zh-CN" sz="1800" b="0" i="0">
                                <a:solidFill>
                                  <a:srgbClr val="FF0000"/>
                                </a:solidFill>
                                <a:latin typeface="Cambria Math" pitchFamily="34" charset="0"/>
                                <a:ea typeface="Cambria Math" pitchFamily="34" charset="-122"/>
                                <a:cs typeface="Cambria Math" pitchFamily="34" charset="-120"/>
                              </a:rPr>
                              <m:t>3</m:t>
                            </m:r>
                          </m:den>
                        </m:f>
                        <m:r>
                          <a:rPr lang="en-US" altLang="zh-CN" sz="1800" b="0" i="0">
                            <a:solidFill>
                              <a:srgbClr val="FF0000"/>
                            </a:solidFill>
                            <a:latin typeface="Cambria Math" pitchFamily="34" charset="0"/>
                            <a:ea typeface="Cambria Math" pitchFamily="34" charset="-122"/>
                            <a:cs typeface="Cambria Math" pitchFamily="34" charset="-120"/>
                          </a:rPr>
                          <m:t>)</m:t>
                        </m:r>
                      </m:e>
                      <m:sup>
                        <m:r>
                          <a:rPr lang="en-US" altLang="zh-CN" sz="1800" b="0" i="0">
                            <a:solidFill>
                              <a:srgbClr val="FF0000"/>
                            </a:solidFill>
                            <a:latin typeface="Cambria Math" pitchFamily="34" charset="0"/>
                            <a:ea typeface="Cambria Math" pitchFamily="34" charset="-122"/>
                            <a:cs typeface="Cambria Math" pitchFamily="34" charset="-120"/>
                          </a:rPr>
                          <m:t>2</m:t>
                        </m:r>
                      </m:sup>
                    </m:sSup>
                    <m:r>
                      <a:rPr lang="en-US" altLang="zh-CN" sz="1800" b="0" i="0">
                        <a:solidFill>
                          <a:srgbClr val="FF0000"/>
                        </a:solidFill>
                        <a:latin typeface="Cambria Math" pitchFamily="34" charset="0"/>
                        <a:ea typeface="Cambria Math" pitchFamily="34" charset="-122"/>
                        <a:cs typeface="Cambria Math" pitchFamily="34" charset="-120"/>
                      </a:rPr>
                      <m:t>×</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1</m:t>
                        </m:r>
                      </m:num>
                      <m:den>
                        <m:r>
                          <a:rPr lang="en-US" altLang="zh-CN" sz="1800" b="0" i="0">
                            <a:solidFill>
                              <a:srgbClr val="FF0000"/>
                            </a:solidFill>
                            <a:latin typeface="Cambria Math" pitchFamily="34" charset="0"/>
                            <a:ea typeface="Cambria Math" pitchFamily="34" charset="-122"/>
                            <a:cs typeface="Cambria Math" pitchFamily="34" charset="-120"/>
                          </a:rPr>
                          <m:t>9</m:t>
                        </m:r>
                      </m:den>
                    </m:f>
                    <m:r>
                      <a:rPr lang="en-US" altLang="zh-CN" sz="1800" b="0" i="0">
                        <a:solidFill>
                          <a:srgbClr val="FF0000"/>
                        </a:solidFill>
                        <a:latin typeface="Cambria Math" pitchFamily="34" charset="0"/>
                        <a:ea typeface="Cambria Math" pitchFamily="34" charset="-122"/>
                        <a:cs typeface="Cambria Math" pitchFamily="34" charset="-120"/>
                      </a:rPr>
                      <m:t>+</m:t>
                    </m:r>
                    <m:sSup>
                      <m:sSup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FF0000"/>
                            </a:solidFill>
                            <a:latin typeface="Cambria Math" pitchFamily="34" charset="0"/>
                            <a:ea typeface="Cambria Math" pitchFamily="34" charset="-122"/>
                            <a:cs typeface="Cambria Math" pitchFamily="34" charset="-120"/>
                          </a:rPr>
                          <m:t>(3−</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10</m:t>
                            </m:r>
                          </m:num>
                          <m:den>
                            <m:r>
                              <a:rPr lang="en-US" altLang="zh-CN" sz="1800" b="0" i="0">
                                <a:solidFill>
                                  <a:srgbClr val="FF0000"/>
                                </a:solidFill>
                                <a:latin typeface="Cambria Math" pitchFamily="34" charset="0"/>
                                <a:ea typeface="Cambria Math" pitchFamily="34" charset="-122"/>
                                <a:cs typeface="Cambria Math" pitchFamily="34" charset="-120"/>
                              </a:rPr>
                              <m:t>3</m:t>
                            </m:r>
                          </m:den>
                        </m:f>
                        <m:r>
                          <a:rPr lang="en-US" altLang="zh-CN" sz="1800" b="0" i="0">
                            <a:solidFill>
                              <a:srgbClr val="FF0000"/>
                            </a:solidFill>
                            <a:latin typeface="Cambria Math" pitchFamily="34" charset="0"/>
                            <a:ea typeface="Cambria Math" pitchFamily="34" charset="-122"/>
                            <a:cs typeface="Cambria Math" pitchFamily="34" charset="-120"/>
                          </a:rPr>
                          <m:t>)</m:t>
                        </m:r>
                      </m:e>
                      <m:sup>
                        <m:r>
                          <a:rPr lang="en-US" altLang="zh-CN" sz="1800" b="0" i="0">
                            <a:solidFill>
                              <a:srgbClr val="FF0000"/>
                            </a:solidFill>
                            <a:latin typeface="Cambria Math" pitchFamily="34" charset="0"/>
                            <a:ea typeface="Cambria Math" pitchFamily="34" charset="-122"/>
                            <a:cs typeface="Cambria Math" pitchFamily="34" charset="-120"/>
                          </a:rPr>
                          <m:t>2</m:t>
                        </m:r>
                      </m:sup>
                    </m:sSup>
                    <m:r>
                      <a:rPr lang="en-US" altLang="zh-CN" sz="1800" b="0" i="0">
                        <a:solidFill>
                          <a:srgbClr val="FF0000"/>
                        </a:solidFill>
                        <a:latin typeface="Cambria Math" pitchFamily="34" charset="0"/>
                        <a:ea typeface="Cambria Math" pitchFamily="34" charset="-122"/>
                        <a:cs typeface="Cambria Math" pitchFamily="34" charset="-120"/>
                      </a:rPr>
                      <m:t>×</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4</m:t>
                        </m:r>
                      </m:num>
                      <m:den>
                        <m:r>
                          <a:rPr lang="en-US" altLang="zh-CN" sz="1800" b="0" i="0">
                            <a:solidFill>
                              <a:srgbClr val="FF0000"/>
                            </a:solidFill>
                            <a:latin typeface="Cambria Math" pitchFamily="34" charset="0"/>
                            <a:ea typeface="Cambria Math" pitchFamily="34" charset="-122"/>
                            <a:cs typeface="Cambria Math" pitchFamily="34" charset="-120"/>
                          </a:rPr>
                          <m:t>9</m:t>
                        </m:r>
                      </m:den>
                    </m:f>
                    <m:r>
                      <a:rPr lang="en-US" altLang="zh-CN" sz="1800" b="0" i="0">
                        <a:solidFill>
                          <a:srgbClr val="FF0000"/>
                        </a:solidFill>
                        <a:latin typeface="Cambria Math" pitchFamily="34" charset="0"/>
                        <a:ea typeface="Cambria Math" pitchFamily="34" charset="-122"/>
                        <a:cs typeface="Cambria Math" pitchFamily="34" charset="-120"/>
                      </a:rPr>
                      <m:t>+</m:t>
                    </m:r>
                    <m:sSup>
                      <m:sSup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FF0000"/>
                            </a:solidFill>
                            <a:latin typeface="Cambria Math" pitchFamily="34" charset="0"/>
                            <a:ea typeface="Cambria Math" pitchFamily="34" charset="-122"/>
                            <a:cs typeface="Cambria Math" pitchFamily="34" charset="-120"/>
                          </a:rPr>
                          <m:t>(4−</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10</m:t>
                            </m:r>
                          </m:num>
                          <m:den>
                            <m:r>
                              <a:rPr lang="en-US" altLang="zh-CN" sz="1800" b="0" i="0">
                                <a:solidFill>
                                  <a:srgbClr val="FF0000"/>
                                </a:solidFill>
                                <a:latin typeface="Cambria Math" pitchFamily="34" charset="0"/>
                                <a:ea typeface="Cambria Math" pitchFamily="34" charset="-122"/>
                                <a:cs typeface="Cambria Math" pitchFamily="34" charset="-120"/>
                              </a:rPr>
                              <m:t>3</m:t>
                            </m:r>
                          </m:den>
                        </m:f>
                        <m:r>
                          <a:rPr lang="en-US" altLang="zh-CN" sz="1800" b="0" i="0">
                            <a:solidFill>
                              <a:srgbClr val="FF0000"/>
                            </a:solidFill>
                            <a:latin typeface="Cambria Math" pitchFamily="34" charset="0"/>
                            <a:ea typeface="Cambria Math" pitchFamily="34" charset="-122"/>
                            <a:cs typeface="Cambria Math" pitchFamily="34" charset="-120"/>
                          </a:rPr>
                          <m:t>)</m:t>
                        </m:r>
                      </m:e>
                      <m:sup>
                        <m:r>
                          <a:rPr lang="en-US" altLang="zh-CN" sz="1800" b="0" i="0">
                            <a:solidFill>
                              <a:srgbClr val="FF0000"/>
                            </a:solidFill>
                            <a:latin typeface="Cambria Math" pitchFamily="34" charset="0"/>
                            <a:ea typeface="Cambria Math" pitchFamily="34" charset="-122"/>
                            <a:cs typeface="Cambria Math" pitchFamily="34" charset="-120"/>
                          </a:rPr>
                          <m:t>2</m:t>
                        </m:r>
                      </m:sup>
                    </m:sSup>
                    <m:r>
                      <a:rPr lang="en-US" altLang="zh-CN" sz="1800" b="0" i="0">
                        <a:solidFill>
                          <a:srgbClr val="FF0000"/>
                        </a:solidFill>
                        <a:latin typeface="Cambria Math" pitchFamily="34" charset="0"/>
                        <a:ea typeface="Cambria Math" pitchFamily="34" charset="-122"/>
                        <a:cs typeface="Cambria Math" pitchFamily="34" charset="-120"/>
                      </a:rPr>
                      <m:t>×</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4</m:t>
                        </m:r>
                      </m:num>
                      <m:den>
                        <m:r>
                          <a:rPr lang="en-US" altLang="zh-CN" sz="1800" b="0" i="0">
                            <a:solidFill>
                              <a:srgbClr val="FF0000"/>
                            </a:solidFill>
                            <a:latin typeface="Cambria Math" pitchFamily="34" charset="0"/>
                            <a:ea typeface="Cambria Math" pitchFamily="34" charset="-122"/>
                            <a:cs typeface="Cambria Math" pitchFamily="34" charset="-120"/>
                          </a:rPr>
                          <m:t>9</m:t>
                        </m:r>
                      </m:den>
                    </m:f>
                    <m:r>
                      <a:rPr lang="en-US" altLang="zh-CN" sz="1800" b="0" i="0">
                        <a:solidFill>
                          <a:srgbClr val="FF0000"/>
                        </a:solidFill>
                        <a:latin typeface="Cambria Math" pitchFamily="34" charset="0"/>
                        <a:ea typeface="Cambria Math" pitchFamily="34" charset="-122"/>
                        <a:cs typeface="Cambria Math" pitchFamily="34" charset="-120"/>
                      </a:rPr>
                      <m:t>=</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4</m:t>
                        </m:r>
                      </m:num>
                      <m:den>
                        <m:r>
                          <a:rPr lang="en-US" altLang="zh-CN" sz="1800" b="0" i="0">
                            <a:solidFill>
                              <a:srgbClr val="FF0000"/>
                            </a:solidFill>
                            <a:latin typeface="Cambria Math" pitchFamily="34" charset="0"/>
                            <a:ea typeface="Cambria Math" pitchFamily="34" charset="-122"/>
                            <a:cs typeface="Cambria Math" pitchFamily="34" charset="-120"/>
                          </a:rPr>
                          <m:t>9</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FF0000"/>
                    </a:solidFill>
                    <a:latin typeface="微软雅黑" pitchFamily="34" charset="0"/>
                    <a:ea typeface="微软雅黑" pitchFamily="34" charset="-122"/>
                    <a:cs typeface="微软雅黑" pitchFamily="34" charset="-120"/>
                  </a:rPr>
                  <a:t>.</a:t>
                </a:r>
                <a:endParaRPr lang="en-US" altLang="zh-CN" sz="1800" dirty="0"/>
              </a:p>
            </p:txBody>
          </p:sp>
        </mc:Choice>
        <mc:Fallback>
          <p:sp>
            <p:nvSpPr>
              <p:cNvPr id="7" name="QO_5_AN.48_3#271b6599b?vop=1&amp;pid=6a79493ef&amp;color=0,0,0&amp;vtp=1&amp;bbb=1"/>
              <p:cNvSpPr>
                <a:spLocks noRot="1" noChangeAspect="1" noMove="1" noResize="1" noEditPoints="1" noAdjustHandles="1" noChangeArrowheads="1" noChangeShapeType="1" noTextEdit="1"/>
              </p:cNvSpPr>
              <p:nvPr/>
            </p:nvSpPr>
            <p:spPr>
              <a:xfrm>
                <a:off x="832104" y="4400096"/>
                <a:ext cx="10533888" cy="927100"/>
              </a:xfrm>
              <a:prstGeom prst="rect">
                <a:avLst/>
              </a:prstGeom>
              <a:blipFill>
                <a:blip r:embed="rId8"/>
                <a:stretch>
                  <a:fillRect l="-1389" b="-8553"/>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 calcmode="lin" valueType="num">
                                      <p:cBhvr additive="base">
                                        <p:cTn id="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8" dur="500" fill="hold"/>
                                        <p:tgtEl>
                                          <p:spTgt spid="5">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anim calcmode="lin" valueType="num">
                                      <p:cBhvr additive="base">
                                        <p:cTn id="1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5">
                                            <p:txEl>
                                              <p:pRg st="1" end="1"/>
                                            </p:txEl>
                                          </p:spTgt>
                                        </p:tgtEl>
                                        <p:attrNameLst>
                                          <p:attrName>style.visibility</p:attrName>
                                        </p:attrNameLst>
                                      </p:cBhvr>
                                      <p:to>
                                        <p:strVal val="visible"/>
                                      </p:to>
                                    </p:set>
                                    <p:anim calcmode="lin" valueType="num">
                                      <p:cBhvr additive="base">
                                        <p:cTn id="1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5">
                                            <p:txEl>
                                              <p:pRg st="1" end="1"/>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5">
                                            <p:txEl>
                                              <p:pRg st="2" end="2"/>
                                            </p:txEl>
                                          </p:spTgt>
                                        </p:tgtEl>
                                        <p:attrNameLst>
                                          <p:attrName>style.visibility</p:attrName>
                                        </p:attrNameLst>
                                      </p:cBhvr>
                                      <p:to>
                                        <p:strVal val="visible"/>
                                      </p:to>
                                    </p:set>
                                    <p:anim calcmode="lin" valueType="num">
                                      <p:cBhvr additive="base">
                                        <p:cTn id="19"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5">
                                            <p:txEl>
                                              <p:pRg st="2" end="2"/>
                                            </p:txEl>
                                          </p:spTgt>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24"/>
                                        </p:tgtEl>
                                        <p:attrNameLst>
                                          <p:attrName>style.visibility</p:attrName>
                                        </p:attrNameLst>
                                      </p:cBhvr>
                                      <p:to>
                                        <p:strVal val="visible"/>
                                      </p:to>
                                    </p:set>
                                    <p:anim calcmode="lin" valueType="num">
                                      <p:cBhvr additive="base">
                                        <p:cTn id="23" dur="500" fill="hold"/>
                                        <p:tgtEl>
                                          <p:spTgt spid="24"/>
                                        </p:tgtEl>
                                        <p:attrNameLst>
                                          <p:attrName>ppt_x</p:attrName>
                                        </p:attrNameLst>
                                      </p:cBhvr>
                                      <p:tavLst>
                                        <p:tav tm="0">
                                          <p:val>
                                            <p:strVal val="#ppt_x"/>
                                          </p:val>
                                        </p:tav>
                                        <p:tav tm="100000">
                                          <p:val>
                                            <p:strVal val="#ppt_x"/>
                                          </p:val>
                                        </p:tav>
                                      </p:tavLst>
                                    </p:anim>
                                    <p:anim calcmode="lin" valueType="num">
                                      <p:cBhvr additive="base">
                                        <p:cTn id="24" dur="500" fill="hold"/>
                                        <p:tgtEl>
                                          <p:spTgt spid="24"/>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7">
                                            <p:bg/>
                                          </p:spTgt>
                                        </p:tgtEl>
                                        <p:attrNameLst>
                                          <p:attrName>style.visibility</p:attrName>
                                        </p:attrNameLst>
                                      </p:cBhvr>
                                      <p:to>
                                        <p:strVal val="visible"/>
                                      </p:to>
                                    </p:set>
                                    <p:anim calcmode="lin" valueType="num">
                                      <p:cBhvr additive="base">
                                        <p:cTn id="27" dur="500" fill="hold"/>
                                        <p:tgtEl>
                                          <p:spTgt spid="7">
                                            <p:bg/>
                                          </p:spTgt>
                                        </p:tgtEl>
                                        <p:attrNameLst>
                                          <p:attrName>ppt_x</p:attrName>
                                        </p:attrNameLst>
                                      </p:cBhvr>
                                      <p:tavLst>
                                        <p:tav tm="0">
                                          <p:val>
                                            <p:strVal val="#ppt_x"/>
                                          </p:val>
                                        </p:tav>
                                        <p:tav tm="100000">
                                          <p:val>
                                            <p:strVal val="#ppt_x"/>
                                          </p:val>
                                        </p:tav>
                                      </p:tavLst>
                                    </p:anim>
                                    <p:anim calcmode="lin" valueType="num">
                                      <p:cBhvr additive="base">
                                        <p:cTn id="28" dur="500" fill="hold"/>
                                        <p:tgtEl>
                                          <p:spTgt spid="7">
                                            <p:bg/>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7">
                                            <p:txEl>
                                              <p:pRg st="0" end="0"/>
                                            </p:txEl>
                                          </p:spTgt>
                                        </p:tgtEl>
                                        <p:attrNameLst>
                                          <p:attrName>style.visibility</p:attrName>
                                        </p:attrNameLst>
                                      </p:cBhvr>
                                      <p:to>
                                        <p:strVal val="visible"/>
                                      </p:to>
                                    </p:set>
                                    <p:anim calcmode="lin" valueType="num">
                                      <p:cBhvr additive="base">
                                        <p:cTn id="31"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7">
                                            <p:txEl>
                                              <p:pRg st="0" end="0"/>
                                            </p:txEl>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7">
                                            <p:txEl>
                                              <p:pRg st="1" end="1"/>
                                            </p:txEl>
                                          </p:spTgt>
                                        </p:tgtEl>
                                        <p:attrNameLst>
                                          <p:attrName>style.visibility</p:attrName>
                                        </p:attrNameLst>
                                      </p:cBhvr>
                                      <p:to>
                                        <p:strVal val="visible"/>
                                      </p:to>
                                    </p:set>
                                    <p:anim calcmode="lin" valueType="num">
                                      <p:cBhvr additive="base">
                                        <p:cTn id="35"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P spid="7" grpId="0" build="p" animBg="1"/>
    </p:bldLst>
  </p:timing>
</p:sld>
</file>

<file path=ppt/slides/slide25.xml><?xml version="1.0" encoding="utf-8"?>
<p:sld xmlns:a="http://schemas.openxmlformats.org/drawingml/2006/main" xmlns:r="http://schemas.openxmlformats.org/officeDocument/2006/relationships" xmlns:p="http://schemas.openxmlformats.org/presentationml/2006/main">
  <p:cSld name="Slide 24&amp;si=24">
    <p:spTree>
      <p:nvGrpSpPr>
        <p:cNvPr id="1" name=""/>
        <p:cNvGrpSpPr/>
        <p:nvPr/>
      </p:nvGrpSpPr>
      <p:grpSpPr>
        <a:xfrm>
          <a:off x="0" y="0"/>
          <a:ext cx="0" cy="0"/>
          <a:chOff x="0" y="0"/>
          <a:chExt cx="0" cy="0"/>
        </a:xfrm>
      </p:grpSpPr>
      <p:sp>
        <p:nvSpPr>
          <p:cNvPr id="2" name="QO_5_BD.49_1#783e7743e?vop=1&amp;pid=6a79493ef&amp;color=0,0,0&amp;vtp=1&amp;bt=1&amp;bbb=1"/>
          <p:cNvSpPr/>
          <p:nvPr/>
        </p:nvSpPr>
        <p:spPr>
          <a:xfrm>
            <a:off x="832104" y="1080000"/>
            <a:ext cx="10533888" cy="363855"/>
          </a:xfrm>
          <a:prstGeom prst="rect">
            <a:avLst/>
          </a:prstGeom>
          <a:noFill/>
          <a:ln/>
        </p:spPr>
        <p:txBody>
          <a:bodyPr wrap="none" lIns="0" tIns="0" rIns="0" bIns="0" rtlCol="0" anchor="t"/>
          <a:lstStyle/>
          <a:p>
            <a:pPr algn="l" latinLnBrk="1">
              <a:lnSpc>
                <a:spcPts val="3200"/>
              </a:lnSpc>
            </a:pPr>
            <a:r>
              <a:rPr lang="en-US" altLang="zh-CN" sz="1800" b="0" i="0" dirty="0">
                <a:solidFill>
                  <a:srgbClr val="000000"/>
                </a:solidFill>
                <a:latin typeface="微软雅黑" pitchFamily="34" charset="0"/>
                <a:ea typeface="微软雅黑" pitchFamily="34" charset="-122"/>
                <a:cs typeface="微软雅黑" pitchFamily="34" charset="-120"/>
              </a:rPr>
              <a:t>（2）从该校学生中随机抽取若干人，在总得分为4的条件下，求抽取了3人的概率；</a:t>
            </a:r>
            <a:endParaRPr lang="en-US" altLang="zh-CN" sz="1800" dirty="0"/>
          </a:p>
        </p:txBody>
      </p:sp>
      <mc:AlternateContent xmlns:mc="http://schemas.openxmlformats.org/markup-compatibility/2006">
        <mc:Choice xmlns:a14="http://schemas.microsoft.com/office/drawing/2010/main" Requires="a14">
          <p:sp>
            <p:nvSpPr>
              <p:cNvPr id="3" name="QO_5_AN.50_1#783e7743e?vop=1&amp;pid=6a79493ef&amp;color=0,0,0&amp;vtp=1&amp;bbb=1"/>
              <p:cNvSpPr/>
              <p:nvPr/>
            </p:nvSpPr>
            <p:spPr>
              <a:xfrm>
                <a:off x="832104" y="1446522"/>
                <a:ext cx="10533888" cy="1549400"/>
              </a:xfrm>
              <a:prstGeom prst="rect">
                <a:avLst/>
              </a:prstGeom>
              <a:noFill/>
              <a:ln/>
            </p:spPr>
            <p:txBody>
              <a:bodyPr wrap="none" lIns="0" tIns="0" rIns="0" bIns="0" rtlCol="0" anchor="t"/>
              <a:lstStyle/>
              <a:p>
                <a:pPr algn="l" latinLnBrk="1">
                  <a:lnSpc>
                    <a:spcPts val="3300"/>
                  </a:lnSpc>
                </a:pPr>
                <a:r>
                  <a:rPr lang="en-US" altLang="zh-CN" sz="1800" b="0" i="0" dirty="0">
                    <a:solidFill>
                      <a:srgbClr val="FF0000"/>
                    </a:solidFill>
                    <a:latin typeface="微软雅黑" pitchFamily="34" charset="0"/>
                    <a:ea typeface="微软雅黑" pitchFamily="34" charset="-122"/>
                    <a:cs typeface="微软雅黑" pitchFamily="34" charset="-120"/>
                  </a:rPr>
                  <a:t>【解】设“总得分为4”为事件</a:t>
                </a: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𝐴</m:t>
                    </m:r>
                  </m:oMath>
                </a14:m>
                <a:r>
                  <a:rPr lang="en-US" altLang="zh-CN" sz="1800" b="0" i="0" dirty="0">
                    <a:solidFill>
                      <a:srgbClr val="FF0000"/>
                    </a:solidFill>
                    <a:latin typeface="微软雅黑" pitchFamily="34" charset="0"/>
                    <a:ea typeface="微软雅黑" pitchFamily="34" charset="-122"/>
                    <a:cs typeface="微软雅黑" pitchFamily="34" charset="-120"/>
                  </a:rPr>
                  <a:t>,“抽取了3人”为事件</a:t>
                </a: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𝐵</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FF0000"/>
                    </a:solidFill>
                    <a:latin typeface="微软雅黑" pitchFamily="34" charset="0"/>
                    <a:ea typeface="微软雅黑" pitchFamily="34" charset="-122"/>
                    <a:cs typeface="微软雅黑" pitchFamily="34" charset="-120"/>
                  </a:rPr>
                  <a:t>,</a:t>
                </a:r>
                <a:endParaRPr lang="en-US" altLang="zh-CN" sz="1800" dirty="0"/>
              </a:p>
              <a:p>
                <a:pPr latinLnBrk="1">
                  <a:lnSpc>
                    <a:spcPts val="3500"/>
                  </a:lnSpc>
                </a:pPr>
                <a:r>
                  <a:rPr lang="en-US" altLang="zh-CN" b="0" i="0">
                    <a:solidFill>
                      <a:srgbClr val="FF0000"/>
                    </a:solidFill>
                    <a:latin typeface="微软雅黑" pitchFamily="34" charset="0"/>
                    <a:ea typeface="微软雅黑" pitchFamily="34" charset="-122"/>
                    <a:cs typeface="微软雅黑" pitchFamily="34" charset="-120"/>
                  </a:rPr>
                  <a:t>则</a:t>
                </a: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𝑃</m:t>
                    </m:r>
                    <m:r>
                      <a:rPr lang="en-US" altLang="zh-CN" sz="1800" b="0" i="0">
                        <a:solidFill>
                          <a:srgbClr val="FF0000"/>
                        </a:solidFill>
                        <a:latin typeface="Cambria Math" pitchFamily="34" charset="0"/>
                        <a:ea typeface="Cambria Math" pitchFamily="34" charset="-122"/>
                        <a:cs typeface="Cambria Math" pitchFamily="34" charset="-120"/>
                      </a:rPr>
                      <m:t>(</m:t>
                    </m:r>
                    <m:r>
                      <a:rPr lang="en-US" altLang="zh-CN" sz="1800" b="0" i="0">
                        <a:solidFill>
                          <a:srgbClr val="FF0000"/>
                        </a:solidFill>
                        <a:latin typeface="Cambria Math" pitchFamily="34" charset="0"/>
                        <a:ea typeface="Cambria Math" pitchFamily="34" charset="-122"/>
                        <a:cs typeface="Cambria Math" pitchFamily="34" charset="-120"/>
                      </a:rPr>
                      <m:t>𝐴</m:t>
                    </m:r>
                    <m:r>
                      <a:rPr lang="en-US" altLang="zh-CN" sz="1800" b="0" i="0">
                        <a:solidFill>
                          <a:srgbClr val="FF0000"/>
                        </a:solidFill>
                        <a:latin typeface="Cambria Math" pitchFamily="34" charset="0"/>
                        <a:ea typeface="Cambria Math" pitchFamily="34" charset="-122"/>
                        <a:cs typeface="Cambria Math" pitchFamily="34" charset="-120"/>
                      </a:rPr>
                      <m:t>)=</m:t>
                    </m:r>
                    <m:sSup>
                      <m:sSup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FF0000"/>
                            </a:solidFill>
                            <a:latin typeface="Cambria Math" pitchFamily="34" charset="0"/>
                            <a:ea typeface="Cambria Math" pitchFamily="34" charset="-122"/>
                            <a:cs typeface="Cambria Math" pitchFamily="34" charset="-120"/>
                          </a:rPr>
                          <m:t>(</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1</m:t>
                            </m:r>
                          </m:num>
                          <m:den>
                            <m:r>
                              <a:rPr lang="en-US" altLang="zh-CN" sz="1800" b="0" i="0">
                                <a:solidFill>
                                  <a:srgbClr val="FF0000"/>
                                </a:solidFill>
                                <a:latin typeface="Cambria Math" pitchFamily="34" charset="0"/>
                                <a:ea typeface="Cambria Math" pitchFamily="34" charset="-122"/>
                                <a:cs typeface="Cambria Math" pitchFamily="34" charset="-120"/>
                              </a:rPr>
                              <m:t>3</m:t>
                            </m:r>
                          </m:den>
                        </m:f>
                        <m:r>
                          <a:rPr lang="en-US" altLang="zh-CN" sz="1800" b="0" i="0">
                            <a:solidFill>
                              <a:srgbClr val="FF0000"/>
                            </a:solidFill>
                            <a:latin typeface="Cambria Math" pitchFamily="34" charset="0"/>
                            <a:ea typeface="Cambria Math" pitchFamily="34" charset="-122"/>
                            <a:cs typeface="Cambria Math" pitchFamily="34" charset="-120"/>
                          </a:rPr>
                          <m:t>)</m:t>
                        </m:r>
                      </m:e>
                      <m:sup>
                        <m:r>
                          <a:rPr lang="en-US" altLang="zh-CN" sz="1800" b="0" i="0">
                            <a:solidFill>
                              <a:srgbClr val="FF0000"/>
                            </a:solidFill>
                            <a:latin typeface="Cambria Math" pitchFamily="34" charset="0"/>
                            <a:ea typeface="Cambria Math" pitchFamily="34" charset="-122"/>
                            <a:cs typeface="Cambria Math" pitchFamily="34" charset="-120"/>
                          </a:rPr>
                          <m:t>4</m:t>
                        </m:r>
                      </m:sup>
                    </m:sSup>
                    <m:r>
                      <a:rPr lang="en-US" altLang="zh-CN" sz="1800" b="0" i="0">
                        <a:solidFill>
                          <a:srgbClr val="FF0000"/>
                        </a:solidFill>
                        <a:latin typeface="Cambria Math" pitchFamily="34" charset="0"/>
                        <a:ea typeface="Cambria Math" pitchFamily="34" charset="-122"/>
                        <a:cs typeface="Cambria Math" pitchFamily="34" charset="-120"/>
                      </a:rPr>
                      <m:t>+</m:t>
                    </m:r>
                    <m:sSubSup>
                      <m:sSubSupPr>
                        <m:ctrlPr>
                          <a:rPr lang="en-US" altLang="zh-CN" sz="1800" b="0" i="1">
                            <a:solidFill>
                              <a:srgbClr val="FF000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FF0000"/>
                            </a:solidFill>
                            <a:latin typeface="Cambria Math" pitchFamily="34" charset="0"/>
                            <a:ea typeface="Cambria Math" pitchFamily="34" charset="-122"/>
                            <a:cs typeface="Cambria Math" pitchFamily="34" charset="-120"/>
                          </a:rPr>
                          <m:t>C</m:t>
                        </m:r>
                      </m:e>
                      <m:sub>
                        <m:r>
                          <a:rPr lang="en-US" altLang="zh-CN" sz="1800" b="0" i="0">
                            <a:solidFill>
                              <a:srgbClr val="FF0000"/>
                            </a:solidFill>
                            <a:latin typeface="Cambria Math" pitchFamily="34" charset="0"/>
                            <a:ea typeface="Cambria Math" pitchFamily="34" charset="-122"/>
                            <a:cs typeface="Cambria Math" pitchFamily="34" charset="-120"/>
                          </a:rPr>
                          <m:t>3</m:t>
                        </m:r>
                      </m:sub>
                      <m:sup>
                        <m:r>
                          <a:rPr lang="en-US" altLang="zh-CN" sz="1800" b="0" i="0">
                            <a:solidFill>
                              <a:srgbClr val="FF0000"/>
                            </a:solidFill>
                            <a:latin typeface="Cambria Math" pitchFamily="34" charset="0"/>
                            <a:ea typeface="Cambria Math" pitchFamily="34" charset="-122"/>
                            <a:cs typeface="Cambria Math" pitchFamily="34" charset="-120"/>
                          </a:rPr>
                          <m:t>1</m:t>
                        </m:r>
                      </m:sup>
                    </m:sSubSup>
                    <m:r>
                      <a:rPr lang="en-US" altLang="zh-CN" sz="1800" b="0" i="0">
                        <a:solidFill>
                          <a:srgbClr val="FF0000"/>
                        </a:solidFill>
                        <a:latin typeface="Cambria Math" pitchFamily="34" charset="0"/>
                        <a:ea typeface="Cambria Math" pitchFamily="34" charset="-122"/>
                        <a:cs typeface="Cambria Math" pitchFamily="34" charset="-120"/>
                      </a:rPr>
                      <m:t>×</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2</m:t>
                        </m:r>
                      </m:num>
                      <m:den>
                        <m:r>
                          <a:rPr lang="en-US" altLang="zh-CN" sz="1800" b="0" i="0">
                            <a:solidFill>
                              <a:srgbClr val="FF0000"/>
                            </a:solidFill>
                            <a:latin typeface="Cambria Math" pitchFamily="34" charset="0"/>
                            <a:ea typeface="Cambria Math" pitchFamily="34" charset="-122"/>
                            <a:cs typeface="Cambria Math" pitchFamily="34" charset="-120"/>
                          </a:rPr>
                          <m:t>3</m:t>
                        </m:r>
                      </m:den>
                    </m:f>
                    <m:r>
                      <a:rPr lang="en-US" altLang="zh-CN" sz="1800" b="0" i="0">
                        <a:solidFill>
                          <a:srgbClr val="FF0000"/>
                        </a:solidFill>
                        <a:latin typeface="Cambria Math" pitchFamily="34" charset="0"/>
                        <a:ea typeface="Cambria Math" pitchFamily="34" charset="-122"/>
                        <a:cs typeface="Cambria Math" pitchFamily="34" charset="-120"/>
                      </a:rPr>
                      <m:t>×</m:t>
                    </m:r>
                    <m:sSup>
                      <m:sSup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FF0000"/>
                            </a:solidFill>
                            <a:latin typeface="Cambria Math" pitchFamily="34" charset="0"/>
                            <a:ea typeface="Cambria Math" pitchFamily="34" charset="-122"/>
                            <a:cs typeface="Cambria Math" pitchFamily="34" charset="-120"/>
                          </a:rPr>
                          <m:t>(</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1</m:t>
                            </m:r>
                          </m:num>
                          <m:den>
                            <m:r>
                              <a:rPr lang="en-US" altLang="zh-CN" sz="1800" b="0" i="0">
                                <a:solidFill>
                                  <a:srgbClr val="FF0000"/>
                                </a:solidFill>
                                <a:latin typeface="Cambria Math" pitchFamily="34" charset="0"/>
                                <a:ea typeface="Cambria Math" pitchFamily="34" charset="-122"/>
                                <a:cs typeface="Cambria Math" pitchFamily="34" charset="-120"/>
                              </a:rPr>
                              <m:t>3</m:t>
                            </m:r>
                          </m:den>
                        </m:f>
                        <m:r>
                          <a:rPr lang="en-US" altLang="zh-CN" sz="1800" b="0" i="0">
                            <a:solidFill>
                              <a:srgbClr val="FF0000"/>
                            </a:solidFill>
                            <a:latin typeface="Cambria Math" pitchFamily="34" charset="0"/>
                            <a:ea typeface="Cambria Math" pitchFamily="34" charset="-122"/>
                            <a:cs typeface="Cambria Math" pitchFamily="34" charset="-120"/>
                          </a:rPr>
                          <m:t>)</m:t>
                        </m:r>
                      </m:e>
                      <m:sup>
                        <m:r>
                          <a:rPr lang="en-US" altLang="zh-CN" sz="1800" b="0" i="0">
                            <a:solidFill>
                              <a:srgbClr val="FF0000"/>
                            </a:solidFill>
                            <a:latin typeface="Cambria Math" pitchFamily="34" charset="0"/>
                            <a:ea typeface="Cambria Math" pitchFamily="34" charset="-122"/>
                            <a:cs typeface="Cambria Math" pitchFamily="34" charset="-120"/>
                          </a:rPr>
                          <m:t>2</m:t>
                        </m:r>
                      </m:sup>
                    </m:sSup>
                    <m:r>
                      <a:rPr lang="en-US" altLang="zh-CN" sz="1800" b="0" i="0">
                        <a:solidFill>
                          <a:srgbClr val="FF0000"/>
                        </a:solidFill>
                        <a:latin typeface="Cambria Math" pitchFamily="34" charset="0"/>
                        <a:ea typeface="Cambria Math" pitchFamily="34" charset="-122"/>
                        <a:cs typeface="Cambria Math" pitchFamily="34" charset="-120"/>
                      </a:rPr>
                      <m:t>+</m:t>
                    </m:r>
                    <m:sSup>
                      <m:sSup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FF0000"/>
                            </a:solidFill>
                            <a:latin typeface="Cambria Math" pitchFamily="34" charset="0"/>
                            <a:ea typeface="Cambria Math" pitchFamily="34" charset="-122"/>
                            <a:cs typeface="Cambria Math" pitchFamily="34" charset="-120"/>
                          </a:rPr>
                          <m:t>(</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2</m:t>
                            </m:r>
                          </m:num>
                          <m:den>
                            <m:r>
                              <a:rPr lang="en-US" altLang="zh-CN" sz="1800" b="0" i="0">
                                <a:solidFill>
                                  <a:srgbClr val="FF0000"/>
                                </a:solidFill>
                                <a:latin typeface="Cambria Math" pitchFamily="34" charset="0"/>
                                <a:ea typeface="Cambria Math" pitchFamily="34" charset="-122"/>
                                <a:cs typeface="Cambria Math" pitchFamily="34" charset="-120"/>
                              </a:rPr>
                              <m:t>3</m:t>
                            </m:r>
                          </m:den>
                        </m:f>
                        <m:r>
                          <a:rPr lang="en-US" altLang="zh-CN" sz="1800" b="0" i="0">
                            <a:solidFill>
                              <a:srgbClr val="FF0000"/>
                            </a:solidFill>
                            <a:latin typeface="Cambria Math" pitchFamily="34" charset="0"/>
                            <a:ea typeface="Cambria Math" pitchFamily="34" charset="-122"/>
                            <a:cs typeface="Cambria Math" pitchFamily="34" charset="-120"/>
                          </a:rPr>
                          <m:t>)</m:t>
                        </m:r>
                      </m:e>
                      <m:sup>
                        <m:r>
                          <a:rPr lang="en-US" altLang="zh-CN" sz="1800" b="0" i="0">
                            <a:solidFill>
                              <a:srgbClr val="FF0000"/>
                            </a:solidFill>
                            <a:latin typeface="Cambria Math" pitchFamily="34" charset="0"/>
                            <a:ea typeface="Cambria Math" pitchFamily="34" charset="-122"/>
                            <a:cs typeface="Cambria Math" pitchFamily="34" charset="-120"/>
                          </a:rPr>
                          <m:t>2</m:t>
                        </m:r>
                      </m:sup>
                    </m:sSup>
                    <m:r>
                      <a:rPr lang="en-US" altLang="zh-CN" sz="1800" b="0" i="0">
                        <a:solidFill>
                          <a:srgbClr val="FF0000"/>
                        </a:solidFill>
                        <a:latin typeface="Cambria Math" pitchFamily="34" charset="0"/>
                        <a:ea typeface="Cambria Math" pitchFamily="34" charset="-122"/>
                        <a:cs typeface="Cambria Math" pitchFamily="34" charset="-120"/>
                      </a:rPr>
                      <m:t>=</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55</m:t>
                        </m:r>
                      </m:num>
                      <m:den>
                        <m:r>
                          <a:rPr lang="en-US" altLang="zh-CN" sz="1800" b="0" i="0">
                            <a:solidFill>
                              <a:srgbClr val="FF0000"/>
                            </a:solidFill>
                            <a:latin typeface="Cambria Math" pitchFamily="34" charset="0"/>
                            <a:ea typeface="Cambria Math" pitchFamily="34" charset="-122"/>
                            <a:cs typeface="Cambria Math" pitchFamily="34" charset="-120"/>
                          </a:rPr>
                          <m:t>81</m:t>
                        </m:r>
                      </m:den>
                    </m:f>
                  </m:oMath>
                </a14:m>
                <a:r>
                  <a:rPr lang="en-US" altLang="zh-CN" sz="1800" b="0" i="0" dirty="0">
                    <a:solidFill>
                      <a:srgbClr val="FF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𝑃</m:t>
                    </m:r>
                    <m:r>
                      <a:rPr lang="en-US" altLang="zh-CN" sz="1800" b="0" i="0">
                        <a:solidFill>
                          <a:srgbClr val="FF0000"/>
                        </a:solidFill>
                        <a:latin typeface="Cambria Math" pitchFamily="34" charset="0"/>
                        <a:ea typeface="Cambria Math" pitchFamily="34" charset="-122"/>
                        <a:cs typeface="Cambria Math" pitchFamily="34" charset="-120"/>
                      </a:rPr>
                      <m:t>(</m:t>
                    </m:r>
                    <m:r>
                      <a:rPr lang="en-US" altLang="zh-CN" sz="1800" b="0" i="0">
                        <a:solidFill>
                          <a:srgbClr val="FF0000"/>
                        </a:solidFill>
                        <a:latin typeface="Cambria Math" pitchFamily="34" charset="0"/>
                        <a:ea typeface="Cambria Math" pitchFamily="34" charset="-122"/>
                        <a:cs typeface="Cambria Math" pitchFamily="34" charset="-120"/>
                      </a:rPr>
                      <m:t>𝐴𝐵</m:t>
                    </m:r>
                    <m:r>
                      <a:rPr lang="en-US" altLang="zh-CN" sz="1800" b="0" i="0">
                        <a:solidFill>
                          <a:srgbClr val="FF0000"/>
                        </a:solidFill>
                        <a:latin typeface="Cambria Math" pitchFamily="34" charset="0"/>
                        <a:ea typeface="Cambria Math" pitchFamily="34" charset="-122"/>
                        <a:cs typeface="Cambria Math" pitchFamily="34" charset="-120"/>
                      </a:rPr>
                      <m:t>)=</m:t>
                    </m:r>
                    <m:sSubSup>
                      <m:sSubSupPr>
                        <m:ctrlPr>
                          <a:rPr lang="en-US" altLang="zh-CN" sz="1800" b="0" i="1">
                            <a:solidFill>
                              <a:srgbClr val="FF000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FF0000"/>
                            </a:solidFill>
                            <a:latin typeface="Cambria Math" pitchFamily="34" charset="0"/>
                            <a:ea typeface="Cambria Math" pitchFamily="34" charset="-122"/>
                            <a:cs typeface="Cambria Math" pitchFamily="34" charset="-120"/>
                          </a:rPr>
                          <m:t>C</m:t>
                        </m:r>
                      </m:e>
                      <m:sub>
                        <m:r>
                          <a:rPr lang="en-US" altLang="zh-CN" sz="1800" b="0" i="0">
                            <a:solidFill>
                              <a:srgbClr val="FF0000"/>
                            </a:solidFill>
                            <a:latin typeface="Cambria Math" pitchFamily="34" charset="0"/>
                            <a:ea typeface="Cambria Math" pitchFamily="34" charset="-122"/>
                            <a:cs typeface="Cambria Math" pitchFamily="34" charset="-120"/>
                          </a:rPr>
                          <m:t>3</m:t>
                        </m:r>
                      </m:sub>
                      <m:sup>
                        <m:r>
                          <a:rPr lang="en-US" altLang="zh-CN" sz="1800" b="0" i="0">
                            <a:solidFill>
                              <a:srgbClr val="FF0000"/>
                            </a:solidFill>
                            <a:latin typeface="Cambria Math" pitchFamily="34" charset="0"/>
                            <a:ea typeface="Cambria Math" pitchFamily="34" charset="-122"/>
                            <a:cs typeface="Cambria Math" pitchFamily="34" charset="-120"/>
                          </a:rPr>
                          <m:t>1</m:t>
                        </m:r>
                      </m:sup>
                    </m:sSubSup>
                    <m:r>
                      <a:rPr lang="en-US" altLang="zh-CN" sz="1800" b="0" i="0">
                        <a:solidFill>
                          <a:srgbClr val="FF0000"/>
                        </a:solidFill>
                        <a:latin typeface="Cambria Math" pitchFamily="34" charset="0"/>
                        <a:ea typeface="Cambria Math" pitchFamily="34" charset="-122"/>
                        <a:cs typeface="Cambria Math" pitchFamily="34" charset="-120"/>
                      </a:rPr>
                      <m:t>×</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2</m:t>
                        </m:r>
                      </m:num>
                      <m:den>
                        <m:r>
                          <a:rPr lang="en-US" altLang="zh-CN" sz="1800" b="0" i="0">
                            <a:solidFill>
                              <a:srgbClr val="FF0000"/>
                            </a:solidFill>
                            <a:latin typeface="Cambria Math" pitchFamily="34" charset="0"/>
                            <a:ea typeface="Cambria Math" pitchFamily="34" charset="-122"/>
                            <a:cs typeface="Cambria Math" pitchFamily="34" charset="-120"/>
                          </a:rPr>
                          <m:t>3</m:t>
                        </m:r>
                      </m:den>
                    </m:f>
                    <m:r>
                      <a:rPr lang="en-US" altLang="zh-CN" sz="1800" b="0" i="0">
                        <a:solidFill>
                          <a:srgbClr val="FF0000"/>
                        </a:solidFill>
                        <a:latin typeface="Cambria Math" pitchFamily="34" charset="0"/>
                        <a:ea typeface="Cambria Math" pitchFamily="34" charset="-122"/>
                        <a:cs typeface="Cambria Math" pitchFamily="34" charset="-120"/>
                      </a:rPr>
                      <m:t>×</m:t>
                    </m:r>
                    <m:sSup>
                      <m:sSup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FF0000"/>
                            </a:solidFill>
                            <a:latin typeface="Cambria Math" pitchFamily="34" charset="0"/>
                            <a:ea typeface="Cambria Math" pitchFamily="34" charset="-122"/>
                            <a:cs typeface="Cambria Math" pitchFamily="34" charset="-120"/>
                          </a:rPr>
                          <m:t>(</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1</m:t>
                            </m:r>
                          </m:num>
                          <m:den>
                            <m:r>
                              <a:rPr lang="en-US" altLang="zh-CN" sz="1800" b="0" i="0">
                                <a:solidFill>
                                  <a:srgbClr val="FF0000"/>
                                </a:solidFill>
                                <a:latin typeface="Cambria Math" pitchFamily="34" charset="0"/>
                                <a:ea typeface="Cambria Math" pitchFamily="34" charset="-122"/>
                                <a:cs typeface="Cambria Math" pitchFamily="34" charset="-120"/>
                              </a:rPr>
                              <m:t>3</m:t>
                            </m:r>
                          </m:den>
                        </m:f>
                        <m:r>
                          <a:rPr lang="en-US" altLang="zh-CN" sz="1800" b="0" i="0">
                            <a:solidFill>
                              <a:srgbClr val="FF0000"/>
                            </a:solidFill>
                            <a:latin typeface="Cambria Math" pitchFamily="34" charset="0"/>
                            <a:ea typeface="Cambria Math" pitchFamily="34" charset="-122"/>
                            <a:cs typeface="Cambria Math" pitchFamily="34" charset="-120"/>
                          </a:rPr>
                          <m:t>)</m:t>
                        </m:r>
                      </m:e>
                      <m:sup>
                        <m:r>
                          <a:rPr lang="en-US" altLang="zh-CN" sz="1800" b="0" i="0">
                            <a:solidFill>
                              <a:srgbClr val="FF0000"/>
                            </a:solidFill>
                            <a:latin typeface="Cambria Math" pitchFamily="34" charset="0"/>
                            <a:ea typeface="Cambria Math" pitchFamily="34" charset="-122"/>
                            <a:cs typeface="Cambria Math" pitchFamily="34" charset="-120"/>
                          </a:rPr>
                          <m:t>2</m:t>
                        </m:r>
                      </m:sup>
                    </m:sSup>
                    <m:r>
                      <a:rPr lang="en-US" altLang="zh-CN" sz="1800" b="0" i="0">
                        <a:solidFill>
                          <a:srgbClr val="FF0000"/>
                        </a:solidFill>
                        <a:latin typeface="Cambria Math" pitchFamily="34" charset="0"/>
                        <a:ea typeface="Cambria Math" pitchFamily="34" charset="-122"/>
                        <a:cs typeface="Cambria Math" pitchFamily="34" charset="-120"/>
                      </a:rPr>
                      <m:t>=</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2</m:t>
                        </m:r>
                      </m:num>
                      <m:den>
                        <m:r>
                          <a:rPr lang="en-US" altLang="zh-CN" sz="1800" b="0" i="0">
                            <a:solidFill>
                              <a:srgbClr val="FF0000"/>
                            </a:solidFill>
                            <a:latin typeface="Cambria Math" pitchFamily="34" charset="0"/>
                            <a:ea typeface="Cambria Math" pitchFamily="34" charset="-122"/>
                            <a:cs typeface="Cambria Math" pitchFamily="34" charset="-120"/>
                          </a:rPr>
                          <m:t>9</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FF0000"/>
                    </a:solidFill>
                    <a:latin typeface="微软雅黑" pitchFamily="34" charset="0"/>
                    <a:ea typeface="微软雅黑" pitchFamily="34" charset="-122"/>
                    <a:cs typeface="微软雅黑" pitchFamily="34" charset="-120"/>
                  </a:rPr>
                  <a:t>,</a:t>
                </a:r>
                <a:endParaRPr lang="en-US" altLang="zh-CN" sz="1800" dirty="0"/>
              </a:p>
              <a:p>
                <a:pPr latinLnBrk="1">
                  <a:lnSpc>
                    <a:spcPts val="5400"/>
                  </a:lnSpc>
                </a:pPr>
                <a:r>
                  <a:rPr lang="en-US" altLang="zh-CN" b="0" i="0">
                    <a:solidFill>
                      <a:srgbClr val="FF0000"/>
                    </a:solidFill>
                    <a:latin typeface="微软雅黑" pitchFamily="34" charset="0"/>
                    <a:ea typeface="微软雅黑" pitchFamily="34" charset="-122"/>
                    <a:cs typeface="微软雅黑" pitchFamily="34" charset="-120"/>
                  </a:rPr>
                  <a:t>所</a:t>
                </a:r>
                <a:r>
                  <a:rPr lang="en-US" altLang="zh-CN" sz="1800" b="0" i="0">
                    <a:solidFill>
                      <a:srgbClr val="FF0000"/>
                    </a:solidFill>
                    <a:latin typeface="微软雅黑" pitchFamily="34" charset="0"/>
                    <a:ea typeface="微软雅黑" pitchFamily="34" charset="-122"/>
                    <a:cs typeface="微软雅黑" pitchFamily="34" charset="-120"/>
                  </a:rPr>
                  <a:t>以在总得分为</a:t>
                </a:r>
                <a:r>
                  <a:rPr lang="en-US" altLang="zh-CN" sz="1800" b="0" i="0" dirty="0">
                    <a:solidFill>
                      <a:srgbClr val="FF0000"/>
                    </a:solidFill>
                    <a:latin typeface="微软雅黑" pitchFamily="34" charset="0"/>
                    <a:ea typeface="微软雅黑" pitchFamily="34" charset="-122"/>
                    <a:cs typeface="微软雅黑" pitchFamily="34" charset="-120"/>
                  </a:rPr>
                  <a:t>4的条件下,抽取了3人的概率为</a:t>
                </a: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𝑃</m:t>
                    </m:r>
                    <m:r>
                      <a:rPr lang="en-US" altLang="zh-CN" sz="1800" b="0" i="0">
                        <a:solidFill>
                          <a:srgbClr val="FF0000"/>
                        </a:solidFill>
                        <a:latin typeface="Cambria Math" pitchFamily="34" charset="0"/>
                        <a:ea typeface="Cambria Math" pitchFamily="34" charset="-122"/>
                        <a:cs typeface="Cambria Math" pitchFamily="34" charset="-120"/>
                      </a:rPr>
                      <m:t>(</m:t>
                    </m:r>
                    <m:r>
                      <a:rPr lang="en-US" altLang="zh-CN" sz="1800" b="0" i="0">
                        <a:solidFill>
                          <a:srgbClr val="FF0000"/>
                        </a:solidFill>
                        <a:latin typeface="Cambria Math" pitchFamily="34" charset="0"/>
                        <a:ea typeface="Cambria Math" pitchFamily="34" charset="-122"/>
                        <a:cs typeface="Cambria Math" pitchFamily="34" charset="-120"/>
                      </a:rPr>
                      <m:t>𝐵</m:t>
                    </m:r>
                    <m:r>
                      <a:rPr lang="en-US" altLang="zh-CN" sz="1800" b="0" i="0">
                        <a:solidFill>
                          <a:srgbClr val="FF0000"/>
                        </a:solidFill>
                        <a:latin typeface="Cambria Math" pitchFamily="34" charset="0"/>
                        <a:ea typeface="Cambria Math" pitchFamily="34" charset="-122"/>
                        <a:cs typeface="Cambria Math" pitchFamily="34" charset="-120"/>
                      </a:rPr>
                      <m:t>|</m:t>
                    </m:r>
                    <m:r>
                      <a:rPr lang="en-US" altLang="zh-CN" sz="1800" b="0" i="0">
                        <a:solidFill>
                          <a:srgbClr val="FF0000"/>
                        </a:solidFill>
                        <a:latin typeface="Cambria Math" pitchFamily="34" charset="0"/>
                        <a:ea typeface="Cambria Math" pitchFamily="34" charset="-122"/>
                        <a:cs typeface="Cambria Math" pitchFamily="34" charset="-120"/>
                      </a:rPr>
                      <m:t>𝐴</m:t>
                    </m:r>
                    <m:r>
                      <a:rPr lang="en-US" altLang="zh-CN" sz="1800" b="0" i="0">
                        <a:solidFill>
                          <a:srgbClr val="FF0000"/>
                        </a:solidFill>
                        <a:latin typeface="Cambria Math" pitchFamily="34" charset="0"/>
                        <a:ea typeface="Cambria Math" pitchFamily="34" charset="-122"/>
                        <a:cs typeface="Cambria Math" pitchFamily="34" charset="-120"/>
                      </a:rPr>
                      <m:t>)=</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𝑃</m:t>
                        </m:r>
                        <m:r>
                          <a:rPr lang="en-US" altLang="zh-CN" sz="1800" b="0" i="0">
                            <a:solidFill>
                              <a:srgbClr val="FF0000"/>
                            </a:solidFill>
                            <a:latin typeface="Cambria Math" pitchFamily="34" charset="0"/>
                            <a:ea typeface="Cambria Math" pitchFamily="34" charset="-122"/>
                            <a:cs typeface="Cambria Math" pitchFamily="34" charset="-120"/>
                          </a:rPr>
                          <m:t>(</m:t>
                        </m:r>
                        <m:r>
                          <a:rPr lang="en-US" altLang="zh-CN" sz="1800" b="0" i="0">
                            <a:solidFill>
                              <a:srgbClr val="FF0000"/>
                            </a:solidFill>
                            <a:latin typeface="Cambria Math" pitchFamily="34" charset="0"/>
                            <a:ea typeface="Cambria Math" pitchFamily="34" charset="-122"/>
                            <a:cs typeface="Cambria Math" pitchFamily="34" charset="-120"/>
                          </a:rPr>
                          <m:t>𝐴𝐵</m:t>
                        </m:r>
                        <m:r>
                          <a:rPr lang="en-US" altLang="zh-CN" sz="1800" b="0" i="0">
                            <a:solidFill>
                              <a:srgbClr val="FF0000"/>
                            </a:solidFill>
                            <a:latin typeface="Cambria Math" pitchFamily="34" charset="0"/>
                            <a:ea typeface="Cambria Math" pitchFamily="34" charset="-122"/>
                            <a:cs typeface="Cambria Math" pitchFamily="34" charset="-120"/>
                          </a:rPr>
                          <m:t>)</m:t>
                        </m:r>
                      </m:num>
                      <m:den>
                        <m:r>
                          <a:rPr lang="en-US" altLang="zh-CN" sz="1800" b="0" i="0">
                            <a:solidFill>
                              <a:srgbClr val="FF0000"/>
                            </a:solidFill>
                            <a:latin typeface="Cambria Math" pitchFamily="34" charset="0"/>
                            <a:ea typeface="Cambria Math" pitchFamily="34" charset="-122"/>
                            <a:cs typeface="Cambria Math" pitchFamily="34" charset="-120"/>
                          </a:rPr>
                          <m:t>𝑃</m:t>
                        </m:r>
                        <m:r>
                          <a:rPr lang="en-US" altLang="zh-CN" sz="1800" b="0" i="0">
                            <a:solidFill>
                              <a:srgbClr val="FF0000"/>
                            </a:solidFill>
                            <a:latin typeface="Cambria Math" pitchFamily="34" charset="0"/>
                            <a:ea typeface="Cambria Math" pitchFamily="34" charset="-122"/>
                            <a:cs typeface="Cambria Math" pitchFamily="34" charset="-120"/>
                          </a:rPr>
                          <m:t>(</m:t>
                        </m:r>
                        <m:r>
                          <a:rPr lang="en-US" altLang="zh-CN" sz="1800" b="0" i="0">
                            <a:solidFill>
                              <a:srgbClr val="FF0000"/>
                            </a:solidFill>
                            <a:latin typeface="Cambria Math" pitchFamily="34" charset="0"/>
                            <a:ea typeface="Cambria Math" pitchFamily="34" charset="-122"/>
                            <a:cs typeface="Cambria Math" pitchFamily="34" charset="-120"/>
                          </a:rPr>
                          <m:t>𝐴</m:t>
                        </m:r>
                        <m:r>
                          <a:rPr lang="en-US" altLang="zh-CN" sz="1800" b="0" i="0">
                            <a:solidFill>
                              <a:srgbClr val="FF0000"/>
                            </a:solidFill>
                            <a:latin typeface="Cambria Math" pitchFamily="34" charset="0"/>
                            <a:ea typeface="Cambria Math" pitchFamily="34" charset="-122"/>
                            <a:cs typeface="Cambria Math" pitchFamily="34" charset="-120"/>
                          </a:rPr>
                          <m:t>)</m:t>
                        </m:r>
                      </m:den>
                    </m:f>
                    <m:r>
                      <a:rPr lang="en-US" altLang="zh-CN" sz="1800" b="0" i="0">
                        <a:solidFill>
                          <a:srgbClr val="FF0000"/>
                        </a:solidFill>
                        <a:latin typeface="Cambria Math" pitchFamily="34" charset="0"/>
                        <a:ea typeface="Cambria Math" pitchFamily="34" charset="-122"/>
                        <a:cs typeface="Cambria Math" pitchFamily="34" charset="-120"/>
                      </a:rPr>
                      <m:t>=</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2</m:t>
                            </m:r>
                          </m:num>
                          <m:den>
                            <m:r>
                              <a:rPr lang="en-US" altLang="zh-CN" sz="1800" b="0" i="0">
                                <a:solidFill>
                                  <a:srgbClr val="FF0000"/>
                                </a:solidFill>
                                <a:latin typeface="Cambria Math" pitchFamily="34" charset="0"/>
                                <a:ea typeface="Cambria Math" pitchFamily="34" charset="-122"/>
                                <a:cs typeface="Cambria Math" pitchFamily="34" charset="-120"/>
                              </a:rPr>
                              <m:t>9</m:t>
                            </m:r>
                          </m:den>
                        </m:f>
                      </m:num>
                      <m:den>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55</m:t>
                            </m:r>
                          </m:num>
                          <m:den>
                            <m:r>
                              <a:rPr lang="en-US" altLang="zh-CN" sz="1800" b="0" i="0">
                                <a:solidFill>
                                  <a:srgbClr val="FF0000"/>
                                </a:solidFill>
                                <a:latin typeface="Cambria Math" pitchFamily="34" charset="0"/>
                                <a:ea typeface="Cambria Math" pitchFamily="34" charset="-122"/>
                                <a:cs typeface="Cambria Math" pitchFamily="34" charset="-120"/>
                              </a:rPr>
                              <m:t>81</m:t>
                            </m:r>
                          </m:den>
                        </m:f>
                      </m:den>
                    </m:f>
                    <m:r>
                      <a:rPr lang="en-US" altLang="zh-CN" sz="1800" b="0" i="0">
                        <a:solidFill>
                          <a:srgbClr val="FF0000"/>
                        </a:solidFill>
                        <a:latin typeface="Cambria Math" pitchFamily="34" charset="0"/>
                        <a:ea typeface="Cambria Math" pitchFamily="34" charset="-122"/>
                        <a:cs typeface="Cambria Math" pitchFamily="34" charset="-120"/>
                      </a:rPr>
                      <m:t>=</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18</m:t>
                        </m:r>
                      </m:num>
                      <m:den>
                        <m:r>
                          <a:rPr lang="en-US" altLang="zh-CN" sz="1800" b="0" i="0">
                            <a:solidFill>
                              <a:srgbClr val="FF0000"/>
                            </a:solidFill>
                            <a:latin typeface="Cambria Math" pitchFamily="34" charset="0"/>
                            <a:ea typeface="Cambria Math" pitchFamily="34" charset="-122"/>
                            <a:cs typeface="Cambria Math" pitchFamily="34" charset="-120"/>
                          </a:rPr>
                          <m:t>55</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FF0000"/>
                    </a:solidFill>
                    <a:latin typeface="微软雅黑" pitchFamily="34" charset="0"/>
                    <a:ea typeface="微软雅黑" pitchFamily="34" charset="-122"/>
                    <a:cs typeface="微软雅黑" pitchFamily="34" charset="-120"/>
                  </a:rPr>
                  <a:t>.</a:t>
                </a:r>
                <a:endParaRPr lang="en-US" altLang="zh-CN" sz="1800" dirty="0"/>
              </a:p>
            </p:txBody>
          </p:sp>
        </mc:Choice>
        <mc:Fallback>
          <p:sp>
            <p:nvSpPr>
              <p:cNvPr id="3" name="QO_5_AN.50_1#783e7743e?vop=1&amp;pid=6a79493ef&amp;color=0,0,0&amp;vtp=1&amp;bbb=1"/>
              <p:cNvSpPr>
                <a:spLocks noRot="1" noChangeAspect="1" noMove="1" noResize="1" noEditPoints="1" noAdjustHandles="1" noChangeArrowheads="1" noChangeShapeType="1" noTextEdit="1"/>
              </p:cNvSpPr>
              <p:nvPr/>
            </p:nvSpPr>
            <p:spPr>
              <a:xfrm>
                <a:off x="832104" y="1446522"/>
                <a:ext cx="10533888" cy="1549400"/>
              </a:xfrm>
              <a:prstGeom prst="rect">
                <a:avLst/>
              </a:prstGeom>
              <a:blipFill>
                <a:blip r:embed="rId3"/>
                <a:stretch>
                  <a:fillRect l="-1389" b="-394"/>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 calcmode="lin" valueType="num">
                                      <p:cBhvr additive="base">
                                        <p:cTn id="15"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6.xml><?xml version="1.0" encoding="utf-8"?>
<p:sld xmlns:a="http://schemas.openxmlformats.org/drawingml/2006/main" xmlns:r="http://schemas.openxmlformats.org/officeDocument/2006/relationships" xmlns:p="http://schemas.openxmlformats.org/presentationml/2006/main">
  <p:cSld name="Slide 25&amp;si=25">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5_BD.51_1#c24e7ced1?vop=1&amp;pid=6a79493ef&amp;color=0,0,0&amp;vtp=1&amp;bt=1&amp;bbb=1&amp;hb=1"/>
              <p:cNvSpPr/>
              <p:nvPr/>
            </p:nvSpPr>
            <p:spPr>
              <a:xfrm>
                <a:off x="832104" y="1080000"/>
                <a:ext cx="10533888" cy="671830"/>
              </a:xfrm>
              <a:prstGeom prst="rect">
                <a:avLst/>
              </a:prstGeom>
              <a:noFill/>
              <a:ln/>
            </p:spPr>
            <p:txBody>
              <a:bodyPr wrap="none" lIns="0" tIns="0" rIns="0" bIns="0" rtlCol="0" anchor="t"/>
              <a:lstStyle/>
              <a:p>
                <a:pPr algn="l" latinLnBrk="1">
                  <a:lnSpc>
                    <a:spcPts val="2800"/>
                  </a:lnSpc>
                </a:pPr>
                <a:r>
                  <a:rPr lang="en-US" altLang="zh-CN" sz="1800" b="0" i="0" dirty="0">
                    <a:solidFill>
                      <a:srgbClr val="000000"/>
                    </a:solidFill>
                    <a:latin typeface="微软雅黑" pitchFamily="34" charset="0"/>
                    <a:ea typeface="微软雅黑" pitchFamily="34" charset="-122"/>
                    <a:cs typeface="微软雅黑" pitchFamily="34" charset="-120"/>
                  </a:rPr>
                  <a:t>（3）从该校学生中随机抽取若干人逐个统计，记这些人的合计得分出现</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𝑛</m:t>
                    </m:r>
                  </m:oMath>
                </a14:m>
                <a:r>
                  <a:rPr lang="en-US" altLang="zh-CN" sz="1800" b="0" i="0" dirty="0">
                    <a:solidFill>
                      <a:srgbClr val="000000"/>
                    </a:solidFill>
                    <a:latin typeface="微软雅黑" pitchFamily="34" charset="0"/>
                    <a:ea typeface="微软雅黑" pitchFamily="34" charset="-122"/>
                    <a:cs typeface="微软雅黑" pitchFamily="34" charset="-120"/>
                  </a:rPr>
                  <a:t>分的概率为</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𝑝</m:t>
                        </m:r>
                      </m:e>
                      <m:sub>
                        <m:r>
                          <a:rPr lang="en-US" altLang="zh-CN" sz="1800" b="0" i="0">
                            <a:solidFill>
                              <a:srgbClr val="000000"/>
                            </a:solidFill>
                            <a:latin typeface="Cambria Math" pitchFamily="34" charset="0"/>
                            <a:ea typeface="Cambria Math" pitchFamily="34" charset="-122"/>
                            <a:cs typeface="Cambria Math" pitchFamily="34" charset="-120"/>
                          </a:rPr>
                          <m:t>𝑛</m:t>
                        </m:r>
                      </m:sub>
                    </m:sSub>
                  </m:oMath>
                </a14:m>
                <a:r>
                  <a:rPr lang="en-US" altLang="zh-CN" sz="1800" b="0" i="0" dirty="0">
                    <a:solidFill>
                      <a:srgbClr val="000000"/>
                    </a:solidFill>
                    <a:latin typeface="微软雅黑" pitchFamily="34" charset="0"/>
                    <a:ea typeface="微软雅黑" pitchFamily="34" charset="-122"/>
                    <a:cs typeface="微软雅黑" pitchFamily="34" charset="-120"/>
                  </a:rPr>
                  <a:t>，求数列</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𝑝</m:t>
                        </m:r>
                      </m:e>
                      <m:sub>
                        <m:r>
                          <a:rPr lang="en-US" altLang="zh-CN" sz="1800" b="0" i="0">
                            <a:solidFill>
                              <a:srgbClr val="000000"/>
                            </a:solidFill>
                            <a:latin typeface="Cambria Math" pitchFamily="34" charset="0"/>
                            <a:ea typeface="Cambria Math" pitchFamily="34" charset="-122"/>
                            <a:cs typeface="Cambria Math" pitchFamily="34" charset="-120"/>
                          </a:rPr>
                          <m:t>𝑛</m:t>
                        </m:r>
                      </m:sub>
                    </m:sSub>
                    <m:r>
                      <a:rPr lang="en-US" altLang="zh-CN" sz="1800" b="0" i="0">
                        <a:solidFill>
                          <a:srgbClr val="00000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的通</a:t>
                </a:r>
              </a:p>
              <a:p>
                <a:pPr latinLnBrk="1">
                  <a:lnSpc>
                    <a:spcPts val="2700"/>
                  </a:lnSpc>
                </a:pPr>
                <a:r>
                  <a:rPr lang="en-US" altLang="zh-CN" b="0" i="0">
                    <a:solidFill>
                      <a:srgbClr val="000000"/>
                    </a:solidFill>
                    <a:latin typeface="微软雅黑" pitchFamily="34" charset="0"/>
                    <a:ea typeface="微软雅黑" pitchFamily="34" charset="-122"/>
                    <a:cs typeface="微软雅黑" pitchFamily="34" charset="-120"/>
                  </a:rPr>
                  <a:t>项公式</a:t>
                </a:r>
                <a:r>
                  <a:rPr lang="en-US" altLang="zh-CN" b="0" i="0" dirty="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2" name="QO_5_BD.51_1#c24e7ced1?vop=1&amp;pid=6a79493ef&amp;color=0,0,0&amp;vtp=1&amp;bt=1&amp;bbb=1&amp;hb=1"/>
              <p:cNvSpPr>
                <a:spLocks noRot="1" noChangeAspect="1" noMove="1" noResize="1" noEditPoints="1" noAdjustHandles="1" noChangeArrowheads="1" noChangeShapeType="1" noTextEdit="1"/>
              </p:cNvSpPr>
              <p:nvPr/>
            </p:nvSpPr>
            <p:spPr>
              <a:xfrm>
                <a:off x="832104" y="1080000"/>
                <a:ext cx="10533888" cy="671830"/>
              </a:xfrm>
              <a:prstGeom prst="rect">
                <a:avLst/>
              </a:prstGeom>
              <a:blipFill>
                <a:blip r:embed="rId3"/>
                <a:stretch>
                  <a:fillRect l="-1389" t="-4545" r="-1389" b="-21818"/>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O_5_AN.52_1#c24e7ced1?vop=1&amp;pid=6a79493ef&amp;color=0,0,0&amp;vtp=1&amp;bbb=1&amp;hb=1"/>
              <p:cNvSpPr/>
              <p:nvPr/>
            </p:nvSpPr>
            <p:spPr>
              <a:xfrm>
                <a:off x="832104" y="1753355"/>
                <a:ext cx="10533888" cy="3869055"/>
              </a:xfrm>
              <a:prstGeom prst="rect">
                <a:avLst/>
              </a:prstGeom>
              <a:noFill/>
              <a:ln/>
            </p:spPr>
            <p:txBody>
              <a:bodyPr wrap="none" lIns="0" tIns="0" rIns="0" bIns="0" rtlCol="0" anchor="t"/>
              <a:lstStyle/>
              <a:p>
                <a:pPr algn="l" latinLnBrk="1">
                  <a:lnSpc>
                    <a:spcPts val="4000"/>
                  </a:lnSpc>
                </a:pPr>
                <a:r>
                  <a:rPr lang="en-US" altLang="zh-CN" sz="1800" b="0" i="0" dirty="0">
                    <a:solidFill>
                      <a:srgbClr val="FF0000"/>
                    </a:solidFill>
                    <a:latin typeface="微软雅黑" pitchFamily="34" charset="0"/>
                    <a:ea typeface="微软雅黑" pitchFamily="34" charset="-122"/>
                    <a:cs typeface="微软雅黑" pitchFamily="34" charset="-120"/>
                  </a:rPr>
                  <a:t>【解】由题意可知</a:t>
                </a:r>
                <a14:m>
                  <m:oMath xmlns:m="http://schemas.openxmlformats.org/officeDocument/2006/math">
                    <m:sSub>
                      <m:sSub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FF0000"/>
                            </a:solidFill>
                            <a:latin typeface="Cambria Math" pitchFamily="34" charset="0"/>
                            <a:ea typeface="Cambria Math" pitchFamily="34" charset="-122"/>
                            <a:cs typeface="Cambria Math" pitchFamily="34" charset="-120"/>
                          </a:rPr>
                          <m:t>𝑝</m:t>
                        </m:r>
                      </m:e>
                      <m:sub>
                        <m:r>
                          <a:rPr lang="en-US" altLang="zh-CN" sz="1800" b="0" i="0">
                            <a:solidFill>
                              <a:srgbClr val="FF0000"/>
                            </a:solidFill>
                            <a:latin typeface="Cambria Math" pitchFamily="34" charset="0"/>
                            <a:ea typeface="Cambria Math" pitchFamily="34" charset="-122"/>
                            <a:cs typeface="Cambria Math" pitchFamily="34" charset="-120"/>
                          </a:rPr>
                          <m:t>𝑛</m:t>
                        </m:r>
                      </m:sub>
                    </m:sSub>
                    <m:r>
                      <a:rPr lang="en-US" altLang="zh-CN" sz="1800" b="0" i="0">
                        <a:solidFill>
                          <a:srgbClr val="FF0000"/>
                        </a:solidFill>
                        <a:latin typeface="Cambria Math" pitchFamily="34" charset="0"/>
                        <a:ea typeface="Cambria Math" pitchFamily="34" charset="-122"/>
                        <a:cs typeface="Cambria Math" pitchFamily="34" charset="-120"/>
                      </a:rPr>
                      <m:t>=</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1</m:t>
                        </m:r>
                      </m:num>
                      <m:den>
                        <m:r>
                          <a:rPr lang="en-US" altLang="zh-CN" sz="1800" b="0" i="0">
                            <a:solidFill>
                              <a:srgbClr val="FF0000"/>
                            </a:solidFill>
                            <a:latin typeface="Cambria Math" pitchFamily="34" charset="0"/>
                            <a:ea typeface="Cambria Math" pitchFamily="34" charset="-122"/>
                            <a:cs typeface="Cambria Math" pitchFamily="34" charset="-120"/>
                          </a:rPr>
                          <m:t>3</m:t>
                        </m:r>
                      </m:den>
                    </m:f>
                    <m:sSub>
                      <m:sSub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FF0000"/>
                            </a:solidFill>
                            <a:latin typeface="Cambria Math" pitchFamily="34" charset="0"/>
                            <a:ea typeface="Cambria Math" pitchFamily="34" charset="-122"/>
                            <a:cs typeface="Cambria Math" pitchFamily="34" charset="-120"/>
                          </a:rPr>
                          <m:t>𝑝</m:t>
                        </m:r>
                      </m:e>
                      <m:sub>
                        <m:r>
                          <a:rPr lang="en-US" altLang="zh-CN" sz="1800" b="0" i="0">
                            <a:solidFill>
                              <a:srgbClr val="FF0000"/>
                            </a:solidFill>
                            <a:latin typeface="Cambria Math" pitchFamily="34" charset="0"/>
                            <a:ea typeface="Cambria Math" pitchFamily="34" charset="-122"/>
                            <a:cs typeface="Cambria Math" pitchFamily="34" charset="-120"/>
                          </a:rPr>
                          <m:t>𝑛</m:t>
                        </m:r>
                        <m:r>
                          <a:rPr lang="en-US" altLang="zh-CN" sz="1800" b="0" i="0">
                            <a:solidFill>
                              <a:srgbClr val="FF0000"/>
                            </a:solidFill>
                            <a:latin typeface="Cambria Math" pitchFamily="34" charset="0"/>
                            <a:ea typeface="Cambria Math" pitchFamily="34" charset="-122"/>
                            <a:cs typeface="Cambria Math" pitchFamily="34" charset="-120"/>
                          </a:rPr>
                          <m:t>−1</m:t>
                        </m:r>
                      </m:sub>
                    </m:sSub>
                    <m:r>
                      <a:rPr lang="en-US" altLang="zh-CN" sz="1800" b="0" i="0">
                        <a:solidFill>
                          <a:srgbClr val="FF0000"/>
                        </a:solidFill>
                        <a:latin typeface="Cambria Math" pitchFamily="34" charset="0"/>
                        <a:ea typeface="Cambria Math" pitchFamily="34" charset="-122"/>
                        <a:cs typeface="Cambria Math" pitchFamily="34" charset="-120"/>
                      </a:rPr>
                      <m:t>+</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2</m:t>
                        </m:r>
                      </m:num>
                      <m:den>
                        <m:r>
                          <a:rPr lang="en-US" altLang="zh-CN" sz="1800" b="0" i="0">
                            <a:solidFill>
                              <a:srgbClr val="FF0000"/>
                            </a:solidFill>
                            <a:latin typeface="Cambria Math" pitchFamily="34" charset="0"/>
                            <a:ea typeface="Cambria Math" pitchFamily="34" charset="-122"/>
                            <a:cs typeface="Cambria Math" pitchFamily="34" charset="-120"/>
                          </a:rPr>
                          <m:t>3</m:t>
                        </m:r>
                      </m:den>
                    </m:f>
                    <m:sSub>
                      <m:sSub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FF0000"/>
                            </a:solidFill>
                            <a:latin typeface="Cambria Math" pitchFamily="34" charset="0"/>
                            <a:ea typeface="Cambria Math" pitchFamily="34" charset="-122"/>
                            <a:cs typeface="Cambria Math" pitchFamily="34" charset="-120"/>
                          </a:rPr>
                          <m:t>𝑝</m:t>
                        </m:r>
                      </m:e>
                      <m:sub>
                        <m:r>
                          <a:rPr lang="en-US" altLang="zh-CN" sz="1800" b="0" i="0">
                            <a:solidFill>
                              <a:srgbClr val="FF0000"/>
                            </a:solidFill>
                            <a:latin typeface="Cambria Math" pitchFamily="34" charset="0"/>
                            <a:ea typeface="Cambria Math" pitchFamily="34" charset="-122"/>
                            <a:cs typeface="Cambria Math" pitchFamily="34" charset="-120"/>
                          </a:rPr>
                          <m:t>𝑛</m:t>
                        </m:r>
                        <m:r>
                          <a:rPr lang="en-US" altLang="zh-CN" sz="1800" b="0" i="0">
                            <a:solidFill>
                              <a:srgbClr val="FF0000"/>
                            </a:solidFill>
                            <a:latin typeface="Cambria Math" pitchFamily="34" charset="0"/>
                            <a:ea typeface="Cambria Math" pitchFamily="34" charset="-122"/>
                            <a:cs typeface="Cambria Math" pitchFamily="34" charset="-120"/>
                          </a:rPr>
                          <m:t>−2</m:t>
                        </m:r>
                      </m:sub>
                    </m:sSub>
                    <m:r>
                      <a:rPr lang="en-US" altLang="zh-CN" sz="1800" b="0" i="0">
                        <a:solidFill>
                          <a:srgbClr val="FF0000"/>
                        </a:solidFill>
                        <a:latin typeface="Cambria Math" pitchFamily="34" charset="0"/>
                        <a:ea typeface="Cambria Math" pitchFamily="34" charset="-122"/>
                        <a:cs typeface="Cambria Math" pitchFamily="34" charset="-120"/>
                      </a:rPr>
                      <m:t>(</m:t>
                    </m:r>
                    <m:r>
                      <a:rPr lang="en-US" altLang="zh-CN" sz="1800" b="0" i="0">
                        <a:solidFill>
                          <a:srgbClr val="FF0000"/>
                        </a:solidFill>
                        <a:latin typeface="Cambria Math" pitchFamily="34" charset="0"/>
                        <a:ea typeface="Cambria Math" pitchFamily="34" charset="-122"/>
                        <a:cs typeface="Cambria Math" pitchFamily="34" charset="-120"/>
                      </a:rPr>
                      <m:t>𝑛</m:t>
                    </m:r>
                    <m:r>
                      <a:rPr lang="en-US" altLang="zh-CN" sz="1800" b="0" i="0">
                        <a:solidFill>
                          <a:srgbClr val="FF0000"/>
                        </a:solidFill>
                        <a:latin typeface="Cambria Math" pitchFamily="34" charset="0"/>
                        <a:ea typeface="Cambria Math" pitchFamily="34" charset="-122"/>
                        <a:cs typeface="Cambria Math" pitchFamily="34" charset="-120"/>
                      </a:rPr>
                      <m:t>≥3)</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FF0000"/>
                    </a:solidFill>
                    <a:latin typeface="微软雅黑" pitchFamily="34" charset="0"/>
                    <a:ea typeface="微软雅黑" pitchFamily="34" charset="-122"/>
                    <a:cs typeface="微软雅黑" pitchFamily="34" charset="-120"/>
                  </a:rPr>
                  <a:t>,</a:t>
                </a:r>
                <a:endParaRPr lang="en-US" altLang="zh-CN" sz="1800" dirty="0"/>
              </a:p>
              <a:p>
                <a:pPr latinLnBrk="1">
                  <a:lnSpc>
                    <a:spcPts val="4000"/>
                  </a:lnSpc>
                </a:pPr>
                <a14:m>
                  <m:oMath xmlns:m="http://schemas.openxmlformats.org/officeDocument/2006/math">
                    <m:sSub>
                      <m:sSub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FF0000"/>
                            </a:solidFill>
                            <a:latin typeface="Cambria Math" pitchFamily="34" charset="0"/>
                            <a:ea typeface="Cambria Math" pitchFamily="34" charset="-122"/>
                            <a:cs typeface="Cambria Math" pitchFamily="34" charset="-120"/>
                          </a:rPr>
                          <m:t>𝑝</m:t>
                        </m:r>
                      </m:e>
                      <m:sub>
                        <m:r>
                          <a:rPr lang="en-US" altLang="zh-CN" sz="1800" b="0" i="0">
                            <a:solidFill>
                              <a:srgbClr val="FF0000"/>
                            </a:solidFill>
                            <a:latin typeface="Cambria Math" pitchFamily="34" charset="0"/>
                            <a:ea typeface="Cambria Math" pitchFamily="34" charset="-122"/>
                            <a:cs typeface="Cambria Math" pitchFamily="34" charset="-120"/>
                          </a:rPr>
                          <m:t>1</m:t>
                        </m:r>
                      </m:sub>
                    </m:sSub>
                    <m:r>
                      <a:rPr lang="en-US" altLang="zh-CN" sz="1800" b="0" i="0">
                        <a:solidFill>
                          <a:srgbClr val="FF0000"/>
                        </a:solidFill>
                        <a:latin typeface="Cambria Math" pitchFamily="34" charset="0"/>
                        <a:ea typeface="Cambria Math" pitchFamily="34" charset="-122"/>
                        <a:cs typeface="Cambria Math" pitchFamily="34" charset="-120"/>
                      </a:rPr>
                      <m:t>=</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1</m:t>
                        </m:r>
                      </m:num>
                      <m:den>
                        <m:r>
                          <a:rPr lang="en-US" altLang="zh-CN" sz="1800" b="0" i="0">
                            <a:solidFill>
                              <a:srgbClr val="FF0000"/>
                            </a:solidFill>
                            <a:latin typeface="Cambria Math" pitchFamily="34" charset="0"/>
                            <a:ea typeface="Cambria Math" pitchFamily="34" charset="-122"/>
                            <a:cs typeface="Cambria Math" pitchFamily="34" charset="-120"/>
                          </a:rPr>
                          <m:t>3</m:t>
                        </m:r>
                      </m:den>
                    </m:f>
                  </m:oMath>
                </a14:m>
                <a:r>
                  <a:rPr lang="en-US" altLang="zh-CN" sz="1800" b="0" i="0" dirty="0">
                    <a:solidFill>
                      <a:srgbClr val="FF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FF0000"/>
                            </a:solidFill>
                            <a:latin typeface="Cambria Math" pitchFamily="34" charset="0"/>
                            <a:ea typeface="Cambria Math" pitchFamily="34" charset="-122"/>
                            <a:cs typeface="Cambria Math" pitchFamily="34" charset="-120"/>
                          </a:rPr>
                          <m:t>𝑝</m:t>
                        </m:r>
                      </m:e>
                      <m:sub>
                        <m:r>
                          <a:rPr lang="en-US" altLang="zh-CN" sz="1800" b="0" i="0">
                            <a:solidFill>
                              <a:srgbClr val="FF0000"/>
                            </a:solidFill>
                            <a:latin typeface="Cambria Math" pitchFamily="34" charset="0"/>
                            <a:ea typeface="Cambria Math" pitchFamily="34" charset="-122"/>
                            <a:cs typeface="Cambria Math" pitchFamily="34" charset="-120"/>
                          </a:rPr>
                          <m:t>2</m:t>
                        </m:r>
                      </m:sub>
                    </m:sSub>
                    <m:r>
                      <a:rPr lang="en-US" altLang="zh-CN" sz="1800" b="0" i="0">
                        <a:solidFill>
                          <a:srgbClr val="FF0000"/>
                        </a:solidFill>
                        <a:latin typeface="Cambria Math" pitchFamily="34" charset="0"/>
                        <a:ea typeface="Cambria Math" pitchFamily="34" charset="-122"/>
                        <a:cs typeface="Cambria Math" pitchFamily="34" charset="-120"/>
                      </a:rPr>
                      <m:t>=</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1</m:t>
                        </m:r>
                      </m:num>
                      <m:den>
                        <m:r>
                          <a:rPr lang="en-US" altLang="zh-CN" sz="1800" b="0" i="0">
                            <a:solidFill>
                              <a:srgbClr val="FF0000"/>
                            </a:solidFill>
                            <a:latin typeface="Cambria Math" pitchFamily="34" charset="0"/>
                            <a:ea typeface="Cambria Math" pitchFamily="34" charset="-122"/>
                            <a:cs typeface="Cambria Math" pitchFamily="34" charset="-120"/>
                          </a:rPr>
                          <m:t>3</m:t>
                        </m:r>
                      </m:den>
                    </m:f>
                    <m:r>
                      <a:rPr lang="en-US" altLang="zh-CN" sz="1800" b="0" i="0">
                        <a:solidFill>
                          <a:srgbClr val="FF0000"/>
                        </a:solidFill>
                        <a:latin typeface="Cambria Math" pitchFamily="34" charset="0"/>
                        <a:ea typeface="Cambria Math" pitchFamily="34" charset="-122"/>
                        <a:cs typeface="Cambria Math" pitchFamily="34" charset="-120"/>
                      </a:rPr>
                      <m:t>×</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1</m:t>
                        </m:r>
                      </m:num>
                      <m:den>
                        <m:r>
                          <a:rPr lang="en-US" altLang="zh-CN" sz="1800" b="0" i="0">
                            <a:solidFill>
                              <a:srgbClr val="FF0000"/>
                            </a:solidFill>
                            <a:latin typeface="Cambria Math" pitchFamily="34" charset="0"/>
                            <a:ea typeface="Cambria Math" pitchFamily="34" charset="-122"/>
                            <a:cs typeface="Cambria Math" pitchFamily="34" charset="-120"/>
                          </a:rPr>
                          <m:t>3</m:t>
                        </m:r>
                      </m:den>
                    </m:f>
                    <m:r>
                      <a:rPr lang="en-US" altLang="zh-CN" sz="1800" b="0" i="0">
                        <a:solidFill>
                          <a:srgbClr val="FF0000"/>
                        </a:solidFill>
                        <a:latin typeface="Cambria Math" pitchFamily="34" charset="0"/>
                        <a:ea typeface="Cambria Math" pitchFamily="34" charset="-122"/>
                        <a:cs typeface="Cambria Math" pitchFamily="34" charset="-120"/>
                      </a:rPr>
                      <m:t>+</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2</m:t>
                        </m:r>
                      </m:num>
                      <m:den>
                        <m:r>
                          <a:rPr lang="en-US" altLang="zh-CN" sz="1800" b="0" i="0">
                            <a:solidFill>
                              <a:srgbClr val="FF0000"/>
                            </a:solidFill>
                            <a:latin typeface="Cambria Math" pitchFamily="34" charset="0"/>
                            <a:ea typeface="Cambria Math" pitchFamily="34" charset="-122"/>
                            <a:cs typeface="Cambria Math" pitchFamily="34" charset="-120"/>
                          </a:rPr>
                          <m:t>3</m:t>
                        </m:r>
                      </m:den>
                    </m:f>
                    <m:r>
                      <a:rPr lang="en-US" altLang="zh-CN" sz="1800" b="0" i="0">
                        <a:solidFill>
                          <a:srgbClr val="FF0000"/>
                        </a:solidFill>
                        <a:latin typeface="Cambria Math" pitchFamily="34" charset="0"/>
                        <a:ea typeface="Cambria Math" pitchFamily="34" charset="-122"/>
                        <a:cs typeface="Cambria Math" pitchFamily="34" charset="-120"/>
                      </a:rPr>
                      <m:t>=</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7</m:t>
                        </m:r>
                      </m:num>
                      <m:den>
                        <m:r>
                          <a:rPr lang="en-US" altLang="zh-CN" sz="1800" b="0" i="0">
                            <a:solidFill>
                              <a:srgbClr val="FF0000"/>
                            </a:solidFill>
                            <a:latin typeface="Cambria Math" pitchFamily="34" charset="0"/>
                            <a:ea typeface="Cambria Math" pitchFamily="34" charset="-122"/>
                            <a:cs typeface="Cambria Math" pitchFamily="34" charset="-120"/>
                          </a:rPr>
                          <m:t>9</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FF0000"/>
                    </a:solidFill>
                    <a:latin typeface="微软雅黑" pitchFamily="34" charset="0"/>
                    <a:ea typeface="微软雅黑" pitchFamily="34" charset="-122"/>
                    <a:cs typeface="微软雅黑" pitchFamily="34" charset="-120"/>
                  </a:rPr>
                  <a:t>,</a:t>
                </a:r>
                <a:endParaRPr lang="en-US" altLang="zh-CN" sz="1800" dirty="0"/>
              </a:p>
              <a:p>
                <a:pPr latinLnBrk="1">
                  <a:lnSpc>
                    <a:spcPts val="4000"/>
                  </a:lnSpc>
                </a:pPr>
                <a:r>
                  <a:rPr lang="en-US" altLang="zh-CN" b="0" i="0">
                    <a:solidFill>
                      <a:srgbClr val="FF0000"/>
                    </a:solidFill>
                    <a:latin typeface="微软雅黑" pitchFamily="34" charset="0"/>
                    <a:ea typeface="微软雅黑" pitchFamily="34" charset="-122"/>
                    <a:cs typeface="微软雅黑" pitchFamily="34" charset="-120"/>
                  </a:rPr>
                  <a:t>所</a:t>
                </a:r>
                <a:r>
                  <a:rPr lang="en-US" altLang="zh-CN" sz="1800" b="0" i="0">
                    <a:solidFill>
                      <a:srgbClr val="FF0000"/>
                    </a:solidFill>
                    <a:latin typeface="微软雅黑" pitchFamily="34" charset="0"/>
                    <a:ea typeface="微软雅黑" pitchFamily="34" charset="-122"/>
                    <a:cs typeface="微软雅黑" pitchFamily="34" charset="-120"/>
                  </a:rPr>
                  <a:t>以</a:t>
                </a:r>
                <a14:m>
                  <m:oMath xmlns:m="http://schemas.openxmlformats.org/officeDocument/2006/math">
                    <m:sSub>
                      <m:sSub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FF0000"/>
                            </a:solidFill>
                            <a:latin typeface="Cambria Math" pitchFamily="34" charset="0"/>
                            <a:ea typeface="Cambria Math" pitchFamily="34" charset="-122"/>
                            <a:cs typeface="Cambria Math" pitchFamily="34" charset="-120"/>
                          </a:rPr>
                          <m:t>𝑝</m:t>
                        </m:r>
                      </m:e>
                      <m:sub>
                        <m:r>
                          <a:rPr lang="en-US" altLang="zh-CN" sz="1800" b="0" i="0">
                            <a:solidFill>
                              <a:srgbClr val="FF0000"/>
                            </a:solidFill>
                            <a:latin typeface="Cambria Math" pitchFamily="34" charset="0"/>
                            <a:ea typeface="Cambria Math" pitchFamily="34" charset="-122"/>
                            <a:cs typeface="Cambria Math" pitchFamily="34" charset="-120"/>
                          </a:rPr>
                          <m:t>𝑛</m:t>
                        </m:r>
                      </m:sub>
                    </m:sSub>
                    <m:r>
                      <a:rPr lang="en-US" altLang="zh-CN" sz="1800" b="0" i="0">
                        <a:solidFill>
                          <a:srgbClr val="FF0000"/>
                        </a:solidFill>
                        <a:latin typeface="Cambria Math" pitchFamily="34" charset="0"/>
                        <a:ea typeface="Cambria Math" pitchFamily="34" charset="-122"/>
                        <a:cs typeface="Cambria Math" pitchFamily="34" charset="-120"/>
                      </a:rPr>
                      <m:t>+</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2</m:t>
                        </m:r>
                      </m:num>
                      <m:den>
                        <m:r>
                          <a:rPr lang="en-US" altLang="zh-CN" sz="1800" b="0" i="0">
                            <a:solidFill>
                              <a:srgbClr val="FF0000"/>
                            </a:solidFill>
                            <a:latin typeface="Cambria Math" pitchFamily="34" charset="0"/>
                            <a:ea typeface="Cambria Math" pitchFamily="34" charset="-122"/>
                            <a:cs typeface="Cambria Math" pitchFamily="34" charset="-120"/>
                          </a:rPr>
                          <m:t>3</m:t>
                        </m:r>
                      </m:den>
                    </m:f>
                    <m:sSub>
                      <m:sSub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FF0000"/>
                            </a:solidFill>
                            <a:latin typeface="Cambria Math" pitchFamily="34" charset="0"/>
                            <a:ea typeface="Cambria Math" pitchFamily="34" charset="-122"/>
                            <a:cs typeface="Cambria Math" pitchFamily="34" charset="-120"/>
                          </a:rPr>
                          <m:t>𝑝</m:t>
                        </m:r>
                      </m:e>
                      <m:sub>
                        <m:r>
                          <a:rPr lang="en-US" altLang="zh-CN" sz="1800" b="0" i="0">
                            <a:solidFill>
                              <a:srgbClr val="FF0000"/>
                            </a:solidFill>
                            <a:latin typeface="Cambria Math" pitchFamily="34" charset="0"/>
                            <a:ea typeface="Cambria Math" pitchFamily="34" charset="-122"/>
                            <a:cs typeface="Cambria Math" pitchFamily="34" charset="-120"/>
                          </a:rPr>
                          <m:t>𝑛</m:t>
                        </m:r>
                        <m:r>
                          <a:rPr lang="en-US" altLang="zh-CN" sz="1800" b="0" i="0">
                            <a:solidFill>
                              <a:srgbClr val="FF0000"/>
                            </a:solidFill>
                            <a:latin typeface="Cambria Math" pitchFamily="34" charset="0"/>
                            <a:ea typeface="Cambria Math" pitchFamily="34" charset="-122"/>
                            <a:cs typeface="Cambria Math" pitchFamily="34" charset="-120"/>
                          </a:rPr>
                          <m:t>−1</m:t>
                        </m:r>
                      </m:sub>
                    </m:sSub>
                    <m:r>
                      <a:rPr lang="en-US" altLang="zh-CN" sz="1800" b="0" i="0">
                        <a:solidFill>
                          <a:srgbClr val="FF0000"/>
                        </a:solidFill>
                        <a:latin typeface="Cambria Math" pitchFamily="34" charset="0"/>
                        <a:ea typeface="Cambria Math" pitchFamily="34" charset="-122"/>
                        <a:cs typeface="Cambria Math" pitchFamily="34" charset="-120"/>
                      </a:rPr>
                      <m:t>=</m:t>
                    </m:r>
                    <m:sSub>
                      <m:sSub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FF0000"/>
                            </a:solidFill>
                            <a:latin typeface="Cambria Math" pitchFamily="34" charset="0"/>
                            <a:ea typeface="Cambria Math" pitchFamily="34" charset="-122"/>
                            <a:cs typeface="Cambria Math" pitchFamily="34" charset="-120"/>
                          </a:rPr>
                          <m:t>𝑝</m:t>
                        </m:r>
                      </m:e>
                      <m:sub>
                        <m:r>
                          <a:rPr lang="en-US" altLang="zh-CN" sz="1800" b="0" i="0">
                            <a:solidFill>
                              <a:srgbClr val="FF0000"/>
                            </a:solidFill>
                            <a:latin typeface="Cambria Math" pitchFamily="34" charset="0"/>
                            <a:ea typeface="Cambria Math" pitchFamily="34" charset="-122"/>
                            <a:cs typeface="Cambria Math" pitchFamily="34" charset="-120"/>
                          </a:rPr>
                          <m:t>𝑛</m:t>
                        </m:r>
                        <m:r>
                          <a:rPr lang="en-US" altLang="zh-CN" sz="1800" b="0" i="0">
                            <a:solidFill>
                              <a:srgbClr val="FF0000"/>
                            </a:solidFill>
                            <a:latin typeface="Cambria Math" pitchFamily="34" charset="0"/>
                            <a:ea typeface="Cambria Math" pitchFamily="34" charset="-122"/>
                            <a:cs typeface="Cambria Math" pitchFamily="34" charset="-120"/>
                          </a:rPr>
                          <m:t>−1</m:t>
                        </m:r>
                      </m:sub>
                    </m:sSub>
                    <m:r>
                      <a:rPr lang="en-US" altLang="zh-CN" sz="1800" b="0" i="0">
                        <a:solidFill>
                          <a:srgbClr val="FF0000"/>
                        </a:solidFill>
                        <a:latin typeface="Cambria Math" pitchFamily="34" charset="0"/>
                        <a:ea typeface="Cambria Math" pitchFamily="34" charset="-122"/>
                        <a:cs typeface="Cambria Math" pitchFamily="34" charset="-120"/>
                      </a:rPr>
                      <m:t>+</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2</m:t>
                        </m:r>
                      </m:num>
                      <m:den>
                        <m:r>
                          <a:rPr lang="en-US" altLang="zh-CN" sz="1800" b="0" i="0">
                            <a:solidFill>
                              <a:srgbClr val="FF0000"/>
                            </a:solidFill>
                            <a:latin typeface="Cambria Math" pitchFamily="34" charset="0"/>
                            <a:ea typeface="Cambria Math" pitchFamily="34" charset="-122"/>
                            <a:cs typeface="Cambria Math" pitchFamily="34" charset="-120"/>
                          </a:rPr>
                          <m:t>3</m:t>
                        </m:r>
                      </m:den>
                    </m:f>
                    <m:sSub>
                      <m:sSub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FF0000"/>
                            </a:solidFill>
                            <a:latin typeface="Cambria Math" pitchFamily="34" charset="0"/>
                            <a:ea typeface="Cambria Math" pitchFamily="34" charset="-122"/>
                            <a:cs typeface="Cambria Math" pitchFamily="34" charset="-120"/>
                          </a:rPr>
                          <m:t>𝑝</m:t>
                        </m:r>
                      </m:e>
                      <m:sub>
                        <m:r>
                          <a:rPr lang="en-US" altLang="zh-CN" sz="1800" b="0" i="0">
                            <a:solidFill>
                              <a:srgbClr val="FF0000"/>
                            </a:solidFill>
                            <a:latin typeface="Cambria Math" pitchFamily="34" charset="0"/>
                            <a:ea typeface="Cambria Math" pitchFamily="34" charset="-122"/>
                            <a:cs typeface="Cambria Math" pitchFamily="34" charset="-120"/>
                          </a:rPr>
                          <m:t>𝑛</m:t>
                        </m:r>
                        <m:r>
                          <a:rPr lang="en-US" altLang="zh-CN" sz="1800" b="0" i="0">
                            <a:solidFill>
                              <a:srgbClr val="FF0000"/>
                            </a:solidFill>
                            <a:latin typeface="Cambria Math" pitchFamily="34" charset="0"/>
                            <a:ea typeface="Cambria Math" pitchFamily="34" charset="-122"/>
                            <a:cs typeface="Cambria Math" pitchFamily="34" charset="-120"/>
                          </a:rPr>
                          <m:t>−2</m:t>
                        </m:r>
                      </m:sub>
                    </m:sSub>
                    <m:r>
                      <a:rPr lang="en-US" altLang="zh-CN" sz="1800" b="0" i="0">
                        <a:solidFill>
                          <a:srgbClr val="FF0000"/>
                        </a:solidFill>
                        <a:latin typeface="Cambria Math" pitchFamily="34" charset="0"/>
                        <a:ea typeface="Cambria Math" pitchFamily="34" charset="-122"/>
                        <a:cs typeface="Cambria Math" pitchFamily="34" charset="-120"/>
                      </a:rPr>
                      <m:t>(</m:t>
                    </m:r>
                    <m:r>
                      <a:rPr lang="en-US" altLang="zh-CN" sz="1800" b="0" i="0">
                        <a:solidFill>
                          <a:srgbClr val="FF0000"/>
                        </a:solidFill>
                        <a:latin typeface="Cambria Math" pitchFamily="34" charset="0"/>
                        <a:ea typeface="Cambria Math" pitchFamily="34" charset="-122"/>
                        <a:cs typeface="Cambria Math" pitchFamily="34" charset="-120"/>
                      </a:rPr>
                      <m:t>𝑛</m:t>
                    </m:r>
                    <m:r>
                      <a:rPr lang="en-US" altLang="zh-CN" sz="1800" b="0" i="0">
                        <a:solidFill>
                          <a:srgbClr val="FF0000"/>
                        </a:solidFill>
                        <a:latin typeface="Cambria Math" pitchFamily="34" charset="0"/>
                        <a:ea typeface="Cambria Math" pitchFamily="34" charset="-122"/>
                        <a:cs typeface="Cambria Math" pitchFamily="34" charset="-120"/>
                      </a:rPr>
                      <m:t>≥3)</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FF0000"/>
                    </a:solidFill>
                    <a:latin typeface="微软雅黑" pitchFamily="34" charset="0"/>
                    <a:ea typeface="微软雅黑" pitchFamily="34" charset="-122"/>
                    <a:cs typeface="微软雅黑" pitchFamily="34" charset="-120"/>
                  </a:rPr>
                  <a:t>,</a:t>
                </a:r>
                <a:endParaRPr lang="en-US" altLang="zh-CN" sz="1800" dirty="0"/>
              </a:p>
              <a:p>
                <a:pPr latinLnBrk="1">
                  <a:lnSpc>
                    <a:spcPts val="4000"/>
                  </a:lnSpc>
                </a:pPr>
                <a:r>
                  <a:rPr lang="en-US" altLang="zh-CN" b="0" i="0">
                    <a:solidFill>
                      <a:srgbClr val="FF0000"/>
                    </a:solidFill>
                    <a:latin typeface="微软雅黑" pitchFamily="34" charset="0"/>
                    <a:ea typeface="微软雅黑" pitchFamily="34" charset="-122"/>
                    <a:cs typeface="微软雅黑" pitchFamily="34" charset="-120"/>
                  </a:rPr>
                  <a:t>又</a:t>
                </a:r>
                <a14:m>
                  <m:oMath xmlns:m="http://schemas.openxmlformats.org/officeDocument/2006/math">
                    <m:sSub>
                      <m:sSub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FF0000"/>
                            </a:solidFill>
                            <a:latin typeface="Cambria Math" pitchFamily="34" charset="0"/>
                            <a:ea typeface="Cambria Math" pitchFamily="34" charset="-122"/>
                            <a:cs typeface="Cambria Math" pitchFamily="34" charset="-120"/>
                          </a:rPr>
                          <m:t>𝑝</m:t>
                        </m:r>
                      </m:e>
                      <m:sub>
                        <m:r>
                          <a:rPr lang="en-US" altLang="zh-CN" sz="1800" b="0" i="0">
                            <a:solidFill>
                              <a:srgbClr val="FF0000"/>
                            </a:solidFill>
                            <a:latin typeface="Cambria Math" pitchFamily="34" charset="0"/>
                            <a:ea typeface="Cambria Math" pitchFamily="34" charset="-122"/>
                            <a:cs typeface="Cambria Math" pitchFamily="34" charset="-120"/>
                          </a:rPr>
                          <m:t>2</m:t>
                        </m:r>
                      </m:sub>
                    </m:sSub>
                    <m:r>
                      <a:rPr lang="en-US" altLang="zh-CN" sz="1800" b="0" i="0">
                        <a:solidFill>
                          <a:srgbClr val="FF0000"/>
                        </a:solidFill>
                        <a:latin typeface="Cambria Math" pitchFamily="34" charset="0"/>
                        <a:ea typeface="Cambria Math" pitchFamily="34" charset="-122"/>
                        <a:cs typeface="Cambria Math" pitchFamily="34" charset="-120"/>
                      </a:rPr>
                      <m:t>+</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2</m:t>
                        </m:r>
                      </m:num>
                      <m:den>
                        <m:r>
                          <a:rPr lang="en-US" altLang="zh-CN" sz="1800" b="0" i="0">
                            <a:solidFill>
                              <a:srgbClr val="FF0000"/>
                            </a:solidFill>
                            <a:latin typeface="Cambria Math" pitchFamily="34" charset="0"/>
                            <a:ea typeface="Cambria Math" pitchFamily="34" charset="-122"/>
                            <a:cs typeface="Cambria Math" pitchFamily="34" charset="-120"/>
                          </a:rPr>
                          <m:t>3</m:t>
                        </m:r>
                      </m:den>
                    </m:f>
                    <m:sSub>
                      <m:sSub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FF0000"/>
                            </a:solidFill>
                            <a:latin typeface="Cambria Math" pitchFamily="34" charset="0"/>
                            <a:ea typeface="Cambria Math" pitchFamily="34" charset="-122"/>
                            <a:cs typeface="Cambria Math" pitchFamily="34" charset="-120"/>
                          </a:rPr>
                          <m:t>𝑝</m:t>
                        </m:r>
                      </m:e>
                      <m:sub>
                        <m:r>
                          <a:rPr lang="en-US" altLang="zh-CN" sz="1800" b="0" i="0">
                            <a:solidFill>
                              <a:srgbClr val="FF0000"/>
                            </a:solidFill>
                            <a:latin typeface="Cambria Math" pitchFamily="34" charset="0"/>
                            <a:ea typeface="Cambria Math" pitchFamily="34" charset="-122"/>
                            <a:cs typeface="Cambria Math" pitchFamily="34" charset="-120"/>
                          </a:rPr>
                          <m:t>1</m:t>
                        </m:r>
                      </m:sub>
                    </m:sSub>
                    <m:r>
                      <a:rPr lang="en-US" altLang="zh-CN" sz="1800" b="0" i="0">
                        <a:solidFill>
                          <a:srgbClr val="FF0000"/>
                        </a:solidFill>
                        <a:latin typeface="Cambria Math" pitchFamily="34" charset="0"/>
                        <a:ea typeface="Cambria Math" pitchFamily="34" charset="-122"/>
                        <a:cs typeface="Cambria Math" pitchFamily="34" charset="-120"/>
                      </a:rPr>
                      <m:t>=</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7</m:t>
                        </m:r>
                      </m:num>
                      <m:den>
                        <m:r>
                          <a:rPr lang="en-US" altLang="zh-CN" sz="1800" b="0" i="0">
                            <a:solidFill>
                              <a:srgbClr val="FF0000"/>
                            </a:solidFill>
                            <a:latin typeface="Cambria Math" pitchFamily="34" charset="0"/>
                            <a:ea typeface="Cambria Math" pitchFamily="34" charset="-122"/>
                            <a:cs typeface="Cambria Math" pitchFamily="34" charset="-120"/>
                          </a:rPr>
                          <m:t>9</m:t>
                        </m:r>
                      </m:den>
                    </m:f>
                    <m:r>
                      <a:rPr lang="en-US" altLang="zh-CN" sz="1800" b="0" i="0">
                        <a:solidFill>
                          <a:srgbClr val="FF0000"/>
                        </a:solidFill>
                        <a:latin typeface="Cambria Math" pitchFamily="34" charset="0"/>
                        <a:ea typeface="Cambria Math" pitchFamily="34" charset="-122"/>
                        <a:cs typeface="Cambria Math" pitchFamily="34" charset="-120"/>
                      </a:rPr>
                      <m:t>+</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2</m:t>
                        </m:r>
                      </m:num>
                      <m:den>
                        <m:r>
                          <a:rPr lang="en-US" altLang="zh-CN" sz="1800" b="0" i="0">
                            <a:solidFill>
                              <a:srgbClr val="FF0000"/>
                            </a:solidFill>
                            <a:latin typeface="Cambria Math" pitchFamily="34" charset="0"/>
                            <a:ea typeface="Cambria Math" pitchFamily="34" charset="-122"/>
                            <a:cs typeface="Cambria Math" pitchFamily="34" charset="-120"/>
                          </a:rPr>
                          <m:t>3</m:t>
                        </m:r>
                      </m:den>
                    </m:f>
                    <m:r>
                      <a:rPr lang="en-US" altLang="zh-CN" sz="1800" b="0" i="0">
                        <a:solidFill>
                          <a:srgbClr val="FF0000"/>
                        </a:solidFill>
                        <a:latin typeface="Cambria Math" pitchFamily="34" charset="0"/>
                        <a:ea typeface="Cambria Math" pitchFamily="34" charset="-122"/>
                        <a:cs typeface="Cambria Math" pitchFamily="34" charset="-120"/>
                      </a:rPr>
                      <m:t>×</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1</m:t>
                        </m:r>
                      </m:num>
                      <m:den>
                        <m:r>
                          <a:rPr lang="en-US" altLang="zh-CN" sz="1800" b="0" i="0">
                            <a:solidFill>
                              <a:srgbClr val="FF0000"/>
                            </a:solidFill>
                            <a:latin typeface="Cambria Math" pitchFamily="34" charset="0"/>
                            <a:ea typeface="Cambria Math" pitchFamily="34" charset="-122"/>
                            <a:cs typeface="Cambria Math" pitchFamily="34" charset="-120"/>
                          </a:rPr>
                          <m:t>3</m:t>
                        </m:r>
                      </m:den>
                    </m:f>
                    <m:r>
                      <a:rPr lang="en-US" altLang="zh-CN" sz="1800" b="0" i="0">
                        <a:solidFill>
                          <a:srgbClr val="FF0000"/>
                        </a:solidFill>
                        <a:latin typeface="Cambria Math" pitchFamily="34" charset="0"/>
                        <a:ea typeface="Cambria Math" pitchFamily="34" charset="-122"/>
                        <a:cs typeface="Cambria Math" pitchFamily="34" charset="-120"/>
                      </a:rPr>
                      <m:t>=1</m:t>
                    </m:r>
                  </m:oMath>
                </a14:m>
                <a:r>
                  <a:rPr lang="en-US" altLang="zh-CN" sz="1800" b="0" i="0" dirty="0">
                    <a:solidFill>
                      <a:srgbClr val="FF0000"/>
                    </a:solidFill>
                    <a:latin typeface="微软雅黑" pitchFamily="34" charset="0"/>
                    <a:ea typeface="微软雅黑" pitchFamily="34" charset="-122"/>
                    <a:cs typeface="微软雅黑" pitchFamily="34" charset="-120"/>
                  </a:rPr>
                  <a:t>,所以</a:t>
                </a: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m:t>
                    </m:r>
                    <m:sSub>
                      <m:sSub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FF0000"/>
                            </a:solidFill>
                            <a:latin typeface="Cambria Math" pitchFamily="34" charset="0"/>
                            <a:ea typeface="Cambria Math" pitchFamily="34" charset="-122"/>
                            <a:cs typeface="Cambria Math" pitchFamily="34" charset="-120"/>
                          </a:rPr>
                          <m:t>𝑝</m:t>
                        </m:r>
                      </m:e>
                      <m:sub>
                        <m:r>
                          <a:rPr lang="en-US" altLang="zh-CN" sz="1800" b="0" i="0">
                            <a:solidFill>
                              <a:srgbClr val="FF0000"/>
                            </a:solidFill>
                            <a:latin typeface="Cambria Math" pitchFamily="34" charset="0"/>
                            <a:ea typeface="Cambria Math" pitchFamily="34" charset="-122"/>
                            <a:cs typeface="Cambria Math" pitchFamily="34" charset="-120"/>
                          </a:rPr>
                          <m:t>𝑛</m:t>
                        </m:r>
                      </m:sub>
                    </m:sSub>
                    <m:r>
                      <a:rPr lang="en-US" altLang="zh-CN" sz="1800" b="0" i="0">
                        <a:solidFill>
                          <a:srgbClr val="FF0000"/>
                        </a:solidFill>
                        <a:latin typeface="Cambria Math" pitchFamily="34" charset="0"/>
                        <a:ea typeface="Cambria Math" pitchFamily="34" charset="-122"/>
                        <a:cs typeface="Cambria Math" pitchFamily="34" charset="-120"/>
                      </a:rPr>
                      <m:t>+</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2</m:t>
                        </m:r>
                      </m:num>
                      <m:den>
                        <m:r>
                          <a:rPr lang="en-US" altLang="zh-CN" sz="1800" b="0" i="0">
                            <a:solidFill>
                              <a:srgbClr val="FF0000"/>
                            </a:solidFill>
                            <a:latin typeface="Cambria Math" pitchFamily="34" charset="0"/>
                            <a:ea typeface="Cambria Math" pitchFamily="34" charset="-122"/>
                            <a:cs typeface="Cambria Math" pitchFamily="34" charset="-120"/>
                          </a:rPr>
                          <m:t>3</m:t>
                        </m:r>
                      </m:den>
                    </m:f>
                    <m:sSub>
                      <m:sSub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FF0000"/>
                            </a:solidFill>
                            <a:latin typeface="Cambria Math" pitchFamily="34" charset="0"/>
                            <a:ea typeface="Cambria Math" pitchFamily="34" charset="-122"/>
                            <a:cs typeface="Cambria Math" pitchFamily="34" charset="-120"/>
                          </a:rPr>
                          <m:t>𝑝</m:t>
                        </m:r>
                      </m:e>
                      <m:sub>
                        <m:r>
                          <a:rPr lang="en-US" altLang="zh-CN" sz="1800" b="0" i="0">
                            <a:solidFill>
                              <a:srgbClr val="FF0000"/>
                            </a:solidFill>
                            <a:latin typeface="Cambria Math" pitchFamily="34" charset="0"/>
                            <a:ea typeface="Cambria Math" pitchFamily="34" charset="-122"/>
                            <a:cs typeface="Cambria Math" pitchFamily="34" charset="-120"/>
                          </a:rPr>
                          <m:t>𝑛</m:t>
                        </m:r>
                        <m:r>
                          <a:rPr lang="en-US" altLang="zh-CN" sz="1800" b="0" i="0">
                            <a:solidFill>
                              <a:srgbClr val="FF0000"/>
                            </a:solidFill>
                            <a:latin typeface="Cambria Math" pitchFamily="34" charset="0"/>
                            <a:ea typeface="Cambria Math" pitchFamily="34" charset="-122"/>
                            <a:cs typeface="Cambria Math" pitchFamily="34" charset="-120"/>
                          </a:rPr>
                          <m:t>−1</m:t>
                        </m:r>
                      </m:sub>
                    </m:sSub>
                    <m:r>
                      <a:rPr lang="en-US" altLang="zh-CN" sz="1800" b="0" i="0">
                        <a:solidFill>
                          <a:srgbClr val="FF0000"/>
                        </a:solidFill>
                        <a:latin typeface="Cambria Math" pitchFamily="34" charset="0"/>
                        <a:ea typeface="Cambria Math" pitchFamily="34" charset="-122"/>
                        <a:cs typeface="Cambria Math" pitchFamily="34" charset="-120"/>
                      </a:rPr>
                      <m:t>}</m:t>
                    </m:r>
                  </m:oMath>
                </a14:m>
                <a:r>
                  <a:rPr lang="en-US" altLang="zh-CN" sz="1800" b="0" i="0" dirty="0">
                    <a:solidFill>
                      <a:srgbClr val="FF0000"/>
                    </a:solidFill>
                    <a:latin typeface="微软雅黑" pitchFamily="34" charset="0"/>
                    <a:ea typeface="微软雅黑" pitchFamily="34" charset="-122"/>
                    <a:cs typeface="微软雅黑" pitchFamily="34" charset="-120"/>
                  </a:rPr>
                  <a:t>是首项为1的常数列,故</a:t>
                </a:r>
                <a14:m>
                  <m:oMath xmlns:m="http://schemas.openxmlformats.org/officeDocument/2006/math">
                    <m:sSub>
                      <m:sSub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FF0000"/>
                            </a:solidFill>
                            <a:latin typeface="Cambria Math" pitchFamily="34" charset="0"/>
                            <a:ea typeface="Cambria Math" pitchFamily="34" charset="-122"/>
                            <a:cs typeface="Cambria Math" pitchFamily="34" charset="-120"/>
                          </a:rPr>
                          <m:t>𝑝</m:t>
                        </m:r>
                      </m:e>
                      <m:sub>
                        <m:r>
                          <a:rPr lang="en-US" altLang="zh-CN" sz="1800" b="0" i="0">
                            <a:solidFill>
                              <a:srgbClr val="FF0000"/>
                            </a:solidFill>
                            <a:latin typeface="Cambria Math" pitchFamily="34" charset="0"/>
                            <a:ea typeface="Cambria Math" pitchFamily="34" charset="-122"/>
                            <a:cs typeface="Cambria Math" pitchFamily="34" charset="-120"/>
                          </a:rPr>
                          <m:t>𝑛</m:t>
                        </m:r>
                      </m:sub>
                    </m:sSub>
                    <m:r>
                      <a:rPr lang="en-US" altLang="zh-CN" sz="1800" b="0" i="0">
                        <a:solidFill>
                          <a:srgbClr val="FF0000"/>
                        </a:solidFill>
                        <a:latin typeface="Cambria Math" pitchFamily="34" charset="0"/>
                        <a:ea typeface="Cambria Math" pitchFamily="34" charset="-122"/>
                        <a:cs typeface="Cambria Math" pitchFamily="34" charset="-120"/>
                      </a:rPr>
                      <m:t>+</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2</m:t>
                        </m:r>
                      </m:num>
                      <m:den>
                        <m:r>
                          <a:rPr lang="en-US" altLang="zh-CN" sz="1800" b="0" i="0">
                            <a:solidFill>
                              <a:srgbClr val="FF0000"/>
                            </a:solidFill>
                            <a:latin typeface="Cambria Math" pitchFamily="34" charset="0"/>
                            <a:ea typeface="Cambria Math" pitchFamily="34" charset="-122"/>
                            <a:cs typeface="Cambria Math" pitchFamily="34" charset="-120"/>
                          </a:rPr>
                          <m:t>3</m:t>
                        </m:r>
                      </m:den>
                    </m:f>
                    <m:sSub>
                      <m:sSub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FF0000"/>
                            </a:solidFill>
                            <a:latin typeface="Cambria Math" pitchFamily="34" charset="0"/>
                            <a:ea typeface="Cambria Math" pitchFamily="34" charset="-122"/>
                            <a:cs typeface="Cambria Math" pitchFamily="34" charset="-120"/>
                          </a:rPr>
                          <m:t>𝑝</m:t>
                        </m:r>
                      </m:e>
                      <m:sub>
                        <m:r>
                          <a:rPr lang="en-US" altLang="zh-CN" sz="1800" b="0" i="0">
                            <a:solidFill>
                              <a:srgbClr val="FF0000"/>
                            </a:solidFill>
                            <a:latin typeface="Cambria Math" pitchFamily="34" charset="0"/>
                            <a:ea typeface="Cambria Math" pitchFamily="34" charset="-122"/>
                            <a:cs typeface="Cambria Math" pitchFamily="34" charset="-120"/>
                          </a:rPr>
                          <m:t>𝑛</m:t>
                        </m:r>
                        <m:r>
                          <a:rPr lang="en-US" altLang="zh-CN" sz="1800" b="0" i="0">
                            <a:solidFill>
                              <a:srgbClr val="FF0000"/>
                            </a:solidFill>
                            <a:latin typeface="Cambria Math" pitchFamily="34" charset="0"/>
                            <a:ea typeface="Cambria Math" pitchFamily="34" charset="-122"/>
                            <a:cs typeface="Cambria Math" pitchFamily="34" charset="-120"/>
                          </a:rPr>
                          <m:t>−1</m:t>
                        </m:r>
                      </m:sub>
                    </m:sSub>
                    <m:r>
                      <a:rPr lang="en-US" altLang="zh-CN" sz="1800" b="0" i="0">
                        <a:solidFill>
                          <a:srgbClr val="FF0000"/>
                        </a:solidFill>
                        <a:latin typeface="Cambria Math" pitchFamily="34" charset="0"/>
                        <a:ea typeface="Cambria Math" pitchFamily="34" charset="-122"/>
                        <a:cs typeface="Cambria Math" pitchFamily="34" charset="-120"/>
                      </a:rPr>
                      <m:t>=1(</m:t>
                    </m:r>
                    <m:r>
                      <a:rPr lang="en-US" altLang="zh-CN" sz="1800" b="0" i="0">
                        <a:solidFill>
                          <a:srgbClr val="FF0000"/>
                        </a:solidFill>
                        <a:latin typeface="Cambria Math" pitchFamily="34" charset="0"/>
                        <a:ea typeface="Cambria Math" pitchFamily="34" charset="-122"/>
                        <a:cs typeface="Cambria Math" pitchFamily="34" charset="-120"/>
                      </a:rPr>
                      <m:t>𝑛</m:t>
                    </m:r>
                    <m:r>
                      <a:rPr lang="en-US" altLang="zh-CN" sz="1800" b="0" i="0">
                        <a:solidFill>
                          <a:srgbClr val="FF0000"/>
                        </a:solidFill>
                        <a:latin typeface="Cambria Math" pitchFamily="34" charset="0"/>
                        <a:ea typeface="Cambria Math" pitchFamily="34" charset="-122"/>
                        <a:cs typeface="Cambria Math" pitchFamily="34" charset="-120"/>
                      </a:rPr>
                      <m:t>≥2)</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FF0000"/>
                    </a:solidFill>
                    <a:latin typeface="微软雅黑" pitchFamily="34" charset="0"/>
                    <a:ea typeface="微软雅黑" pitchFamily="34" charset="-122"/>
                    <a:cs typeface="微软雅黑" pitchFamily="34" charset="-120"/>
                  </a:rPr>
                  <a:t>,</a:t>
                </a:r>
                <a:endParaRPr lang="en-US" altLang="zh-CN" sz="1800" dirty="0"/>
              </a:p>
              <a:p>
                <a:pPr latinLnBrk="1">
                  <a:lnSpc>
                    <a:spcPts val="4000"/>
                  </a:lnSpc>
                </a:pPr>
                <a:r>
                  <a:rPr lang="en-US" altLang="zh-CN" b="0" i="0">
                    <a:solidFill>
                      <a:srgbClr val="FF0000"/>
                    </a:solidFill>
                    <a:latin typeface="微软雅黑" pitchFamily="34" charset="0"/>
                    <a:ea typeface="微软雅黑" pitchFamily="34" charset="-122"/>
                    <a:cs typeface="微软雅黑" pitchFamily="34" charset="-120"/>
                  </a:rPr>
                  <a:t>所</a:t>
                </a:r>
                <a:r>
                  <a:rPr lang="en-US" altLang="zh-CN" sz="1800" b="0" i="0">
                    <a:solidFill>
                      <a:srgbClr val="FF0000"/>
                    </a:solidFill>
                    <a:latin typeface="微软雅黑" pitchFamily="34" charset="0"/>
                    <a:ea typeface="微软雅黑" pitchFamily="34" charset="-122"/>
                    <a:cs typeface="微软雅黑" pitchFamily="34" charset="-120"/>
                  </a:rPr>
                  <a:t>以</a:t>
                </a:r>
                <a14:m>
                  <m:oMath xmlns:m="http://schemas.openxmlformats.org/officeDocument/2006/math">
                    <m:sSub>
                      <m:sSub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FF0000"/>
                            </a:solidFill>
                            <a:latin typeface="Cambria Math" pitchFamily="34" charset="0"/>
                            <a:ea typeface="Cambria Math" pitchFamily="34" charset="-122"/>
                            <a:cs typeface="Cambria Math" pitchFamily="34" charset="-120"/>
                          </a:rPr>
                          <m:t>𝑝</m:t>
                        </m:r>
                      </m:e>
                      <m:sub>
                        <m:r>
                          <a:rPr lang="en-US" altLang="zh-CN" sz="1800" b="0" i="0">
                            <a:solidFill>
                              <a:srgbClr val="FF0000"/>
                            </a:solidFill>
                            <a:latin typeface="Cambria Math" pitchFamily="34" charset="0"/>
                            <a:ea typeface="Cambria Math" pitchFamily="34" charset="-122"/>
                            <a:cs typeface="Cambria Math" pitchFamily="34" charset="-120"/>
                          </a:rPr>
                          <m:t>𝑛</m:t>
                        </m:r>
                      </m:sub>
                    </m:sSub>
                    <m:r>
                      <a:rPr lang="en-US" altLang="zh-CN" sz="1800" b="0" i="0">
                        <a:solidFill>
                          <a:srgbClr val="FF0000"/>
                        </a:solidFill>
                        <a:latin typeface="Cambria Math" pitchFamily="34" charset="0"/>
                        <a:ea typeface="Cambria Math" pitchFamily="34" charset="-122"/>
                        <a:cs typeface="Cambria Math" pitchFamily="34" charset="-120"/>
                      </a:rPr>
                      <m:t>−</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3</m:t>
                        </m:r>
                      </m:num>
                      <m:den>
                        <m:r>
                          <a:rPr lang="en-US" altLang="zh-CN" sz="1800" b="0" i="0">
                            <a:solidFill>
                              <a:srgbClr val="FF0000"/>
                            </a:solidFill>
                            <a:latin typeface="Cambria Math" pitchFamily="34" charset="0"/>
                            <a:ea typeface="Cambria Math" pitchFamily="34" charset="-122"/>
                            <a:cs typeface="Cambria Math" pitchFamily="34" charset="-120"/>
                          </a:rPr>
                          <m:t>5</m:t>
                        </m:r>
                      </m:den>
                    </m:f>
                    <m:r>
                      <a:rPr lang="en-US" altLang="zh-CN" sz="1800" b="0" i="0">
                        <a:solidFill>
                          <a:srgbClr val="FF0000"/>
                        </a:solidFill>
                        <a:latin typeface="Cambria Math" pitchFamily="34" charset="0"/>
                        <a:ea typeface="Cambria Math" pitchFamily="34" charset="-122"/>
                        <a:cs typeface="Cambria Math" pitchFamily="34" charset="-120"/>
                      </a:rPr>
                      <m:t>=−</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2</m:t>
                        </m:r>
                      </m:num>
                      <m:den>
                        <m:r>
                          <a:rPr lang="en-US" altLang="zh-CN" sz="1800" b="0" i="0">
                            <a:solidFill>
                              <a:srgbClr val="FF0000"/>
                            </a:solidFill>
                            <a:latin typeface="Cambria Math" pitchFamily="34" charset="0"/>
                            <a:ea typeface="Cambria Math" pitchFamily="34" charset="-122"/>
                            <a:cs typeface="Cambria Math" pitchFamily="34" charset="-120"/>
                          </a:rPr>
                          <m:t>3</m:t>
                        </m:r>
                      </m:den>
                    </m:f>
                    <m:r>
                      <a:rPr lang="en-US" altLang="zh-CN" sz="1800" b="0" i="0">
                        <a:solidFill>
                          <a:srgbClr val="FF0000"/>
                        </a:solidFill>
                        <a:latin typeface="Cambria Math" pitchFamily="34" charset="0"/>
                        <a:ea typeface="Cambria Math" pitchFamily="34" charset="-122"/>
                        <a:cs typeface="Cambria Math" pitchFamily="34" charset="-120"/>
                      </a:rPr>
                      <m:t>(</m:t>
                    </m:r>
                    <m:sSub>
                      <m:sSub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FF0000"/>
                            </a:solidFill>
                            <a:latin typeface="Cambria Math" pitchFamily="34" charset="0"/>
                            <a:ea typeface="Cambria Math" pitchFamily="34" charset="-122"/>
                            <a:cs typeface="Cambria Math" pitchFamily="34" charset="-120"/>
                          </a:rPr>
                          <m:t>𝑝</m:t>
                        </m:r>
                      </m:e>
                      <m:sub>
                        <m:r>
                          <a:rPr lang="en-US" altLang="zh-CN" sz="1800" b="0" i="0">
                            <a:solidFill>
                              <a:srgbClr val="FF0000"/>
                            </a:solidFill>
                            <a:latin typeface="Cambria Math" pitchFamily="34" charset="0"/>
                            <a:ea typeface="Cambria Math" pitchFamily="34" charset="-122"/>
                            <a:cs typeface="Cambria Math" pitchFamily="34" charset="-120"/>
                          </a:rPr>
                          <m:t>𝑛</m:t>
                        </m:r>
                        <m:r>
                          <a:rPr lang="en-US" altLang="zh-CN" sz="1800" b="0" i="0">
                            <a:solidFill>
                              <a:srgbClr val="FF0000"/>
                            </a:solidFill>
                            <a:latin typeface="Cambria Math" pitchFamily="34" charset="0"/>
                            <a:ea typeface="Cambria Math" pitchFamily="34" charset="-122"/>
                            <a:cs typeface="Cambria Math" pitchFamily="34" charset="-120"/>
                          </a:rPr>
                          <m:t>−1</m:t>
                        </m:r>
                      </m:sub>
                    </m:sSub>
                    <m:r>
                      <a:rPr lang="en-US" altLang="zh-CN" sz="1800" b="0" i="0">
                        <a:solidFill>
                          <a:srgbClr val="FF0000"/>
                        </a:solidFill>
                        <a:latin typeface="Cambria Math" pitchFamily="34" charset="0"/>
                        <a:ea typeface="Cambria Math" pitchFamily="34" charset="-122"/>
                        <a:cs typeface="Cambria Math" pitchFamily="34" charset="-120"/>
                      </a:rPr>
                      <m:t>−</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3</m:t>
                        </m:r>
                      </m:num>
                      <m:den>
                        <m:r>
                          <a:rPr lang="en-US" altLang="zh-CN" sz="1800" b="0" i="0">
                            <a:solidFill>
                              <a:srgbClr val="FF0000"/>
                            </a:solidFill>
                            <a:latin typeface="Cambria Math" pitchFamily="34" charset="0"/>
                            <a:ea typeface="Cambria Math" pitchFamily="34" charset="-122"/>
                            <a:cs typeface="Cambria Math" pitchFamily="34" charset="-120"/>
                          </a:rPr>
                          <m:t>5</m:t>
                        </m:r>
                      </m:den>
                    </m:f>
                    <m:r>
                      <a:rPr lang="en-US" altLang="zh-CN" sz="1800" b="0" i="0">
                        <a:solidFill>
                          <a:srgbClr val="FF0000"/>
                        </a:solidFill>
                        <a:latin typeface="Cambria Math" pitchFamily="34" charset="0"/>
                        <a:ea typeface="Cambria Math" pitchFamily="34" charset="-122"/>
                        <a:cs typeface="Cambria Math" pitchFamily="34" charset="-120"/>
                      </a:rPr>
                      <m:t>)(</m:t>
                    </m:r>
                    <m:r>
                      <a:rPr lang="en-US" altLang="zh-CN" sz="1800" b="0" i="0">
                        <a:solidFill>
                          <a:srgbClr val="FF0000"/>
                        </a:solidFill>
                        <a:latin typeface="Cambria Math" pitchFamily="34" charset="0"/>
                        <a:ea typeface="Cambria Math" pitchFamily="34" charset="-122"/>
                        <a:cs typeface="Cambria Math" pitchFamily="34" charset="-120"/>
                      </a:rPr>
                      <m:t>𝑛</m:t>
                    </m:r>
                    <m:r>
                      <a:rPr lang="en-US" altLang="zh-CN" sz="1800" b="0" i="0">
                        <a:solidFill>
                          <a:srgbClr val="FF0000"/>
                        </a:solidFill>
                        <a:latin typeface="Cambria Math" pitchFamily="34" charset="0"/>
                        <a:ea typeface="Cambria Math" pitchFamily="34" charset="-122"/>
                        <a:cs typeface="Cambria Math" pitchFamily="34" charset="-120"/>
                      </a:rPr>
                      <m:t>≥2)</m:t>
                    </m:r>
                  </m:oMath>
                </a14:m>
                <a:r>
                  <a:rPr lang="en-US" altLang="zh-CN" sz="1800" b="0" i="0" dirty="0">
                    <a:solidFill>
                      <a:srgbClr val="FF0000"/>
                    </a:solidFill>
                    <a:latin typeface="微软雅黑" pitchFamily="34" charset="0"/>
                    <a:ea typeface="微软雅黑" pitchFamily="34" charset="-122"/>
                    <a:cs typeface="微软雅黑" pitchFamily="34" charset="-120"/>
                  </a:rPr>
                  <a:t>,又</a:t>
                </a:r>
                <a14:m>
                  <m:oMath xmlns:m="http://schemas.openxmlformats.org/officeDocument/2006/math">
                    <m:sSub>
                      <m:sSub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FF0000"/>
                            </a:solidFill>
                            <a:latin typeface="Cambria Math" pitchFamily="34" charset="0"/>
                            <a:ea typeface="Cambria Math" pitchFamily="34" charset="-122"/>
                            <a:cs typeface="Cambria Math" pitchFamily="34" charset="-120"/>
                          </a:rPr>
                          <m:t>𝑝</m:t>
                        </m:r>
                      </m:e>
                      <m:sub>
                        <m:r>
                          <a:rPr lang="en-US" altLang="zh-CN" sz="1800" b="0" i="0">
                            <a:solidFill>
                              <a:srgbClr val="FF0000"/>
                            </a:solidFill>
                            <a:latin typeface="Cambria Math" pitchFamily="34" charset="0"/>
                            <a:ea typeface="Cambria Math" pitchFamily="34" charset="-122"/>
                            <a:cs typeface="Cambria Math" pitchFamily="34" charset="-120"/>
                          </a:rPr>
                          <m:t>1</m:t>
                        </m:r>
                      </m:sub>
                    </m:sSub>
                    <m:r>
                      <a:rPr lang="en-US" altLang="zh-CN" sz="1800" b="0" i="0">
                        <a:solidFill>
                          <a:srgbClr val="FF0000"/>
                        </a:solidFill>
                        <a:latin typeface="Cambria Math" pitchFamily="34" charset="0"/>
                        <a:ea typeface="Cambria Math" pitchFamily="34" charset="-122"/>
                        <a:cs typeface="Cambria Math" pitchFamily="34" charset="-120"/>
                      </a:rPr>
                      <m:t>−</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3</m:t>
                        </m:r>
                      </m:num>
                      <m:den>
                        <m:r>
                          <a:rPr lang="en-US" altLang="zh-CN" sz="1800" b="0" i="0">
                            <a:solidFill>
                              <a:srgbClr val="FF0000"/>
                            </a:solidFill>
                            <a:latin typeface="Cambria Math" pitchFamily="34" charset="0"/>
                            <a:ea typeface="Cambria Math" pitchFamily="34" charset="-122"/>
                            <a:cs typeface="Cambria Math" pitchFamily="34" charset="-120"/>
                          </a:rPr>
                          <m:t>5</m:t>
                        </m:r>
                      </m:den>
                    </m:f>
                    <m:r>
                      <a:rPr lang="en-US" altLang="zh-CN" sz="1800" b="0" i="0">
                        <a:solidFill>
                          <a:srgbClr val="FF0000"/>
                        </a:solidFill>
                        <a:latin typeface="Cambria Math" pitchFamily="34" charset="0"/>
                        <a:ea typeface="Cambria Math" pitchFamily="34" charset="-122"/>
                        <a:cs typeface="Cambria Math" pitchFamily="34" charset="-120"/>
                      </a:rPr>
                      <m:t>=</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1</m:t>
                        </m:r>
                      </m:num>
                      <m:den>
                        <m:r>
                          <a:rPr lang="en-US" altLang="zh-CN" sz="1800" b="0" i="0">
                            <a:solidFill>
                              <a:srgbClr val="FF0000"/>
                            </a:solidFill>
                            <a:latin typeface="Cambria Math" pitchFamily="34" charset="0"/>
                            <a:ea typeface="Cambria Math" pitchFamily="34" charset="-122"/>
                            <a:cs typeface="Cambria Math" pitchFamily="34" charset="-120"/>
                          </a:rPr>
                          <m:t>3</m:t>
                        </m:r>
                      </m:den>
                    </m:f>
                    <m:r>
                      <a:rPr lang="en-US" altLang="zh-CN" sz="1800" b="0" i="0">
                        <a:solidFill>
                          <a:srgbClr val="FF0000"/>
                        </a:solidFill>
                        <a:latin typeface="Cambria Math" pitchFamily="34" charset="0"/>
                        <a:ea typeface="Cambria Math" pitchFamily="34" charset="-122"/>
                        <a:cs typeface="Cambria Math" pitchFamily="34" charset="-120"/>
                      </a:rPr>
                      <m:t>−</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3</m:t>
                        </m:r>
                      </m:num>
                      <m:den>
                        <m:r>
                          <a:rPr lang="en-US" altLang="zh-CN" sz="1800" b="0" i="0">
                            <a:solidFill>
                              <a:srgbClr val="FF0000"/>
                            </a:solidFill>
                            <a:latin typeface="Cambria Math" pitchFamily="34" charset="0"/>
                            <a:ea typeface="Cambria Math" pitchFamily="34" charset="-122"/>
                            <a:cs typeface="Cambria Math" pitchFamily="34" charset="-120"/>
                          </a:rPr>
                          <m:t>5</m:t>
                        </m:r>
                      </m:den>
                    </m:f>
                    <m:r>
                      <a:rPr lang="en-US" altLang="zh-CN" sz="1800" b="0" i="0">
                        <a:solidFill>
                          <a:srgbClr val="FF0000"/>
                        </a:solidFill>
                        <a:latin typeface="Cambria Math" pitchFamily="34" charset="0"/>
                        <a:ea typeface="Cambria Math" pitchFamily="34" charset="-122"/>
                        <a:cs typeface="Cambria Math" pitchFamily="34" charset="-120"/>
                      </a:rPr>
                      <m:t>=−</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4</m:t>
                        </m:r>
                      </m:num>
                      <m:den>
                        <m:r>
                          <a:rPr lang="en-US" altLang="zh-CN" sz="1800" b="0" i="0">
                            <a:solidFill>
                              <a:srgbClr val="FF0000"/>
                            </a:solidFill>
                            <a:latin typeface="Cambria Math" pitchFamily="34" charset="0"/>
                            <a:ea typeface="Cambria Math" pitchFamily="34" charset="-122"/>
                            <a:cs typeface="Cambria Math" pitchFamily="34" charset="-120"/>
                          </a:rPr>
                          <m:t>15</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FF0000"/>
                    </a:solidFill>
                    <a:latin typeface="微软雅黑" pitchFamily="34" charset="0"/>
                    <a:ea typeface="微软雅黑" pitchFamily="34" charset="-122"/>
                    <a:cs typeface="微软雅黑" pitchFamily="34" charset="-120"/>
                  </a:rPr>
                  <a:t>,</a:t>
                </a:r>
                <a:endParaRPr lang="en-US" altLang="zh-CN" sz="1800" dirty="0"/>
              </a:p>
              <a:p>
                <a:pPr latinLnBrk="1">
                  <a:lnSpc>
                    <a:spcPts val="4000"/>
                  </a:lnSpc>
                </a:pPr>
                <a:r>
                  <a:rPr lang="en-US" altLang="zh-CN" b="0" i="0">
                    <a:solidFill>
                      <a:srgbClr val="FF0000"/>
                    </a:solidFill>
                    <a:latin typeface="微软雅黑" pitchFamily="34" charset="0"/>
                    <a:ea typeface="微软雅黑" pitchFamily="34" charset="-122"/>
                    <a:cs typeface="微软雅黑" pitchFamily="34" charset="-120"/>
                  </a:rPr>
                  <a:t>所</a:t>
                </a:r>
                <a:r>
                  <a:rPr lang="en-US" altLang="zh-CN" sz="1800" b="0" i="0">
                    <a:solidFill>
                      <a:srgbClr val="FF0000"/>
                    </a:solidFill>
                    <a:latin typeface="微软雅黑" pitchFamily="34" charset="0"/>
                    <a:ea typeface="微软雅黑" pitchFamily="34" charset="-122"/>
                    <a:cs typeface="微软雅黑" pitchFamily="34" charset="-120"/>
                  </a:rPr>
                  <a:t>以</a:t>
                </a: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m:t>
                    </m:r>
                    <m:sSub>
                      <m:sSub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FF0000"/>
                            </a:solidFill>
                            <a:latin typeface="Cambria Math" pitchFamily="34" charset="0"/>
                            <a:ea typeface="Cambria Math" pitchFamily="34" charset="-122"/>
                            <a:cs typeface="Cambria Math" pitchFamily="34" charset="-120"/>
                          </a:rPr>
                          <m:t>𝑝</m:t>
                        </m:r>
                      </m:e>
                      <m:sub>
                        <m:r>
                          <a:rPr lang="en-US" altLang="zh-CN" sz="1800" b="0" i="0">
                            <a:solidFill>
                              <a:srgbClr val="FF0000"/>
                            </a:solidFill>
                            <a:latin typeface="Cambria Math" pitchFamily="34" charset="0"/>
                            <a:ea typeface="Cambria Math" pitchFamily="34" charset="-122"/>
                            <a:cs typeface="Cambria Math" pitchFamily="34" charset="-120"/>
                          </a:rPr>
                          <m:t>𝑛</m:t>
                        </m:r>
                      </m:sub>
                    </m:sSub>
                    <m:r>
                      <a:rPr lang="en-US" altLang="zh-CN" sz="1800" b="0" i="0">
                        <a:solidFill>
                          <a:srgbClr val="FF0000"/>
                        </a:solidFill>
                        <a:latin typeface="Cambria Math" pitchFamily="34" charset="0"/>
                        <a:ea typeface="Cambria Math" pitchFamily="34" charset="-122"/>
                        <a:cs typeface="Cambria Math" pitchFamily="34" charset="-120"/>
                      </a:rPr>
                      <m:t>−</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3</m:t>
                        </m:r>
                      </m:num>
                      <m:den>
                        <m:r>
                          <a:rPr lang="en-US" altLang="zh-CN" sz="1800" b="0" i="0">
                            <a:solidFill>
                              <a:srgbClr val="FF0000"/>
                            </a:solidFill>
                            <a:latin typeface="Cambria Math" pitchFamily="34" charset="0"/>
                            <a:ea typeface="Cambria Math" pitchFamily="34" charset="-122"/>
                            <a:cs typeface="Cambria Math" pitchFamily="34" charset="-120"/>
                          </a:rPr>
                          <m:t>5</m:t>
                        </m:r>
                      </m:den>
                    </m:f>
                    <m:r>
                      <a:rPr lang="en-US" altLang="zh-CN" sz="1800" b="0" i="0">
                        <a:solidFill>
                          <a:srgbClr val="FF0000"/>
                        </a:solidFill>
                        <a:latin typeface="Cambria Math" pitchFamily="34" charset="0"/>
                        <a:ea typeface="Cambria Math" pitchFamily="34" charset="-122"/>
                        <a:cs typeface="Cambria Math" pitchFamily="34" charset="-120"/>
                      </a:rPr>
                      <m:t>}</m:t>
                    </m:r>
                  </m:oMath>
                </a14:m>
                <a:r>
                  <a:rPr lang="en-US" altLang="zh-CN" sz="1800" b="0" i="0" dirty="0">
                    <a:solidFill>
                      <a:srgbClr val="FF0000"/>
                    </a:solidFill>
                    <a:latin typeface="微软雅黑" pitchFamily="34" charset="0"/>
                    <a:ea typeface="微软雅黑" pitchFamily="34" charset="-122"/>
                    <a:cs typeface="微软雅黑" pitchFamily="34" charset="-120"/>
                  </a:rPr>
                  <a:t>是首项为</a:t>
                </a: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4</m:t>
                        </m:r>
                      </m:num>
                      <m:den>
                        <m:r>
                          <a:rPr lang="en-US" altLang="zh-CN" sz="1800" b="0" i="0">
                            <a:solidFill>
                              <a:srgbClr val="FF0000"/>
                            </a:solidFill>
                            <a:latin typeface="Cambria Math" pitchFamily="34" charset="0"/>
                            <a:ea typeface="Cambria Math" pitchFamily="34" charset="-122"/>
                            <a:cs typeface="Cambria Math" pitchFamily="34" charset="-120"/>
                          </a:rPr>
                          <m:t>15</m:t>
                        </m:r>
                      </m:den>
                    </m:f>
                  </m:oMath>
                </a14:m>
                <a:r>
                  <a:rPr lang="en-US" altLang="zh-CN" sz="1800" b="0" i="0" dirty="0">
                    <a:solidFill>
                      <a:srgbClr val="FF0000"/>
                    </a:solidFill>
                    <a:latin typeface="微软雅黑" pitchFamily="34" charset="0"/>
                    <a:ea typeface="微软雅黑" pitchFamily="34" charset="-122"/>
                    <a:cs typeface="微软雅黑" pitchFamily="34" charset="-120"/>
                  </a:rPr>
                  <a:t>,公比为</a:t>
                </a: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2</m:t>
                        </m:r>
                      </m:num>
                      <m:den>
                        <m:r>
                          <a:rPr lang="en-US" altLang="zh-CN" sz="1800" b="0" i="0">
                            <a:solidFill>
                              <a:srgbClr val="FF0000"/>
                            </a:solidFill>
                            <a:latin typeface="Cambria Math" pitchFamily="34" charset="0"/>
                            <a:ea typeface="Cambria Math" pitchFamily="34" charset="-122"/>
                            <a:cs typeface="Cambria Math" pitchFamily="34" charset="-120"/>
                          </a:rPr>
                          <m:t>3</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FF0000"/>
                    </a:solidFill>
                    <a:latin typeface="微软雅黑" pitchFamily="34" charset="0"/>
                    <a:ea typeface="微软雅黑" pitchFamily="34" charset="-122"/>
                    <a:cs typeface="微软雅黑" pitchFamily="34" charset="-120"/>
                  </a:rPr>
                  <a:t>的等比数列,</a:t>
                </a:r>
                <a:endParaRPr lang="en-US" altLang="zh-CN" sz="1800" dirty="0"/>
              </a:p>
              <a:p>
                <a:pPr latinLnBrk="1">
                  <a:lnSpc>
                    <a:spcPts val="4000"/>
                  </a:lnSpc>
                </a:pPr>
                <a:r>
                  <a:rPr lang="en-US" altLang="zh-CN" b="0" i="0">
                    <a:solidFill>
                      <a:srgbClr val="FF0000"/>
                    </a:solidFill>
                    <a:latin typeface="微软雅黑" pitchFamily="34" charset="0"/>
                    <a:ea typeface="微软雅黑" pitchFamily="34" charset="-122"/>
                    <a:cs typeface="微软雅黑" pitchFamily="34" charset="-120"/>
                  </a:rPr>
                  <a:t>故</a:t>
                </a:r>
                <a14:m>
                  <m:oMath xmlns:m="http://schemas.openxmlformats.org/officeDocument/2006/math">
                    <m:sSub>
                      <m:sSub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FF0000"/>
                            </a:solidFill>
                            <a:latin typeface="Cambria Math" pitchFamily="34" charset="0"/>
                            <a:ea typeface="Cambria Math" pitchFamily="34" charset="-122"/>
                            <a:cs typeface="Cambria Math" pitchFamily="34" charset="-120"/>
                          </a:rPr>
                          <m:t>𝑝</m:t>
                        </m:r>
                      </m:e>
                      <m:sub>
                        <m:r>
                          <a:rPr lang="en-US" altLang="zh-CN" sz="1800" b="0" i="0">
                            <a:solidFill>
                              <a:srgbClr val="FF0000"/>
                            </a:solidFill>
                            <a:latin typeface="Cambria Math" pitchFamily="34" charset="0"/>
                            <a:ea typeface="Cambria Math" pitchFamily="34" charset="-122"/>
                            <a:cs typeface="Cambria Math" pitchFamily="34" charset="-120"/>
                          </a:rPr>
                          <m:t>𝑛</m:t>
                        </m:r>
                      </m:sub>
                    </m:sSub>
                    <m:r>
                      <a:rPr lang="en-US" altLang="zh-CN" sz="1800" b="0" i="0">
                        <a:solidFill>
                          <a:srgbClr val="FF0000"/>
                        </a:solidFill>
                        <a:latin typeface="Cambria Math" pitchFamily="34" charset="0"/>
                        <a:ea typeface="Cambria Math" pitchFamily="34" charset="-122"/>
                        <a:cs typeface="Cambria Math" pitchFamily="34" charset="-120"/>
                      </a:rPr>
                      <m:t>−</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3</m:t>
                        </m:r>
                      </m:num>
                      <m:den>
                        <m:r>
                          <a:rPr lang="en-US" altLang="zh-CN" sz="1800" b="0" i="0">
                            <a:solidFill>
                              <a:srgbClr val="FF0000"/>
                            </a:solidFill>
                            <a:latin typeface="Cambria Math" pitchFamily="34" charset="0"/>
                            <a:ea typeface="Cambria Math" pitchFamily="34" charset="-122"/>
                            <a:cs typeface="Cambria Math" pitchFamily="34" charset="-120"/>
                          </a:rPr>
                          <m:t>5</m:t>
                        </m:r>
                      </m:den>
                    </m:f>
                    <m:r>
                      <a:rPr lang="en-US" altLang="zh-CN" sz="1800" b="0" i="0">
                        <a:solidFill>
                          <a:srgbClr val="FF0000"/>
                        </a:solidFill>
                        <a:latin typeface="Cambria Math" pitchFamily="34" charset="0"/>
                        <a:ea typeface="Cambria Math" pitchFamily="34" charset="-122"/>
                        <a:cs typeface="Cambria Math" pitchFamily="34" charset="-120"/>
                      </a:rPr>
                      <m:t>=−</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4</m:t>
                        </m:r>
                      </m:num>
                      <m:den>
                        <m:r>
                          <a:rPr lang="en-US" altLang="zh-CN" sz="1800" b="0" i="0">
                            <a:solidFill>
                              <a:srgbClr val="FF0000"/>
                            </a:solidFill>
                            <a:latin typeface="Cambria Math" pitchFamily="34" charset="0"/>
                            <a:ea typeface="Cambria Math" pitchFamily="34" charset="-122"/>
                            <a:cs typeface="Cambria Math" pitchFamily="34" charset="-120"/>
                          </a:rPr>
                          <m:t>15</m:t>
                        </m:r>
                      </m:den>
                    </m:f>
                    <m:r>
                      <a:rPr lang="en-US" altLang="zh-CN" sz="1800" b="0" i="0">
                        <a:solidFill>
                          <a:srgbClr val="FF0000"/>
                        </a:solidFill>
                        <a:latin typeface="Cambria Math" pitchFamily="34" charset="0"/>
                        <a:ea typeface="Cambria Math" pitchFamily="34" charset="-122"/>
                        <a:cs typeface="Cambria Math" pitchFamily="34" charset="-120"/>
                      </a:rPr>
                      <m:t>⋅</m:t>
                    </m:r>
                    <m:sSup>
                      <m:sSup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FF0000"/>
                            </a:solidFill>
                            <a:latin typeface="Cambria Math" pitchFamily="34" charset="0"/>
                            <a:ea typeface="Cambria Math" pitchFamily="34" charset="-122"/>
                            <a:cs typeface="Cambria Math" pitchFamily="34" charset="-120"/>
                          </a:rPr>
                          <m:t>(−</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2</m:t>
                            </m:r>
                          </m:num>
                          <m:den>
                            <m:r>
                              <a:rPr lang="en-US" altLang="zh-CN" sz="1800" b="0" i="0">
                                <a:solidFill>
                                  <a:srgbClr val="FF0000"/>
                                </a:solidFill>
                                <a:latin typeface="Cambria Math" pitchFamily="34" charset="0"/>
                                <a:ea typeface="Cambria Math" pitchFamily="34" charset="-122"/>
                                <a:cs typeface="Cambria Math" pitchFamily="34" charset="-120"/>
                              </a:rPr>
                              <m:t>3</m:t>
                            </m:r>
                          </m:den>
                        </m:f>
                        <m:r>
                          <a:rPr lang="en-US" altLang="zh-CN" sz="1800" b="0" i="0">
                            <a:solidFill>
                              <a:srgbClr val="FF0000"/>
                            </a:solidFill>
                            <a:latin typeface="Cambria Math" pitchFamily="34" charset="0"/>
                            <a:ea typeface="Cambria Math" pitchFamily="34" charset="-122"/>
                            <a:cs typeface="Cambria Math" pitchFamily="34" charset="-120"/>
                          </a:rPr>
                          <m:t>)</m:t>
                        </m:r>
                      </m:e>
                      <m:sup>
                        <m:r>
                          <a:rPr lang="en-US" altLang="zh-CN" sz="1800" b="0" i="0">
                            <a:solidFill>
                              <a:srgbClr val="FF0000"/>
                            </a:solidFill>
                            <a:latin typeface="Cambria Math" pitchFamily="34" charset="0"/>
                            <a:ea typeface="Cambria Math" pitchFamily="34" charset="-122"/>
                            <a:cs typeface="Cambria Math" pitchFamily="34" charset="-120"/>
                          </a:rPr>
                          <m:t>𝑛</m:t>
                        </m:r>
                        <m:r>
                          <a:rPr lang="en-US" altLang="zh-CN" sz="1800" b="0" i="0">
                            <a:solidFill>
                              <a:srgbClr val="FF0000"/>
                            </a:solidFill>
                            <a:latin typeface="Cambria Math" pitchFamily="34" charset="0"/>
                            <a:ea typeface="Cambria Math" pitchFamily="34" charset="-122"/>
                            <a:cs typeface="Cambria Math" pitchFamily="34" charset="-120"/>
                          </a:rPr>
                          <m:t>−1</m:t>
                        </m:r>
                      </m:sup>
                    </m:sSup>
                  </m:oMath>
                </a14:m>
                <a:r>
                  <a:rPr lang="en-US" altLang="zh-CN" sz="1800" b="0" i="0" dirty="0">
                    <a:solidFill>
                      <a:srgbClr val="FF0000"/>
                    </a:solidFill>
                    <a:latin typeface="微软雅黑" pitchFamily="34" charset="0"/>
                    <a:ea typeface="微软雅黑" pitchFamily="34" charset="-122"/>
                    <a:cs typeface="微软雅黑" pitchFamily="34" charset="-120"/>
                  </a:rPr>
                  <a:t>,即</a:t>
                </a:r>
                <a14:m>
                  <m:oMath xmlns:m="http://schemas.openxmlformats.org/officeDocument/2006/math">
                    <m:sSub>
                      <m:sSub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FF0000"/>
                            </a:solidFill>
                            <a:latin typeface="Cambria Math" pitchFamily="34" charset="0"/>
                            <a:ea typeface="Cambria Math" pitchFamily="34" charset="-122"/>
                            <a:cs typeface="Cambria Math" pitchFamily="34" charset="-120"/>
                          </a:rPr>
                          <m:t>𝑝</m:t>
                        </m:r>
                      </m:e>
                      <m:sub>
                        <m:r>
                          <a:rPr lang="en-US" altLang="zh-CN" sz="1800" b="0" i="0">
                            <a:solidFill>
                              <a:srgbClr val="FF0000"/>
                            </a:solidFill>
                            <a:latin typeface="Cambria Math" pitchFamily="34" charset="0"/>
                            <a:ea typeface="Cambria Math" pitchFamily="34" charset="-122"/>
                            <a:cs typeface="Cambria Math" pitchFamily="34" charset="-120"/>
                          </a:rPr>
                          <m:t>𝑛</m:t>
                        </m:r>
                      </m:sub>
                    </m:sSub>
                    <m:r>
                      <a:rPr lang="en-US" altLang="zh-CN" sz="1800" b="0" i="0">
                        <a:solidFill>
                          <a:srgbClr val="FF0000"/>
                        </a:solidFill>
                        <a:latin typeface="Cambria Math" pitchFamily="34" charset="0"/>
                        <a:ea typeface="Cambria Math" pitchFamily="34" charset="-122"/>
                        <a:cs typeface="Cambria Math" pitchFamily="34" charset="-120"/>
                      </a:rPr>
                      <m:t>=−</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4</m:t>
                        </m:r>
                      </m:num>
                      <m:den>
                        <m:r>
                          <a:rPr lang="en-US" altLang="zh-CN" sz="1800" b="0" i="0">
                            <a:solidFill>
                              <a:srgbClr val="FF0000"/>
                            </a:solidFill>
                            <a:latin typeface="Cambria Math" pitchFamily="34" charset="0"/>
                            <a:ea typeface="Cambria Math" pitchFamily="34" charset="-122"/>
                            <a:cs typeface="Cambria Math" pitchFamily="34" charset="-120"/>
                          </a:rPr>
                          <m:t>15</m:t>
                        </m:r>
                      </m:den>
                    </m:f>
                    <m:r>
                      <a:rPr lang="en-US" altLang="zh-CN" sz="1800" b="0" i="0">
                        <a:solidFill>
                          <a:srgbClr val="FF0000"/>
                        </a:solidFill>
                        <a:latin typeface="Cambria Math" pitchFamily="34" charset="0"/>
                        <a:ea typeface="Cambria Math" pitchFamily="34" charset="-122"/>
                        <a:cs typeface="Cambria Math" pitchFamily="34" charset="-120"/>
                      </a:rPr>
                      <m:t>⋅</m:t>
                    </m:r>
                    <m:sSup>
                      <m:sSup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FF0000"/>
                            </a:solidFill>
                            <a:latin typeface="Cambria Math" pitchFamily="34" charset="0"/>
                            <a:ea typeface="Cambria Math" pitchFamily="34" charset="-122"/>
                            <a:cs typeface="Cambria Math" pitchFamily="34" charset="-120"/>
                          </a:rPr>
                          <m:t>(−</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2</m:t>
                            </m:r>
                          </m:num>
                          <m:den>
                            <m:r>
                              <a:rPr lang="en-US" altLang="zh-CN" sz="1800" b="0" i="0">
                                <a:solidFill>
                                  <a:srgbClr val="FF0000"/>
                                </a:solidFill>
                                <a:latin typeface="Cambria Math" pitchFamily="34" charset="0"/>
                                <a:ea typeface="Cambria Math" pitchFamily="34" charset="-122"/>
                                <a:cs typeface="Cambria Math" pitchFamily="34" charset="-120"/>
                              </a:rPr>
                              <m:t>3</m:t>
                            </m:r>
                          </m:den>
                        </m:f>
                        <m:r>
                          <a:rPr lang="en-US" altLang="zh-CN" sz="1800" b="0" i="0">
                            <a:solidFill>
                              <a:srgbClr val="FF0000"/>
                            </a:solidFill>
                            <a:latin typeface="Cambria Math" pitchFamily="34" charset="0"/>
                            <a:ea typeface="Cambria Math" pitchFamily="34" charset="-122"/>
                            <a:cs typeface="Cambria Math" pitchFamily="34" charset="-120"/>
                          </a:rPr>
                          <m:t>)</m:t>
                        </m:r>
                      </m:e>
                      <m:sup>
                        <m:r>
                          <a:rPr lang="en-US" altLang="zh-CN" sz="1800" b="0" i="0">
                            <a:solidFill>
                              <a:srgbClr val="FF0000"/>
                            </a:solidFill>
                            <a:latin typeface="Cambria Math" pitchFamily="34" charset="0"/>
                            <a:ea typeface="Cambria Math" pitchFamily="34" charset="-122"/>
                            <a:cs typeface="Cambria Math" pitchFamily="34" charset="-120"/>
                          </a:rPr>
                          <m:t>𝑛</m:t>
                        </m:r>
                        <m:r>
                          <a:rPr lang="en-US" altLang="zh-CN" sz="1800" b="0" i="0">
                            <a:solidFill>
                              <a:srgbClr val="FF0000"/>
                            </a:solidFill>
                            <a:latin typeface="Cambria Math" pitchFamily="34" charset="0"/>
                            <a:ea typeface="Cambria Math" pitchFamily="34" charset="-122"/>
                            <a:cs typeface="Cambria Math" pitchFamily="34" charset="-120"/>
                          </a:rPr>
                          <m:t>−1</m:t>
                        </m:r>
                      </m:sup>
                    </m:sSup>
                    <m:r>
                      <a:rPr lang="en-US" altLang="zh-CN" sz="1800" b="0" i="0">
                        <a:solidFill>
                          <a:srgbClr val="FF0000"/>
                        </a:solidFill>
                        <a:latin typeface="Cambria Math" pitchFamily="34" charset="0"/>
                        <a:ea typeface="Cambria Math" pitchFamily="34" charset="-122"/>
                        <a:cs typeface="Cambria Math" pitchFamily="34" charset="-120"/>
                      </a:rPr>
                      <m:t>+</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3</m:t>
                        </m:r>
                      </m:num>
                      <m:den>
                        <m:r>
                          <a:rPr lang="en-US" altLang="zh-CN" sz="1800" b="0" i="0">
                            <a:solidFill>
                              <a:srgbClr val="FF0000"/>
                            </a:solidFill>
                            <a:latin typeface="Cambria Math" pitchFamily="34" charset="0"/>
                            <a:ea typeface="Cambria Math" pitchFamily="34" charset="-122"/>
                            <a:cs typeface="Cambria Math" pitchFamily="34" charset="-120"/>
                          </a:rPr>
                          <m:t>5</m:t>
                        </m:r>
                      </m:den>
                    </m:f>
                    <m:r>
                      <a:rPr lang="en-US" altLang="zh-CN" sz="1800" b="0" i="0">
                        <a:solidFill>
                          <a:srgbClr val="FF0000"/>
                        </a:solidFill>
                        <a:latin typeface="Cambria Math" pitchFamily="34" charset="0"/>
                        <a:ea typeface="Cambria Math" pitchFamily="34" charset="-122"/>
                        <a:cs typeface="Cambria Math" pitchFamily="34" charset="-120"/>
                      </a:rPr>
                      <m:t>=</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3</m:t>
                        </m:r>
                      </m:num>
                      <m:den>
                        <m:r>
                          <a:rPr lang="en-US" altLang="zh-CN" sz="1800" b="0" i="0">
                            <a:solidFill>
                              <a:srgbClr val="FF0000"/>
                            </a:solidFill>
                            <a:latin typeface="Cambria Math" pitchFamily="34" charset="0"/>
                            <a:ea typeface="Cambria Math" pitchFamily="34" charset="-122"/>
                            <a:cs typeface="Cambria Math" pitchFamily="34" charset="-120"/>
                          </a:rPr>
                          <m:t>5</m:t>
                        </m:r>
                      </m:den>
                    </m:f>
                    <m:r>
                      <a:rPr lang="en-US" altLang="zh-CN" sz="1800" b="0" i="0">
                        <a:solidFill>
                          <a:srgbClr val="FF0000"/>
                        </a:solidFill>
                        <a:latin typeface="Cambria Math" pitchFamily="34" charset="0"/>
                        <a:ea typeface="Cambria Math" pitchFamily="34" charset="-122"/>
                        <a:cs typeface="Cambria Math" pitchFamily="34" charset="-120"/>
                      </a:rPr>
                      <m:t>+</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2</m:t>
                        </m:r>
                      </m:num>
                      <m:den>
                        <m:r>
                          <a:rPr lang="en-US" altLang="zh-CN" sz="1800" b="0" i="0">
                            <a:solidFill>
                              <a:srgbClr val="FF0000"/>
                            </a:solidFill>
                            <a:latin typeface="Cambria Math" pitchFamily="34" charset="0"/>
                            <a:ea typeface="Cambria Math" pitchFamily="34" charset="-122"/>
                            <a:cs typeface="Cambria Math" pitchFamily="34" charset="-120"/>
                          </a:rPr>
                          <m:t>5</m:t>
                        </m:r>
                      </m:den>
                    </m:f>
                    <m:r>
                      <a:rPr lang="en-US" altLang="zh-CN" sz="1800" b="0" i="0">
                        <a:solidFill>
                          <a:srgbClr val="FF0000"/>
                        </a:solidFill>
                        <a:latin typeface="Cambria Math" pitchFamily="34" charset="0"/>
                        <a:ea typeface="Cambria Math" pitchFamily="34" charset="-122"/>
                        <a:cs typeface="Cambria Math" pitchFamily="34" charset="-120"/>
                      </a:rPr>
                      <m:t>⋅</m:t>
                    </m:r>
                    <m:sSup>
                      <m:sSup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FF0000"/>
                            </a:solidFill>
                            <a:latin typeface="Cambria Math" pitchFamily="34" charset="0"/>
                            <a:ea typeface="Cambria Math" pitchFamily="34" charset="-122"/>
                            <a:cs typeface="Cambria Math" pitchFamily="34" charset="-120"/>
                          </a:rPr>
                          <m:t>(−</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2</m:t>
                            </m:r>
                          </m:num>
                          <m:den>
                            <m:r>
                              <a:rPr lang="en-US" altLang="zh-CN" sz="1800" b="0" i="0">
                                <a:solidFill>
                                  <a:srgbClr val="FF0000"/>
                                </a:solidFill>
                                <a:latin typeface="Cambria Math" pitchFamily="34" charset="0"/>
                                <a:ea typeface="Cambria Math" pitchFamily="34" charset="-122"/>
                                <a:cs typeface="Cambria Math" pitchFamily="34" charset="-120"/>
                              </a:rPr>
                              <m:t>3</m:t>
                            </m:r>
                          </m:den>
                        </m:f>
                        <m:r>
                          <a:rPr lang="en-US" altLang="zh-CN" sz="1800" b="0" i="0">
                            <a:solidFill>
                              <a:srgbClr val="FF0000"/>
                            </a:solidFill>
                            <a:latin typeface="Cambria Math" pitchFamily="34" charset="0"/>
                            <a:ea typeface="Cambria Math" pitchFamily="34" charset="-122"/>
                            <a:cs typeface="Cambria Math" pitchFamily="34" charset="-120"/>
                          </a:rPr>
                          <m:t>)</m:t>
                        </m:r>
                      </m:e>
                      <m:sup>
                        <m:r>
                          <a:rPr lang="en-US" altLang="zh-CN" sz="1800" b="0" i="0">
                            <a:solidFill>
                              <a:srgbClr val="FF0000"/>
                            </a:solidFill>
                            <a:latin typeface="Cambria Math" pitchFamily="34" charset="0"/>
                            <a:ea typeface="Cambria Math" pitchFamily="34" charset="-122"/>
                            <a:cs typeface="Cambria Math" pitchFamily="34" charset="-120"/>
                          </a:rPr>
                          <m:t>𝑛</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FF0000"/>
                    </a:solidFill>
                    <a:latin typeface="微软雅黑" pitchFamily="34" charset="0"/>
                    <a:ea typeface="微软雅黑" pitchFamily="34" charset="-122"/>
                    <a:cs typeface="微软雅黑" pitchFamily="34" charset="-120"/>
                  </a:rPr>
                  <a:t>.</a:t>
                </a:r>
                <a:r>
                  <a:rPr lang="en-US" altLang="zh-CN" sz="1800" b="0" i="0" dirty="0">
                    <a:solidFill>
                      <a:srgbClr val="00A0AF"/>
                    </a:solidFill>
                    <a:latin typeface="微软雅黑" pitchFamily="34" charset="0"/>
                    <a:ea typeface="楷体" pitchFamily="34" charset="-122"/>
                    <a:cs typeface="微软雅黑" pitchFamily="34" charset="-120"/>
                  </a:rPr>
                  <a:t>（方法</a:t>
                </a:r>
                <a:r>
                  <a:rPr lang="en-US" altLang="zh-CN" sz="1800" b="0" i="0">
                    <a:solidFill>
                      <a:srgbClr val="00A0AF"/>
                    </a:solidFill>
                    <a:latin typeface="微软雅黑" pitchFamily="34" charset="0"/>
                    <a:ea typeface="楷体" pitchFamily="34" charset="-122"/>
                    <a:cs typeface="微软雅黑" pitchFamily="34" charset="-120"/>
                  </a:rPr>
                  <a:t>：在求解概率与数列的综合问</a:t>
                </a:r>
              </a:p>
              <a:p>
                <a:pPr latinLnBrk="1">
                  <a:lnSpc>
                    <a:spcPts val="2700"/>
                  </a:lnSpc>
                </a:pPr>
                <a:r>
                  <a:rPr lang="en-US" altLang="zh-CN" b="0" i="0">
                    <a:solidFill>
                      <a:srgbClr val="00A0AF"/>
                    </a:solidFill>
                    <a:latin typeface="微软雅黑" pitchFamily="34" charset="0"/>
                    <a:ea typeface="楷体" pitchFamily="34" charset="-122"/>
                    <a:cs typeface="微软雅黑" pitchFamily="34" charset="-120"/>
                  </a:rPr>
                  <a:t>题时</a:t>
                </a:r>
                <a:r>
                  <a:rPr lang="en-US" altLang="zh-CN" b="0" i="0" dirty="0">
                    <a:solidFill>
                      <a:srgbClr val="00A0AF"/>
                    </a:solidFill>
                    <a:latin typeface="微软雅黑" pitchFamily="34" charset="0"/>
                    <a:ea typeface="楷体" pitchFamily="34" charset="-122"/>
                    <a:cs typeface="微软雅黑" pitchFamily="34" charset="-120"/>
                  </a:rPr>
                  <a:t>,找到</a:t>
                </a:r>
                <a14:m>
                  <m:oMath xmlns:m="http://schemas.openxmlformats.org/officeDocument/2006/math">
                    <m:sSub>
                      <m:sSubPr>
                        <m:ctrlPr>
                          <a:rPr lang="en-US" altLang="zh-CN" b="0" i="1" dirty="0">
                            <a:solidFill>
                              <a:srgbClr val="00A0AF"/>
                            </a:solidFill>
                            <a:latin typeface="Cambria Math" panose="02040503050406030204" pitchFamily="18" charset="0"/>
                            <a:ea typeface="楷体" pitchFamily="34" charset="-122"/>
                            <a:cs typeface="楷体" pitchFamily="34" charset="-120"/>
                          </a:rPr>
                        </m:ctrlPr>
                      </m:sSubPr>
                      <m:e>
                        <m:r>
                          <a:rPr lang="en-US" altLang="zh-CN" b="0" i="0">
                            <a:solidFill>
                              <a:srgbClr val="00A0AF"/>
                            </a:solidFill>
                            <a:latin typeface="Cambria Math" pitchFamily="34" charset="0"/>
                            <a:ea typeface="Cambria Math" pitchFamily="34" charset="-122"/>
                            <a:cs typeface="Cambria Math" pitchFamily="34" charset="-120"/>
                          </a:rPr>
                          <m:t>𝑝</m:t>
                        </m:r>
                      </m:e>
                      <m:sub>
                        <m:r>
                          <a:rPr lang="en-US" altLang="zh-CN" b="0" i="0">
                            <a:solidFill>
                              <a:srgbClr val="00A0AF"/>
                            </a:solidFill>
                            <a:latin typeface="Cambria Math" pitchFamily="34" charset="0"/>
                            <a:ea typeface="Cambria Math" pitchFamily="34" charset="-122"/>
                            <a:cs typeface="Cambria Math" pitchFamily="34" charset="-120"/>
                          </a:rPr>
                          <m:t>𝑛</m:t>
                        </m:r>
                      </m:sub>
                    </m:sSub>
                  </m:oMath>
                </a14:m>
                <a:r>
                  <a:rPr lang="en-US" altLang="zh-CN" b="0" i="0" dirty="0">
                    <a:solidFill>
                      <a:srgbClr val="00A0AF"/>
                    </a:solidFill>
                    <a:latin typeface="微软雅黑" pitchFamily="34" charset="0"/>
                    <a:ea typeface="楷体" pitchFamily="34" charset="-122"/>
                    <a:cs typeface="微软雅黑" pitchFamily="34" charset="-120"/>
                  </a:rPr>
                  <a:t>与</a:t>
                </a:r>
                <a14:m>
                  <m:oMath xmlns:m="http://schemas.openxmlformats.org/officeDocument/2006/math">
                    <m:sSub>
                      <m:sSubPr>
                        <m:ctrlPr>
                          <a:rPr lang="en-US" altLang="zh-CN" b="0" i="1" dirty="0">
                            <a:solidFill>
                              <a:srgbClr val="00A0AF"/>
                            </a:solidFill>
                            <a:latin typeface="Cambria Math" panose="02040503050406030204" pitchFamily="18" charset="0"/>
                            <a:ea typeface="楷体" pitchFamily="34" charset="-122"/>
                            <a:cs typeface="楷体" pitchFamily="34" charset="-120"/>
                          </a:rPr>
                        </m:ctrlPr>
                      </m:sSubPr>
                      <m:e>
                        <m:r>
                          <a:rPr lang="en-US" altLang="zh-CN" b="0" i="0">
                            <a:solidFill>
                              <a:srgbClr val="00A0AF"/>
                            </a:solidFill>
                            <a:latin typeface="Cambria Math" pitchFamily="34" charset="0"/>
                            <a:ea typeface="Cambria Math" pitchFamily="34" charset="-122"/>
                            <a:cs typeface="Cambria Math" pitchFamily="34" charset="-120"/>
                          </a:rPr>
                          <m:t>𝑝</m:t>
                        </m:r>
                      </m:e>
                      <m:sub>
                        <m:r>
                          <a:rPr lang="en-US" altLang="zh-CN" b="0" i="0">
                            <a:solidFill>
                              <a:srgbClr val="00A0AF"/>
                            </a:solidFill>
                            <a:latin typeface="Cambria Math" pitchFamily="34" charset="0"/>
                            <a:ea typeface="Cambria Math" pitchFamily="34" charset="-122"/>
                            <a:cs typeface="Cambria Math" pitchFamily="34" charset="-120"/>
                          </a:rPr>
                          <m:t>𝑛</m:t>
                        </m:r>
                        <m:r>
                          <a:rPr lang="en-US" altLang="zh-CN" b="0" i="0">
                            <a:solidFill>
                              <a:srgbClr val="00A0AF"/>
                            </a:solidFill>
                            <a:latin typeface="Cambria Math" pitchFamily="34" charset="0"/>
                            <a:ea typeface="Cambria Math" pitchFamily="34" charset="-122"/>
                            <a:cs typeface="Cambria Math" pitchFamily="34" charset="-120"/>
                          </a:rPr>
                          <m:t>−1</m:t>
                        </m:r>
                      </m:sub>
                    </m:sSub>
                  </m:oMath>
                </a14:m>
                <a:r>
                  <a:rPr lang="en-US" altLang="zh-CN" b="0" i="0" dirty="0">
                    <a:solidFill>
                      <a:srgbClr val="00A0AF"/>
                    </a:solidFill>
                    <a:latin typeface="微软雅黑" pitchFamily="34" charset="0"/>
                    <a:ea typeface="楷体" pitchFamily="34" charset="-122"/>
                    <a:cs typeface="微软雅黑" pitchFamily="34" charset="-120"/>
                  </a:rPr>
                  <a:t>，</a:t>
                </a:r>
                <a14:m>
                  <m:oMath xmlns:m="http://schemas.openxmlformats.org/officeDocument/2006/math">
                    <m:sSub>
                      <m:sSubPr>
                        <m:ctrlPr>
                          <a:rPr lang="en-US" altLang="zh-CN" b="0" i="1" dirty="0">
                            <a:solidFill>
                              <a:srgbClr val="00A0AF"/>
                            </a:solidFill>
                            <a:latin typeface="Cambria Math" panose="02040503050406030204" pitchFamily="18" charset="0"/>
                            <a:ea typeface="楷体" pitchFamily="34" charset="-122"/>
                            <a:cs typeface="楷体" pitchFamily="34" charset="-120"/>
                          </a:rPr>
                        </m:ctrlPr>
                      </m:sSubPr>
                      <m:e>
                        <m:r>
                          <a:rPr lang="en-US" altLang="zh-CN" b="0" i="0">
                            <a:solidFill>
                              <a:srgbClr val="00A0AF"/>
                            </a:solidFill>
                            <a:latin typeface="Cambria Math" pitchFamily="34" charset="0"/>
                            <a:ea typeface="Cambria Math" pitchFamily="34" charset="-122"/>
                            <a:cs typeface="Cambria Math" pitchFamily="34" charset="-120"/>
                          </a:rPr>
                          <m:t>𝑝</m:t>
                        </m:r>
                      </m:e>
                      <m:sub>
                        <m:r>
                          <a:rPr lang="en-US" altLang="zh-CN" b="0" i="0">
                            <a:solidFill>
                              <a:srgbClr val="00A0AF"/>
                            </a:solidFill>
                            <a:latin typeface="Cambria Math" pitchFamily="34" charset="0"/>
                            <a:ea typeface="Cambria Math" pitchFamily="34" charset="-122"/>
                            <a:cs typeface="Cambria Math" pitchFamily="34" charset="-120"/>
                          </a:rPr>
                          <m:t>𝑛</m:t>
                        </m:r>
                        <m:r>
                          <a:rPr lang="en-US" altLang="zh-CN" b="0" i="0">
                            <a:solidFill>
                              <a:srgbClr val="00A0AF"/>
                            </a:solidFill>
                            <a:latin typeface="Cambria Math" pitchFamily="34" charset="0"/>
                            <a:ea typeface="Cambria Math" pitchFamily="34" charset="-122"/>
                            <a:cs typeface="Cambria Math" pitchFamily="34" charset="-120"/>
                          </a:rPr>
                          <m:t>−2</m:t>
                        </m:r>
                      </m:sub>
                    </m:sSub>
                  </m:oMath>
                </a14:m>
                <a:r>
                  <a:rPr lang="en-US" altLang="zh-CN" sz="100" b="0" i="0" kern="0" spc="-99900" dirty="0">
                    <a:solidFill>
                      <a:srgbClr val="FFFFFF"/>
                    </a:solidFill>
                    <a:latin typeface="微软雅黑" pitchFamily="34" charset="0"/>
                    <a:ea typeface="楷体" pitchFamily="34" charset="-122"/>
                    <a:cs typeface="微软雅黑" pitchFamily="34" charset="-120"/>
                  </a:rPr>
                  <a:t> </a:t>
                </a:r>
                <a:r>
                  <a:rPr lang="en-US" altLang="zh-CN" b="0" i="0" dirty="0">
                    <a:solidFill>
                      <a:srgbClr val="00A0AF"/>
                    </a:solidFill>
                    <a:latin typeface="微软雅黑" pitchFamily="34" charset="0"/>
                    <a:ea typeface="楷体" pitchFamily="34" charset="-122"/>
                    <a:cs typeface="微软雅黑" pitchFamily="34" charset="-120"/>
                  </a:rPr>
                  <a:t>之间的关系,再利用数列的递推关系求出对应的通项公式即可得解）</a:t>
                </a:r>
                <a:endParaRPr lang="en-US" altLang="zh-CN" dirty="0"/>
              </a:p>
            </p:txBody>
          </p:sp>
        </mc:Choice>
        <mc:Fallback>
          <p:sp>
            <p:nvSpPr>
              <p:cNvPr id="3" name="QO_5_AN.52_1#c24e7ced1?vop=1&amp;pid=6a79493ef&amp;color=0,0,0&amp;vtp=1&amp;bbb=1&amp;hb=1"/>
              <p:cNvSpPr>
                <a:spLocks noRot="1" noChangeAspect="1" noMove="1" noResize="1" noEditPoints="1" noAdjustHandles="1" noChangeArrowheads="1" noChangeShapeType="1" noTextEdit="1"/>
              </p:cNvSpPr>
              <p:nvPr/>
            </p:nvSpPr>
            <p:spPr>
              <a:xfrm>
                <a:off x="832104" y="1753355"/>
                <a:ext cx="10533888" cy="3869055"/>
              </a:xfrm>
              <a:prstGeom prst="rect">
                <a:avLst/>
              </a:prstGeom>
              <a:blipFill>
                <a:blip r:embed="rId4"/>
                <a:stretch>
                  <a:fillRect l="-1389" b="-3785"/>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 calcmode="lin" valueType="num">
                                      <p:cBhvr additive="base">
                                        <p:cTn id="15"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additive="base">
                                        <p:cTn id="2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 calcmode="lin" valueType="num">
                                      <p:cBhvr additive="base">
                                        <p:cTn id="2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4" end="4"/>
                                            </p:txEl>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additive="base">
                                        <p:cTn id="3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5" end="5"/>
                                            </p:txEl>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3">
                                            <p:txEl>
                                              <p:pRg st="6" end="6"/>
                                            </p:txEl>
                                          </p:spTgt>
                                        </p:tgtEl>
                                        <p:attrNameLst>
                                          <p:attrName>style.visibility</p:attrName>
                                        </p:attrNameLst>
                                      </p:cBhvr>
                                      <p:to>
                                        <p:strVal val="visible"/>
                                      </p:to>
                                    </p:set>
                                    <p:anim calcmode="lin" valueType="num">
                                      <p:cBhvr additive="base">
                                        <p:cTn id="35"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3">
                                            <p:txEl>
                                              <p:pRg st="6" end="6"/>
                                            </p:txEl>
                                          </p:spTgt>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3">
                                            <p:txEl>
                                              <p:pRg st="7" end="7"/>
                                            </p:txEl>
                                          </p:spTgt>
                                        </p:tgtEl>
                                        <p:attrNameLst>
                                          <p:attrName>style.visibility</p:attrName>
                                        </p:attrNameLst>
                                      </p:cBhvr>
                                      <p:to>
                                        <p:strVal val="visible"/>
                                      </p:to>
                                    </p:set>
                                    <p:anim calcmode="lin" valueType="num">
                                      <p:cBhvr additive="base">
                                        <p:cTn id="3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7.xml><?xml version="1.0" encoding="utf-8"?>
<p:sld xmlns:a="http://schemas.openxmlformats.org/drawingml/2006/main" xmlns:r="http://schemas.openxmlformats.org/officeDocument/2006/relationships" xmlns:p="http://schemas.openxmlformats.org/presentationml/2006/main">
  <p:cSld name="Slide 26&amp;si=26">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4_EX.53_1#6a79493ef?vop=1&amp;pid=157a6fac9&amp;color=0,0,0&amp;vtp=1&amp;bt=1&amp;bbb=1&amp;hb=1"/>
              <p:cNvSpPr/>
              <p:nvPr/>
            </p:nvSpPr>
            <p:spPr>
              <a:xfrm>
                <a:off x="832104" y="1080000"/>
                <a:ext cx="10533888" cy="1189355"/>
              </a:xfrm>
              <a:prstGeom prst="rect">
                <a:avLst/>
              </a:prstGeom>
              <a:noFill/>
              <a:ln/>
            </p:spPr>
            <p:txBody>
              <a:bodyPr wrap="none" lIns="0" tIns="0" rIns="0" bIns="0" rtlCol="0" anchor="t"/>
              <a:lstStyle/>
              <a:p>
                <a:pPr algn="l" latinLnBrk="1">
                  <a:lnSpc>
                    <a:spcPts val="3300"/>
                  </a:lnSpc>
                </a:pPr>
                <a:r>
                  <a:rPr lang="en-US" altLang="zh-CN" sz="1800" b="1" i="0" dirty="0">
                    <a:solidFill>
                      <a:srgbClr val="000000"/>
                    </a:solidFill>
                    <a:latin typeface="微软雅黑" pitchFamily="34" charset="0"/>
                    <a:ea typeface="微软雅黑" pitchFamily="34" charset="-122"/>
                    <a:cs typeface="微软雅黑" pitchFamily="34" charset="-120"/>
                  </a:rPr>
                  <a:t>思路导引</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（1）</a:t>
                </a:r>
                <a:r>
                  <a:rPr lang="en-US" altLang="zh-CN" sz="1800" b="0" i="0" dirty="0">
                    <a:solidFill>
                      <a:srgbClr val="000000"/>
                    </a:solidFill>
                    <a:latin typeface="微软雅黑" pitchFamily="34" charset="0"/>
                    <a:ea typeface="楷体" pitchFamily="34" charset="-122"/>
                    <a:cs typeface="微软雅黑" pitchFamily="34" charset="-120"/>
                  </a:rPr>
                  <a:t>先得到</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𝑋</m:t>
                    </m:r>
                  </m:oMath>
                </a14:m>
                <a:r>
                  <a:rPr lang="en-US" altLang="zh-CN" sz="1800" b="0" i="0" dirty="0">
                    <a:solidFill>
                      <a:srgbClr val="000000"/>
                    </a:solidFill>
                    <a:latin typeface="微软雅黑" pitchFamily="34" charset="0"/>
                    <a:ea typeface="楷体" pitchFamily="34" charset="-122"/>
                    <a:cs typeface="微软雅黑" pitchFamily="34" charset="-120"/>
                  </a:rPr>
                  <a:t>的可能取值为</a:t>
                </a:r>
                <a:r>
                  <a:rPr lang="en-US" altLang="zh-CN" sz="1800" b="0" i="0" dirty="0">
                    <a:solidFill>
                      <a:srgbClr val="000000"/>
                    </a:solidFill>
                    <a:latin typeface="微软雅黑" pitchFamily="34" charset="0"/>
                    <a:ea typeface="微软雅黑" pitchFamily="34" charset="-122"/>
                    <a:cs typeface="微软雅黑" pitchFamily="34" charset="-120"/>
                  </a:rPr>
                  <a:t>2,3,4,</a:t>
                </a:r>
                <a:r>
                  <a:rPr lang="en-US" altLang="zh-CN" sz="1800" b="0" i="0" dirty="0">
                    <a:solidFill>
                      <a:srgbClr val="000000"/>
                    </a:solidFill>
                    <a:latin typeface="微软雅黑" pitchFamily="34" charset="0"/>
                    <a:ea typeface="楷体" pitchFamily="34" charset="-122"/>
                    <a:cs typeface="微软雅黑" pitchFamily="34" charset="-120"/>
                  </a:rPr>
                  <a:t>再分别计算各取值对应的概率并列出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𝑋</m:t>
                    </m:r>
                  </m:oMath>
                </a14:m>
                <a:r>
                  <a:rPr lang="en-US" altLang="zh-CN" sz="1800" b="0" i="0" dirty="0">
                    <a:solidFill>
                      <a:srgbClr val="000000"/>
                    </a:solidFill>
                    <a:latin typeface="微软雅黑" pitchFamily="34" charset="0"/>
                    <a:ea typeface="楷体" pitchFamily="34" charset="-122"/>
                    <a:cs typeface="微软雅黑" pitchFamily="34" charset="-120"/>
                  </a:rPr>
                  <a:t>的分布列</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进而求解</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𝑋</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楷体" pitchFamily="34" charset="-122"/>
                    <a:cs typeface="微软雅黑" pitchFamily="34" charset="-120"/>
                  </a:rPr>
                  <a:t>的</a:t>
                </a:r>
              </a:p>
              <a:p>
                <a:pPr latinLnBrk="1">
                  <a:lnSpc>
                    <a:spcPts val="3300"/>
                  </a:lnSpc>
                </a:pPr>
                <a:r>
                  <a:rPr lang="en-US" altLang="zh-CN" sz="1800" b="0" i="0">
                    <a:solidFill>
                      <a:srgbClr val="000000"/>
                    </a:solidFill>
                    <a:latin typeface="微软雅黑" pitchFamily="34" charset="0"/>
                    <a:ea typeface="楷体" pitchFamily="34" charset="-122"/>
                    <a:cs typeface="微软雅黑" pitchFamily="34" charset="-120"/>
                  </a:rPr>
                  <a:t>数学期望和方差</a:t>
                </a:r>
                <a:r>
                  <a:rPr lang="en-US" altLang="zh-CN" sz="1800" b="0" i="0" dirty="0">
                    <a:solidFill>
                      <a:srgbClr val="000000"/>
                    </a:solidFill>
                    <a:latin typeface="微软雅黑" pitchFamily="34" charset="0"/>
                    <a:ea typeface="微软雅黑" pitchFamily="34" charset="-122"/>
                    <a:cs typeface="微软雅黑" pitchFamily="34" charset="-120"/>
                  </a:rPr>
                  <a:t>；（2）</a:t>
                </a:r>
                <a:r>
                  <a:rPr lang="en-US" altLang="zh-CN" sz="1800" b="0" i="0" dirty="0">
                    <a:solidFill>
                      <a:srgbClr val="000000"/>
                    </a:solidFill>
                    <a:latin typeface="微软雅黑" pitchFamily="34" charset="0"/>
                    <a:ea typeface="楷体" pitchFamily="34" charset="-122"/>
                    <a:cs typeface="微软雅黑" pitchFamily="34" charset="-120"/>
                  </a:rPr>
                  <a:t>由条件概率的计算公式求解</a:t>
                </a:r>
                <a:r>
                  <a:rPr lang="en-US" altLang="zh-CN" sz="1800" b="0" i="0" dirty="0">
                    <a:solidFill>
                      <a:srgbClr val="000000"/>
                    </a:solidFill>
                    <a:latin typeface="微软雅黑" pitchFamily="34" charset="0"/>
                    <a:ea typeface="微软雅黑" pitchFamily="34" charset="-122"/>
                    <a:cs typeface="微软雅黑" pitchFamily="34" charset="-120"/>
                  </a:rPr>
                  <a:t>；（3）</a:t>
                </a:r>
                <a:r>
                  <a:rPr lang="en-US" altLang="zh-CN" sz="1800" b="0" i="0" dirty="0">
                    <a:solidFill>
                      <a:srgbClr val="000000"/>
                    </a:solidFill>
                    <a:latin typeface="微软雅黑" pitchFamily="34" charset="0"/>
                    <a:ea typeface="楷体" pitchFamily="34" charset="-122"/>
                    <a:cs typeface="微软雅黑" pitchFamily="34" charset="-120"/>
                  </a:rPr>
                  <a:t>由题意得</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𝑝</m:t>
                        </m:r>
                      </m:e>
                      <m:sub>
                        <m:r>
                          <a:rPr lang="en-US" altLang="zh-CN" sz="1800" b="0" i="0">
                            <a:solidFill>
                              <a:srgbClr val="000000"/>
                            </a:solidFill>
                            <a:latin typeface="Cambria Math" pitchFamily="34" charset="0"/>
                            <a:ea typeface="Cambria Math" pitchFamily="34" charset="-122"/>
                            <a:cs typeface="Cambria Math" pitchFamily="34" charset="-120"/>
                          </a:rPr>
                          <m:t>𝑛</m:t>
                        </m:r>
                      </m:sub>
                    </m:sSub>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𝑝</m:t>
                        </m:r>
                      </m:e>
                      <m:sub>
                        <m:r>
                          <a:rPr lang="en-US" altLang="zh-CN" sz="1800" b="0" i="0">
                            <a:solidFill>
                              <a:srgbClr val="000000"/>
                            </a:solidFill>
                            <a:latin typeface="Cambria Math" pitchFamily="34" charset="0"/>
                            <a:ea typeface="Cambria Math" pitchFamily="34" charset="-122"/>
                            <a:cs typeface="Cambria Math" pitchFamily="34" charset="-120"/>
                          </a:rPr>
                          <m:t>𝑛</m:t>
                        </m:r>
                        <m:r>
                          <a:rPr lang="en-US" altLang="zh-CN" sz="1800" b="0" i="0">
                            <a:solidFill>
                              <a:srgbClr val="000000"/>
                            </a:solidFill>
                            <a:latin typeface="Cambria Math" pitchFamily="34" charset="0"/>
                            <a:ea typeface="Cambria Math" pitchFamily="34" charset="-122"/>
                            <a:cs typeface="Cambria Math" pitchFamily="34" charset="-120"/>
                          </a:rPr>
                          <m:t>−1</m:t>
                        </m:r>
                      </m:sub>
                    </m:sSub>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𝑝</m:t>
                        </m:r>
                      </m:e>
                      <m:sub>
                        <m:r>
                          <a:rPr lang="en-US" altLang="zh-CN" sz="1800" b="0" i="0">
                            <a:solidFill>
                              <a:srgbClr val="000000"/>
                            </a:solidFill>
                            <a:latin typeface="Cambria Math" pitchFamily="34" charset="0"/>
                            <a:ea typeface="Cambria Math" pitchFamily="34" charset="-122"/>
                            <a:cs typeface="Cambria Math" pitchFamily="34" charset="-120"/>
                          </a:rPr>
                          <m:t>𝑛</m:t>
                        </m:r>
                        <m:r>
                          <a:rPr lang="en-US" altLang="zh-CN" sz="1800" b="0" i="0">
                            <a:solidFill>
                              <a:srgbClr val="000000"/>
                            </a:solidFill>
                            <a:latin typeface="Cambria Math" pitchFamily="34" charset="0"/>
                            <a:ea typeface="Cambria Math" pitchFamily="34" charset="-122"/>
                            <a:cs typeface="Cambria Math" pitchFamily="34" charset="-120"/>
                          </a:rPr>
                          <m:t>−2</m:t>
                        </m:r>
                      </m:sub>
                    </m:sSub>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𝑛</m:t>
                    </m:r>
                    <m:r>
                      <a:rPr lang="en-US" altLang="zh-CN" sz="1800" b="0" i="0">
                        <a:solidFill>
                          <a:srgbClr val="000000"/>
                        </a:solidFill>
                        <a:latin typeface="Cambria Math" pitchFamily="34" charset="0"/>
                        <a:ea typeface="Cambria Math" pitchFamily="34" charset="-122"/>
                        <a:cs typeface="Cambria Math" pitchFamily="34" charset="-120"/>
                      </a:rPr>
                      <m:t>≥3)</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楷体" pitchFamily="34" charset="-122"/>
                    <a:cs typeface="微软雅黑" pitchFamily="34" charset="-120"/>
                  </a:rPr>
                  <a:t>之间的递推关系</a:t>
                </a:r>
                <a:r>
                  <a:rPr lang="en-US" altLang="zh-CN" sz="1800" b="0" i="0">
                    <a:solidFill>
                      <a:srgbClr val="000000"/>
                    </a:solidFill>
                    <a:latin typeface="微软雅黑" pitchFamily="34" charset="0"/>
                    <a:ea typeface="微软雅黑" pitchFamily="34" charset="-122"/>
                    <a:cs typeface="微软雅黑" pitchFamily="34" charset="-120"/>
                  </a:rPr>
                  <a:t>,</a:t>
                </a:r>
              </a:p>
              <a:p>
                <a:pPr latinLnBrk="1">
                  <a:lnSpc>
                    <a:spcPts val="3100"/>
                  </a:lnSpc>
                </a:pPr>
                <a:r>
                  <a:rPr lang="en-US" altLang="zh-CN" b="0" i="0">
                    <a:solidFill>
                      <a:srgbClr val="000000"/>
                    </a:solidFill>
                    <a:latin typeface="微软雅黑" pitchFamily="34" charset="0"/>
                    <a:ea typeface="楷体" pitchFamily="34" charset="-122"/>
                    <a:cs typeface="微软雅黑" pitchFamily="34" charset="-120"/>
                  </a:rPr>
                  <a:t>通过构造法得到</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m:t>
                    </m:r>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𝑝</m:t>
                        </m:r>
                      </m:e>
                      <m:sub>
                        <m:r>
                          <a:rPr lang="en-US" altLang="zh-CN" b="0" i="0">
                            <a:solidFill>
                              <a:srgbClr val="000000"/>
                            </a:solidFill>
                            <a:latin typeface="Cambria Math" pitchFamily="34" charset="0"/>
                            <a:ea typeface="Cambria Math" pitchFamily="34" charset="-122"/>
                            <a:cs typeface="Cambria Math" pitchFamily="34" charset="-120"/>
                          </a:rPr>
                          <m:t>𝑛</m:t>
                        </m:r>
                      </m:sub>
                    </m:sSub>
                    <m:r>
                      <a:rPr lang="en-US" altLang="zh-CN" b="0" i="0">
                        <a:solidFill>
                          <a:srgbClr val="00000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楷体" pitchFamily="34" charset="-122"/>
                    <a:cs typeface="微软雅黑" pitchFamily="34" charset="-120"/>
                  </a:rPr>
                  <a:t>的通项公式</a:t>
                </a:r>
                <a:r>
                  <a:rPr lang="en-US" altLang="zh-CN" b="0" i="0" dirty="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2" name="QO_4_EX.53_1#6a79493ef?vop=1&amp;pid=157a6fac9&amp;color=0,0,0&amp;vtp=1&amp;bt=1&amp;bbb=1&amp;hb=1"/>
              <p:cNvSpPr>
                <a:spLocks noRot="1" noChangeAspect="1" noMove="1" noResize="1" noEditPoints="1" noAdjustHandles="1" noChangeArrowheads="1" noChangeShapeType="1" noTextEdit="1"/>
              </p:cNvSpPr>
              <p:nvPr/>
            </p:nvSpPr>
            <p:spPr>
              <a:xfrm>
                <a:off x="832104" y="1080000"/>
                <a:ext cx="10533888" cy="1189355"/>
              </a:xfrm>
              <a:prstGeom prst="rect">
                <a:avLst/>
              </a:prstGeom>
              <a:blipFill>
                <a:blip r:embed="rId3"/>
                <a:stretch>
                  <a:fillRect l="-1389" r="-1794" b="-12308"/>
                </a:stretch>
              </a:blipFill>
              <a:ln/>
            </p:spPr>
            <p:txBody>
              <a:bodyPr/>
              <a:lstStyle/>
              <a:p>
                <a:r>
                  <a:rPr lang="zh-CN" altLang="en-US">
                    <a:noFill/>
                  </a:rPr>
                  <a:t> </a:t>
                </a:r>
              </a:p>
            </p:txBody>
          </p:sp>
        </mc:Fallback>
      </mc:AlternateContent>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name="Slide 3&amp;si=3">
    <p:spTree>
      <p:nvGrpSpPr>
        <p:cNvPr id="1" name=""/>
        <p:cNvGrpSpPr/>
        <p:nvPr/>
      </p:nvGrpSpPr>
      <p:grpSpPr>
        <a:xfrm>
          <a:off x="0" y="0"/>
          <a:ext cx="0" cy="0"/>
          <a:chOff x="0" y="0"/>
          <a:chExt cx="0" cy="0"/>
        </a:xfrm>
      </p:grpSpPr>
      <p:sp>
        <p:nvSpPr>
          <p:cNvPr id="2" name="C_3_BD#2ac0a60f0?pid=436426af3&amp;color=0,0,0&amp;vtp=1&amp;bt=1&amp;bbb=1&amp;hb=1"/>
          <p:cNvSpPr/>
          <p:nvPr/>
        </p:nvSpPr>
        <p:spPr>
          <a:xfrm>
            <a:off x="832104" y="1080000"/>
            <a:ext cx="10533888" cy="1343152"/>
          </a:xfrm>
          <a:prstGeom prst="rect">
            <a:avLst/>
          </a:prstGeom>
          <a:noFill/>
          <a:ln/>
        </p:spPr>
        <p:txBody>
          <a:bodyPr wrap="none" lIns="0" tIns="0" rIns="0" bIns="0" rtlCol="0" anchor="t"/>
          <a:lstStyle/>
          <a:p>
            <a:pPr algn="l" latinLnBrk="1">
              <a:lnSpc>
                <a:spcPts val="4000"/>
              </a:lnSpc>
            </a:pPr>
            <a:r>
              <a:rPr lang="en-US" altLang="zh-CN" sz="2200" b="1" i="0" dirty="0">
                <a:solidFill>
                  <a:srgbClr val="000000"/>
                </a:solidFill>
                <a:latin typeface="微软雅黑" pitchFamily="34" charset="0"/>
                <a:ea typeface="微软雅黑" pitchFamily="34" charset="-122"/>
                <a:cs typeface="微软雅黑" pitchFamily="34" charset="-120"/>
              </a:rPr>
              <a:t>一、单项选择题（本题共6小题，每小题5分，共30分.</a:t>
            </a:r>
            <a:r>
              <a:rPr lang="en-US" altLang="zh-CN" sz="2200" b="1" i="0">
                <a:solidFill>
                  <a:srgbClr val="000000"/>
                </a:solidFill>
                <a:latin typeface="微软雅黑" pitchFamily="34" charset="0"/>
                <a:ea typeface="微软雅黑" pitchFamily="34" charset="-122"/>
                <a:cs typeface="微软雅黑" pitchFamily="34" charset="-120"/>
              </a:rPr>
              <a:t>在每小题给出的四个选项中，</a:t>
            </a:r>
          </a:p>
          <a:p>
            <a:pPr latinLnBrk="1">
              <a:lnSpc>
                <a:spcPts val="3900"/>
              </a:lnSpc>
            </a:pPr>
            <a:r>
              <a:rPr lang="en-US" altLang="zh-CN" sz="2200" b="1" i="0">
                <a:solidFill>
                  <a:srgbClr val="000000"/>
                </a:solidFill>
                <a:latin typeface="微软雅黑" pitchFamily="34" charset="0"/>
                <a:ea typeface="微软雅黑" pitchFamily="34" charset="-122"/>
                <a:cs typeface="微软雅黑" pitchFamily="34" charset="-120"/>
              </a:rPr>
              <a:t>只有一项是符合题目要求的</a:t>
            </a:r>
            <a:r>
              <a:rPr lang="en-US" altLang="zh-CN" sz="2200" b="1" i="0" dirty="0">
                <a:solidFill>
                  <a:srgbClr val="000000"/>
                </a:solidFill>
                <a:latin typeface="微软雅黑" pitchFamily="34" charset="0"/>
                <a:ea typeface="微软雅黑" pitchFamily="34" charset="-122"/>
                <a:cs typeface="微软雅黑" pitchFamily="34" charset="-120"/>
              </a:rPr>
              <a:t>）</a:t>
            </a:r>
            <a:endParaRPr lang="en-US" altLang="zh-CN" sz="2200" dirty="0">
              <a:solidFill>
                <a:srgbClr val="000000"/>
              </a:solidFill>
            </a:endParaRPr>
          </a:p>
        </p:txBody>
      </p:sp>
      <mc:AlternateContent xmlns:mc="http://schemas.openxmlformats.org/markup-compatibility/2006">
        <mc:Choice xmlns:a14="http://schemas.microsoft.com/office/drawing/2010/main" Requires="a14">
          <p:sp>
            <p:nvSpPr>
              <p:cNvPr id="3" name="QC_4_BD.1_1#aab5aac4e?vop=1&amp;pid=2ac0a60f0&amp;color=0,0,0&amp;vtp=1&amp;bbb=1"/>
              <p:cNvSpPr/>
              <p:nvPr/>
            </p:nvSpPr>
            <p:spPr>
              <a:xfrm>
                <a:off x="832104" y="2034405"/>
                <a:ext cx="10533888" cy="525844"/>
              </a:xfrm>
              <a:prstGeom prst="rect">
                <a:avLst/>
              </a:prstGeom>
              <a:noFill/>
              <a:ln/>
            </p:spPr>
            <p:txBody>
              <a:bodyPr wrap="none" lIns="0" tIns="0" rIns="0" bIns="0" rtlCol="0" anchor="t"/>
              <a:lstStyle/>
              <a:p>
                <a:pPr algn="l" latinLnBrk="1">
                  <a:lnSpc>
                    <a:spcPts val="4500"/>
                  </a:lnSpc>
                </a:pPr>
                <a:r>
                  <a:rPr lang="en-US" altLang="zh-CN" sz="1800" b="0" i="0" dirty="0">
                    <a:solidFill>
                      <a:srgbClr val="000000"/>
                    </a:solidFill>
                    <a:latin typeface="微软雅黑" pitchFamily="34" charset="0"/>
                    <a:ea typeface="微软雅黑" pitchFamily="34" charset="-122"/>
                    <a:cs typeface="微软雅黑" pitchFamily="34" charset="-120"/>
                  </a:rPr>
                  <a:t>1.</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若随机变量</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𝑋</m:t>
                    </m:r>
                    <m:r>
                      <a:rPr lang="en-US" altLang="zh-CN" sz="1800" b="0" i="0" smtClean="0">
                        <a:solidFill>
                          <a:srgbClr val="000000"/>
                        </a:solidFill>
                        <a:latin typeface="Cambria Math" pitchFamily="34" charset="0"/>
                        <a:ea typeface="Cambria Math" pitchFamily="34" charset="-122"/>
                        <a:cs typeface="Cambria Math" pitchFamily="34" charset="-120"/>
                      </a:rPr>
                      <m:t>∼</m:t>
                    </m:r>
                    <m:r>
                      <a:rPr lang="en-US" altLang="zh-CN" sz="1800" b="0" i="0" smtClean="0">
                        <a:solidFill>
                          <a:srgbClr val="000000"/>
                        </a:solidFill>
                        <a:latin typeface="Cambria Math" pitchFamily="34" charset="0"/>
                        <a:ea typeface="Cambria Math" pitchFamily="34" charset="-122"/>
                        <a:cs typeface="Cambria Math" pitchFamily="34" charset="-120"/>
                      </a:rPr>
                      <m:t>𝑁</m:t>
                    </m:r>
                    <m:r>
                      <a:rPr lang="en-US" altLang="zh-CN" sz="1800" b="0" i="0" smtClean="0">
                        <a:solidFill>
                          <a:srgbClr val="000000"/>
                        </a:solidFill>
                        <a:latin typeface="Cambria Math" pitchFamily="34" charset="0"/>
                        <a:ea typeface="Cambria Math" pitchFamily="34" charset="-122"/>
                        <a:cs typeface="Cambria Math" pitchFamily="34" charset="-120"/>
                      </a:rPr>
                      <m:t>(2,</m:t>
                    </m:r>
                    <m:sSup>
                      <m:sSup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𝜎</m:t>
                        </m:r>
                      </m:e>
                      <m:sup>
                        <m:r>
                          <a:rPr lang="en-US" altLang="zh-CN" sz="1800" b="0" i="0">
                            <a:solidFill>
                              <a:srgbClr val="000000"/>
                            </a:solidFill>
                            <a:latin typeface="Cambria Math" pitchFamily="34" charset="0"/>
                            <a:ea typeface="Cambria Math" pitchFamily="34" charset="-122"/>
                            <a:cs typeface="Cambria Math" pitchFamily="34" charset="-120"/>
                          </a:rPr>
                          <m:t>2</m:t>
                        </m:r>
                      </m:sup>
                    </m:sSup>
                    <m:r>
                      <a:rPr lang="en-US" altLang="zh-CN" sz="1800" b="0" i="0" smtClean="0">
                        <a:solidFill>
                          <a:srgbClr val="000000"/>
                        </a:solidFill>
                        <a:latin typeface="Cambria Math" pitchFamily="34" charset="0"/>
                        <a:ea typeface="Cambria Math" pitchFamily="34" charset="-122"/>
                        <a:cs typeface="Cambria Math" pitchFamily="34" charset="-120"/>
                      </a:rPr>
                      <m:t>)</m:t>
                    </m:r>
                  </m:oMath>
                </a14:m>
                <a:r>
                  <a:rPr lang="en-US" altLang="zh-CN" sz="1800" b="0" i="0" dirty="0">
                    <a:solidFill>
                      <a:srgbClr val="000000"/>
                    </a:solidFill>
                    <a:latin typeface="微软雅黑" pitchFamily="34" charset="0"/>
                    <a:ea typeface="微软雅黑" pitchFamily="34" charset="-122"/>
                    <a:cs typeface="微软雅黑" pitchFamily="34" charset="-120"/>
                  </a:rPr>
                  <a:t>，且</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𝑃</m:t>
                    </m:r>
                    <m:r>
                      <a:rPr lang="en-US" altLang="zh-CN" sz="1800" b="0" i="0" smtClean="0">
                        <a:solidFill>
                          <a:srgbClr val="000000"/>
                        </a:solidFill>
                        <a:latin typeface="Cambria Math" pitchFamily="34" charset="0"/>
                        <a:ea typeface="Cambria Math" pitchFamily="34" charset="-122"/>
                        <a:cs typeface="Cambria Math" pitchFamily="34" charset="-120"/>
                      </a:rPr>
                      <m:t>(</m:t>
                    </m:r>
                    <m:r>
                      <a:rPr lang="en-US" altLang="zh-CN" sz="1800" b="0" i="0" smtClean="0">
                        <a:solidFill>
                          <a:srgbClr val="000000"/>
                        </a:solidFill>
                        <a:latin typeface="Cambria Math" pitchFamily="34" charset="0"/>
                        <a:ea typeface="Cambria Math" pitchFamily="34" charset="-122"/>
                        <a:cs typeface="Cambria Math" pitchFamily="34" charset="-120"/>
                      </a:rPr>
                      <m:t>𝑋</m:t>
                    </m:r>
                    <m:r>
                      <a:rPr lang="en-US" altLang="zh-CN" sz="1800" b="0" i="0" smtClean="0">
                        <a:solidFill>
                          <a:srgbClr val="000000"/>
                        </a:solidFill>
                        <a:latin typeface="Cambria Math" pitchFamily="34" charset="0"/>
                        <a:ea typeface="Cambria Math" pitchFamily="34" charset="-122"/>
                        <a:cs typeface="Cambria Math" pitchFamily="34" charset="-120"/>
                      </a:rPr>
                      <m:t>&lt;</m:t>
                    </m:r>
                    <m:r>
                      <a:rPr lang="en-US" altLang="zh-CN" sz="1800" b="0" i="0" smtClean="0">
                        <a:solidFill>
                          <a:srgbClr val="000000"/>
                        </a:solidFill>
                        <a:latin typeface="Cambria Math" pitchFamily="34" charset="0"/>
                        <a:ea typeface="Cambria Math" pitchFamily="34" charset="-122"/>
                        <a:cs typeface="Cambria Math" pitchFamily="34" charset="-120"/>
                      </a:rPr>
                      <m:t>𝑎</m:t>
                    </m:r>
                    <m:r>
                      <a:rPr lang="en-US" altLang="zh-CN" sz="1800" b="0" i="0" smtClean="0">
                        <a:solidFill>
                          <a:srgbClr val="000000"/>
                        </a:solidFill>
                        <a:latin typeface="Cambria Math" pitchFamily="34" charset="0"/>
                        <a:ea typeface="Cambria Math" pitchFamily="34" charset="-122"/>
                        <a:cs typeface="Cambria Math" pitchFamily="34" charset="-120"/>
                      </a:rPr>
                      <m:t>)=</m:t>
                    </m:r>
                    <m:r>
                      <a:rPr lang="en-US" altLang="zh-CN" sz="1800" b="0" i="0" smtClean="0">
                        <a:solidFill>
                          <a:srgbClr val="000000"/>
                        </a:solidFill>
                        <a:latin typeface="Cambria Math" pitchFamily="34" charset="0"/>
                        <a:ea typeface="Cambria Math" pitchFamily="34" charset="-122"/>
                        <a:cs typeface="Cambria Math" pitchFamily="34" charset="-120"/>
                      </a:rPr>
                      <m:t>𝑃</m:t>
                    </m:r>
                    <m:r>
                      <a:rPr lang="en-US" altLang="zh-CN" sz="1800" b="0" i="0" smtClean="0">
                        <a:solidFill>
                          <a:srgbClr val="000000"/>
                        </a:solidFill>
                        <a:latin typeface="Cambria Math" pitchFamily="34" charset="0"/>
                        <a:ea typeface="Cambria Math" pitchFamily="34" charset="-122"/>
                        <a:cs typeface="Cambria Math" pitchFamily="34" charset="-120"/>
                      </a:rPr>
                      <m:t>(</m:t>
                    </m:r>
                    <m:r>
                      <a:rPr lang="en-US" altLang="zh-CN" sz="1800" b="0" i="0" smtClean="0">
                        <a:solidFill>
                          <a:srgbClr val="000000"/>
                        </a:solidFill>
                        <a:latin typeface="Cambria Math" pitchFamily="34" charset="0"/>
                        <a:ea typeface="Cambria Math" pitchFamily="34" charset="-122"/>
                        <a:cs typeface="Cambria Math" pitchFamily="34" charset="-120"/>
                      </a:rPr>
                      <m:t>𝑋</m:t>
                    </m:r>
                    <m:r>
                      <a:rPr lang="en-US" altLang="zh-CN" sz="1800" b="0" i="0" smtClean="0">
                        <a:solidFill>
                          <a:srgbClr val="000000"/>
                        </a:solidFill>
                        <a:latin typeface="Cambria Math" pitchFamily="34" charset="0"/>
                        <a:ea typeface="Cambria Math" pitchFamily="34" charset="-122"/>
                        <a:cs typeface="Cambria Math" pitchFamily="34" charset="-120"/>
                      </a:rPr>
                      <m:t>&gt;</m:t>
                    </m:r>
                    <m:r>
                      <a:rPr lang="en-US" altLang="zh-CN" sz="1800" b="0" i="0" smtClean="0">
                        <a:solidFill>
                          <a:srgbClr val="000000"/>
                        </a:solidFill>
                        <a:latin typeface="Cambria Math" pitchFamily="34" charset="0"/>
                        <a:ea typeface="Cambria Math" pitchFamily="34" charset="-122"/>
                        <a:cs typeface="Cambria Math" pitchFamily="34" charset="-120"/>
                      </a:rPr>
                      <m:t>𝑏</m:t>
                    </m:r>
                    <m:r>
                      <a:rPr lang="en-US" altLang="zh-CN" sz="1800" b="0" i="0" smtClean="0">
                        <a:solidFill>
                          <a:srgbClr val="000000"/>
                        </a:solidFill>
                        <a:latin typeface="Cambria Math" pitchFamily="34" charset="0"/>
                        <a:ea typeface="Cambria Math" pitchFamily="34" charset="-122"/>
                        <a:cs typeface="Cambria Math" pitchFamily="34" charset="-120"/>
                      </a:rPr>
                      <m:t>)(</m:t>
                    </m:r>
                    <m:r>
                      <a:rPr lang="en-US" altLang="zh-CN" sz="1800" b="0" i="0" smtClean="0">
                        <a:solidFill>
                          <a:srgbClr val="000000"/>
                        </a:solidFill>
                        <a:latin typeface="Cambria Math" pitchFamily="34" charset="0"/>
                        <a:ea typeface="Cambria Math" pitchFamily="34" charset="-122"/>
                        <a:cs typeface="Cambria Math" pitchFamily="34" charset="-120"/>
                      </a:rPr>
                      <m:t>𝑎</m:t>
                    </m:r>
                    <m:r>
                      <a:rPr lang="en-US" altLang="zh-CN" sz="1800" b="0" i="0" smtClean="0">
                        <a:solidFill>
                          <a:srgbClr val="000000"/>
                        </a:solidFill>
                        <a:latin typeface="Cambria Math" pitchFamily="34" charset="0"/>
                        <a:ea typeface="Cambria Math" pitchFamily="34" charset="-122"/>
                        <a:cs typeface="Cambria Math" pitchFamily="34" charset="-120"/>
                      </a:rPr>
                      <m:t>&gt;0,</m:t>
                    </m:r>
                    <m:r>
                      <a:rPr lang="en-US" altLang="zh-CN" sz="1800" b="0" i="0" smtClean="0">
                        <a:solidFill>
                          <a:srgbClr val="000000"/>
                        </a:solidFill>
                        <a:latin typeface="Cambria Math" pitchFamily="34" charset="0"/>
                        <a:ea typeface="Cambria Math" pitchFamily="34" charset="-122"/>
                        <a:cs typeface="Cambria Math" pitchFamily="34" charset="-120"/>
                      </a:rPr>
                      <m:t>𝑏</m:t>
                    </m:r>
                    <m:r>
                      <a:rPr lang="en-US" altLang="zh-CN" sz="1800" b="0" i="0" smtClean="0">
                        <a:solidFill>
                          <a:srgbClr val="000000"/>
                        </a:solidFill>
                        <a:latin typeface="Cambria Math" pitchFamily="34" charset="0"/>
                        <a:ea typeface="Cambria Math" pitchFamily="34" charset="-122"/>
                        <a:cs typeface="Cambria Math" pitchFamily="34" charset="-120"/>
                      </a:rPr>
                      <m:t>&gt;0)</m:t>
                    </m:r>
                  </m:oMath>
                </a14:m>
                <a:r>
                  <a:rPr lang="en-US" altLang="zh-CN" sz="1800" b="0" i="0" dirty="0">
                    <a:solidFill>
                      <a:srgbClr val="000000"/>
                    </a:solidFill>
                    <a:latin typeface="微软雅黑" pitchFamily="34" charset="0"/>
                    <a:ea typeface="微软雅黑" pitchFamily="34" charset="-122"/>
                    <a:cs typeface="微软雅黑" pitchFamily="34" charset="-120"/>
                  </a:rPr>
                  <a:t>，则</a:t>
                </a:r>
                <a14:m>
                  <m:oMath xmlns:m="http://schemas.openxmlformats.org/officeDocument/2006/math">
                    <m:f>
                      <m:f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𝑎</m:t>
                        </m:r>
                      </m:den>
                    </m:f>
                    <m:r>
                      <a:rPr lang="en-US" altLang="zh-CN" sz="1800" b="0" i="0" smtClean="0">
                        <a:solidFill>
                          <a:srgbClr val="000000"/>
                        </a:solidFill>
                        <a:latin typeface="Cambria Math" pitchFamily="34" charset="0"/>
                        <a:ea typeface="Cambria Math" pitchFamily="34" charset="-122"/>
                        <a:cs typeface="Cambria Math" pitchFamily="34" charset="-120"/>
                      </a:rPr>
                      <m:t>+</m:t>
                    </m:r>
                    <m:f>
                      <m:f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𝑏</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的最小值为(</a:t>
                </a:r>
                <a:r>
                  <a:rPr lang="en-US" altLang="zh-CN" sz="1800" b="0" i="0">
                    <a:solidFill>
                      <a:srgbClr val="000000"/>
                    </a:solidFill>
                    <a:latin typeface="SimSun" pitchFamily="34" charset="0"/>
                    <a:ea typeface="SimSun" pitchFamily="34" charset="-122"/>
                    <a:cs typeface="SimSun" pitchFamily="34" charset="-120"/>
                  </a:rPr>
                  <a:t> </a:t>
                </a:r>
                <a:r>
                  <a:rPr lang="en-US" altLang="zh-CN" sz="1800" b="1"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a:t>
                </a:r>
                <a:endParaRPr lang="en-US" altLang="zh-CN" sz="1800" dirty="0">
                  <a:solidFill>
                    <a:srgbClr val="000000"/>
                  </a:solidFill>
                </a:endParaRPr>
              </a:p>
            </p:txBody>
          </p:sp>
        </mc:Choice>
        <mc:Fallback>
          <p:sp>
            <p:nvSpPr>
              <p:cNvPr id="3" name="QC_4_BD.1_1#aab5aac4e?vop=1&amp;pid=2ac0a60f0&amp;color=0,0,0&amp;vtp=1&amp;bbb=1"/>
              <p:cNvSpPr>
                <a:spLocks noRot="1" noChangeAspect="1" noMove="1" noResize="1" noEditPoints="1" noAdjustHandles="1" noChangeArrowheads="1" noChangeShapeType="1" noTextEdit="1"/>
              </p:cNvSpPr>
              <p:nvPr/>
            </p:nvSpPr>
            <p:spPr>
              <a:xfrm>
                <a:off x="832104" y="2034405"/>
                <a:ext cx="10533888" cy="525844"/>
              </a:xfrm>
              <a:prstGeom prst="rect">
                <a:avLst/>
              </a:prstGeom>
              <a:blipFill>
                <a:blip r:embed="rId3"/>
                <a:stretch>
                  <a:fillRect l="-1389" b="-15116"/>
                </a:stretch>
              </a:blipFill>
              <a:ln/>
            </p:spPr>
            <p:txBody>
              <a:bodyPr/>
              <a:lstStyle/>
              <a:p>
                <a:r>
                  <a:rPr lang="zh-CN" altLang="en-US">
                    <a:noFill/>
                  </a:rPr>
                  <a:t> </a:t>
                </a:r>
              </a:p>
            </p:txBody>
          </p:sp>
        </mc:Fallback>
      </mc:AlternateContent>
      <p:sp>
        <p:nvSpPr>
          <p:cNvPr id="4" name="QC_4_AN.2_1#aab5aac4e.bracket?vop=1&amp;pid=2ac0a60f0&amp;color=0,0,0&amp;vpa=1&amp;vtp=1"/>
          <p:cNvSpPr/>
          <p:nvPr/>
        </p:nvSpPr>
        <p:spPr>
          <a:xfrm>
            <a:off x="9804240" y="2258751"/>
            <a:ext cx="331788" cy="268097"/>
          </a:xfrm>
          <a:prstGeom prst="rect">
            <a:avLst/>
          </a:prstGeom>
          <a:noFill/>
          <a:ln/>
        </p:spPr>
        <p:txBody>
          <a:bodyPr wrap="none" lIns="0" tIns="0" rIns="0" bIns="0" rtlCol="0" anchor="t"/>
          <a:lstStyle/>
          <a:p>
            <a:pPr algn="ctr" latinLnBrk="1">
              <a:lnSpc>
                <a:spcPts val="2200"/>
              </a:lnSpc>
            </a:pPr>
            <a:r>
              <a:rPr lang="en-US" altLang="zh-CN" b="1" i="0" dirty="0">
                <a:solidFill>
                  <a:srgbClr val="FF0000"/>
                </a:solidFill>
                <a:latin typeface="Arial (正文)" pitchFamily="34" charset="0"/>
                <a:ea typeface="微软雅黑" pitchFamily="34" charset="-122"/>
                <a:cs typeface="Arial (正文)" pitchFamily="34" charset="-120"/>
              </a:rPr>
              <a:t>C</a:t>
            </a:r>
            <a:endParaRPr lang="en-US" altLang="zh-CN" dirty="0">
              <a:solidFill>
                <a:srgbClr val="FF0000"/>
              </a:solidFill>
            </a:endParaRPr>
          </a:p>
        </p:txBody>
      </p:sp>
      <mc:AlternateContent xmlns:mc="http://schemas.openxmlformats.org/markup-compatibility/2006">
        <mc:Choice xmlns:a14="http://schemas.microsoft.com/office/drawing/2010/main" Requires="a14">
          <p:sp>
            <p:nvSpPr>
              <p:cNvPr id="5" name="QC_4_BD.1_2#aab5aac4e.choices?vop=1&amp;pid=2ac0a60f0&amp;color=0,0,0&amp;vtp=1&amp;bbb=1"/>
              <p:cNvSpPr/>
              <p:nvPr/>
            </p:nvSpPr>
            <p:spPr>
              <a:xfrm>
                <a:off x="832104" y="2571679"/>
                <a:ext cx="10533888" cy="525463"/>
              </a:xfrm>
              <a:prstGeom prst="rect">
                <a:avLst/>
              </a:prstGeom>
              <a:noFill/>
              <a:ln/>
            </p:spPr>
            <p:txBody>
              <a:bodyPr wrap="none" lIns="0" tIns="0" rIns="0" bIns="0" rtlCol="0" anchor="t"/>
              <a:lstStyle/>
              <a:p>
                <a:pPr latinLnBrk="1">
                  <a:lnSpc>
                    <a:spcPts val="4500"/>
                  </a:lnSpc>
                  <a:tabLst>
                    <a:tab pos="2681097" algn="l"/>
                    <a:tab pos="5336794" algn="l"/>
                    <a:tab pos="8030591" algn="l"/>
                  </a:tabLst>
                </a:pP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f>
                      <m:f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4</m:t>
                        </m:r>
                      </m:den>
                    </m:f>
                  </m:oMath>
                </a14:m>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B</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f>
                      <m:f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2</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C.</a:t>
                </a:r>
                <a:r>
                  <a:rPr lang="en-US" altLang="zh-CN" sz="1800" b="0"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1</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D</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2</a:t>
                </a:r>
                <a:endParaRPr lang="en-US" altLang="zh-CN" sz="1800" dirty="0">
                  <a:solidFill>
                    <a:srgbClr val="000000"/>
                  </a:solidFill>
                </a:endParaRPr>
              </a:p>
            </p:txBody>
          </p:sp>
        </mc:Choice>
        <mc:Fallback>
          <p:sp>
            <p:nvSpPr>
              <p:cNvPr id="5" name="QC_4_BD.1_2#aab5aac4e.choices?vop=1&amp;pid=2ac0a60f0&amp;color=0,0,0&amp;vtp=1&amp;bbb=1"/>
              <p:cNvSpPr>
                <a:spLocks noRot="1" noChangeAspect="1" noMove="1" noResize="1" noEditPoints="1" noAdjustHandles="1" noChangeArrowheads="1" noChangeShapeType="1" noTextEdit="1"/>
              </p:cNvSpPr>
              <p:nvPr/>
            </p:nvSpPr>
            <p:spPr>
              <a:xfrm>
                <a:off x="832104" y="2571679"/>
                <a:ext cx="10533888" cy="525463"/>
              </a:xfrm>
              <a:prstGeom prst="rect">
                <a:avLst/>
              </a:prstGeom>
              <a:blipFill>
                <a:blip r:embed="rId4"/>
                <a:stretch>
                  <a:fillRect l="-1389" b="-15116"/>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6" name="QC_4_AS.3_1#aab5aac4e?vop=1&amp;pid=2ac0a60f0&amp;color=0,0,0&amp;vtp=1&amp;bbb=1"/>
              <p:cNvSpPr/>
              <p:nvPr/>
            </p:nvSpPr>
            <p:spPr>
              <a:xfrm>
                <a:off x="832104" y="3097904"/>
                <a:ext cx="10533888" cy="146050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【解析】由题意知</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𝑎</m:t>
                    </m:r>
                    <m:r>
                      <a:rPr lang="en-US" altLang="zh-CN" sz="1800" b="0" i="0" smtClean="0">
                        <a:solidFill>
                          <a:srgbClr val="000000"/>
                        </a:solidFill>
                        <a:latin typeface="Cambria Math" pitchFamily="34" charset="0"/>
                        <a:ea typeface="Cambria Math" pitchFamily="34" charset="-122"/>
                        <a:cs typeface="Cambria Math" pitchFamily="34" charset="-120"/>
                      </a:rPr>
                      <m:t>+</m:t>
                    </m:r>
                    <m:r>
                      <a:rPr lang="en-US" altLang="zh-CN" sz="1800" b="0" i="0" smtClean="0">
                        <a:solidFill>
                          <a:srgbClr val="000000"/>
                        </a:solidFill>
                        <a:latin typeface="Cambria Math" pitchFamily="34" charset="0"/>
                        <a:ea typeface="Cambria Math" pitchFamily="34" charset="-122"/>
                        <a:cs typeface="Cambria Math" pitchFamily="34" charset="-120"/>
                      </a:rPr>
                      <m:t>𝑏</m:t>
                    </m:r>
                    <m:r>
                      <a:rPr lang="en-US" altLang="zh-CN" sz="1800" b="0" i="0" smtClean="0">
                        <a:solidFill>
                          <a:srgbClr val="000000"/>
                        </a:solidFill>
                        <a:latin typeface="Cambria Math" pitchFamily="34" charset="0"/>
                        <a:ea typeface="Cambria Math" pitchFamily="34" charset="-122"/>
                        <a:cs typeface="Cambria Math" pitchFamily="34" charset="-120"/>
                      </a:rPr>
                      <m:t>=4</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A0AF"/>
                    </a:solidFill>
                    <a:latin typeface="微软雅黑" pitchFamily="34" charset="0"/>
                    <a:ea typeface="楷体" pitchFamily="34" charset="-122"/>
                    <a:cs typeface="微软雅黑" pitchFamily="34" charset="-120"/>
                  </a:rPr>
                  <a:t>（提示：正态曲线的对称性）</a:t>
                </a:r>
                <a:endParaRPr lang="en-US" altLang="zh-CN" sz="1800" dirty="0">
                  <a:solidFill>
                    <a:srgbClr val="00A0AF"/>
                  </a:solidFill>
                </a:endParaRPr>
              </a:p>
              <a:p>
                <a:pPr latinLnBrk="1">
                  <a:lnSpc>
                    <a:spcPts val="4900"/>
                  </a:lnSpc>
                </a:pPr>
                <a:r>
                  <a:rPr lang="en-US" altLang="zh-CN" b="0" i="0">
                    <a:solidFill>
                      <a:srgbClr val="000000"/>
                    </a:solidFill>
                    <a:latin typeface="微软雅黑" pitchFamily="34" charset="0"/>
                    <a:ea typeface="微软雅黑" pitchFamily="34" charset="-122"/>
                    <a:cs typeface="微软雅黑" pitchFamily="34" charset="-120"/>
                  </a:rPr>
                  <a:t>则</a:t>
                </a:r>
                <a14:m>
                  <m:oMath xmlns:m="http://schemas.openxmlformats.org/officeDocument/2006/math">
                    <m:f>
                      <m:f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𝑎</m:t>
                        </m:r>
                      </m:den>
                    </m:f>
                    <m:r>
                      <a:rPr lang="en-US" altLang="zh-CN" sz="1800" b="0" i="0" smtClean="0">
                        <a:solidFill>
                          <a:srgbClr val="000000"/>
                        </a:solidFill>
                        <a:latin typeface="Cambria Math" pitchFamily="34" charset="0"/>
                        <a:ea typeface="Cambria Math" pitchFamily="34" charset="-122"/>
                        <a:cs typeface="Cambria Math" pitchFamily="34" charset="-120"/>
                      </a:rPr>
                      <m:t>+</m:t>
                    </m:r>
                    <m:f>
                      <m:f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𝑏</m:t>
                        </m:r>
                      </m:den>
                    </m:f>
                    <m:r>
                      <a:rPr lang="en-US" altLang="zh-CN" sz="1800" b="0" i="0" smtClean="0">
                        <a:solidFill>
                          <a:srgbClr val="000000"/>
                        </a:solidFill>
                        <a:latin typeface="Cambria Math" pitchFamily="34" charset="0"/>
                        <a:ea typeface="Cambria Math" pitchFamily="34" charset="-122"/>
                        <a:cs typeface="Cambria Math" pitchFamily="34" charset="-120"/>
                      </a:rPr>
                      <m:t>=</m:t>
                    </m:r>
                    <m:f>
                      <m:f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4</m:t>
                        </m:r>
                      </m:den>
                    </m:f>
                    <m:r>
                      <a:rPr lang="en-US" altLang="zh-CN" sz="1800" b="0" i="0" smtClean="0">
                        <a:solidFill>
                          <a:srgbClr val="000000"/>
                        </a:solidFill>
                        <a:latin typeface="Cambria Math" pitchFamily="34" charset="0"/>
                        <a:ea typeface="Cambria Math" pitchFamily="34" charset="-122"/>
                        <a:cs typeface="Cambria Math" pitchFamily="34" charset="-120"/>
                      </a:rPr>
                      <m:t>(</m:t>
                    </m:r>
                    <m:r>
                      <a:rPr lang="en-US" altLang="zh-CN" sz="1800" b="0" i="0" smtClean="0">
                        <a:solidFill>
                          <a:srgbClr val="000000"/>
                        </a:solidFill>
                        <a:latin typeface="Cambria Math" pitchFamily="34" charset="0"/>
                        <a:ea typeface="Cambria Math" pitchFamily="34" charset="-122"/>
                        <a:cs typeface="Cambria Math" pitchFamily="34" charset="-120"/>
                      </a:rPr>
                      <m:t>𝑎</m:t>
                    </m:r>
                    <m:r>
                      <a:rPr lang="en-US" altLang="zh-CN" sz="1800" b="0" i="0" smtClean="0">
                        <a:solidFill>
                          <a:srgbClr val="000000"/>
                        </a:solidFill>
                        <a:latin typeface="Cambria Math" pitchFamily="34" charset="0"/>
                        <a:ea typeface="Cambria Math" pitchFamily="34" charset="-122"/>
                        <a:cs typeface="Cambria Math" pitchFamily="34" charset="-120"/>
                      </a:rPr>
                      <m:t>+</m:t>
                    </m:r>
                    <m:r>
                      <a:rPr lang="en-US" altLang="zh-CN" sz="1800" b="0" i="0" smtClean="0">
                        <a:solidFill>
                          <a:srgbClr val="000000"/>
                        </a:solidFill>
                        <a:latin typeface="Cambria Math" pitchFamily="34" charset="0"/>
                        <a:ea typeface="Cambria Math" pitchFamily="34" charset="-122"/>
                        <a:cs typeface="Cambria Math" pitchFamily="34" charset="-120"/>
                      </a:rPr>
                      <m:t>𝑏</m:t>
                    </m:r>
                    <m:r>
                      <a:rPr lang="en-US" altLang="zh-CN" sz="1800" b="0" i="0" smtClean="0">
                        <a:solidFill>
                          <a:srgbClr val="000000"/>
                        </a:solidFill>
                        <a:latin typeface="Cambria Math" pitchFamily="34" charset="0"/>
                        <a:ea typeface="Cambria Math" pitchFamily="34" charset="-122"/>
                        <a:cs typeface="Cambria Math" pitchFamily="34" charset="-120"/>
                      </a:rPr>
                      <m:t>)(</m:t>
                    </m:r>
                    <m:f>
                      <m:f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𝑎</m:t>
                        </m:r>
                      </m:den>
                    </m:f>
                    <m:r>
                      <a:rPr lang="en-US" altLang="zh-CN" sz="1800" b="0" i="0" smtClean="0">
                        <a:solidFill>
                          <a:srgbClr val="000000"/>
                        </a:solidFill>
                        <a:latin typeface="Cambria Math" pitchFamily="34" charset="0"/>
                        <a:ea typeface="Cambria Math" pitchFamily="34" charset="-122"/>
                        <a:cs typeface="Cambria Math" pitchFamily="34" charset="-120"/>
                      </a:rPr>
                      <m:t>+</m:t>
                    </m:r>
                    <m:f>
                      <m:f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𝑏</m:t>
                        </m:r>
                      </m:den>
                    </m:f>
                    <m:r>
                      <a:rPr lang="en-US" altLang="zh-CN" sz="1800" b="0" i="0" smtClean="0">
                        <a:solidFill>
                          <a:srgbClr val="000000"/>
                        </a:solidFill>
                        <a:latin typeface="Cambria Math" pitchFamily="34" charset="0"/>
                        <a:ea typeface="Cambria Math" pitchFamily="34" charset="-122"/>
                        <a:cs typeface="Cambria Math" pitchFamily="34" charset="-120"/>
                      </a:rPr>
                      <m:t>)=</m:t>
                    </m:r>
                    <m:f>
                      <m:f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4</m:t>
                        </m:r>
                      </m:den>
                    </m:f>
                    <m:r>
                      <a:rPr lang="en-US" altLang="zh-CN" sz="1800" b="0" i="0" smtClean="0">
                        <a:solidFill>
                          <a:srgbClr val="000000"/>
                        </a:solidFill>
                        <a:latin typeface="Cambria Math" pitchFamily="34" charset="0"/>
                        <a:ea typeface="Cambria Math" pitchFamily="34" charset="-122"/>
                        <a:cs typeface="Cambria Math" pitchFamily="34" charset="-120"/>
                      </a:rPr>
                      <m:t>(2+</m:t>
                    </m:r>
                    <m:f>
                      <m:f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𝑏</m:t>
                        </m:r>
                      </m:num>
                      <m:den>
                        <m:r>
                          <a:rPr lang="en-US" altLang="zh-CN" sz="1800" b="0" i="0">
                            <a:solidFill>
                              <a:srgbClr val="000000"/>
                            </a:solidFill>
                            <a:latin typeface="Cambria Math" pitchFamily="34" charset="0"/>
                            <a:ea typeface="Cambria Math" pitchFamily="34" charset="-122"/>
                            <a:cs typeface="Cambria Math" pitchFamily="34" charset="-120"/>
                          </a:rPr>
                          <m:t>𝑎</m:t>
                        </m:r>
                      </m:den>
                    </m:f>
                    <m:r>
                      <a:rPr lang="en-US" altLang="zh-CN" sz="1800" b="0" i="0" smtClean="0">
                        <a:solidFill>
                          <a:srgbClr val="000000"/>
                        </a:solidFill>
                        <a:latin typeface="Cambria Math" pitchFamily="34" charset="0"/>
                        <a:ea typeface="Cambria Math" pitchFamily="34" charset="-122"/>
                        <a:cs typeface="Cambria Math" pitchFamily="34" charset="-120"/>
                      </a:rPr>
                      <m:t>+</m:t>
                    </m:r>
                    <m:f>
                      <m:f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𝑎</m:t>
                        </m:r>
                      </m:num>
                      <m:den>
                        <m:r>
                          <a:rPr lang="en-US" altLang="zh-CN" sz="1800" b="0" i="0">
                            <a:solidFill>
                              <a:srgbClr val="000000"/>
                            </a:solidFill>
                            <a:latin typeface="Cambria Math" pitchFamily="34" charset="0"/>
                            <a:ea typeface="Cambria Math" pitchFamily="34" charset="-122"/>
                            <a:cs typeface="Cambria Math" pitchFamily="34" charset="-120"/>
                          </a:rPr>
                          <m:t>𝑏</m:t>
                        </m:r>
                      </m:den>
                    </m:f>
                    <m:r>
                      <a:rPr lang="en-US" altLang="zh-CN" sz="1800" b="0" i="0" smtClean="0">
                        <a:solidFill>
                          <a:srgbClr val="000000"/>
                        </a:solidFill>
                        <a:latin typeface="Cambria Math" pitchFamily="34" charset="0"/>
                        <a:ea typeface="Cambria Math" pitchFamily="34" charset="-122"/>
                        <a:cs typeface="Cambria Math" pitchFamily="34" charset="-120"/>
                      </a:rPr>
                      <m:t>)≥</m:t>
                    </m:r>
                    <m:f>
                      <m:f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4</m:t>
                        </m:r>
                      </m:den>
                    </m:f>
                    <m:r>
                      <a:rPr lang="en-US" altLang="zh-CN" sz="1800" b="0" i="0" smtClean="0">
                        <a:solidFill>
                          <a:srgbClr val="000000"/>
                        </a:solidFill>
                        <a:latin typeface="Cambria Math" pitchFamily="34" charset="0"/>
                        <a:ea typeface="Cambria Math" pitchFamily="34" charset="-122"/>
                        <a:cs typeface="Cambria Math" pitchFamily="34" charset="-120"/>
                      </a:rPr>
                      <m:t>(2+2</m:t>
                    </m:r>
                    <m:rad>
                      <m:radPr>
                        <m:degHide m:val="on"/>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radPr>
                      <m:deg/>
                      <m:e>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𝑏</m:t>
                            </m:r>
                          </m:num>
                          <m:den>
                            <m:r>
                              <a:rPr lang="en-US" altLang="zh-CN" sz="1800" b="0" i="0">
                                <a:solidFill>
                                  <a:srgbClr val="000000"/>
                                </a:solidFill>
                                <a:latin typeface="Cambria Math" pitchFamily="34" charset="0"/>
                                <a:ea typeface="Cambria Math" pitchFamily="34" charset="-122"/>
                                <a:cs typeface="Cambria Math" pitchFamily="34" charset="-120"/>
                              </a:rPr>
                              <m:t>𝑎</m:t>
                            </m:r>
                          </m:den>
                        </m:f>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𝑎</m:t>
                            </m:r>
                          </m:num>
                          <m:den>
                            <m:r>
                              <a:rPr lang="en-US" altLang="zh-CN" sz="1800" b="0" i="0">
                                <a:solidFill>
                                  <a:srgbClr val="000000"/>
                                </a:solidFill>
                                <a:latin typeface="Cambria Math" pitchFamily="34" charset="0"/>
                                <a:ea typeface="Cambria Math" pitchFamily="34" charset="-122"/>
                                <a:cs typeface="Cambria Math" pitchFamily="34" charset="-120"/>
                              </a:rPr>
                              <m:t>𝑏</m:t>
                            </m:r>
                          </m:den>
                        </m:f>
                      </m:e>
                    </m:rad>
                    <m:r>
                      <a:rPr lang="en-US" altLang="zh-CN" sz="1800" b="0" i="0" smtClean="0">
                        <a:solidFill>
                          <a:srgbClr val="000000"/>
                        </a:solidFill>
                        <a:latin typeface="Cambria Math" pitchFamily="34" charset="0"/>
                        <a:ea typeface="Cambria Math" pitchFamily="34" charset="-122"/>
                        <a:cs typeface="Cambria Math" pitchFamily="34" charset="-120"/>
                      </a:rPr>
                      <m:t>)=1</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solidFill>
                    <a:srgbClr val="000000"/>
                  </a:solidFill>
                </a:endParaRPr>
              </a:p>
              <a:p>
                <a:pPr latinLnBrk="1">
                  <a:lnSpc>
                    <a:spcPts val="3300"/>
                  </a:lnSpc>
                </a:pPr>
                <a:r>
                  <a:rPr lang="en-US" altLang="zh-CN" b="0" i="0">
                    <a:solidFill>
                      <a:srgbClr val="000000"/>
                    </a:solidFill>
                    <a:latin typeface="微软雅黑" pitchFamily="34" charset="0"/>
                    <a:ea typeface="微软雅黑" pitchFamily="34" charset="-122"/>
                    <a:cs typeface="微软雅黑" pitchFamily="34" charset="-120"/>
                  </a:rPr>
                  <a:t>当</a:t>
                </a:r>
                <a:r>
                  <a:rPr lang="en-US" altLang="zh-CN" sz="1800" b="0" i="0">
                    <a:solidFill>
                      <a:srgbClr val="000000"/>
                    </a:solidFill>
                    <a:latin typeface="微软雅黑" pitchFamily="34" charset="0"/>
                    <a:ea typeface="微软雅黑" pitchFamily="34" charset="-122"/>
                    <a:cs typeface="微软雅黑" pitchFamily="34" charset="-120"/>
                  </a:rPr>
                  <a:t>且仅当</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𝑎</m:t>
                    </m:r>
                    <m:r>
                      <a:rPr lang="en-US" altLang="zh-CN" sz="1800" b="0" i="0" smtClean="0">
                        <a:solidFill>
                          <a:srgbClr val="000000"/>
                        </a:solidFill>
                        <a:latin typeface="Cambria Math" pitchFamily="34" charset="0"/>
                        <a:ea typeface="Cambria Math" pitchFamily="34" charset="-122"/>
                        <a:cs typeface="Cambria Math" pitchFamily="34" charset="-120"/>
                      </a:rPr>
                      <m:t>=</m:t>
                    </m:r>
                    <m:r>
                      <a:rPr lang="en-US" altLang="zh-CN" sz="1800" b="0" i="0" smtClean="0">
                        <a:solidFill>
                          <a:srgbClr val="000000"/>
                        </a:solidFill>
                        <a:latin typeface="Cambria Math" pitchFamily="34" charset="0"/>
                        <a:ea typeface="Cambria Math" pitchFamily="34" charset="-122"/>
                        <a:cs typeface="Cambria Math" pitchFamily="34" charset="-120"/>
                      </a:rPr>
                      <m:t>𝑏</m:t>
                    </m:r>
                    <m:r>
                      <a:rPr lang="en-US" altLang="zh-CN" sz="1800" b="0" i="0" smtClean="0">
                        <a:solidFill>
                          <a:srgbClr val="000000"/>
                        </a:solidFill>
                        <a:latin typeface="Cambria Math" pitchFamily="34" charset="0"/>
                        <a:ea typeface="Cambria Math" pitchFamily="34" charset="-122"/>
                        <a:cs typeface="Cambria Math" pitchFamily="34" charset="-120"/>
                      </a:rPr>
                      <m:t>=2</m:t>
                    </m:r>
                  </m:oMath>
                </a14:m>
                <a:r>
                  <a:rPr lang="en-US" altLang="zh-CN" sz="1800" b="0" i="0" dirty="0">
                    <a:solidFill>
                      <a:srgbClr val="000000"/>
                    </a:solidFill>
                    <a:latin typeface="微软雅黑" pitchFamily="34" charset="0"/>
                    <a:ea typeface="微软雅黑" pitchFamily="34" charset="-122"/>
                    <a:cs typeface="微软雅黑" pitchFamily="34" charset="-120"/>
                  </a:rPr>
                  <a:t>时取等号,即</a:t>
                </a:r>
                <a14:m>
                  <m:oMath xmlns:m="http://schemas.openxmlformats.org/officeDocument/2006/math">
                    <m:f>
                      <m:f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𝑎</m:t>
                        </m:r>
                      </m:den>
                    </m:f>
                    <m:r>
                      <a:rPr lang="en-US" altLang="zh-CN" sz="1800" b="0" i="0" smtClean="0">
                        <a:solidFill>
                          <a:srgbClr val="000000"/>
                        </a:solidFill>
                        <a:latin typeface="Cambria Math" pitchFamily="34" charset="0"/>
                        <a:ea typeface="Cambria Math" pitchFamily="34" charset="-122"/>
                        <a:cs typeface="Cambria Math" pitchFamily="34" charset="-120"/>
                      </a:rPr>
                      <m:t>+</m:t>
                    </m:r>
                    <m:f>
                      <m:f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𝑏</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的最小值为1.故选C.</a:t>
                </a:r>
                <a:endParaRPr lang="en-US" altLang="zh-CN" sz="1800" dirty="0">
                  <a:solidFill>
                    <a:srgbClr val="000000"/>
                  </a:solidFill>
                </a:endParaRPr>
              </a:p>
            </p:txBody>
          </p:sp>
        </mc:Choice>
        <mc:Fallback>
          <p:sp>
            <p:nvSpPr>
              <p:cNvPr id="6" name="QC_4_AS.3_1#aab5aac4e?vop=1&amp;pid=2ac0a60f0&amp;color=0,0,0&amp;vtp=1&amp;bbb=1"/>
              <p:cNvSpPr>
                <a:spLocks noRot="1" noChangeAspect="1" noMove="1" noResize="1" noEditPoints="1" noAdjustHandles="1" noChangeArrowheads="1" noChangeShapeType="1" noTextEdit="1"/>
              </p:cNvSpPr>
              <p:nvPr/>
            </p:nvSpPr>
            <p:spPr>
              <a:xfrm>
                <a:off x="832104" y="3097904"/>
                <a:ext cx="10533888" cy="1460500"/>
              </a:xfrm>
              <a:prstGeom prst="rect">
                <a:avLst/>
              </a:prstGeom>
              <a:blipFill>
                <a:blip r:embed="rId5"/>
                <a:stretch>
                  <a:fillRect l="-1389" b="-5417"/>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 calcmode="lin" valueType="num">
                                      <p:cBhvr additive="base">
                                        <p:cTn id="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8" dur="500" fill="hold"/>
                                        <p:tgtEl>
                                          <p:spTgt spid="4">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anim calcmode="lin" valueType="num">
                                      <p:cBhvr additive="base">
                                        <p:cTn id="1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6">
                                            <p:bg/>
                                          </p:spTgt>
                                        </p:tgtEl>
                                        <p:attrNameLst>
                                          <p:attrName>style.visibility</p:attrName>
                                        </p:attrNameLst>
                                      </p:cBhvr>
                                      <p:to>
                                        <p:strVal val="visible"/>
                                      </p:to>
                                    </p:set>
                                    <p:anim calcmode="lin" valueType="num">
                                      <p:cBhvr additive="base">
                                        <p:cTn id="1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6">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6">
                                            <p:txEl>
                                              <p:pRg st="0" end="0"/>
                                            </p:txEl>
                                          </p:spTgt>
                                        </p:tgtEl>
                                        <p:attrNameLst>
                                          <p:attrName>style.visibility</p:attrName>
                                        </p:attrNameLst>
                                      </p:cBhvr>
                                      <p:to>
                                        <p:strVal val="visible"/>
                                      </p:to>
                                    </p:set>
                                    <p:anim calcmode="lin" valueType="num">
                                      <p:cBhvr additive="base">
                                        <p:cTn id="2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6">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6">
                                            <p:txEl>
                                              <p:pRg st="1" end="1"/>
                                            </p:txEl>
                                          </p:spTgt>
                                        </p:tgtEl>
                                        <p:attrNameLst>
                                          <p:attrName>style.visibility</p:attrName>
                                        </p:attrNameLst>
                                      </p:cBhvr>
                                      <p:to>
                                        <p:strVal val="visible"/>
                                      </p:to>
                                    </p:set>
                                    <p:anim calcmode="lin" valueType="num">
                                      <p:cBhvr additive="base">
                                        <p:cTn id="25"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6">
                                            <p:txEl>
                                              <p:pRg st="2" end="2"/>
                                            </p:txEl>
                                          </p:spTgt>
                                        </p:tgtEl>
                                        <p:attrNameLst>
                                          <p:attrName>style.visibility</p:attrName>
                                        </p:attrNameLst>
                                      </p:cBhvr>
                                      <p:to>
                                        <p:strVal val="visible"/>
                                      </p:to>
                                    </p:set>
                                    <p:anim calcmode="lin" valueType="num">
                                      <p:cBhvr additive="base">
                                        <p:cTn id="29"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6" grpId="0" build="p" animBg="1"/>
    </p:bldLst>
  </p:timing>
</p:sld>
</file>

<file path=ppt/slides/slide4.xml><?xml version="1.0" encoding="utf-8"?>
<p:sld xmlns:a="http://schemas.openxmlformats.org/drawingml/2006/main" xmlns:r="http://schemas.openxmlformats.org/officeDocument/2006/relationships" xmlns:p="http://schemas.openxmlformats.org/presentationml/2006/main">
  <p:cSld name="Slide 4&amp;si=4">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BD.4_1#ca62a9094?vop=1&amp;pid=2ac0a60f0&amp;color=0,0,0&amp;vtp=1&amp;bt=1&amp;bbb=1&amp;hb=1"/>
              <p:cNvSpPr/>
              <p:nvPr/>
            </p:nvSpPr>
            <p:spPr>
              <a:xfrm>
                <a:off x="832104" y="1080000"/>
                <a:ext cx="10533888" cy="935355"/>
              </a:xfrm>
              <a:prstGeom prst="rect">
                <a:avLst/>
              </a:prstGeom>
              <a:noFill/>
              <a:ln/>
            </p:spPr>
            <p:txBody>
              <a:bodyPr wrap="none" lIns="0" tIns="0" rIns="0" bIns="0" rtlCol="0" anchor="t"/>
              <a:lstStyle/>
              <a:p>
                <a:pPr algn="l" latinLnBrk="1">
                  <a:lnSpc>
                    <a:spcPts val="4600"/>
                  </a:lnSpc>
                </a:pPr>
                <a:r>
                  <a:rPr lang="en-US" altLang="zh-CN" sz="1800" b="0" i="0" dirty="0">
                    <a:solidFill>
                      <a:srgbClr val="000000"/>
                    </a:solidFill>
                    <a:latin typeface="微软雅黑" pitchFamily="34" charset="0"/>
                    <a:ea typeface="微软雅黑" pitchFamily="34" charset="-122"/>
                    <a:cs typeface="微软雅黑" pitchFamily="34" charset="-120"/>
                  </a:rPr>
                  <a:t>2.</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已知随机变量</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𝑋</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𝑌</m:t>
                    </m:r>
                  </m:oMath>
                </a14:m>
                <a:r>
                  <a:rPr lang="en-US" altLang="zh-CN" sz="1800" b="0" i="0" dirty="0">
                    <a:solidFill>
                      <a:srgbClr val="000000"/>
                    </a:solidFill>
                    <a:latin typeface="微软雅黑" pitchFamily="34" charset="0"/>
                    <a:ea typeface="微软雅黑" pitchFamily="34" charset="-122"/>
                    <a:cs typeface="微软雅黑" pitchFamily="34" charset="-120"/>
                  </a:rPr>
                  <a:t>均服从两点分布，若</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𝑋</m:t>
                    </m:r>
                    <m:r>
                      <a:rPr lang="en-US" altLang="zh-CN" sz="1800" b="0" i="0">
                        <a:solidFill>
                          <a:srgbClr val="000000"/>
                        </a:solidFill>
                        <a:latin typeface="Cambria Math" pitchFamily="34" charset="0"/>
                        <a:ea typeface="Cambria Math" pitchFamily="34" charset="-122"/>
                        <a:cs typeface="Cambria Math" pitchFamily="34" charset="-120"/>
                      </a:rPr>
                      <m:t>=1)=</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3</m:t>
                        </m:r>
                      </m:den>
                    </m:f>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𝑌</m:t>
                    </m:r>
                    <m:r>
                      <a:rPr lang="en-US" altLang="zh-CN" sz="1800" b="0" i="0">
                        <a:solidFill>
                          <a:srgbClr val="000000"/>
                        </a:solidFill>
                        <a:latin typeface="Cambria Math" pitchFamily="34" charset="0"/>
                        <a:ea typeface="Cambria Math" pitchFamily="34" charset="-122"/>
                        <a:cs typeface="Cambria Math" pitchFamily="34" charset="-120"/>
                      </a:rPr>
                      <m:t>=1)=</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2</m:t>
                        </m:r>
                      </m:num>
                      <m:den>
                        <m:r>
                          <a:rPr lang="en-US" altLang="zh-CN" sz="1800" b="0" i="0">
                            <a:solidFill>
                              <a:srgbClr val="000000"/>
                            </a:solidFill>
                            <a:latin typeface="Cambria Math" pitchFamily="34" charset="0"/>
                            <a:ea typeface="Cambria Math" pitchFamily="34" charset="-122"/>
                            <a:cs typeface="Cambria Math" pitchFamily="34" charset="-120"/>
                          </a:rPr>
                          <m:t>3</m:t>
                        </m:r>
                      </m:den>
                    </m:f>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𝑋𝑌</m:t>
                    </m:r>
                    <m:r>
                      <a:rPr lang="en-US" altLang="zh-CN" sz="1800" b="0" i="0">
                        <a:solidFill>
                          <a:srgbClr val="000000"/>
                        </a:solidFill>
                        <a:latin typeface="Cambria Math" pitchFamily="34" charset="0"/>
                        <a:ea typeface="Cambria Math" pitchFamily="34" charset="-122"/>
                        <a:cs typeface="Cambria Math" pitchFamily="34" charset="-120"/>
                      </a:rPr>
                      <m:t>=0)=</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3</m:t>
                        </m:r>
                      </m:num>
                      <m:den>
                        <m:r>
                          <a:rPr lang="en-US" altLang="zh-CN" sz="1800" b="0" i="0">
                            <a:solidFill>
                              <a:srgbClr val="000000"/>
                            </a:solidFill>
                            <a:latin typeface="Cambria Math" pitchFamily="34" charset="0"/>
                            <a:ea typeface="Cambria Math" pitchFamily="34" charset="-122"/>
                            <a:cs typeface="Cambria Math" pitchFamily="34" charset="-120"/>
                          </a:rPr>
                          <m:t>4</m:t>
                        </m:r>
                      </m:den>
                    </m:f>
                  </m:oMath>
                </a14:m>
                <a:r>
                  <a:rPr lang="en-US" altLang="zh-CN" sz="1800" b="0" i="0" dirty="0">
                    <a:solidFill>
                      <a:srgbClr val="000000"/>
                    </a:solidFill>
                    <a:latin typeface="微软雅黑" pitchFamily="34" charset="0"/>
                    <a:ea typeface="微软雅黑" pitchFamily="34" charset="-122"/>
                    <a:cs typeface="微软雅黑" pitchFamily="34" charset="-120"/>
                  </a:rPr>
                  <a:t>，则</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𝑌</m:t>
                    </m:r>
                    <m:r>
                      <a:rPr lang="en-US" altLang="zh-CN" sz="1800" b="0" i="0">
                        <a:solidFill>
                          <a:srgbClr val="000000"/>
                        </a:solidFill>
                        <a:latin typeface="Cambria Math" pitchFamily="34" charset="0"/>
                        <a:ea typeface="Cambria Math" pitchFamily="34" charset="-122"/>
                        <a:cs typeface="Cambria Math" pitchFamily="34" charset="-120"/>
                      </a:rPr>
                      <m:t>=1|</m:t>
                    </m:r>
                    <m:r>
                      <a:rPr lang="en-US" altLang="zh-CN" sz="1800" b="0" i="0">
                        <a:solidFill>
                          <a:srgbClr val="000000"/>
                        </a:solidFill>
                        <a:latin typeface="Cambria Math" pitchFamily="34" charset="0"/>
                        <a:ea typeface="Cambria Math" pitchFamily="34" charset="-122"/>
                        <a:cs typeface="Cambria Math" pitchFamily="34" charset="-120"/>
                      </a:rPr>
                      <m:t>𝑋</m:t>
                    </m:r>
                    <m:r>
                      <a:rPr lang="en-US" altLang="zh-CN" sz="1800" b="0" i="0">
                        <a:solidFill>
                          <a:srgbClr val="000000"/>
                        </a:solidFill>
                        <a:latin typeface="Cambria Math" pitchFamily="34" charset="0"/>
                        <a:ea typeface="Cambria Math" pitchFamily="34" charset="-122"/>
                        <a:cs typeface="Cambria Math" pitchFamily="34" charset="-120"/>
                      </a:rPr>
                      <m:t>=0)=</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00" b="0" i="0" kern="0" spc="-99900">
                    <a:solidFill>
                      <a:srgbClr val="FFFFFF"/>
                    </a:solidFill>
                    <a:latin typeface="微软雅黑" pitchFamily="34" charset="0"/>
                    <a:ea typeface="微软雅黑" pitchFamily="34" charset="-122"/>
                    <a:cs typeface="微软雅黑" pitchFamily="34" charset="-120"/>
                  </a:rPr>
                  <a:t> </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a:t>
                </a:r>
                <a:r>
                  <a:rPr lang="en-US" altLang="zh-CN" b="0" i="0">
                    <a:solidFill>
                      <a:srgbClr val="000000"/>
                    </a:solidFill>
                    <a:latin typeface="SimSun" pitchFamily="34" charset="0"/>
                    <a:ea typeface="SimSun" pitchFamily="34" charset="-122"/>
                    <a:cs typeface="SimSun" pitchFamily="34" charset="-120"/>
                  </a:rPr>
                  <a:t> </a:t>
                </a:r>
                <a:r>
                  <a:rPr lang="en-US" altLang="zh-CN" b="1" i="0">
                    <a:solidFill>
                      <a:srgbClr val="000000"/>
                    </a:solidFill>
                    <a:latin typeface="SimSun" pitchFamily="34" charset="0"/>
                    <a:ea typeface="SimSun" pitchFamily="34" charset="-122"/>
                    <a:cs typeface="SimSun" pitchFamily="34" charset="-120"/>
                  </a:rPr>
                  <a:t>    </a:t>
                </a:r>
                <a:r>
                  <a:rPr lang="en-US" altLang="zh-CN" b="0" i="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2" name="QC_4_BD.4_1#ca62a9094?vop=1&amp;pid=2ac0a60f0&amp;color=0,0,0&amp;vtp=1&amp;bt=1&amp;bbb=1&amp;hb=1"/>
              <p:cNvSpPr>
                <a:spLocks noRot="1" noChangeAspect="1" noMove="1" noResize="1" noEditPoints="1" noAdjustHandles="1" noChangeArrowheads="1" noChangeShapeType="1" noTextEdit="1"/>
              </p:cNvSpPr>
              <p:nvPr/>
            </p:nvSpPr>
            <p:spPr>
              <a:xfrm>
                <a:off x="832104" y="1080000"/>
                <a:ext cx="10533888" cy="935355"/>
              </a:xfrm>
              <a:prstGeom prst="rect">
                <a:avLst/>
              </a:prstGeom>
              <a:blipFill>
                <a:blip r:embed="rId3"/>
                <a:stretch>
                  <a:fillRect l="-1389" r="-463" b="-14935"/>
                </a:stretch>
              </a:blipFill>
              <a:ln/>
            </p:spPr>
            <p:txBody>
              <a:bodyPr/>
              <a:lstStyle/>
              <a:p>
                <a:r>
                  <a:rPr lang="zh-CN" altLang="en-US">
                    <a:noFill/>
                  </a:rPr>
                  <a:t> </a:t>
                </a:r>
              </a:p>
            </p:txBody>
          </p:sp>
        </mc:Fallback>
      </mc:AlternateContent>
      <p:sp>
        <p:nvSpPr>
          <p:cNvPr id="3" name="QC_4_AN.5_1#ca62a9094.bracket?vop=1&amp;pid=2ac0a60f0&amp;color=0,0,0&amp;vpa=2&amp;vtp=1"/>
          <p:cNvSpPr/>
          <p:nvPr/>
        </p:nvSpPr>
        <p:spPr>
          <a:xfrm>
            <a:off x="1015460" y="1650865"/>
            <a:ext cx="331788" cy="353822"/>
          </a:xfrm>
          <a:prstGeom prst="rect">
            <a:avLst/>
          </a:prstGeom>
          <a:noFill/>
          <a:ln/>
        </p:spPr>
        <p:txBody>
          <a:bodyPr wrap="none" lIns="0" tIns="0" rIns="0" bIns="0" rtlCol="0" anchor="t"/>
          <a:lstStyle/>
          <a:p>
            <a:pPr algn="ctr" latinLnBrk="1">
              <a:lnSpc>
                <a:spcPts val="3100"/>
              </a:lnSpc>
            </a:pPr>
            <a:r>
              <a:rPr lang="en-US" altLang="zh-CN" b="1" i="0" dirty="0">
                <a:solidFill>
                  <a:srgbClr val="FF0000"/>
                </a:solidFill>
                <a:latin typeface="Arial (正文)" pitchFamily="34" charset="0"/>
                <a:ea typeface="微软雅黑" pitchFamily="34" charset="-122"/>
                <a:cs typeface="Arial (正文)" pitchFamily="34" charset="-120"/>
              </a:rPr>
              <a:t>B</a:t>
            </a:r>
            <a:endParaRPr lang="en-US" altLang="zh-CN" dirty="0"/>
          </a:p>
        </p:txBody>
      </p:sp>
      <mc:AlternateContent xmlns:mc="http://schemas.openxmlformats.org/markup-compatibility/2006">
        <mc:Choice xmlns:a14="http://schemas.microsoft.com/office/drawing/2010/main" Requires="a14">
          <p:sp>
            <p:nvSpPr>
              <p:cNvPr id="4" name="QC_4_BD.4_2#ca62a9094.choices?vop=1&amp;pid=2ac0a60f0&amp;color=0,0,0&amp;vtp=1&amp;bbb=1"/>
              <p:cNvSpPr/>
              <p:nvPr/>
            </p:nvSpPr>
            <p:spPr>
              <a:xfrm>
                <a:off x="832104" y="2021895"/>
                <a:ext cx="10533888" cy="536575"/>
              </a:xfrm>
              <a:prstGeom prst="rect">
                <a:avLst/>
              </a:prstGeom>
              <a:noFill/>
              <a:ln/>
            </p:spPr>
            <p:txBody>
              <a:bodyPr wrap="none" lIns="0" tIns="0" rIns="0" bIns="0" rtlCol="0" anchor="t"/>
              <a:lstStyle/>
              <a:p>
                <a:pPr latinLnBrk="1">
                  <a:lnSpc>
                    <a:spcPts val="4600"/>
                  </a:lnSpc>
                  <a:tabLst>
                    <a:tab pos="2696972" algn="l"/>
                    <a:tab pos="5368544" algn="l"/>
                    <a:tab pos="8052816" algn="l"/>
                  </a:tabLst>
                </a:pP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4</m:t>
                        </m:r>
                      </m:den>
                    </m:f>
                  </m:oMath>
                </a14:m>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B</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5</m:t>
                        </m:r>
                      </m:num>
                      <m:den>
                        <m:r>
                          <a:rPr lang="en-US" altLang="zh-CN" sz="1800" b="0" i="0">
                            <a:solidFill>
                              <a:srgbClr val="000000"/>
                            </a:solidFill>
                            <a:latin typeface="Cambria Math" pitchFamily="34" charset="0"/>
                            <a:ea typeface="Cambria Math" pitchFamily="34" charset="-122"/>
                            <a:cs typeface="Cambria Math" pitchFamily="34" charset="-120"/>
                          </a:rPr>
                          <m:t>8</m:t>
                        </m:r>
                      </m:den>
                    </m:f>
                  </m:oMath>
                </a14:m>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C</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3</m:t>
                        </m:r>
                      </m:num>
                      <m:den>
                        <m:r>
                          <a:rPr lang="en-US" altLang="zh-CN" sz="1800" b="0" i="0">
                            <a:solidFill>
                              <a:srgbClr val="000000"/>
                            </a:solidFill>
                            <a:latin typeface="Cambria Math" pitchFamily="34" charset="0"/>
                            <a:ea typeface="Cambria Math" pitchFamily="34" charset="-122"/>
                            <a:cs typeface="Cambria Math" pitchFamily="34" charset="-120"/>
                          </a:rPr>
                          <m:t>4</m:t>
                        </m:r>
                      </m:den>
                    </m:f>
                  </m:oMath>
                </a14:m>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D</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3</m:t>
                        </m:r>
                      </m:num>
                      <m:den>
                        <m:r>
                          <a:rPr lang="en-US" altLang="zh-CN" sz="1800" b="0" i="0">
                            <a:solidFill>
                              <a:srgbClr val="000000"/>
                            </a:solidFill>
                            <a:latin typeface="Cambria Math" pitchFamily="34" charset="0"/>
                            <a:ea typeface="Cambria Math" pitchFamily="34" charset="-122"/>
                            <a:cs typeface="Cambria Math" pitchFamily="34" charset="-120"/>
                          </a:rPr>
                          <m:t>8</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800" dirty="0"/>
              </a:p>
            </p:txBody>
          </p:sp>
        </mc:Choice>
        <mc:Fallback>
          <p:sp>
            <p:nvSpPr>
              <p:cNvPr id="4" name="QC_4_BD.4_2#ca62a9094.choices?vop=1&amp;pid=2ac0a60f0&amp;color=0,0,0&amp;vtp=1&amp;bbb=1"/>
              <p:cNvSpPr>
                <a:spLocks noRot="1" noChangeAspect="1" noMove="1" noResize="1" noEditPoints="1" noAdjustHandles="1" noChangeArrowheads="1" noChangeShapeType="1" noTextEdit="1"/>
              </p:cNvSpPr>
              <p:nvPr/>
            </p:nvSpPr>
            <p:spPr>
              <a:xfrm>
                <a:off x="832104" y="2021895"/>
                <a:ext cx="10533888" cy="536575"/>
              </a:xfrm>
              <a:prstGeom prst="rect">
                <a:avLst/>
              </a:prstGeom>
              <a:blipFill>
                <a:blip r:embed="rId4"/>
                <a:stretch>
                  <a:fillRect l="-1389" b="-14773"/>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5" name="QC_4_AS.6_1#ca62a9094?vop=1&amp;pid=2ac0a60f0&amp;color=0,0,0&amp;vtp=1&amp;bbb=1&amp;hb=1"/>
              <p:cNvSpPr/>
              <p:nvPr/>
            </p:nvSpPr>
            <p:spPr>
              <a:xfrm>
                <a:off x="832104" y="2563296"/>
                <a:ext cx="10533888" cy="2425700"/>
              </a:xfrm>
              <a:prstGeom prst="rect">
                <a:avLst/>
              </a:prstGeom>
              <a:noFill/>
              <a:ln/>
            </p:spPr>
            <p:txBody>
              <a:bodyPr wrap="none" lIns="0" tIns="0" rIns="0" bIns="0" rtlCol="0" anchor="t"/>
              <a:lstStyle/>
              <a:p>
                <a:pPr algn="l" latinLnBrk="1">
                  <a:lnSpc>
                    <a:spcPts val="4600"/>
                  </a:lnSpc>
                </a:pPr>
                <a:r>
                  <a:rPr lang="en-US" altLang="zh-CN" sz="1800" b="0" i="0" dirty="0">
                    <a:solidFill>
                      <a:srgbClr val="000000"/>
                    </a:solidFill>
                    <a:latin typeface="微软雅黑" pitchFamily="34" charset="0"/>
                    <a:ea typeface="微软雅黑" pitchFamily="34" charset="-122"/>
                    <a:cs typeface="微软雅黑" pitchFamily="34" charset="-120"/>
                  </a:rPr>
                  <a:t>【解析】因为随机变量</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𝑋</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𝑌</m:t>
                    </m:r>
                  </m:oMath>
                </a14:m>
                <a:r>
                  <a:rPr lang="en-US" altLang="zh-CN" sz="1800" b="0" i="0" dirty="0">
                    <a:solidFill>
                      <a:srgbClr val="000000"/>
                    </a:solidFill>
                    <a:latin typeface="微软雅黑" pitchFamily="34" charset="0"/>
                    <a:ea typeface="微软雅黑" pitchFamily="34" charset="-122"/>
                    <a:cs typeface="微软雅黑" pitchFamily="34" charset="-120"/>
                  </a:rPr>
                  <a:t>均服从两点分布,所以</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𝑋</m:t>
                    </m:r>
                    <m:r>
                      <a:rPr lang="en-US" altLang="zh-CN" sz="1800" b="0" i="0">
                        <a:solidFill>
                          <a:srgbClr val="000000"/>
                        </a:solidFill>
                        <a:latin typeface="Cambria Math" pitchFamily="34" charset="0"/>
                        <a:ea typeface="Cambria Math" pitchFamily="34" charset="-122"/>
                        <a:cs typeface="Cambria Math" pitchFamily="34" charset="-120"/>
                      </a:rPr>
                      <m:t>=0)=1−</m:t>
                    </m:r>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𝑋</m:t>
                    </m:r>
                    <m:r>
                      <a:rPr lang="en-US" altLang="zh-CN" sz="1800" b="0" i="0">
                        <a:solidFill>
                          <a:srgbClr val="000000"/>
                        </a:solidFill>
                        <a:latin typeface="Cambria Math" pitchFamily="34" charset="0"/>
                        <a:ea typeface="Cambria Math" pitchFamily="34" charset="-122"/>
                        <a:cs typeface="Cambria Math" pitchFamily="34" charset="-120"/>
                      </a:rPr>
                      <m:t>=1)=</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2</m:t>
                        </m:r>
                      </m:num>
                      <m:den>
                        <m:r>
                          <a:rPr lang="en-US" altLang="zh-CN" sz="1800" b="0" i="0">
                            <a:solidFill>
                              <a:srgbClr val="000000"/>
                            </a:solidFill>
                            <a:latin typeface="Cambria Math" pitchFamily="34" charset="0"/>
                            <a:ea typeface="Cambria Math" pitchFamily="34" charset="-122"/>
                            <a:cs typeface="Cambria Math" pitchFamily="34" charset="-120"/>
                          </a:rPr>
                          <m:t>3</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 </a:t>
                </a:r>
              </a:p>
              <a:p>
                <a:pPr latinLnBrk="1">
                  <a:lnSpc>
                    <a:spcPts val="4600"/>
                  </a:lnSpc>
                </a:pP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𝑋</m:t>
                    </m:r>
                    <m:r>
                      <a:rPr lang="en-US" altLang="zh-CN" sz="1800" b="0" i="0">
                        <a:solidFill>
                          <a:srgbClr val="000000"/>
                        </a:solidFill>
                        <a:latin typeface="Cambria Math" pitchFamily="34" charset="0"/>
                        <a:ea typeface="Cambria Math" pitchFamily="34" charset="-122"/>
                        <a:cs typeface="Cambria Math" pitchFamily="34" charset="-120"/>
                      </a:rPr>
                      <m:t>=1,</m:t>
                    </m:r>
                    <m:r>
                      <a:rPr lang="en-US" altLang="zh-CN" sz="1800" b="0" i="0">
                        <a:solidFill>
                          <a:srgbClr val="000000"/>
                        </a:solidFill>
                        <a:latin typeface="Cambria Math" pitchFamily="34" charset="0"/>
                        <a:ea typeface="Cambria Math" pitchFamily="34" charset="-122"/>
                        <a:cs typeface="Cambria Math" pitchFamily="34" charset="-120"/>
                      </a:rPr>
                      <m:t>𝑌</m:t>
                    </m:r>
                    <m:r>
                      <a:rPr lang="en-US" altLang="zh-CN" sz="1800" b="0" i="0">
                        <a:solidFill>
                          <a:srgbClr val="000000"/>
                        </a:solidFill>
                        <a:latin typeface="Cambria Math" pitchFamily="34" charset="0"/>
                        <a:ea typeface="Cambria Math" pitchFamily="34" charset="-122"/>
                        <a:cs typeface="Cambria Math" pitchFamily="34" charset="-120"/>
                      </a:rPr>
                      <m:t>=1)=</m:t>
                    </m:r>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𝑋𝑌</m:t>
                    </m:r>
                    <m:r>
                      <a:rPr lang="en-US" altLang="zh-CN" sz="1800" b="0" i="0">
                        <a:solidFill>
                          <a:srgbClr val="000000"/>
                        </a:solidFill>
                        <a:latin typeface="Cambria Math" pitchFamily="34" charset="0"/>
                        <a:ea typeface="Cambria Math" pitchFamily="34" charset="-122"/>
                        <a:cs typeface="Cambria Math" pitchFamily="34" charset="-120"/>
                      </a:rPr>
                      <m:t>=1)=1−</m:t>
                    </m:r>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𝑋𝑌</m:t>
                    </m:r>
                    <m:r>
                      <a:rPr lang="en-US" altLang="zh-CN" sz="1800" b="0" i="0">
                        <a:solidFill>
                          <a:srgbClr val="000000"/>
                        </a:solidFill>
                        <a:latin typeface="Cambria Math" pitchFamily="34" charset="0"/>
                        <a:ea typeface="Cambria Math" pitchFamily="34" charset="-122"/>
                        <a:cs typeface="Cambria Math" pitchFamily="34" charset="-120"/>
                      </a:rPr>
                      <m:t>=0)=</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4</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p>
              <a:p>
                <a:pPr latinLnBrk="1">
                  <a:lnSpc>
                    <a:spcPts val="4600"/>
                  </a:lnSpc>
                </a:pPr>
                <a:r>
                  <a:rPr lang="en-US" altLang="zh-CN" b="0" i="0">
                    <a:solidFill>
                      <a:srgbClr val="000000"/>
                    </a:solidFill>
                    <a:latin typeface="微软雅黑" pitchFamily="34" charset="0"/>
                    <a:ea typeface="微软雅黑" pitchFamily="34" charset="-122"/>
                    <a:cs typeface="微软雅黑" pitchFamily="34" charset="-120"/>
                  </a:rPr>
                  <a:t>因</a:t>
                </a:r>
                <a:r>
                  <a:rPr lang="en-US" altLang="zh-CN" sz="1800" b="0" i="0">
                    <a:solidFill>
                      <a:srgbClr val="000000"/>
                    </a:solidFill>
                    <a:latin typeface="微软雅黑" pitchFamily="34" charset="0"/>
                    <a:ea typeface="微软雅黑" pitchFamily="34" charset="-122"/>
                    <a:cs typeface="微软雅黑" pitchFamily="34" charset="-120"/>
                  </a:rPr>
                  <a:t>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𝑌</m:t>
                    </m:r>
                    <m:r>
                      <a:rPr lang="en-US" altLang="zh-CN" sz="1800" b="0" i="0">
                        <a:solidFill>
                          <a:srgbClr val="000000"/>
                        </a:solidFill>
                        <a:latin typeface="Cambria Math" pitchFamily="34" charset="0"/>
                        <a:ea typeface="Cambria Math" pitchFamily="34" charset="-122"/>
                        <a:cs typeface="Cambria Math" pitchFamily="34" charset="-120"/>
                      </a:rPr>
                      <m:t>=1)=</m:t>
                    </m:r>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𝑋</m:t>
                    </m:r>
                    <m:r>
                      <a:rPr lang="en-US" altLang="zh-CN" sz="1800" b="0" i="0">
                        <a:solidFill>
                          <a:srgbClr val="000000"/>
                        </a:solidFill>
                        <a:latin typeface="Cambria Math" pitchFamily="34" charset="0"/>
                        <a:ea typeface="Cambria Math" pitchFamily="34" charset="-122"/>
                        <a:cs typeface="Cambria Math" pitchFamily="34" charset="-120"/>
                      </a:rPr>
                      <m:t>=0,</m:t>
                    </m:r>
                    <m:r>
                      <a:rPr lang="en-US" altLang="zh-CN" sz="1800" b="0" i="0">
                        <a:solidFill>
                          <a:srgbClr val="000000"/>
                        </a:solidFill>
                        <a:latin typeface="Cambria Math" pitchFamily="34" charset="0"/>
                        <a:ea typeface="Cambria Math" pitchFamily="34" charset="-122"/>
                        <a:cs typeface="Cambria Math" pitchFamily="34" charset="-120"/>
                      </a:rPr>
                      <m:t>𝑌</m:t>
                    </m:r>
                    <m:r>
                      <a:rPr lang="en-US" altLang="zh-CN" sz="1800" b="0" i="0">
                        <a:solidFill>
                          <a:srgbClr val="000000"/>
                        </a:solidFill>
                        <a:latin typeface="Cambria Math" pitchFamily="34" charset="0"/>
                        <a:ea typeface="Cambria Math" pitchFamily="34" charset="-122"/>
                        <a:cs typeface="Cambria Math" pitchFamily="34" charset="-120"/>
                      </a:rPr>
                      <m:t>=1)+</m:t>
                    </m:r>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𝑋</m:t>
                    </m:r>
                    <m:r>
                      <a:rPr lang="en-US" altLang="zh-CN" sz="1800" b="0" i="0">
                        <a:solidFill>
                          <a:srgbClr val="000000"/>
                        </a:solidFill>
                        <a:latin typeface="Cambria Math" pitchFamily="34" charset="0"/>
                        <a:ea typeface="Cambria Math" pitchFamily="34" charset="-122"/>
                        <a:cs typeface="Cambria Math" pitchFamily="34" charset="-120"/>
                      </a:rPr>
                      <m:t>=1,</m:t>
                    </m:r>
                    <m:r>
                      <a:rPr lang="en-US" altLang="zh-CN" sz="1800" b="0" i="0">
                        <a:solidFill>
                          <a:srgbClr val="000000"/>
                        </a:solidFill>
                        <a:latin typeface="Cambria Math" pitchFamily="34" charset="0"/>
                        <a:ea typeface="Cambria Math" pitchFamily="34" charset="-122"/>
                        <a:cs typeface="Cambria Math" pitchFamily="34" charset="-120"/>
                      </a:rPr>
                      <m:t>𝑌</m:t>
                    </m:r>
                    <m:r>
                      <a:rPr lang="en-US" altLang="zh-CN" sz="1800" b="0" i="0">
                        <a:solidFill>
                          <a:srgbClr val="000000"/>
                        </a:solidFill>
                        <a:latin typeface="Cambria Math" pitchFamily="34" charset="0"/>
                        <a:ea typeface="Cambria Math" pitchFamily="34" charset="-122"/>
                        <a:cs typeface="Cambria Math" pitchFamily="34" charset="-120"/>
                      </a:rPr>
                      <m:t>=1)=</m:t>
                    </m:r>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𝑋</m:t>
                    </m:r>
                    <m:r>
                      <a:rPr lang="en-US" altLang="zh-CN" sz="1800" b="0" i="0">
                        <a:solidFill>
                          <a:srgbClr val="000000"/>
                        </a:solidFill>
                        <a:latin typeface="Cambria Math" pitchFamily="34" charset="0"/>
                        <a:ea typeface="Cambria Math" pitchFamily="34" charset="-122"/>
                        <a:cs typeface="Cambria Math" pitchFamily="34" charset="-120"/>
                      </a:rPr>
                      <m:t>=0,</m:t>
                    </m:r>
                    <m:r>
                      <a:rPr lang="en-US" altLang="zh-CN" sz="1800" b="0" i="0">
                        <a:solidFill>
                          <a:srgbClr val="000000"/>
                        </a:solidFill>
                        <a:latin typeface="Cambria Math" pitchFamily="34" charset="0"/>
                        <a:ea typeface="Cambria Math" pitchFamily="34" charset="-122"/>
                        <a:cs typeface="Cambria Math" pitchFamily="34" charset="-120"/>
                      </a:rPr>
                      <m:t>𝑌</m:t>
                    </m:r>
                    <m:r>
                      <a:rPr lang="en-US" altLang="zh-CN" sz="1800" b="0" i="0">
                        <a:solidFill>
                          <a:srgbClr val="000000"/>
                        </a:solidFill>
                        <a:latin typeface="Cambria Math" pitchFamily="34" charset="0"/>
                        <a:ea typeface="Cambria Math" pitchFamily="34" charset="-122"/>
                        <a:cs typeface="Cambria Math" pitchFamily="34" charset="-120"/>
                      </a:rPr>
                      <m:t>=1)+</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4</m:t>
                        </m:r>
                      </m:den>
                    </m:f>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2</m:t>
                        </m:r>
                      </m:num>
                      <m:den>
                        <m:r>
                          <a:rPr lang="en-US" altLang="zh-CN" sz="1800" b="0" i="0">
                            <a:solidFill>
                              <a:srgbClr val="000000"/>
                            </a:solidFill>
                            <a:latin typeface="Cambria Math" pitchFamily="34" charset="0"/>
                            <a:ea typeface="Cambria Math" pitchFamily="34" charset="-122"/>
                            <a:cs typeface="Cambria Math" pitchFamily="34" charset="-120"/>
                          </a:rPr>
                          <m:t>3</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p>
              <a:p>
                <a:pPr latinLnBrk="1">
                  <a:lnSpc>
                    <a:spcPts val="5300"/>
                  </a:lnSpc>
                </a:pPr>
                <a:r>
                  <a:rPr lang="en-US" altLang="zh-CN" b="0" i="0">
                    <a:solidFill>
                      <a:srgbClr val="000000"/>
                    </a:solidFill>
                    <a:latin typeface="微软雅黑" pitchFamily="34" charset="0"/>
                    <a:ea typeface="微软雅黑" pitchFamily="34" charset="-122"/>
                    <a:cs typeface="微软雅黑" pitchFamily="34" charset="-120"/>
                  </a:rPr>
                  <a:t>所以</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𝑃</m:t>
                    </m:r>
                    <m:r>
                      <a:rPr lang="en-US" altLang="zh-CN" b="0" i="0">
                        <a:solidFill>
                          <a:srgbClr val="000000"/>
                        </a:solidFill>
                        <a:latin typeface="Cambria Math" pitchFamily="34" charset="0"/>
                        <a:ea typeface="Cambria Math" pitchFamily="34" charset="-122"/>
                        <a:cs typeface="Cambria Math" pitchFamily="34" charset="-120"/>
                      </a:rPr>
                      <m:t>(</m:t>
                    </m:r>
                    <m:r>
                      <a:rPr lang="en-US" altLang="zh-CN" b="0" i="0">
                        <a:solidFill>
                          <a:srgbClr val="000000"/>
                        </a:solidFill>
                        <a:latin typeface="Cambria Math" pitchFamily="34" charset="0"/>
                        <a:ea typeface="Cambria Math" pitchFamily="34" charset="-122"/>
                        <a:cs typeface="Cambria Math" pitchFamily="34" charset="-120"/>
                      </a:rPr>
                      <m:t>𝑋</m:t>
                    </m:r>
                    <m:r>
                      <a:rPr lang="en-US" altLang="zh-CN" b="0" i="0">
                        <a:solidFill>
                          <a:srgbClr val="000000"/>
                        </a:solidFill>
                        <a:latin typeface="Cambria Math" pitchFamily="34" charset="0"/>
                        <a:ea typeface="Cambria Math" pitchFamily="34" charset="-122"/>
                        <a:cs typeface="Cambria Math" pitchFamily="34" charset="-120"/>
                      </a:rPr>
                      <m:t>=0,</m:t>
                    </m:r>
                    <m:r>
                      <a:rPr lang="en-US" altLang="zh-CN" b="0" i="0">
                        <a:solidFill>
                          <a:srgbClr val="000000"/>
                        </a:solidFill>
                        <a:latin typeface="Cambria Math" pitchFamily="34" charset="0"/>
                        <a:ea typeface="Cambria Math" pitchFamily="34" charset="-122"/>
                        <a:cs typeface="Cambria Math" pitchFamily="34" charset="-120"/>
                      </a:rPr>
                      <m:t>𝑌</m:t>
                    </m:r>
                    <m:r>
                      <a:rPr lang="en-US" altLang="zh-CN" b="0" i="0">
                        <a:solidFill>
                          <a:srgbClr val="000000"/>
                        </a:solidFill>
                        <a:latin typeface="Cambria Math" pitchFamily="34" charset="0"/>
                        <a:ea typeface="Cambria Math" pitchFamily="34" charset="-122"/>
                        <a:cs typeface="Cambria Math" pitchFamily="34" charset="-120"/>
                      </a:rPr>
                      <m:t>=1)=</m:t>
                    </m:r>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b="0" i="0">
                            <a:solidFill>
                              <a:srgbClr val="000000"/>
                            </a:solidFill>
                            <a:latin typeface="Cambria Math" pitchFamily="34" charset="0"/>
                            <a:ea typeface="Cambria Math" pitchFamily="34" charset="-122"/>
                            <a:cs typeface="Cambria Math" pitchFamily="34" charset="-120"/>
                          </a:rPr>
                          <m:t>5</m:t>
                        </m:r>
                      </m:num>
                      <m:den>
                        <m:r>
                          <a:rPr lang="en-US" altLang="zh-CN" b="0" i="0">
                            <a:solidFill>
                              <a:srgbClr val="000000"/>
                            </a:solidFill>
                            <a:latin typeface="Cambria Math" pitchFamily="34" charset="0"/>
                            <a:ea typeface="Cambria Math" pitchFamily="34" charset="-122"/>
                            <a:cs typeface="Cambria Math" pitchFamily="34" charset="-120"/>
                          </a:rPr>
                          <m:t>12</m:t>
                        </m:r>
                      </m:den>
                    </m:f>
                  </m:oMath>
                </a14:m>
                <a:r>
                  <a:rPr lang="en-US" altLang="zh-CN" b="0" i="0" dirty="0">
                    <a:solidFill>
                      <a:srgbClr val="000000"/>
                    </a:solidFill>
                    <a:latin typeface="微软雅黑" pitchFamily="34" charset="0"/>
                    <a:ea typeface="微软雅黑" pitchFamily="34" charset="-122"/>
                    <a:cs typeface="微软雅黑" pitchFamily="34" charset="-120"/>
                  </a:rPr>
                  <a:t>,由条件概率公式得，</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𝑃</m:t>
                    </m:r>
                    <m:r>
                      <a:rPr lang="en-US" altLang="zh-CN" b="0" i="0">
                        <a:solidFill>
                          <a:srgbClr val="000000"/>
                        </a:solidFill>
                        <a:latin typeface="Cambria Math" pitchFamily="34" charset="0"/>
                        <a:ea typeface="Cambria Math" pitchFamily="34" charset="-122"/>
                        <a:cs typeface="Cambria Math" pitchFamily="34" charset="-120"/>
                      </a:rPr>
                      <m:t>(</m:t>
                    </m:r>
                    <m:r>
                      <a:rPr lang="en-US" altLang="zh-CN" b="0" i="0">
                        <a:solidFill>
                          <a:srgbClr val="000000"/>
                        </a:solidFill>
                        <a:latin typeface="Cambria Math" pitchFamily="34" charset="0"/>
                        <a:ea typeface="Cambria Math" pitchFamily="34" charset="-122"/>
                        <a:cs typeface="Cambria Math" pitchFamily="34" charset="-120"/>
                      </a:rPr>
                      <m:t>𝑌</m:t>
                    </m:r>
                    <m:r>
                      <a:rPr lang="en-US" altLang="zh-CN" b="0" i="0">
                        <a:solidFill>
                          <a:srgbClr val="000000"/>
                        </a:solidFill>
                        <a:latin typeface="Cambria Math" pitchFamily="34" charset="0"/>
                        <a:ea typeface="Cambria Math" pitchFamily="34" charset="-122"/>
                        <a:cs typeface="Cambria Math" pitchFamily="34" charset="-120"/>
                      </a:rPr>
                      <m:t>=1|</m:t>
                    </m:r>
                    <m:r>
                      <a:rPr lang="en-US" altLang="zh-CN" b="0" i="0">
                        <a:solidFill>
                          <a:srgbClr val="000000"/>
                        </a:solidFill>
                        <a:latin typeface="Cambria Math" pitchFamily="34" charset="0"/>
                        <a:ea typeface="Cambria Math" pitchFamily="34" charset="-122"/>
                        <a:cs typeface="Cambria Math" pitchFamily="34" charset="-120"/>
                      </a:rPr>
                      <m:t>𝑋</m:t>
                    </m:r>
                    <m:r>
                      <a:rPr lang="en-US" altLang="zh-CN" b="0" i="0">
                        <a:solidFill>
                          <a:srgbClr val="000000"/>
                        </a:solidFill>
                        <a:latin typeface="Cambria Math" pitchFamily="34" charset="0"/>
                        <a:ea typeface="Cambria Math" pitchFamily="34" charset="-122"/>
                        <a:cs typeface="Cambria Math" pitchFamily="34" charset="-120"/>
                      </a:rPr>
                      <m:t>=0)=</m:t>
                    </m:r>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b="0" i="0">
                            <a:solidFill>
                              <a:srgbClr val="000000"/>
                            </a:solidFill>
                            <a:latin typeface="Cambria Math" pitchFamily="34" charset="0"/>
                            <a:ea typeface="Cambria Math" pitchFamily="34" charset="-122"/>
                            <a:cs typeface="Cambria Math" pitchFamily="34" charset="-120"/>
                          </a:rPr>
                          <m:t>𝑃</m:t>
                        </m:r>
                        <m:r>
                          <a:rPr lang="en-US" altLang="zh-CN" b="0" i="0">
                            <a:solidFill>
                              <a:srgbClr val="000000"/>
                            </a:solidFill>
                            <a:latin typeface="Cambria Math" pitchFamily="34" charset="0"/>
                            <a:ea typeface="Cambria Math" pitchFamily="34" charset="-122"/>
                            <a:cs typeface="Cambria Math" pitchFamily="34" charset="-120"/>
                          </a:rPr>
                          <m:t>(</m:t>
                        </m:r>
                        <m:r>
                          <a:rPr lang="en-US" altLang="zh-CN" b="0" i="0">
                            <a:solidFill>
                              <a:srgbClr val="000000"/>
                            </a:solidFill>
                            <a:latin typeface="Cambria Math" pitchFamily="34" charset="0"/>
                            <a:ea typeface="Cambria Math" pitchFamily="34" charset="-122"/>
                            <a:cs typeface="Cambria Math" pitchFamily="34" charset="-120"/>
                          </a:rPr>
                          <m:t>𝑋</m:t>
                        </m:r>
                        <m:r>
                          <a:rPr lang="en-US" altLang="zh-CN" b="0" i="0">
                            <a:solidFill>
                              <a:srgbClr val="000000"/>
                            </a:solidFill>
                            <a:latin typeface="Cambria Math" pitchFamily="34" charset="0"/>
                            <a:ea typeface="Cambria Math" pitchFamily="34" charset="-122"/>
                            <a:cs typeface="Cambria Math" pitchFamily="34" charset="-120"/>
                          </a:rPr>
                          <m:t>=0,</m:t>
                        </m:r>
                        <m:r>
                          <a:rPr lang="en-US" altLang="zh-CN" b="0" i="0">
                            <a:solidFill>
                              <a:srgbClr val="000000"/>
                            </a:solidFill>
                            <a:latin typeface="Cambria Math" pitchFamily="34" charset="0"/>
                            <a:ea typeface="Cambria Math" pitchFamily="34" charset="-122"/>
                            <a:cs typeface="Cambria Math" pitchFamily="34" charset="-120"/>
                          </a:rPr>
                          <m:t>𝑌</m:t>
                        </m:r>
                        <m:r>
                          <a:rPr lang="en-US" altLang="zh-CN" b="0" i="0">
                            <a:solidFill>
                              <a:srgbClr val="000000"/>
                            </a:solidFill>
                            <a:latin typeface="Cambria Math" pitchFamily="34" charset="0"/>
                            <a:ea typeface="Cambria Math" pitchFamily="34" charset="-122"/>
                            <a:cs typeface="Cambria Math" pitchFamily="34" charset="-120"/>
                          </a:rPr>
                          <m:t>=1)</m:t>
                        </m:r>
                      </m:num>
                      <m:den>
                        <m:r>
                          <a:rPr lang="en-US" altLang="zh-CN" b="0" i="0">
                            <a:solidFill>
                              <a:srgbClr val="000000"/>
                            </a:solidFill>
                            <a:latin typeface="Cambria Math" pitchFamily="34" charset="0"/>
                            <a:ea typeface="Cambria Math" pitchFamily="34" charset="-122"/>
                            <a:cs typeface="Cambria Math" pitchFamily="34" charset="-120"/>
                          </a:rPr>
                          <m:t>𝑃</m:t>
                        </m:r>
                        <m:r>
                          <a:rPr lang="en-US" altLang="zh-CN" b="0" i="0">
                            <a:solidFill>
                              <a:srgbClr val="000000"/>
                            </a:solidFill>
                            <a:latin typeface="Cambria Math" pitchFamily="34" charset="0"/>
                            <a:ea typeface="Cambria Math" pitchFamily="34" charset="-122"/>
                            <a:cs typeface="Cambria Math" pitchFamily="34" charset="-120"/>
                          </a:rPr>
                          <m:t>(</m:t>
                        </m:r>
                        <m:r>
                          <a:rPr lang="en-US" altLang="zh-CN" b="0" i="0">
                            <a:solidFill>
                              <a:srgbClr val="000000"/>
                            </a:solidFill>
                            <a:latin typeface="Cambria Math" pitchFamily="34" charset="0"/>
                            <a:ea typeface="Cambria Math" pitchFamily="34" charset="-122"/>
                            <a:cs typeface="Cambria Math" pitchFamily="34" charset="-120"/>
                          </a:rPr>
                          <m:t>𝑋</m:t>
                        </m:r>
                        <m:r>
                          <a:rPr lang="en-US" altLang="zh-CN" b="0" i="0">
                            <a:solidFill>
                              <a:srgbClr val="000000"/>
                            </a:solidFill>
                            <a:latin typeface="Cambria Math" pitchFamily="34" charset="0"/>
                            <a:ea typeface="Cambria Math" pitchFamily="34" charset="-122"/>
                            <a:cs typeface="Cambria Math" pitchFamily="34" charset="-120"/>
                          </a:rPr>
                          <m:t>=0)</m:t>
                        </m:r>
                      </m:den>
                    </m:f>
                    <m:r>
                      <a:rPr lang="en-US" altLang="zh-CN" b="0" i="0">
                        <a:solidFill>
                          <a:srgbClr val="000000"/>
                        </a:solidFill>
                        <a:latin typeface="Cambria Math" pitchFamily="34" charset="0"/>
                        <a:ea typeface="Cambria Math" pitchFamily="34" charset="-122"/>
                        <a:cs typeface="Cambria Math" pitchFamily="34" charset="-120"/>
                      </a:rPr>
                      <m:t>=</m:t>
                    </m:r>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b="0" i="0">
                                <a:solidFill>
                                  <a:srgbClr val="000000"/>
                                </a:solidFill>
                                <a:latin typeface="Cambria Math" pitchFamily="34" charset="0"/>
                                <a:ea typeface="Cambria Math" pitchFamily="34" charset="-122"/>
                                <a:cs typeface="Cambria Math" pitchFamily="34" charset="-120"/>
                              </a:rPr>
                              <m:t>5</m:t>
                            </m:r>
                          </m:num>
                          <m:den>
                            <m:r>
                              <a:rPr lang="en-US" altLang="zh-CN" b="0" i="0">
                                <a:solidFill>
                                  <a:srgbClr val="000000"/>
                                </a:solidFill>
                                <a:latin typeface="Cambria Math" pitchFamily="34" charset="0"/>
                                <a:ea typeface="Cambria Math" pitchFamily="34" charset="-122"/>
                                <a:cs typeface="Cambria Math" pitchFamily="34" charset="-120"/>
                              </a:rPr>
                              <m:t>12</m:t>
                            </m:r>
                          </m:den>
                        </m:f>
                      </m:num>
                      <m:den>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b="0" i="0">
                                <a:solidFill>
                                  <a:srgbClr val="000000"/>
                                </a:solidFill>
                                <a:latin typeface="Cambria Math" pitchFamily="34" charset="0"/>
                                <a:ea typeface="Cambria Math" pitchFamily="34" charset="-122"/>
                                <a:cs typeface="Cambria Math" pitchFamily="34" charset="-120"/>
                              </a:rPr>
                              <m:t>2</m:t>
                            </m:r>
                          </m:num>
                          <m:den>
                            <m:r>
                              <a:rPr lang="en-US" altLang="zh-CN" b="0" i="0">
                                <a:solidFill>
                                  <a:srgbClr val="000000"/>
                                </a:solidFill>
                                <a:latin typeface="Cambria Math" pitchFamily="34" charset="0"/>
                                <a:ea typeface="Cambria Math" pitchFamily="34" charset="-122"/>
                                <a:cs typeface="Cambria Math" pitchFamily="34" charset="-120"/>
                              </a:rPr>
                              <m:t>3</m:t>
                            </m:r>
                          </m:den>
                        </m:f>
                      </m:den>
                    </m:f>
                    <m:r>
                      <a:rPr lang="en-US" altLang="zh-CN" b="0" i="0">
                        <a:solidFill>
                          <a:srgbClr val="000000"/>
                        </a:solidFill>
                        <a:latin typeface="Cambria Math" pitchFamily="34" charset="0"/>
                        <a:ea typeface="Cambria Math" pitchFamily="34" charset="-122"/>
                        <a:cs typeface="Cambria Math" pitchFamily="34" charset="-120"/>
                      </a:rPr>
                      <m:t>=</m:t>
                    </m:r>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b="0" i="0">
                            <a:solidFill>
                              <a:srgbClr val="000000"/>
                            </a:solidFill>
                            <a:latin typeface="Cambria Math" pitchFamily="34" charset="0"/>
                            <a:ea typeface="Cambria Math" pitchFamily="34" charset="-122"/>
                            <a:cs typeface="Cambria Math" pitchFamily="34" charset="-120"/>
                          </a:rPr>
                          <m:t>5</m:t>
                        </m:r>
                      </m:num>
                      <m:den>
                        <m:r>
                          <a:rPr lang="en-US" altLang="zh-CN" b="0" i="0">
                            <a:solidFill>
                              <a:srgbClr val="000000"/>
                            </a:solidFill>
                            <a:latin typeface="Cambria Math" pitchFamily="34" charset="0"/>
                            <a:ea typeface="Cambria Math" pitchFamily="34" charset="-122"/>
                            <a:cs typeface="Cambria Math" pitchFamily="34" charset="-120"/>
                          </a:rPr>
                          <m:t>8</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.故选B.</a:t>
                </a:r>
                <a:endParaRPr lang="en-US" altLang="zh-CN" dirty="0"/>
              </a:p>
            </p:txBody>
          </p:sp>
        </mc:Choice>
        <mc:Fallback>
          <p:sp>
            <p:nvSpPr>
              <p:cNvPr id="5" name="QC_4_AS.6_1#ca62a9094?vop=1&amp;pid=2ac0a60f0&amp;color=0,0,0&amp;vtp=1&amp;bbb=1&amp;hb=1"/>
              <p:cNvSpPr>
                <a:spLocks noRot="1" noChangeAspect="1" noMove="1" noResize="1" noEditPoints="1" noAdjustHandles="1" noChangeArrowheads="1" noChangeShapeType="1" noTextEdit="1"/>
              </p:cNvSpPr>
              <p:nvPr/>
            </p:nvSpPr>
            <p:spPr>
              <a:xfrm>
                <a:off x="832104" y="2563296"/>
                <a:ext cx="10533888" cy="2425700"/>
              </a:xfrm>
              <a:prstGeom prst="rect">
                <a:avLst/>
              </a:prstGeom>
              <a:blipFill>
                <a:blip r:embed="rId5"/>
                <a:stretch>
                  <a:fillRect l="-1389" b="-251"/>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5">
                                            <p:txEl>
                                              <p:pRg st="1" end="1"/>
                                            </p:txEl>
                                          </p:spTgt>
                                        </p:tgtEl>
                                        <p:attrNameLst>
                                          <p:attrName>style.visibility</p:attrName>
                                        </p:attrNameLst>
                                      </p:cBhvr>
                                      <p:to>
                                        <p:strVal val="visible"/>
                                      </p:to>
                                    </p:set>
                                    <p:anim calcmode="lin" valueType="num">
                                      <p:cBhvr additive="base">
                                        <p:cTn id="2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5">
                                            <p:txEl>
                                              <p:pRg st="2" end="2"/>
                                            </p:txEl>
                                          </p:spTgt>
                                        </p:tgtEl>
                                        <p:attrNameLst>
                                          <p:attrName>style.visibility</p:attrName>
                                        </p:attrNameLst>
                                      </p:cBhvr>
                                      <p:to>
                                        <p:strVal val="visible"/>
                                      </p:to>
                                    </p:set>
                                    <p:anim calcmode="lin" valueType="num">
                                      <p:cBhvr additive="base">
                                        <p:cTn id="29"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5">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5">
                                            <p:txEl>
                                              <p:pRg st="3" end="3"/>
                                            </p:txEl>
                                          </p:spTgt>
                                        </p:tgtEl>
                                        <p:attrNameLst>
                                          <p:attrName>style.visibility</p:attrName>
                                        </p:attrNameLst>
                                      </p:cBhvr>
                                      <p:to>
                                        <p:strVal val="visible"/>
                                      </p:to>
                                    </p:set>
                                    <p:anim calcmode="lin" valueType="num">
                                      <p:cBhvr additive="base">
                                        <p:cTn id="33"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5">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5.xml><?xml version="1.0" encoding="utf-8"?>
<p:sld xmlns:a="http://schemas.openxmlformats.org/drawingml/2006/main" xmlns:r="http://schemas.openxmlformats.org/officeDocument/2006/relationships" xmlns:p="http://schemas.openxmlformats.org/presentationml/2006/main">
  <p:cSld name="Slide 5&amp;si=5">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BD.7_1#a7b6ce607?vop=1&amp;pid=2ac0a60f0&amp;color=0,0,0&amp;vtp=1&amp;bt=1&amp;bbb=1&amp;hb=1"/>
              <p:cNvSpPr/>
              <p:nvPr/>
            </p:nvSpPr>
            <p:spPr>
              <a:xfrm>
                <a:off x="832104" y="1080000"/>
                <a:ext cx="10533888" cy="11893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3.</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现有一种检验方法，其检验结果只有阴性和阳性两种情况，对患</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𝑋</m:t>
                    </m:r>
                  </m:oMath>
                </a14:m>
                <a:r>
                  <a:rPr lang="en-US" altLang="zh-CN" sz="1800" b="0" i="0" dirty="0">
                    <a:solidFill>
                      <a:srgbClr val="000000"/>
                    </a:solidFill>
                    <a:latin typeface="微软雅黑" pitchFamily="34" charset="0"/>
                    <a:ea typeface="微软雅黑" pitchFamily="34" charset="-122"/>
                    <a:cs typeface="微软雅黑" pitchFamily="34" charset="-120"/>
                  </a:rPr>
                  <a:t>疾病的人检验结果</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99%</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呈阳性</a:t>
                </a:r>
                <a:r>
                  <a:rPr lang="en-US" altLang="zh-CN" sz="1800" b="0" i="0">
                    <a:solidFill>
                      <a:srgbClr val="000000"/>
                    </a:solidFill>
                    <a:latin typeface="微软雅黑" pitchFamily="34" charset="0"/>
                    <a:ea typeface="微软雅黑" pitchFamily="34" charset="-122"/>
                    <a:cs typeface="微软雅黑" pitchFamily="34" charset="-120"/>
                  </a:rPr>
                  <a:t>，对未</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患</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𝑋</m:t>
                    </m:r>
                  </m:oMath>
                </a14:m>
                <a:r>
                  <a:rPr lang="en-US" altLang="zh-CN" sz="1800" b="0" i="0" dirty="0">
                    <a:solidFill>
                      <a:srgbClr val="000000"/>
                    </a:solidFill>
                    <a:latin typeface="微软雅黑" pitchFamily="34" charset="0"/>
                    <a:ea typeface="微软雅黑" pitchFamily="34" charset="-122"/>
                    <a:cs typeface="微软雅黑" pitchFamily="34" charset="-120"/>
                  </a:rPr>
                  <a:t>疾病的人检验结果</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99.9%</m:t>
                    </m:r>
                  </m:oMath>
                </a14:m>
                <a:r>
                  <a:rPr lang="en-US" altLang="zh-CN" sz="1800" b="0" i="0" dirty="0">
                    <a:solidFill>
                      <a:srgbClr val="000000"/>
                    </a:solidFill>
                    <a:latin typeface="微软雅黑" pitchFamily="34" charset="0"/>
                    <a:ea typeface="微软雅黑" pitchFamily="34" charset="-122"/>
                    <a:cs typeface="微软雅黑" pitchFamily="34" charset="-120"/>
                  </a:rPr>
                  <a:t>呈阴性.我们称检验结果为阳性的人中未患病比例为误诊率.已知一地区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𝑋</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疾病</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的患病率为</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0.000</m:t>
                    </m:r>
                    <m:r>
                      <m:rPr>
                        <m:nor/>
                      </m:rPr>
                      <a:rPr lang="en-US" altLang="zh-CN" b="0" i="0">
                        <a:solidFill>
                          <a:srgbClr val="000000"/>
                        </a:solidFill>
                        <a:latin typeface="Cambria Math" pitchFamily="34" charset="0"/>
                        <a:ea typeface="Cambria Math" pitchFamily="34" charset="-122"/>
                        <a:cs typeface="Cambria Math" pitchFamily="34" charset="-120"/>
                      </a:rPr>
                      <m:t> </m:t>
                    </m:r>
                    <m:r>
                      <a:rPr lang="en-US" altLang="zh-CN" b="0" i="0">
                        <a:solidFill>
                          <a:srgbClr val="000000"/>
                        </a:solidFill>
                        <a:latin typeface="Cambria Math" pitchFamily="34" charset="0"/>
                        <a:ea typeface="Cambria Math" pitchFamily="34" charset="-122"/>
                        <a:cs typeface="Cambria Math" pitchFamily="34" charset="-120"/>
                      </a:rPr>
                      <m:t>4</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a:t>
                </a:r>
                <a:r>
                  <a:rPr lang="en-US" altLang="zh-CN" b="0" i="0">
                    <a:solidFill>
                      <a:srgbClr val="000000"/>
                    </a:solidFill>
                    <a:latin typeface="微软雅黑" pitchFamily="34" charset="0"/>
                    <a:ea typeface="微软雅黑" pitchFamily="34" charset="-122"/>
                    <a:cs typeface="微软雅黑" pitchFamily="34" charset="-120"/>
                  </a:rPr>
                  <a:t>则这种检验方法在该地区的误诊率约为(</a:t>
                </a:r>
                <a:r>
                  <a:rPr lang="en-US" altLang="zh-CN" b="0" i="0">
                    <a:solidFill>
                      <a:srgbClr val="000000"/>
                    </a:solidFill>
                    <a:latin typeface="SimSun" pitchFamily="34" charset="0"/>
                    <a:ea typeface="SimSun" pitchFamily="34" charset="-122"/>
                    <a:cs typeface="SimSun" pitchFamily="34" charset="-120"/>
                  </a:rPr>
                  <a:t> </a:t>
                </a:r>
                <a:r>
                  <a:rPr lang="en-US" altLang="zh-CN" b="1" i="0">
                    <a:solidFill>
                      <a:srgbClr val="000000"/>
                    </a:solidFill>
                    <a:latin typeface="SimSun" pitchFamily="34" charset="0"/>
                    <a:ea typeface="SimSun" pitchFamily="34" charset="-122"/>
                    <a:cs typeface="SimSun" pitchFamily="34" charset="-120"/>
                  </a:rPr>
                  <a:t>    </a:t>
                </a:r>
                <a:r>
                  <a:rPr lang="en-US" altLang="zh-CN" b="0" i="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2" name="QC_4_BD.7_1#a7b6ce607?vop=1&amp;pid=2ac0a60f0&amp;color=0,0,0&amp;vtp=1&amp;bt=1&amp;bbb=1&amp;hb=1"/>
              <p:cNvSpPr>
                <a:spLocks noRot="1" noChangeAspect="1" noMove="1" noResize="1" noEditPoints="1" noAdjustHandles="1" noChangeArrowheads="1" noChangeShapeType="1" noTextEdit="1"/>
              </p:cNvSpPr>
              <p:nvPr/>
            </p:nvSpPr>
            <p:spPr>
              <a:xfrm>
                <a:off x="832104" y="1080000"/>
                <a:ext cx="10533888" cy="1189355"/>
              </a:xfrm>
              <a:prstGeom prst="rect">
                <a:avLst/>
              </a:prstGeom>
              <a:blipFill>
                <a:blip r:embed="rId3"/>
                <a:stretch>
                  <a:fillRect l="-1389" r="-1331" b="-12308"/>
                </a:stretch>
              </a:blipFill>
              <a:ln/>
            </p:spPr>
            <p:txBody>
              <a:bodyPr/>
              <a:lstStyle/>
              <a:p>
                <a:r>
                  <a:rPr lang="zh-CN" altLang="en-US">
                    <a:noFill/>
                  </a:rPr>
                  <a:t> </a:t>
                </a:r>
              </a:p>
            </p:txBody>
          </p:sp>
        </mc:Fallback>
      </mc:AlternateContent>
      <p:sp>
        <p:nvSpPr>
          <p:cNvPr id="3" name="QC_4_AN.8_1#a7b6ce607.bracket?vop=1&amp;pid=2ac0a60f0&amp;color=0,0,0&amp;vpa=3&amp;vtp=1"/>
          <p:cNvSpPr/>
          <p:nvPr/>
        </p:nvSpPr>
        <p:spPr>
          <a:xfrm>
            <a:off x="7006685" y="1904865"/>
            <a:ext cx="331788" cy="353822"/>
          </a:xfrm>
          <a:prstGeom prst="rect">
            <a:avLst/>
          </a:prstGeom>
          <a:noFill/>
          <a:ln/>
        </p:spPr>
        <p:txBody>
          <a:bodyPr wrap="none" lIns="0" tIns="0" rIns="0" bIns="0" rtlCol="0" anchor="t"/>
          <a:lstStyle/>
          <a:p>
            <a:pPr algn="ctr" latinLnBrk="1">
              <a:lnSpc>
                <a:spcPts val="3100"/>
              </a:lnSpc>
            </a:pPr>
            <a:r>
              <a:rPr lang="en-US" altLang="zh-CN" b="1" i="0" dirty="0">
                <a:solidFill>
                  <a:srgbClr val="FF0000"/>
                </a:solidFill>
                <a:latin typeface="Arial (正文)" pitchFamily="34" charset="0"/>
                <a:ea typeface="微软雅黑" pitchFamily="34" charset="-122"/>
                <a:cs typeface="Arial (正文)" pitchFamily="34" charset="-120"/>
              </a:rPr>
              <a:t>A</a:t>
            </a:r>
            <a:endParaRPr lang="en-US" altLang="zh-CN" dirty="0"/>
          </a:p>
        </p:txBody>
      </p:sp>
      <p:sp>
        <p:nvSpPr>
          <p:cNvPr id="4" name="QC_4_BD.7_2#a7b6ce607.choices?vop=1&amp;pid=2ac0a60f0&amp;color=0,0,0&amp;vtp=1&amp;bbb=1"/>
          <p:cNvSpPr/>
          <p:nvPr/>
        </p:nvSpPr>
        <p:spPr>
          <a:xfrm>
            <a:off x="832104" y="2275832"/>
            <a:ext cx="10533888" cy="360680"/>
          </a:xfrm>
          <a:prstGeom prst="rect">
            <a:avLst/>
          </a:prstGeom>
          <a:noFill/>
          <a:ln/>
        </p:spPr>
        <p:txBody>
          <a:bodyPr wrap="none" lIns="0" tIns="0" rIns="0" bIns="0" rtlCol="0" anchor="t"/>
          <a:lstStyle/>
          <a:p>
            <a:pPr latinLnBrk="1">
              <a:lnSpc>
                <a:spcPts val="3200"/>
              </a:lnSpc>
              <a:tabLst>
                <a:tab pos="2700147" algn="l"/>
                <a:tab pos="5374894" algn="l"/>
                <a:tab pos="8049641" algn="l"/>
              </a:tabLst>
            </a:pP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0" i="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0.716</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B.</a:t>
            </a:r>
            <a:r>
              <a:rPr lang="en-US" altLang="zh-CN" sz="1800" b="0"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0.618</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C.</a:t>
            </a:r>
            <a:r>
              <a:rPr lang="en-US" altLang="zh-CN" sz="1800" b="0"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0.112</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D</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0.067</a:t>
            </a:r>
            <a:endParaRPr lang="en-US" altLang="zh-CN" sz="1800" dirty="0"/>
          </a:p>
        </p:txBody>
      </p:sp>
      <mc:AlternateContent xmlns:mc="http://schemas.openxmlformats.org/markup-compatibility/2006">
        <mc:Choice xmlns:a14="http://schemas.microsoft.com/office/drawing/2010/main" Requires="a14">
          <p:sp>
            <p:nvSpPr>
              <p:cNvPr id="5" name="QC_4_AS.9_1#a7b6ce607?vop=1&amp;pid=2ac0a60f0&amp;color=0,0,0&amp;vtp=1&amp;bbb=1"/>
              <p:cNvSpPr/>
              <p:nvPr/>
            </p:nvSpPr>
            <p:spPr>
              <a:xfrm>
                <a:off x="832104" y="2640322"/>
                <a:ext cx="10533888" cy="179070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【解析】记事件</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r>
                      <a:rPr lang="en-US" altLang="zh-CN" sz="1800" b="0" i="0">
                        <a:solidFill>
                          <a:srgbClr val="000000"/>
                        </a:solidFill>
                        <a:latin typeface="Cambria Math" pitchFamily="34" charset="0"/>
                        <a:ea typeface="Cambria Math" pitchFamily="34" charset="-122"/>
                        <a:cs typeface="Cambria Math" pitchFamily="34" charset="-120"/>
                      </a:rPr>
                      <m:t>:</m:t>
                    </m:r>
                  </m:oMath>
                </a14:m>
                <a:r>
                  <a:rPr lang="en-US" altLang="zh-CN" sz="1800" b="0" i="0" dirty="0">
                    <a:solidFill>
                      <a:srgbClr val="000000"/>
                    </a:solidFill>
                    <a:latin typeface="微软雅黑" pitchFamily="34" charset="0"/>
                    <a:ea typeface="微软雅黑" pitchFamily="34" charset="-122"/>
                    <a:cs typeface="微软雅黑" pitchFamily="34" charset="-120"/>
                  </a:rPr>
                  <a:t>检查结果呈阳性,事件</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r>
                      <a:rPr lang="en-US" altLang="zh-CN" sz="1800" b="0" i="0">
                        <a:solidFill>
                          <a:srgbClr val="000000"/>
                        </a:solidFill>
                        <a:latin typeface="Cambria Math" pitchFamily="34" charset="0"/>
                        <a:ea typeface="Cambria Math" pitchFamily="34" charset="-122"/>
                        <a:cs typeface="Cambria Math" pitchFamily="34" charset="-120"/>
                      </a:rPr>
                      <m:t>:</m:t>
                    </m:r>
                  </m:oMath>
                </a14:m>
                <a:r>
                  <a:rPr lang="en-US" altLang="zh-CN" sz="1800" b="0" i="0" dirty="0">
                    <a:solidFill>
                      <a:srgbClr val="000000"/>
                    </a:solidFill>
                    <a:latin typeface="微软雅黑" pitchFamily="34" charset="0"/>
                    <a:ea typeface="微软雅黑" pitchFamily="34" charset="-122"/>
                    <a:cs typeface="微软雅黑" pitchFamily="34" charset="-120"/>
                  </a:rPr>
                  <a:t>被检查者确实患</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𝑋</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疾病,</a:t>
                </a:r>
                <a:endParaRPr lang="en-US" altLang="zh-CN" sz="1800" dirty="0"/>
              </a:p>
              <a:p>
                <a:pPr latinLnBrk="1">
                  <a:lnSpc>
                    <a:spcPts val="3300"/>
                  </a:lnSpc>
                </a:pPr>
                <a:r>
                  <a:rPr lang="en-US" altLang="zh-CN" b="0" i="0">
                    <a:solidFill>
                      <a:srgbClr val="000000"/>
                    </a:solidFill>
                    <a:latin typeface="微软雅黑" pitchFamily="34" charset="0"/>
                    <a:ea typeface="微软雅黑" pitchFamily="34" charset="-122"/>
                    <a:cs typeface="微软雅黑" pitchFamily="34" charset="-120"/>
                  </a:rPr>
                  <a:t>由</a:t>
                </a:r>
                <a:r>
                  <a:rPr lang="en-US" altLang="zh-CN" sz="1800" b="0" i="0">
                    <a:solidFill>
                      <a:srgbClr val="000000"/>
                    </a:solidFill>
                    <a:latin typeface="微软雅黑" pitchFamily="34" charset="0"/>
                    <a:ea typeface="微软雅黑" pitchFamily="34" charset="-122"/>
                    <a:cs typeface="微软雅黑" pitchFamily="34" charset="-120"/>
                  </a:rPr>
                  <a:t>题意可知</a:t>
                </a:r>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𝐵</m:t>
                    </m:r>
                    <m:r>
                      <a:rPr lang="en-US" altLang="zh-CN" sz="1800" b="0" i="0">
                        <a:solidFill>
                          <a:srgbClr val="000000"/>
                        </a:solidFill>
                        <a:latin typeface="Cambria Math" pitchFamily="34" charset="0"/>
                        <a:ea typeface="Cambria Math" pitchFamily="34" charset="-122"/>
                        <a:cs typeface="Cambria Math" pitchFamily="34" charset="-120"/>
                      </a:rPr>
                      <m:t>)=0.000</m:t>
                    </m:r>
                    <m:r>
                      <m:rPr>
                        <m:nor/>
                      </m:rPr>
                      <a:rPr lang="en-US" altLang="zh-CN" sz="1800" b="0" i="0">
                        <a:solidFill>
                          <a:srgbClr val="000000"/>
                        </a:solidFill>
                        <a:latin typeface="Cambria Math" pitchFamily="34" charset="0"/>
                        <a:ea typeface="Cambria Math" pitchFamily="34" charset="-122"/>
                        <a:cs typeface="Cambria Math" pitchFamily="34" charset="-120"/>
                      </a:rPr>
                      <m:t> </m:t>
                    </m:r>
                    <m:r>
                      <a:rPr lang="en-US" altLang="zh-CN" sz="1800" b="0" i="0">
                        <a:solidFill>
                          <a:srgbClr val="000000"/>
                        </a:solidFill>
                        <a:latin typeface="Cambria Math" pitchFamily="34" charset="0"/>
                        <a:ea typeface="Cambria Math" pitchFamily="34" charset="-122"/>
                        <a:cs typeface="Cambria Math" pitchFamily="34" charset="-120"/>
                      </a:rPr>
                      <m:t>4</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bar>
                      <m:barPr>
                        <m:pos m:val="top"/>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barPr>
                      <m:e>
                        <m:r>
                          <a:rPr lang="en-US" altLang="zh-CN" sz="1800">
                            <a:solidFill>
                              <a:srgbClr val="000000"/>
                            </a:solidFill>
                            <a:latin typeface="Cambria Math" panose="02040503050406030204" pitchFamily="18" charset="0"/>
                          </a:rPr>
                          <m:t>𝐵</m:t>
                        </m:r>
                      </m:e>
                    </m:bar>
                    <m:r>
                      <a:rPr lang="en-US" altLang="zh-CN" sz="1800" b="0" i="0">
                        <a:solidFill>
                          <a:srgbClr val="000000"/>
                        </a:solidFill>
                        <a:latin typeface="Cambria Math" pitchFamily="34" charset="0"/>
                        <a:ea typeface="Cambria Math" pitchFamily="34" charset="-122"/>
                        <a:cs typeface="Cambria Math" pitchFamily="34" charset="-120"/>
                      </a:rPr>
                      <m:t>)=0.999</m:t>
                    </m:r>
                    <m:r>
                      <m:rPr>
                        <m:nor/>
                      </m:rPr>
                      <a:rPr lang="en-US" altLang="zh-CN" sz="1800" b="0" i="0">
                        <a:solidFill>
                          <a:srgbClr val="000000"/>
                        </a:solidFill>
                        <a:latin typeface="Cambria Math" pitchFamily="34" charset="0"/>
                        <a:ea typeface="Cambria Math" pitchFamily="34" charset="-122"/>
                        <a:cs typeface="Cambria Math" pitchFamily="34" charset="-120"/>
                      </a:rPr>
                      <m:t> </m:t>
                    </m:r>
                    <m:r>
                      <a:rPr lang="en-US" altLang="zh-CN" sz="1800" b="0" i="0">
                        <a:solidFill>
                          <a:srgbClr val="000000"/>
                        </a:solidFill>
                        <a:latin typeface="Cambria Math" pitchFamily="34" charset="0"/>
                        <a:ea typeface="Cambria Math" pitchFamily="34" charset="-122"/>
                        <a:cs typeface="Cambria Math" pitchFamily="34" charset="-120"/>
                      </a:rPr>
                      <m:t>6</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𝐴</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𝐵</m:t>
                    </m:r>
                    <m:r>
                      <a:rPr lang="en-US" altLang="zh-CN" sz="1800" b="0" i="0">
                        <a:solidFill>
                          <a:srgbClr val="000000"/>
                        </a:solidFill>
                        <a:latin typeface="Cambria Math" pitchFamily="34" charset="0"/>
                        <a:ea typeface="Cambria Math" pitchFamily="34" charset="-122"/>
                        <a:cs typeface="Cambria Math" pitchFamily="34" charset="-120"/>
                      </a:rPr>
                      <m:t>)=0.99</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𝐴</m:t>
                    </m:r>
                    <m:r>
                      <a:rPr lang="en-US" altLang="zh-CN" sz="1800" b="0" i="0">
                        <a:solidFill>
                          <a:srgbClr val="000000"/>
                        </a:solidFill>
                        <a:latin typeface="Cambria Math" pitchFamily="34" charset="0"/>
                        <a:ea typeface="Cambria Math" pitchFamily="34" charset="-122"/>
                        <a:cs typeface="Cambria Math" pitchFamily="34" charset="-120"/>
                      </a:rPr>
                      <m:t>|</m:t>
                    </m:r>
                    <m:bar>
                      <m:barPr>
                        <m:pos m:val="top"/>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barPr>
                      <m:e>
                        <m:r>
                          <a:rPr lang="en-US" altLang="zh-CN" sz="1800">
                            <a:solidFill>
                              <a:srgbClr val="000000"/>
                            </a:solidFill>
                            <a:latin typeface="Cambria Math" panose="02040503050406030204" pitchFamily="18" charset="0"/>
                          </a:rPr>
                          <m:t>𝐵</m:t>
                        </m:r>
                      </m:e>
                    </m:bar>
                    <m:r>
                      <a:rPr lang="en-US" altLang="zh-CN" sz="1800" b="0" i="0">
                        <a:solidFill>
                          <a:srgbClr val="000000"/>
                        </a:solidFill>
                        <a:latin typeface="Cambria Math" pitchFamily="34" charset="0"/>
                        <a:ea typeface="Cambria Math" pitchFamily="34" charset="-122"/>
                        <a:cs typeface="Cambria Math" pitchFamily="34" charset="-120"/>
                      </a:rPr>
                      <m:t>)=0.001</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p>
              <a:p>
                <a:pPr latinLnBrk="1">
                  <a:lnSpc>
                    <a:spcPts val="3300"/>
                  </a:lnSpc>
                </a:pPr>
                <a:r>
                  <a:rPr lang="en-US" altLang="zh-CN" b="0" i="0">
                    <a:solidFill>
                      <a:srgbClr val="000000"/>
                    </a:solidFill>
                    <a:latin typeface="微软雅黑" pitchFamily="34" charset="0"/>
                    <a:ea typeface="微软雅黑" pitchFamily="34" charset="-122"/>
                    <a:cs typeface="微软雅黑" pitchFamily="34" charset="-120"/>
                  </a:rPr>
                  <a:t>所</a:t>
                </a:r>
                <a:r>
                  <a:rPr lang="en-US" altLang="zh-CN" sz="1800" b="0" i="0">
                    <a:solidFill>
                      <a:srgbClr val="000000"/>
                    </a:solidFill>
                    <a:latin typeface="微软雅黑" pitchFamily="34" charset="0"/>
                    <a:ea typeface="微软雅黑" pitchFamily="34" charset="-122"/>
                    <a:cs typeface="微软雅黑" pitchFamily="34" charset="-120"/>
                  </a:rPr>
                  <a:t>以</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𝐴</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𝐵</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𝐴</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𝐵</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bar>
                      <m:barPr>
                        <m:pos m:val="top"/>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barPr>
                      <m:e>
                        <m:r>
                          <a:rPr lang="en-US" altLang="zh-CN" sz="1800">
                            <a:solidFill>
                              <a:srgbClr val="000000"/>
                            </a:solidFill>
                            <a:latin typeface="Cambria Math" panose="02040503050406030204" pitchFamily="18" charset="0"/>
                          </a:rPr>
                          <m:t>𝐵</m:t>
                        </m:r>
                      </m:e>
                    </m:ba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𝐴</m:t>
                    </m:r>
                    <m:r>
                      <a:rPr lang="en-US" altLang="zh-CN" sz="1800" b="0" i="0">
                        <a:solidFill>
                          <a:srgbClr val="000000"/>
                        </a:solidFill>
                        <a:latin typeface="Cambria Math" pitchFamily="34" charset="0"/>
                        <a:ea typeface="Cambria Math" pitchFamily="34" charset="-122"/>
                        <a:cs typeface="Cambria Math" pitchFamily="34" charset="-120"/>
                      </a:rPr>
                      <m:t>|</m:t>
                    </m:r>
                    <m:bar>
                      <m:barPr>
                        <m:pos m:val="top"/>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barPr>
                      <m:e>
                        <m:r>
                          <a:rPr lang="en-US" altLang="zh-CN" sz="1800">
                            <a:solidFill>
                              <a:srgbClr val="000000"/>
                            </a:solidFill>
                            <a:latin typeface="Cambria Math" panose="02040503050406030204" pitchFamily="18" charset="0"/>
                          </a:rPr>
                          <m:t>𝐵</m:t>
                        </m:r>
                      </m:e>
                    </m:bar>
                    <m:r>
                      <a:rPr lang="en-US" altLang="zh-CN" sz="1800" b="0" i="0">
                        <a:solidFill>
                          <a:srgbClr val="000000"/>
                        </a:solidFill>
                        <a:latin typeface="Cambria Math" pitchFamily="34" charset="0"/>
                        <a:ea typeface="Cambria Math" pitchFamily="34" charset="-122"/>
                        <a:cs typeface="Cambria Math" pitchFamily="34" charset="-120"/>
                      </a:rPr>
                      <m:t>)=0.000</m:t>
                    </m:r>
                    <m:r>
                      <m:rPr>
                        <m:nor/>
                      </m:rPr>
                      <a:rPr lang="en-US" altLang="zh-CN" sz="1800" b="0" i="0">
                        <a:solidFill>
                          <a:srgbClr val="000000"/>
                        </a:solidFill>
                        <a:latin typeface="Cambria Math" pitchFamily="34" charset="0"/>
                        <a:ea typeface="Cambria Math" pitchFamily="34" charset="-122"/>
                        <a:cs typeface="Cambria Math" pitchFamily="34" charset="-120"/>
                      </a:rPr>
                      <m:t> </m:t>
                    </m:r>
                    <m:r>
                      <a:rPr lang="en-US" altLang="zh-CN" sz="1800" b="0" i="0">
                        <a:solidFill>
                          <a:srgbClr val="000000"/>
                        </a:solidFill>
                        <a:latin typeface="Cambria Math" pitchFamily="34" charset="0"/>
                        <a:ea typeface="Cambria Math" pitchFamily="34" charset="-122"/>
                        <a:cs typeface="Cambria Math" pitchFamily="34" charset="-120"/>
                      </a:rPr>
                      <m:t>4×0.99+0.999</m:t>
                    </m:r>
                    <m:r>
                      <m:rPr>
                        <m:nor/>
                      </m:rPr>
                      <a:rPr lang="en-US" altLang="zh-CN" sz="1800" b="0" i="0">
                        <a:solidFill>
                          <a:srgbClr val="000000"/>
                        </a:solidFill>
                        <a:latin typeface="Cambria Math" pitchFamily="34" charset="0"/>
                        <a:ea typeface="Cambria Math" pitchFamily="34" charset="-122"/>
                        <a:cs typeface="Cambria Math" pitchFamily="34" charset="-120"/>
                      </a:rPr>
                      <m:t> </m:t>
                    </m:r>
                    <m:r>
                      <a:rPr lang="en-US" altLang="zh-CN" sz="1800" b="0" i="0">
                        <a:solidFill>
                          <a:srgbClr val="000000"/>
                        </a:solidFill>
                        <a:latin typeface="Cambria Math" pitchFamily="34" charset="0"/>
                        <a:ea typeface="Cambria Math" pitchFamily="34" charset="-122"/>
                        <a:cs typeface="Cambria Math" pitchFamily="34" charset="-120"/>
                      </a:rPr>
                      <m:t>6×0.001=0.001</m:t>
                    </m:r>
                    <m:r>
                      <m:rPr>
                        <m:nor/>
                      </m:rPr>
                      <a:rPr lang="en-US" altLang="zh-CN" sz="1800" b="0" i="0">
                        <a:solidFill>
                          <a:srgbClr val="000000"/>
                        </a:solidFill>
                        <a:latin typeface="Cambria Math" pitchFamily="34" charset="0"/>
                        <a:ea typeface="Cambria Math" pitchFamily="34" charset="-122"/>
                        <a:cs typeface="Cambria Math" pitchFamily="34" charset="-120"/>
                      </a:rPr>
                      <m:t> </m:t>
                    </m:r>
                    <m:r>
                      <a:rPr lang="en-US" altLang="zh-CN" sz="1800" b="0" i="0">
                        <a:solidFill>
                          <a:srgbClr val="000000"/>
                        </a:solidFill>
                        <a:latin typeface="Cambria Math" pitchFamily="34" charset="0"/>
                        <a:ea typeface="Cambria Math" pitchFamily="34" charset="-122"/>
                        <a:cs typeface="Cambria Math" pitchFamily="34" charset="-120"/>
                      </a:rPr>
                      <m:t>395</m:t>
                    </m:r>
                    <m:r>
                      <m:rPr>
                        <m:nor/>
                      </m:rPr>
                      <a:rPr lang="en-US" altLang="zh-CN" sz="1800" b="0" i="0">
                        <a:solidFill>
                          <a:srgbClr val="000000"/>
                        </a:solidFill>
                        <a:latin typeface="Cambria Math" pitchFamily="34" charset="0"/>
                        <a:ea typeface="Cambria Math" pitchFamily="34" charset="-122"/>
                        <a:cs typeface="Cambria Math" pitchFamily="34" charset="-120"/>
                      </a:rPr>
                      <m:t> </m:t>
                    </m:r>
                    <m:r>
                      <a:rPr lang="en-US" altLang="zh-CN" sz="1800" b="0" i="0">
                        <a:solidFill>
                          <a:srgbClr val="000000"/>
                        </a:solidFill>
                        <a:latin typeface="Cambria Math" pitchFamily="34" charset="0"/>
                        <a:ea typeface="Cambria Math" pitchFamily="34" charset="-122"/>
                        <a:cs typeface="Cambria Math" pitchFamily="34" charset="-120"/>
                      </a:rPr>
                      <m:t>6</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p>
              <a:p>
                <a:pPr latinLnBrk="1">
                  <a:lnSpc>
                    <a:spcPts val="4200"/>
                  </a:lnSpc>
                </a:pPr>
                <a:r>
                  <a:rPr lang="en-US" altLang="zh-CN" b="0" i="0">
                    <a:solidFill>
                      <a:srgbClr val="000000"/>
                    </a:solidFill>
                    <a:latin typeface="微软雅黑" pitchFamily="34" charset="0"/>
                    <a:ea typeface="微软雅黑" pitchFamily="34" charset="-122"/>
                    <a:cs typeface="微软雅黑" pitchFamily="34" charset="-120"/>
                  </a:rPr>
                  <a:t>因</a:t>
                </a:r>
                <a:r>
                  <a:rPr lang="en-US" altLang="zh-CN" sz="1800" b="0" i="0">
                    <a:solidFill>
                      <a:srgbClr val="000000"/>
                    </a:solidFill>
                    <a:latin typeface="微软雅黑" pitchFamily="34" charset="0"/>
                    <a:ea typeface="微软雅黑" pitchFamily="34" charset="-122"/>
                    <a:cs typeface="微软雅黑" pitchFamily="34" charset="-120"/>
                  </a:rPr>
                  <a:t>此这种检验方法在该地区的误诊率</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bar>
                      <m:barPr>
                        <m:pos m:val="top"/>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barPr>
                      <m:e>
                        <m:r>
                          <a:rPr lang="en-US" altLang="zh-CN" sz="1800">
                            <a:solidFill>
                              <a:srgbClr val="000000"/>
                            </a:solidFill>
                            <a:latin typeface="Cambria Math" panose="02040503050406030204" pitchFamily="18" charset="0"/>
                          </a:rPr>
                          <m:t>𝐵</m:t>
                        </m:r>
                      </m:e>
                    </m:ba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𝐴</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𝐴</m:t>
                        </m:r>
                        <m:bar>
                          <m:barPr>
                            <m:pos m:val="top"/>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barPr>
                          <m:e>
                            <m:r>
                              <a:rPr lang="en-US" altLang="zh-CN" sz="1800">
                                <a:solidFill>
                                  <a:srgbClr val="000000"/>
                                </a:solidFill>
                                <a:latin typeface="Cambria Math" panose="02040503050406030204" pitchFamily="18" charset="0"/>
                              </a:rPr>
                              <m:t>𝐵</m:t>
                            </m:r>
                          </m:e>
                        </m:bar>
                        <m:r>
                          <a:rPr lang="en-US" altLang="zh-CN" sz="1800" b="0" i="0">
                            <a:solidFill>
                              <a:srgbClr val="000000"/>
                            </a:solidFill>
                            <a:latin typeface="Cambria Math" pitchFamily="34" charset="0"/>
                            <a:ea typeface="Cambria Math" pitchFamily="34" charset="-122"/>
                            <a:cs typeface="Cambria Math" pitchFamily="34" charset="-120"/>
                          </a:rPr>
                          <m:t>)</m:t>
                        </m:r>
                      </m:num>
                      <m:den>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𝐴</m:t>
                        </m:r>
                        <m:r>
                          <a:rPr lang="en-US" altLang="zh-CN" sz="1800" b="0" i="0">
                            <a:solidFill>
                              <a:srgbClr val="000000"/>
                            </a:solidFill>
                            <a:latin typeface="Cambria Math" pitchFamily="34" charset="0"/>
                            <a:ea typeface="Cambria Math" pitchFamily="34" charset="-122"/>
                            <a:cs typeface="Cambria Math" pitchFamily="34" charset="-120"/>
                          </a:rPr>
                          <m:t>)</m:t>
                        </m:r>
                      </m:den>
                    </m:f>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bar>
                          <m:barPr>
                            <m:pos m:val="top"/>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barPr>
                          <m:e>
                            <m:r>
                              <a:rPr lang="en-US" altLang="zh-CN" sz="1800">
                                <a:solidFill>
                                  <a:srgbClr val="000000"/>
                                </a:solidFill>
                                <a:latin typeface="Cambria Math" panose="02040503050406030204" pitchFamily="18" charset="0"/>
                              </a:rPr>
                              <m:t>𝐵</m:t>
                            </m:r>
                          </m:e>
                        </m:ba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𝐴</m:t>
                        </m:r>
                        <m:r>
                          <a:rPr lang="en-US" altLang="zh-CN" sz="1800" b="0" i="0">
                            <a:solidFill>
                              <a:srgbClr val="000000"/>
                            </a:solidFill>
                            <a:latin typeface="Cambria Math" pitchFamily="34" charset="0"/>
                            <a:ea typeface="Cambria Math" pitchFamily="34" charset="-122"/>
                            <a:cs typeface="Cambria Math" pitchFamily="34" charset="-120"/>
                          </a:rPr>
                          <m:t>|</m:t>
                        </m:r>
                        <m:bar>
                          <m:barPr>
                            <m:pos m:val="top"/>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barPr>
                          <m:e>
                            <m:r>
                              <a:rPr lang="en-US" altLang="zh-CN" sz="1800">
                                <a:solidFill>
                                  <a:srgbClr val="000000"/>
                                </a:solidFill>
                                <a:latin typeface="Cambria Math" panose="02040503050406030204" pitchFamily="18" charset="0"/>
                              </a:rPr>
                              <m:t>𝐵</m:t>
                            </m:r>
                          </m:e>
                        </m:bar>
                        <m:r>
                          <a:rPr lang="en-US" altLang="zh-CN" sz="1800" b="0" i="0">
                            <a:solidFill>
                              <a:srgbClr val="000000"/>
                            </a:solidFill>
                            <a:latin typeface="Cambria Math" pitchFamily="34" charset="0"/>
                            <a:ea typeface="Cambria Math" pitchFamily="34" charset="-122"/>
                            <a:cs typeface="Cambria Math" pitchFamily="34" charset="-120"/>
                          </a:rPr>
                          <m:t>)</m:t>
                        </m:r>
                      </m:num>
                      <m:den>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𝐴</m:t>
                        </m:r>
                        <m:r>
                          <a:rPr lang="en-US" altLang="zh-CN" sz="1800" b="0" i="0">
                            <a:solidFill>
                              <a:srgbClr val="000000"/>
                            </a:solidFill>
                            <a:latin typeface="Cambria Math" pitchFamily="34" charset="0"/>
                            <a:ea typeface="Cambria Math" pitchFamily="34" charset="-122"/>
                            <a:cs typeface="Cambria Math" pitchFamily="34" charset="-120"/>
                          </a:rPr>
                          <m:t>)</m:t>
                        </m:r>
                      </m:den>
                    </m:f>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0.999</m:t>
                        </m:r>
                        <m:r>
                          <m:rPr>
                            <m:nor/>
                          </m:rPr>
                          <a:rPr lang="en-US" altLang="zh-CN" sz="1800" b="0" i="0">
                            <a:solidFill>
                              <a:srgbClr val="000000"/>
                            </a:solidFill>
                            <a:latin typeface="Cambria Math" pitchFamily="34" charset="0"/>
                            <a:ea typeface="Cambria Math" pitchFamily="34" charset="-122"/>
                            <a:cs typeface="Cambria Math" pitchFamily="34" charset="-120"/>
                          </a:rPr>
                          <m:t> </m:t>
                        </m:r>
                        <m:r>
                          <a:rPr lang="en-US" altLang="zh-CN" sz="1800" b="0" i="0">
                            <a:solidFill>
                              <a:srgbClr val="000000"/>
                            </a:solidFill>
                            <a:latin typeface="Cambria Math" pitchFamily="34" charset="0"/>
                            <a:ea typeface="Cambria Math" pitchFamily="34" charset="-122"/>
                            <a:cs typeface="Cambria Math" pitchFamily="34" charset="-120"/>
                          </a:rPr>
                          <m:t>6×0.001</m:t>
                        </m:r>
                      </m:num>
                      <m:den>
                        <m:r>
                          <a:rPr lang="en-US" altLang="zh-CN" sz="1800" b="0" i="0">
                            <a:solidFill>
                              <a:srgbClr val="000000"/>
                            </a:solidFill>
                            <a:latin typeface="Cambria Math" pitchFamily="34" charset="0"/>
                            <a:ea typeface="Cambria Math" pitchFamily="34" charset="-122"/>
                            <a:cs typeface="Cambria Math" pitchFamily="34" charset="-120"/>
                          </a:rPr>
                          <m:t>0.001</m:t>
                        </m:r>
                        <m:r>
                          <m:rPr>
                            <m:nor/>
                          </m:rPr>
                          <a:rPr lang="en-US" altLang="zh-CN" sz="1800" b="0" i="0">
                            <a:solidFill>
                              <a:srgbClr val="000000"/>
                            </a:solidFill>
                            <a:latin typeface="Cambria Math" pitchFamily="34" charset="0"/>
                            <a:ea typeface="Cambria Math" pitchFamily="34" charset="-122"/>
                            <a:cs typeface="Cambria Math" pitchFamily="34" charset="-120"/>
                          </a:rPr>
                          <m:t> </m:t>
                        </m:r>
                        <m:r>
                          <a:rPr lang="en-US" altLang="zh-CN" sz="1800" b="0" i="0">
                            <a:solidFill>
                              <a:srgbClr val="000000"/>
                            </a:solidFill>
                            <a:latin typeface="Cambria Math" pitchFamily="34" charset="0"/>
                            <a:ea typeface="Cambria Math" pitchFamily="34" charset="-122"/>
                            <a:cs typeface="Cambria Math" pitchFamily="34" charset="-120"/>
                          </a:rPr>
                          <m:t>395</m:t>
                        </m:r>
                        <m:r>
                          <m:rPr>
                            <m:nor/>
                          </m:rPr>
                          <a:rPr lang="en-US" altLang="zh-CN" sz="1800" b="0" i="0">
                            <a:solidFill>
                              <a:srgbClr val="000000"/>
                            </a:solidFill>
                            <a:latin typeface="Cambria Math" pitchFamily="34" charset="0"/>
                            <a:ea typeface="Cambria Math" pitchFamily="34" charset="-122"/>
                            <a:cs typeface="Cambria Math" pitchFamily="34" charset="-120"/>
                          </a:rPr>
                          <m:t> </m:t>
                        </m:r>
                        <m:r>
                          <a:rPr lang="en-US" altLang="zh-CN" sz="1800" b="0" i="0">
                            <a:solidFill>
                              <a:srgbClr val="000000"/>
                            </a:solidFill>
                            <a:latin typeface="Cambria Math" pitchFamily="34" charset="0"/>
                            <a:ea typeface="Cambria Math" pitchFamily="34" charset="-122"/>
                            <a:cs typeface="Cambria Math" pitchFamily="34" charset="-120"/>
                          </a:rPr>
                          <m:t>6</m:t>
                        </m:r>
                      </m:den>
                    </m:f>
                    <m:r>
                      <a:rPr lang="en-US" altLang="zh-CN" sz="1800" b="0" i="0">
                        <a:solidFill>
                          <a:srgbClr val="000000"/>
                        </a:solidFill>
                        <a:latin typeface="Cambria Math" pitchFamily="34" charset="0"/>
                        <a:ea typeface="Cambria Math" pitchFamily="34" charset="-122"/>
                        <a:cs typeface="Cambria Math" pitchFamily="34" charset="-120"/>
                      </a:rPr>
                      <m:t>≈0.716</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,故选A.</a:t>
                </a:r>
                <a:endParaRPr lang="en-US" altLang="zh-CN" sz="1800" dirty="0"/>
              </a:p>
            </p:txBody>
          </p:sp>
        </mc:Choice>
        <mc:Fallback>
          <p:sp>
            <p:nvSpPr>
              <p:cNvPr id="5" name="QC_4_AS.9_1#a7b6ce607?vop=1&amp;pid=2ac0a60f0&amp;color=0,0,0&amp;vtp=1&amp;bbb=1"/>
              <p:cNvSpPr>
                <a:spLocks noRot="1" noChangeAspect="1" noMove="1" noResize="1" noEditPoints="1" noAdjustHandles="1" noChangeArrowheads="1" noChangeShapeType="1" noTextEdit="1"/>
              </p:cNvSpPr>
              <p:nvPr/>
            </p:nvSpPr>
            <p:spPr>
              <a:xfrm>
                <a:off x="832104" y="2640322"/>
                <a:ext cx="10533888" cy="1790700"/>
              </a:xfrm>
              <a:prstGeom prst="rect">
                <a:avLst/>
              </a:prstGeom>
              <a:blipFill>
                <a:blip r:embed="rId4"/>
                <a:stretch>
                  <a:fillRect l="-1389" b="-2721"/>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5">
                                            <p:txEl>
                                              <p:pRg st="1" end="1"/>
                                            </p:txEl>
                                          </p:spTgt>
                                        </p:tgtEl>
                                        <p:attrNameLst>
                                          <p:attrName>style.visibility</p:attrName>
                                        </p:attrNameLst>
                                      </p:cBhvr>
                                      <p:to>
                                        <p:strVal val="visible"/>
                                      </p:to>
                                    </p:set>
                                    <p:anim calcmode="lin" valueType="num">
                                      <p:cBhvr additive="base">
                                        <p:cTn id="2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5">
                                            <p:txEl>
                                              <p:pRg st="2" end="2"/>
                                            </p:txEl>
                                          </p:spTgt>
                                        </p:tgtEl>
                                        <p:attrNameLst>
                                          <p:attrName>style.visibility</p:attrName>
                                        </p:attrNameLst>
                                      </p:cBhvr>
                                      <p:to>
                                        <p:strVal val="visible"/>
                                      </p:to>
                                    </p:set>
                                    <p:anim calcmode="lin" valueType="num">
                                      <p:cBhvr additive="base">
                                        <p:cTn id="29"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5">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5">
                                            <p:txEl>
                                              <p:pRg st="3" end="3"/>
                                            </p:txEl>
                                          </p:spTgt>
                                        </p:tgtEl>
                                        <p:attrNameLst>
                                          <p:attrName>style.visibility</p:attrName>
                                        </p:attrNameLst>
                                      </p:cBhvr>
                                      <p:to>
                                        <p:strVal val="visible"/>
                                      </p:to>
                                    </p:set>
                                    <p:anim calcmode="lin" valueType="num">
                                      <p:cBhvr additive="base">
                                        <p:cTn id="33"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5">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6.xml><?xml version="1.0" encoding="utf-8"?>
<p:sld xmlns:a="http://schemas.openxmlformats.org/drawingml/2006/main" xmlns:r="http://schemas.openxmlformats.org/officeDocument/2006/relationships" xmlns:p="http://schemas.openxmlformats.org/presentationml/2006/main">
  <p:cSld name="Slide 6&amp;si=6">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BD.10_1#91388b444?vop=1&amp;pid=2ac0a60f0&amp;color=0,0,0&amp;vtp=1&amp;bt=1&amp;bbb=1"/>
              <p:cNvSpPr/>
              <p:nvPr/>
            </p:nvSpPr>
            <p:spPr>
              <a:xfrm>
                <a:off x="832104" y="1080000"/>
                <a:ext cx="10533888" cy="497269"/>
              </a:xfrm>
              <a:prstGeom prst="rect">
                <a:avLst/>
              </a:prstGeom>
              <a:noFill/>
              <a:ln/>
            </p:spPr>
            <p:txBody>
              <a:bodyPr wrap="none" lIns="0" tIns="0" rIns="0" bIns="0" rtlCol="0" anchor="t"/>
              <a:lstStyle/>
              <a:p>
                <a:pPr algn="l" latinLnBrk="1">
                  <a:lnSpc>
                    <a:spcPts val="4200"/>
                  </a:lnSpc>
                </a:pPr>
                <a:r>
                  <a:rPr lang="en-US" altLang="zh-CN" sz="1800" b="0" i="0" dirty="0">
                    <a:solidFill>
                      <a:srgbClr val="000000"/>
                    </a:solidFill>
                    <a:latin typeface="微软雅黑" pitchFamily="34" charset="0"/>
                    <a:ea typeface="微软雅黑" pitchFamily="34" charset="-122"/>
                    <a:cs typeface="微软雅黑" pitchFamily="34" charset="-120"/>
                  </a:rPr>
                  <a:t>4.</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随机变量</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𝑋</m:t>
                    </m:r>
                  </m:oMath>
                </a14:m>
                <a:r>
                  <a:rPr lang="en-US" altLang="zh-CN" sz="1800" b="0" i="0" dirty="0">
                    <a:solidFill>
                      <a:srgbClr val="000000"/>
                    </a:solidFill>
                    <a:latin typeface="微软雅黑" pitchFamily="34" charset="0"/>
                    <a:ea typeface="微软雅黑" pitchFamily="34" charset="-122"/>
                    <a:cs typeface="微软雅黑" pitchFamily="34" charset="-120"/>
                  </a:rPr>
                  <a:t>的分布列如表所示.随着</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𝑎</m:t>
                    </m:r>
                  </m:oMath>
                </a14:m>
                <a:r>
                  <a:rPr lang="en-US" altLang="zh-CN" sz="1800" b="0" i="0" dirty="0">
                    <a:solidFill>
                      <a:srgbClr val="000000"/>
                    </a:solidFill>
                    <a:latin typeface="微软雅黑" pitchFamily="34" charset="0"/>
                    <a:ea typeface="微软雅黑" pitchFamily="34" charset="-122"/>
                    <a:cs typeface="微软雅黑" pitchFamily="34" charset="-120"/>
                  </a:rPr>
                  <a:t>在</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(0,</m:t>
                    </m:r>
                    <m:f>
                      <m:f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3</m:t>
                        </m:r>
                      </m:den>
                    </m:f>
                    <m:r>
                      <a:rPr lang="en-US" altLang="zh-CN" sz="1800" b="0" i="0" smtClean="0">
                        <a:solidFill>
                          <a:srgbClr val="00000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上逐渐增大，</a:t>
                </a:r>
                <a:r>
                  <a:rPr lang="en-US" altLang="zh-CN" sz="1800" b="0" i="0">
                    <a:solidFill>
                      <a:srgbClr val="000000"/>
                    </a:solidFill>
                    <a:latin typeface="微软雅黑" pitchFamily="34" charset="0"/>
                    <a:ea typeface="微软雅黑" pitchFamily="34" charset="-122"/>
                    <a:cs typeface="微软雅黑" pitchFamily="34" charset="-120"/>
                  </a:rPr>
                  <a:t>则(</a:t>
                </a:r>
                <a:r>
                  <a:rPr lang="en-US" altLang="zh-CN" sz="1800" b="0" i="0">
                    <a:solidFill>
                      <a:srgbClr val="000000"/>
                    </a:solidFill>
                    <a:latin typeface="SimSun" pitchFamily="34" charset="0"/>
                    <a:ea typeface="SimSun" pitchFamily="34" charset="-122"/>
                    <a:cs typeface="SimSun" pitchFamily="34" charset="-120"/>
                  </a:rPr>
                  <a:t> </a:t>
                </a:r>
                <a:r>
                  <a:rPr lang="en-US" altLang="zh-CN" sz="1800" b="1"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a:t>
                </a:r>
                <a:endParaRPr lang="en-US" altLang="zh-CN" sz="1800" dirty="0">
                  <a:solidFill>
                    <a:srgbClr val="000000"/>
                  </a:solidFill>
                </a:endParaRPr>
              </a:p>
            </p:txBody>
          </p:sp>
        </mc:Choice>
        <mc:Fallback>
          <p:sp>
            <p:nvSpPr>
              <p:cNvPr id="2" name="QC_4_BD.10_1#91388b444?vop=1&amp;pid=2ac0a60f0&amp;color=0,0,0&amp;vtp=1&amp;bt=1&amp;bbb=1"/>
              <p:cNvSpPr>
                <a:spLocks noRot="1" noChangeAspect="1" noMove="1" noResize="1" noEditPoints="1" noAdjustHandles="1" noChangeArrowheads="1" noChangeShapeType="1" noTextEdit="1"/>
              </p:cNvSpPr>
              <p:nvPr/>
            </p:nvSpPr>
            <p:spPr>
              <a:xfrm>
                <a:off x="832104" y="1080000"/>
                <a:ext cx="10533888" cy="497269"/>
              </a:xfrm>
              <a:prstGeom prst="rect">
                <a:avLst/>
              </a:prstGeom>
              <a:blipFill>
                <a:blip r:embed="rId3"/>
                <a:stretch>
                  <a:fillRect l="-1389" b="-15854"/>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graphicFrame>
            <p:nvGraphicFramePr>
              <p:cNvPr id="7" name="QC_4_BD.10_2#91388b444?colgroup=4,14,9,14,9&amp;vop=1&amp;pid=2ac0a60f0&amp;color=0,0,0&amp;vtp=1&amp;bbb=1"/>
              <p:cNvGraphicFramePr>
                <a:graphicFrameLocks noGrp="1"/>
              </p:cNvGraphicFramePr>
              <p:nvPr>
                <p:extLst>
                  <p:ext uri="{D42A27DB-BD31-4B8C-83A1-F6EECF244321}">
                    <p14:modId xmlns:p14="http://schemas.microsoft.com/office/powerpoint/2010/main" val="1961748455"/>
                  </p:ext>
                </p:extLst>
              </p:nvPr>
            </p:nvGraphicFramePr>
            <p:xfrm>
              <a:off x="832104" y="1712332"/>
              <a:ext cx="10497312" cy="783717"/>
            </p:xfrm>
            <a:graphic>
              <a:graphicData uri="http://schemas.openxmlformats.org/drawingml/2006/table">
                <a:tbl>
                  <a:tblPr/>
                  <a:tblGrid>
                    <a:gridCol w="1042416">
                      <a:extLst>
                        <a:ext uri="{9D8B030D-6E8A-4147-A177-3AD203B41FA5}">
                          <a16:colId xmlns:a16="http://schemas.microsoft.com/office/drawing/2014/main" val="20000"/>
                        </a:ext>
                      </a:extLst>
                    </a:gridCol>
                    <a:gridCol w="2843784">
                      <a:extLst>
                        <a:ext uri="{9D8B030D-6E8A-4147-A177-3AD203B41FA5}">
                          <a16:colId xmlns:a16="http://schemas.microsoft.com/office/drawing/2014/main" val="20001"/>
                        </a:ext>
                      </a:extLst>
                    </a:gridCol>
                    <a:gridCol w="1883664">
                      <a:extLst>
                        <a:ext uri="{9D8B030D-6E8A-4147-A177-3AD203B41FA5}">
                          <a16:colId xmlns:a16="http://schemas.microsoft.com/office/drawing/2014/main" val="20002"/>
                        </a:ext>
                      </a:extLst>
                    </a:gridCol>
                    <a:gridCol w="2843784">
                      <a:extLst>
                        <a:ext uri="{9D8B030D-6E8A-4147-A177-3AD203B41FA5}">
                          <a16:colId xmlns:a16="http://schemas.microsoft.com/office/drawing/2014/main" val="20003"/>
                        </a:ext>
                      </a:extLst>
                    </a:gridCol>
                    <a:gridCol w="1883664">
                      <a:extLst>
                        <a:ext uri="{9D8B030D-6E8A-4147-A177-3AD203B41FA5}">
                          <a16:colId xmlns:a16="http://schemas.microsoft.com/office/drawing/2014/main" val="20004"/>
                        </a:ext>
                      </a:extLst>
                    </a:gridCol>
                  </a:tblGrid>
                  <a:tr h="329438">
                    <a:tc>
                      <a:txBody>
                        <a:bodyPr/>
                        <a:lstStyle/>
                        <a:p>
                          <a:pPr algn="ctr" latinLnBrk="1" hangingPunct="0">
                            <a:lnSpc>
                              <a:spcPts val="2200"/>
                            </a:lnSpc>
                          </a:pPr>
                          <a14:m>
                            <m:oMath xmlns:m="http://schemas.openxmlformats.org/officeDocument/2006/math">
                              <m:r>
                                <a:rPr lang="en-US" altLang="zh-CN" sz="1400" b="0" i="0" spc="-100" smtClean="0">
                                  <a:solidFill>
                                    <a:srgbClr val="000000"/>
                                  </a:solidFill>
                                  <a:latin typeface="Cambria Math" pitchFamily="34" charset="0"/>
                                  <a:ea typeface="Cambria Math" pitchFamily="34" charset="-122"/>
                                  <a:cs typeface="Cambria Math" pitchFamily="34" charset="-120"/>
                                </a:rPr>
                                <m:t>𝑋</m:t>
                              </m:r>
                            </m:oMath>
                          </a14:m>
                          <a:r>
                            <a:rPr lang="en-US" altLang="zh-CN" sz="100" b="0" i="0" kern="0" spc="-99900" dirty="0">
                              <a:solidFill>
                                <a:srgbClr val="FFFFFF"/>
                              </a:solidFill>
                              <a:latin typeface="SimHei" pitchFamily="34" charset="0"/>
                              <a:ea typeface="SimHei" pitchFamily="34" charset="-122"/>
                              <a:cs typeface="SimHei"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200"/>
                            </a:lnSpc>
                          </a:pPr>
                          <a14:m>
                            <m:oMath xmlns:m="http://schemas.openxmlformats.org/officeDocument/2006/math">
                              <m:r>
                                <a:rPr lang="en-US" altLang="zh-CN" sz="1400" b="0" i="0" spc="-100" smtClean="0">
                                  <a:solidFill>
                                    <a:srgbClr val="000000"/>
                                  </a:solidFill>
                                  <a:latin typeface="Cambria Math" pitchFamily="34" charset="0"/>
                                  <a:ea typeface="Cambria Math" pitchFamily="34" charset="-122"/>
                                  <a:cs typeface="Cambria Math" pitchFamily="34" charset="-120"/>
                                </a:rPr>
                                <m:t>−2</m:t>
                              </m:r>
                            </m:oMath>
                          </a14:m>
                          <a:r>
                            <a:rPr lang="en-US" altLang="zh-CN" sz="100" b="0" i="0" kern="0" spc="-99900" dirty="0">
                              <a:solidFill>
                                <a:srgbClr val="FFFFFF"/>
                              </a:solidFill>
                              <a:latin typeface="SimHei" pitchFamily="34" charset="0"/>
                              <a:ea typeface="SimHei" pitchFamily="34" charset="-122"/>
                              <a:cs typeface="SimHei"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200"/>
                            </a:lnSpc>
                          </a:pPr>
                          <a14:m>
                            <m:oMath xmlns:m="http://schemas.openxmlformats.org/officeDocument/2006/math">
                              <m:r>
                                <a:rPr lang="en-US" altLang="zh-CN" sz="1400" b="0" i="0" spc="-100" smtClean="0">
                                  <a:solidFill>
                                    <a:srgbClr val="000000"/>
                                  </a:solidFill>
                                  <a:latin typeface="Cambria Math" pitchFamily="34" charset="0"/>
                                  <a:ea typeface="Cambria Math" pitchFamily="34" charset="-122"/>
                                  <a:cs typeface="Cambria Math" pitchFamily="34" charset="-120"/>
                                </a:rPr>
                                <m:t>−1</m:t>
                              </m:r>
                            </m:oMath>
                          </a14:m>
                          <a:r>
                            <a:rPr lang="en-US" altLang="zh-CN" sz="100" b="0" i="0" kern="0" spc="-99900" dirty="0">
                              <a:solidFill>
                                <a:srgbClr val="FFFFFF"/>
                              </a:solidFill>
                              <a:latin typeface="SimHei" pitchFamily="34" charset="0"/>
                              <a:ea typeface="SimHei" pitchFamily="34" charset="-122"/>
                              <a:cs typeface="SimHei"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200"/>
                            </a:lnSpc>
                          </a:pPr>
                          <a:r>
                            <a:rPr lang="en-US" altLang="zh-CN" sz="1400" b="0" i="0" dirty="0">
                              <a:solidFill>
                                <a:srgbClr val="000000"/>
                              </a:solidFill>
                              <a:latin typeface="SimHei" pitchFamily="34" charset="0"/>
                              <a:ea typeface="SimHei" pitchFamily="34" charset="-122"/>
                              <a:cs typeface="SimHei" pitchFamily="34" charset="-120"/>
                            </a:rPr>
                            <a:t>1</a:t>
                          </a:r>
                          <a:endParaRPr lang="en-US" altLang="zh-CN" sz="1200" dirty="0">
                            <a:solidFill>
                              <a:srgbClr val="000000"/>
                            </a:solidFill>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200"/>
                            </a:lnSpc>
                          </a:pPr>
                          <a:r>
                            <a:rPr lang="en-US" altLang="zh-CN" sz="1400" b="0" i="0" dirty="0">
                              <a:solidFill>
                                <a:srgbClr val="000000"/>
                              </a:solidFill>
                              <a:latin typeface="SimHei" pitchFamily="34" charset="0"/>
                              <a:ea typeface="SimHei" pitchFamily="34" charset="-122"/>
                              <a:cs typeface="SimHei" pitchFamily="34" charset="-120"/>
                            </a:rPr>
                            <a:t>2</a:t>
                          </a:r>
                          <a:endParaRPr lang="en-US" altLang="zh-CN" sz="1200" dirty="0">
                            <a:solidFill>
                              <a:srgbClr val="000000"/>
                            </a:solidFill>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454279">
                    <a:tc>
                      <a:txBody>
                        <a:bodyPr/>
                        <a:lstStyle/>
                        <a:p>
                          <a:pPr algn="ctr" latinLnBrk="1" hangingPunct="0">
                            <a:lnSpc>
                              <a:spcPts val="2200"/>
                            </a:lnSpc>
                          </a:pPr>
                          <a14:m>
                            <m:oMath xmlns:m="http://schemas.openxmlformats.org/officeDocument/2006/math">
                              <m:r>
                                <a:rPr lang="en-US" altLang="zh-CN" sz="1400" b="0" i="0" spc="-100" smtClean="0">
                                  <a:solidFill>
                                    <a:srgbClr val="000000"/>
                                  </a:solidFill>
                                  <a:latin typeface="Cambria Math" pitchFamily="34" charset="0"/>
                                  <a:ea typeface="Cambria Math" pitchFamily="34" charset="-122"/>
                                  <a:cs typeface="Cambria Math" pitchFamily="34" charset="-120"/>
                                </a:rPr>
                                <m:t>𝑃</m:t>
                              </m:r>
                            </m:oMath>
                          </a14:m>
                          <a:r>
                            <a:rPr lang="en-US" altLang="zh-CN" sz="100" b="0" i="0" kern="0" spc="-99900" dirty="0">
                              <a:solidFill>
                                <a:srgbClr val="FFFFFF"/>
                              </a:solidFill>
                              <a:latin typeface="SimHei" pitchFamily="34" charset="0"/>
                              <a:ea typeface="SimHei" pitchFamily="34" charset="-122"/>
                              <a:cs typeface="SimHei"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200"/>
                            </a:lnSpc>
                          </a:pPr>
                          <a14:m>
                            <m:oMath xmlns:m="http://schemas.openxmlformats.org/officeDocument/2006/math">
                              <m:f>
                                <m:fPr>
                                  <m:ctrlPr>
                                    <a:rPr lang="en-US" altLang="zh-CN" sz="1400" b="0" i="1" spc="-100" dirty="0" smtClean="0">
                                      <a:solidFill>
                                        <a:srgbClr val="000000"/>
                                      </a:solidFill>
                                      <a:latin typeface="Cambria Math" panose="02040503050406030204" pitchFamily="18" charset="0"/>
                                      <a:ea typeface="SimHei" pitchFamily="34" charset="-122"/>
                                      <a:cs typeface="SimHei" pitchFamily="34" charset="-120"/>
                                    </a:rPr>
                                  </m:ctrlPr>
                                </m:fPr>
                                <m:num>
                                  <m:r>
                                    <a:rPr lang="en-US" altLang="zh-CN" sz="1400" b="0" i="0" spc="-100">
                                      <a:solidFill>
                                        <a:srgbClr val="000000"/>
                                      </a:solidFill>
                                      <a:latin typeface="Cambria Math" pitchFamily="34" charset="0"/>
                                      <a:ea typeface="Cambria Math" pitchFamily="34" charset="-122"/>
                                      <a:cs typeface="Cambria Math" pitchFamily="34" charset="-120"/>
                                    </a:rPr>
                                    <m:t>1</m:t>
                                  </m:r>
                                </m:num>
                                <m:den>
                                  <m:r>
                                    <a:rPr lang="en-US" altLang="zh-CN" sz="1400" b="0" i="0" spc="-100">
                                      <a:solidFill>
                                        <a:srgbClr val="000000"/>
                                      </a:solidFill>
                                      <a:latin typeface="Cambria Math" pitchFamily="34" charset="0"/>
                                      <a:ea typeface="Cambria Math" pitchFamily="34" charset="-122"/>
                                      <a:cs typeface="Cambria Math" pitchFamily="34" charset="-120"/>
                                    </a:rPr>
                                    <m:t>3</m:t>
                                  </m:r>
                                </m:den>
                              </m:f>
                            </m:oMath>
                          </a14:m>
                          <a:r>
                            <a:rPr lang="en-US" altLang="zh-CN" sz="100" b="0" i="0" kern="0" spc="-99900" dirty="0">
                              <a:solidFill>
                                <a:srgbClr val="FFFFFF"/>
                              </a:solidFill>
                              <a:latin typeface="SimHei" pitchFamily="34" charset="0"/>
                              <a:ea typeface="SimHei" pitchFamily="34" charset="-122"/>
                              <a:cs typeface="SimHei"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200"/>
                            </a:lnSpc>
                          </a:pPr>
                          <a14:m>
                            <m:oMath xmlns:m="http://schemas.openxmlformats.org/officeDocument/2006/math">
                              <m:r>
                                <a:rPr lang="en-US" altLang="zh-CN" sz="1400" b="0" i="0" spc="-100" smtClean="0">
                                  <a:solidFill>
                                    <a:srgbClr val="000000"/>
                                  </a:solidFill>
                                  <a:latin typeface="Cambria Math" pitchFamily="34" charset="0"/>
                                  <a:ea typeface="Cambria Math" pitchFamily="34" charset="-122"/>
                                  <a:cs typeface="Cambria Math" pitchFamily="34" charset="-120"/>
                                </a:rPr>
                                <m:t>𝑎</m:t>
                              </m:r>
                            </m:oMath>
                          </a14:m>
                          <a:r>
                            <a:rPr lang="en-US" altLang="zh-CN" sz="100" b="0" i="0" kern="0" spc="-99900" dirty="0">
                              <a:solidFill>
                                <a:srgbClr val="FFFFFF"/>
                              </a:solidFill>
                              <a:latin typeface="SimHei" pitchFamily="34" charset="0"/>
                              <a:ea typeface="SimHei" pitchFamily="34" charset="-122"/>
                              <a:cs typeface="SimHei"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200"/>
                            </a:lnSpc>
                          </a:pPr>
                          <a14:m>
                            <m:oMath xmlns:m="http://schemas.openxmlformats.org/officeDocument/2006/math">
                              <m:f>
                                <m:fPr>
                                  <m:ctrlPr>
                                    <a:rPr lang="en-US" altLang="zh-CN" sz="1400" b="0" i="1" spc="-100" dirty="0" smtClean="0">
                                      <a:solidFill>
                                        <a:srgbClr val="000000"/>
                                      </a:solidFill>
                                      <a:latin typeface="Cambria Math" panose="02040503050406030204" pitchFamily="18" charset="0"/>
                                      <a:ea typeface="SimHei" pitchFamily="34" charset="-122"/>
                                      <a:cs typeface="SimHei" pitchFamily="34" charset="-120"/>
                                    </a:rPr>
                                  </m:ctrlPr>
                                </m:fPr>
                                <m:num>
                                  <m:r>
                                    <a:rPr lang="en-US" altLang="zh-CN" sz="1400" b="0" i="0" spc="-100">
                                      <a:solidFill>
                                        <a:srgbClr val="000000"/>
                                      </a:solidFill>
                                      <a:latin typeface="Cambria Math" pitchFamily="34" charset="0"/>
                                      <a:ea typeface="Cambria Math" pitchFamily="34" charset="-122"/>
                                      <a:cs typeface="Cambria Math" pitchFamily="34" charset="-120"/>
                                    </a:rPr>
                                    <m:t>1</m:t>
                                  </m:r>
                                </m:num>
                                <m:den>
                                  <m:r>
                                    <a:rPr lang="en-US" altLang="zh-CN" sz="1400" b="0" i="0" spc="-100">
                                      <a:solidFill>
                                        <a:srgbClr val="000000"/>
                                      </a:solidFill>
                                      <a:latin typeface="Cambria Math" pitchFamily="34" charset="0"/>
                                      <a:ea typeface="Cambria Math" pitchFamily="34" charset="-122"/>
                                      <a:cs typeface="Cambria Math" pitchFamily="34" charset="-120"/>
                                    </a:rPr>
                                    <m:t>3</m:t>
                                  </m:r>
                                </m:den>
                              </m:f>
                              <m:r>
                                <a:rPr lang="en-US" altLang="zh-CN" sz="1400" b="0" i="0" spc="-100" smtClean="0">
                                  <a:solidFill>
                                    <a:srgbClr val="000000"/>
                                  </a:solidFill>
                                  <a:latin typeface="Cambria Math" pitchFamily="34" charset="0"/>
                                  <a:ea typeface="Cambria Math" pitchFamily="34" charset="-122"/>
                                  <a:cs typeface="Cambria Math" pitchFamily="34" charset="-120"/>
                                </a:rPr>
                                <m:t>−</m:t>
                              </m:r>
                              <m:r>
                                <a:rPr lang="en-US" altLang="zh-CN" sz="1400" b="0" i="0" spc="-100" smtClean="0">
                                  <a:solidFill>
                                    <a:srgbClr val="000000"/>
                                  </a:solidFill>
                                  <a:latin typeface="Cambria Math" pitchFamily="34" charset="0"/>
                                  <a:ea typeface="Cambria Math" pitchFamily="34" charset="-122"/>
                                  <a:cs typeface="Cambria Math" pitchFamily="34" charset="-120"/>
                                </a:rPr>
                                <m:t>𝑎</m:t>
                              </m:r>
                            </m:oMath>
                          </a14:m>
                          <a:r>
                            <a:rPr lang="en-US" altLang="zh-CN" sz="100" b="0" i="0" kern="0" spc="-99900" dirty="0">
                              <a:solidFill>
                                <a:srgbClr val="FFFFFF"/>
                              </a:solidFill>
                              <a:latin typeface="SimHei" pitchFamily="34" charset="0"/>
                              <a:ea typeface="SimHei" pitchFamily="34" charset="-122"/>
                              <a:cs typeface="SimHei"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200"/>
                            </a:lnSpc>
                          </a:pPr>
                          <a14:m>
                            <m:oMath xmlns:m="http://schemas.openxmlformats.org/officeDocument/2006/math">
                              <m:f>
                                <m:fPr>
                                  <m:ctrlPr>
                                    <a:rPr lang="en-US" altLang="zh-CN" sz="1400" b="0" i="1" spc="-100" dirty="0" smtClean="0">
                                      <a:solidFill>
                                        <a:srgbClr val="000000"/>
                                      </a:solidFill>
                                      <a:latin typeface="Cambria Math" panose="02040503050406030204" pitchFamily="18" charset="0"/>
                                      <a:ea typeface="SimHei" pitchFamily="34" charset="-122"/>
                                      <a:cs typeface="SimHei" pitchFamily="34" charset="-120"/>
                                    </a:rPr>
                                  </m:ctrlPr>
                                </m:fPr>
                                <m:num>
                                  <m:r>
                                    <a:rPr lang="en-US" altLang="zh-CN" sz="1400" b="0" i="0" spc="-100">
                                      <a:solidFill>
                                        <a:srgbClr val="000000"/>
                                      </a:solidFill>
                                      <a:latin typeface="Cambria Math" pitchFamily="34" charset="0"/>
                                      <a:ea typeface="Cambria Math" pitchFamily="34" charset="-122"/>
                                      <a:cs typeface="Cambria Math" pitchFamily="34" charset="-120"/>
                                    </a:rPr>
                                    <m:t>1</m:t>
                                  </m:r>
                                </m:num>
                                <m:den>
                                  <m:r>
                                    <a:rPr lang="en-US" altLang="zh-CN" sz="1400" b="0" i="0" spc="-100">
                                      <a:solidFill>
                                        <a:srgbClr val="000000"/>
                                      </a:solidFill>
                                      <a:latin typeface="Cambria Math" pitchFamily="34" charset="0"/>
                                      <a:ea typeface="Cambria Math" pitchFamily="34" charset="-122"/>
                                      <a:cs typeface="Cambria Math" pitchFamily="34" charset="-120"/>
                                    </a:rPr>
                                    <m:t>3</m:t>
                                  </m:r>
                                </m:den>
                              </m:f>
                            </m:oMath>
                          </a14:m>
                          <a:r>
                            <a:rPr lang="en-US" altLang="zh-CN" sz="100" b="0" i="0" kern="0" spc="-99900" dirty="0">
                              <a:solidFill>
                                <a:srgbClr val="FFFFFF"/>
                              </a:solidFill>
                              <a:latin typeface="SimHei" pitchFamily="34" charset="0"/>
                              <a:ea typeface="SimHei" pitchFamily="34" charset="-122"/>
                              <a:cs typeface="SimHei"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mc:Choice>
        <mc:Fallback>
          <p:graphicFrame>
            <p:nvGraphicFramePr>
              <p:cNvPr id="7" name="QC_4_BD.10_2#91388b444?colgroup=4,14,9,14,9&amp;vop=1&amp;pid=2ac0a60f0&amp;color=0,0,0&amp;vtp=1&amp;bbb=1"/>
              <p:cNvGraphicFramePr>
                <a:graphicFrameLocks noGrp="1"/>
              </p:cNvGraphicFramePr>
              <p:nvPr>
                <p:extLst>
                  <p:ext uri="{D42A27DB-BD31-4B8C-83A1-F6EECF244321}">
                    <p14:modId xmlns:p14="http://schemas.microsoft.com/office/powerpoint/2010/main" val="1961748455"/>
                  </p:ext>
                </p:extLst>
              </p:nvPr>
            </p:nvGraphicFramePr>
            <p:xfrm>
              <a:off x="832104" y="1712332"/>
              <a:ext cx="10497312" cy="783717"/>
            </p:xfrm>
            <a:graphic>
              <a:graphicData uri="http://schemas.openxmlformats.org/drawingml/2006/table">
                <a:tbl>
                  <a:tblPr/>
                  <a:tblGrid>
                    <a:gridCol w="1042416">
                      <a:extLst>
                        <a:ext uri="{9D8B030D-6E8A-4147-A177-3AD203B41FA5}">
                          <a16:colId xmlns:a16="http://schemas.microsoft.com/office/drawing/2014/main" val="20000"/>
                        </a:ext>
                      </a:extLst>
                    </a:gridCol>
                    <a:gridCol w="2843784">
                      <a:extLst>
                        <a:ext uri="{9D8B030D-6E8A-4147-A177-3AD203B41FA5}">
                          <a16:colId xmlns:a16="http://schemas.microsoft.com/office/drawing/2014/main" val="20001"/>
                        </a:ext>
                      </a:extLst>
                    </a:gridCol>
                    <a:gridCol w="1883664">
                      <a:extLst>
                        <a:ext uri="{9D8B030D-6E8A-4147-A177-3AD203B41FA5}">
                          <a16:colId xmlns:a16="http://schemas.microsoft.com/office/drawing/2014/main" val="20002"/>
                        </a:ext>
                      </a:extLst>
                    </a:gridCol>
                    <a:gridCol w="2843784">
                      <a:extLst>
                        <a:ext uri="{9D8B030D-6E8A-4147-A177-3AD203B41FA5}">
                          <a16:colId xmlns:a16="http://schemas.microsoft.com/office/drawing/2014/main" val="20003"/>
                        </a:ext>
                      </a:extLst>
                    </a:gridCol>
                    <a:gridCol w="1883664">
                      <a:extLst>
                        <a:ext uri="{9D8B030D-6E8A-4147-A177-3AD203B41FA5}">
                          <a16:colId xmlns:a16="http://schemas.microsoft.com/office/drawing/2014/main" val="20004"/>
                        </a:ext>
                      </a:extLst>
                    </a:gridCol>
                  </a:tblGrid>
                  <a:tr h="329438">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585" r="-908772" b="-140000"/>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36831" r="-232762" b="-140000"/>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206796" r="-251780" b="-140000"/>
                          </a:stretch>
                        </a:blipFill>
                      </a:tcPr>
                    </a:tc>
                    <a:tc>
                      <a:txBody>
                        <a:bodyPr/>
                        <a:lstStyle/>
                        <a:p>
                          <a:pPr algn="ctr" latinLnBrk="1" hangingPunct="0">
                            <a:lnSpc>
                              <a:spcPts val="2200"/>
                            </a:lnSpc>
                          </a:pPr>
                          <a:r>
                            <a:rPr lang="en-US" altLang="zh-CN" sz="1400" b="0" i="0" dirty="0">
                              <a:solidFill>
                                <a:srgbClr val="000000"/>
                              </a:solidFill>
                              <a:latin typeface="SimHei" pitchFamily="34" charset="0"/>
                              <a:ea typeface="SimHei" pitchFamily="34" charset="-122"/>
                              <a:cs typeface="SimHei" pitchFamily="34" charset="-120"/>
                            </a:rPr>
                            <a:t>1</a:t>
                          </a:r>
                          <a:endParaRPr lang="en-US" altLang="zh-CN" sz="1200" dirty="0">
                            <a:solidFill>
                              <a:srgbClr val="000000"/>
                            </a:solidFill>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200"/>
                            </a:lnSpc>
                          </a:pPr>
                          <a:r>
                            <a:rPr lang="en-US" altLang="zh-CN" sz="1400" b="0" i="0" dirty="0">
                              <a:solidFill>
                                <a:srgbClr val="000000"/>
                              </a:solidFill>
                              <a:latin typeface="SimHei" pitchFamily="34" charset="0"/>
                              <a:ea typeface="SimHei" pitchFamily="34" charset="-122"/>
                              <a:cs typeface="SimHei" pitchFamily="34" charset="-120"/>
                            </a:rPr>
                            <a:t>2</a:t>
                          </a:r>
                          <a:endParaRPr lang="en-US" altLang="zh-CN" sz="1200" dirty="0">
                            <a:solidFill>
                              <a:srgbClr val="000000"/>
                            </a:solidFill>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454279">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585" t="-73333" r="-908772" b="-2667"/>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36831" t="-73333" r="-232762" b="-2667"/>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206796" t="-73333" r="-251780" b="-2667"/>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202998" t="-73333" r="-66595" b="-2667"/>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457929" t="-73333" r="-647" b="-2667"/>
                          </a:stretch>
                        </a:blipFill>
                      </a:tcPr>
                    </a:tc>
                    <a:extLst>
                      <a:ext uri="{0D108BD9-81ED-4DB2-BD59-A6C34878D82A}">
                        <a16:rowId xmlns:a16="http://schemas.microsoft.com/office/drawing/2014/main" val="10001"/>
                      </a:ext>
                    </a:extLst>
                  </a:tr>
                </a:tbl>
              </a:graphicData>
            </a:graphic>
          </p:graphicFrame>
        </mc:Fallback>
      </mc:AlternateContent>
      <p:sp>
        <p:nvSpPr>
          <p:cNvPr id="4" name="QC_4_AN.11_1#91388b444.bracket?vop=1&amp;pid=2ac0a60f0&amp;color=0,0,0&amp;vpa=4&amp;vtp=1"/>
          <p:cNvSpPr/>
          <p:nvPr/>
        </p:nvSpPr>
        <p:spPr>
          <a:xfrm>
            <a:off x="7189312" y="1275452"/>
            <a:ext cx="331788" cy="268097"/>
          </a:xfrm>
          <a:prstGeom prst="rect">
            <a:avLst/>
          </a:prstGeom>
          <a:noFill/>
          <a:ln/>
        </p:spPr>
        <p:txBody>
          <a:bodyPr wrap="none" lIns="0" tIns="0" rIns="0" bIns="0" rtlCol="0" anchor="t"/>
          <a:lstStyle/>
          <a:p>
            <a:pPr algn="ctr" latinLnBrk="1">
              <a:lnSpc>
                <a:spcPts val="2200"/>
              </a:lnSpc>
            </a:pPr>
            <a:r>
              <a:rPr lang="en-US" altLang="zh-CN" b="1" i="0" dirty="0">
                <a:solidFill>
                  <a:srgbClr val="FF0000"/>
                </a:solidFill>
                <a:latin typeface="Arial (正文)" pitchFamily="34" charset="0"/>
                <a:ea typeface="微软雅黑" pitchFamily="34" charset="-122"/>
                <a:cs typeface="Arial (正文)" pitchFamily="34" charset="-120"/>
              </a:rPr>
              <a:t>C</a:t>
            </a:r>
            <a:endParaRPr lang="en-US" altLang="zh-CN" dirty="0">
              <a:solidFill>
                <a:srgbClr val="FF0000"/>
              </a:solidFill>
            </a:endParaRPr>
          </a:p>
        </p:txBody>
      </p:sp>
      <mc:AlternateContent xmlns:mc="http://schemas.openxmlformats.org/markup-compatibility/2006">
        <mc:Choice xmlns:a14="http://schemas.microsoft.com/office/drawing/2010/main" Requires="a14">
          <p:sp>
            <p:nvSpPr>
              <p:cNvPr id="5" name="QC_4_BD.10_3#91388b444.choices?vop=1&amp;pid=2ac0a60f0&amp;color=0,0,0&amp;vtp=1&amp;bbb=1"/>
              <p:cNvSpPr/>
              <p:nvPr/>
            </p:nvSpPr>
            <p:spPr>
              <a:xfrm>
                <a:off x="832104" y="2626732"/>
                <a:ext cx="10533888" cy="341630"/>
              </a:xfrm>
              <a:prstGeom prst="rect">
                <a:avLst/>
              </a:prstGeom>
              <a:noFill/>
              <a:ln/>
            </p:spPr>
            <p:txBody>
              <a:bodyPr wrap="none" lIns="0" tIns="0" rIns="0" bIns="0" rtlCol="0" anchor="t"/>
              <a:lstStyle/>
              <a:p>
                <a:pPr latinLnBrk="1">
                  <a:lnSpc>
                    <a:spcPts val="3000"/>
                  </a:lnSpc>
                  <a:tabLst>
                    <a:tab pos="2477897" algn="l"/>
                    <a:tab pos="4917694" algn="l"/>
                    <a:tab pos="7827391" algn="l"/>
                  </a:tabLst>
                </a:pP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𝐷</m:t>
                    </m:r>
                    <m:r>
                      <a:rPr lang="en-US" altLang="zh-CN" sz="1800" b="0" i="0" smtClean="0">
                        <a:solidFill>
                          <a:srgbClr val="000000"/>
                        </a:solidFill>
                        <a:latin typeface="Cambria Math" pitchFamily="34" charset="0"/>
                        <a:ea typeface="Cambria Math" pitchFamily="34" charset="-122"/>
                        <a:cs typeface="Cambria Math" pitchFamily="34" charset="-120"/>
                      </a:rPr>
                      <m:t>(</m:t>
                    </m:r>
                    <m:r>
                      <a:rPr lang="en-US" altLang="zh-CN" sz="1800" b="0" i="0" smtClean="0">
                        <a:solidFill>
                          <a:srgbClr val="000000"/>
                        </a:solidFill>
                        <a:latin typeface="Cambria Math" pitchFamily="34" charset="0"/>
                        <a:ea typeface="Cambria Math" pitchFamily="34" charset="-122"/>
                        <a:cs typeface="Cambria Math" pitchFamily="34" charset="-120"/>
                      </a:rPr>
                      <m:t>𝑋</m:t>
                    </m:r>
                    <m:r>
                      <a:rPr lang="en-US" altLang="zh-CN" sz="1800" b="0" i="0" smtClean="0">
                        <a:solidFill>
                          <a:srgbClr val="000000"/>
                        </a:solidFill>
                        <a:latin typeface="Cambria Math" pitchFamily="34" charset="0"/>
                        <a:ea typeface="Cambria Math" pitchFamily="34" charset="-122"/>
                        <a:cs typeface="Cambria Math" pitchFamily="34" charset="-120"/>
                      </a:rPr>
                      <m:t>)</m:t>
                    </m:r>
                  </m:oMath>
                </a14:m>
                <a:r>
                  <a:rPr lang="en-US" altLang="zh-CN" sz="1800" b="0" i="0">
                    <a:solidFill>
                      <a:srgbClr val="000000"/>
                    </a:solidFill>
                    <a:latin typeface="微软雅黑" pitchFamily="34" charset="0"/>
                    <a:ea typeface="微软雅黑" pitchFamily="34" charset="-122"/>
                    <a:cs typeface="微软雅黑" pitchFamily="34" charset="-120"/>
                  </a:rPr>
                  <a:t>逐渐增大</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B</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𝐷</m:t>
                    </m:r>
                    <m:r>
                      <a:rPr lang="en-US" altLang="zh-CN" sz="1800" b="0" i="0" smtClean="0">
                        <a:solidFill>
                          <a:srgbClr val="000000"/>
                        </a:solidFill>
                        <a:latin typeface="Cambria Math" pitchFamily="34" charset="0"/>
                        <a:ea typeface="Cambria Math" pitchFamily="34" charset="-122"/>
                        <a:cs typeface="Cambria Math" pitchFamily="34" charset="-120"/>
                      </a:rPr>
                      <m:t>(</m:t>
                    </m:r>
                    <m:r>
                      <a:rPr lang="en-US" altLang="zh-CN" sz="1800" b="0" i="0" smtClean="0">
                        <a:solidFill>
                          <a:srgbClr val="000000"/>
                        </a:solidFill>
                        <a:latin typeface="Cambria Math" pitchFamily="34" charset="0"/>
                        <a:ea typeface="Cambria Math" pitchFamily="34" charset="-122"/>
                        <a:cs typeface="Cambria Math" pitchFamily="34" charset="-120"/>
                      </a:rPr>
                      <m:t>𝑋</m:t>
                    </m:r>
                    <m:r>
                      <a:rPr lang="en-US" altLang="zh-CN" sz="1800" b="0" i="0" smtClean="0">
                        <a:solidFill>
                          <a:srgbClr val="000000"/>
                        </a:solidFill>
                        <a:latin typeface="Cambria Math" pitchFamily="34" charset="0"/>
                        <a:ea typeface="Cambria Math" pitchFamily="34" charset="-122"/>
                        <a:cs typeface="Cambria Math" pitchFamily="34" charset="-120"/>
                      </a:rPr>
                      <m:t>)</m:t>
                    </m:r>
                  </m:oMath>
                </a14:m>
                <a:r>
                  <a:rPr lang="en-US" altLang="zh-CN" sz="1800" b="0" i="0">
                    <a:solidFill>
                      <a:srgbClr val="000000"/>
                    </a:solidFill>
                    <a:latin typeface="微软雅黑" pitchFamily="34" charset="0"/>
                    <a:ea typeface="微软雅黑" pitchFamily="34" charset="-122"/>
                    <a:cs typeface="微软雅黑" pitchFamily="34" charset="-120"/>
                  </a:rPr>
                  <a:t>逐渐减小</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C</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𝐷</m:t>
                    </m:r>
                    <m:r>
                      <a:rPr lang="en-US" altLang="zh-CN" sz="1800" b="0" i="0" smtClean="0">
                        <a:solidFill>
                          <a:srgbClr val="000000"/>
                        </a:solidFill>
                        <a:latin typeface="Cambria Math" pitchFamily="34" charset="0"/>
                        <a:ea typeface="Cambria Math" pitchFamily="34" charset="-122"/>
                        <a:cs typeface="Cambria Math" pitchFamily="34" charset="-120"/>
                      </a:rPr>
                      <m:t>(</m:t>
                    </m:r>
                    <m:r>
                      <a:rPr lang="en-US" altLang="zh-CN" sz="1800" b="0" i="0" smtClean="0">
                        <a:solidFill>
                          <a:srgbClr val="000000"/>
                        </a:solidFill>
                        <a:latin typeface="Cambria Math" pitchFamily="34" charset="0"/>
                        <a:ea typeface="Cambria Math" pitchFamily="34" charset="-122"/>
                        <a:cs typeface="Cambria Math" pitchFamily="34" charset="-120"/>
                      </a:rPr>
                      <m:t>𝑋</m:t>
                    </m:r>
                    <m:r>
                      <a:rPr lang="en-US" altLang="zh-CN" sz="1800" b="0" i="0" smtClean="0">
                        <a:solidFill>
                          <a:srgbClr val="000000"/>
                        </a:solidFill>
                        <a:latin typeface="Cambria Math" pitchFamily="34" charset="0"/>
                        <a:ea typeface="Cambria Math" pitchFamily="34" charset="-122"/>
                        <a:cs typeface="Cambria Math" pitchFamily="34" charset="-120"/>
                      </a:rPr>
                      <m:t>)</m:t>
                    </m:r>
                  </m:oMath>
                </a14:m>
                <a:r>
                  <a:rPr lang="en-US" altLang="zh-CN" sz="1800" b="0" i="0">
                    <a:solidFill>
                      <a:srgbClr val="000000"/>
                    </a:solidFill>
                    <a:latin typeface="微软雅黑" pitchFamily="34" charset="0"/>
                    <a:ea typeface="微软雅黑" pitchFamily="34" charset="-122"/>
                    <a:cs typeface="微软雅黑" pitchFamily="34" charset="-120"/>
                  </a:rPr>
                  <a:t>先增大后减小</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D</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𝐷</m:t>
                    </m:r>
                    <m:r>
                      <a:rPr lang="en-US" altLang="zh-CN" sz="1800" b="0" i="0" smtClean="0">
                        <a:solidFill>
                          <a:srgbClr val="000000"/>
                        </a:solidFill>
                        <a:latin typeface="Cambria Math" pitchFamily="34" charset="0"/>
                        <a:ea typeface="Cambria Math" pitchFamily="34" charset="-122"/>
                        <a:cs typeface="Cambria Math" pitchFamily="34" charset="-120"/>
                      </a:rPr>
                      <m:t>(</m:t>
                    </m:r>
                    <m:r>
                      <a:rPr lang="en-US" altLang="zh-CN" sz="1800" b="0" i="0" smtClean="0">
                        <a:solidFill>
                          <a:srgbClr val="000000"/>
                        </a:solidFill>
                        <a:latin typeface="Cambria Math" pitchFamily="34" charset="0"/>
                        <a:ea typeface="Cambria Math" pitchFamily="34" charset="-122"/>
                        <a:cs typeface="Cambria Math" pitchFamily="34" charset="-120"/>
                      </a:rPr>
                      <m:t>𝑋</m:t>
                    </m:r>
                    <m:r>
                      <a:rPr lang="en-US" altLang="zh-CN" sz="1800" b="0" i="0" smtClean="0">
                        <a:solidFill>
                          <a:srgbClr val="00000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先减小后增大</a:t>
                </a:r>
                <a:endParaRPr lang="en-US" altLang="zh-CN" sz="1800" dirty="0">
                  <a:solidFill>
                    <a:srgbClr val="000000"/>
                  </a:solidFill>
                </a:endParaRPr>
              </a:p>
            </p:txBody>
          </p:sp>
        </mc:Choice>
        <mc:Fallback>
          <p:sp>
            <p:nvSpPr>
              <p:cNvPr id="5" name="QC_4_BD.10_3#91388b444.choices?vop=1&amp;pid=2ac0a60f0&amp;color=0,0,0&amp;vtp=1&amp;bbb=1"/>
              <p:cNvSpPr>
                <a:spLocks noRot="1" noChangeAspect="1" noMove="1" noResize="1" noEditPoints="1" noAdjustHandles="1" noChangeArrowheads="1" noChangeShapeType="1" noTextEdit="1"/>
              </p:cNvSpPr>
              <p:nvPr/>
            </p:nvSpPr>
            <p:spPr>
              <a:xfrm>
                <a:off x="832104" y="2626732"/>
                <a:ext cx="10533888" cy="341630"/>
              </a:xfrm>
              <a:prstGeom prst="rect">
                <a:avLst/>
              </a:prstGeom>
              <a:blipFill>
                <a:blip r:embed="rId5"/>
                <a:stretch>
                  <a:fillRect l="-1389" t="-3571" b="-41071"/>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6" name="QC_4_AS.12_1#91388b444?vop=1&amp;pid=2ac0a60f0&amp;color=0,0,0&amp;vtp=1&amp;bbb=1&amp;hb=1"/>
              <p:cNvSpPr/>
              <p:nvPr/>
            </p:nvSpPr>
            <p:spPr>
              <a:xfrm>
                <a:off x="832104" y="2969378"/>
                <a:ext cx="10533888" cy="2760980"/>
              </a:xfrm>
              <a:prstGeom prst="rect">
                <a:avLst/>
              </a:prstGeom>
              <a:noFill/>
              <a:ln/>
            </p:spPr>
            <p:txBody>
              <a:bodyPr wrap="none" lIns="0" tIns="0" rIns="0" bIns="0" rtlCol="0" anchor="t"/>
              <a:lstStyle/>
              <a:p>
                <a:pPr algn="l" latinLnBrk="1">
                  <a:lnSpc>
                    <a:spcPts val="4300"/>
                  </a:lnSpc>
                </a:pPr>
                <a:r>
                  <a:rPr lang="en-US" altLang="zh-CN" sz="1800" b="0" i="0" dirty="0">
                    <a:solidFill>
                      <a:srgbClr val="000000"/>
                    </a:solidFill>
                    <a:latin typeface="微软雅黑" pitchFamily="34" charset="0"/>
                    <a:ea typeface="微软雅黑" pitchFamily="34" charset="-122"/>
                    <a:cs typeface="微软雅黑" pitchFamily="34" charset="-120"/>
                  </a:rPr>
                  <a:t>【解析】</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𝐸</m:t>
                    </m:r>
                    <m:r>
                      <a:rPr lang="en-US" altLang="zh-CN" sz="1800" b="0" i="0" smtClean="0">
                        <a:solidFill>
                          <a:srgbClr val="000000"/>
                        </a:solidFill>
                        <a:latin typeface="Cambria Math" pitchFamily="34" charset="0"/>
                        <a:ea typeface="Cambria Math" pitchFamily="34" charset="-122"/>
                        <a:cs typeface="Cambria Math" pitchFamily="34" charset="-120"/>
                      </a:rPr>
                      <m:t>(</m:t>
                    </m:r>
                    <m:r>
                      <a:rPr lang="en-US" altLang="zh-CN" sz="1800" b="0" i="0" smtClean="0">
                        <a:solidFill>
                          <a:srgbClr val="000000"/>
                        </a:solidFill>
                        <a:latin typeface="Cambria Math" pitchFamily="34" charset="0"/>
                        <a:ea typeface="Cambria Math" pitchFamily="34" charset="-122"/>
                        <a:cs typeface="Cambria Math" pitchFamily="34" charset="-120"/>
                      </a:rPr>
                      <m:t>𝑋</m:t>
                    </m:r>
                    <m:r>
                      <a:rPr lang="en-US" altLang="zh-CN" sz="1800" b="0" i="0" smtClean="0">
                        <a:solidFill>
                          <a:srgbClr val="000000"/>
                        </a:solidFill>
                        <a:latin typeface="Cambria Math" pitchFamily="34" charset="0"/>
                        <a:ea typeface="Cambria Math" pitchFamily="34" charset="-122"/>
                        <a:cs typeface="Cambria Math" pitchFamily="34" charset="-120"/>
                      </a:rPr>
                      <m:t>)=−2×</m:t>
                    </m:r>
                    <m:f>
                      <m:f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3</m:t>
                        </m:r>
                      </m:den>
                    </m:f>
                    <m:r>
                      <a:rPr lang="en-US" altLang="zh-CN" sz="1800" b="0" i="0" smtClean="0">
                        <a:solidFill>
                          <a:srgbClr val="000000"/>
                        </a:solidFill>
                        <a:latin typeface="Cambria Math" pitchFamily="34" charset="0"/>
                        <a:ea typeface="Cambria Math" pitchFamily="34" charset="-122"/>
                        <a:cs typeface="Cambria Math" pitchFamily="34" charset="-120"/>
                      </a:rPr>
                      <m:t>−1×</m:t>
                    </m:r>
                    <m:r>
                      <a:rPr lang="en-US" altLang="zh-CN" sz="1800" b="0" i="0" smtClean="0">
                        <a:solidFill>
                          <a:srgbClr val="000000"/>
                        </a:solidFill>
                        <a:latin typeface="Cambria Math" pitchFamily="34" charset="0"/>
                        <a:ea typeface="Cambria Math" pitchFamily="34" charset="-122"/>
                        <a:cs typeface="Cambria Math" pitchFamily="34" charset="-120"/>
                      </a:rPr>
                      <m:t>𝑎</m:t>
                    </m:r>
                    <m:r>
                      <a:rPr lang="en-US" altLang="zh-CN" sz="1800" b="0" i="0" smtClean="0">
                        <a:solidFill>
                          <a:srgbClr val="000000"/>
                        </a:solidFill>
                        <a:latin typeface="Cambria Math" pitchFamily="34" charset="0"/>
                        <a:ea typeface="Cambria Math" pitchFamily="34" charset="-122"/>
                        <a:cs typeface="Cambria Math" pitchFamily="34" charset="-120"/>
                      </a:rPr>
                      <m:t>+1×(</m:t>
                    </m:r>
                    <m:f>
                      <m:f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3</m:t>
                        </m:r>
                      </m:den>
                    </m:f>
                    <m:r>
                      <a:rPr lang="en-US" altLang="zh-CN" sz="1800" b="0" i="0" smtClean="0">
                        <a:solidFill>
                          <a:srgbClr val="000000"/>
                        </a:solidFill>
                        <a:latin typeface="Cambria Math" pitchFamily="34" charset="0"/>
                        <a:ea typeface="Cambria Math" pitchFamily="34" charset="-122"/>
                        <a:cs typeface="Cambria Math" pitchFamily="34" charset="-120"/>
                      </a:rPr>
                      <m:t>−</m:t>
                    </m:r>
                    <m:r>
                      <a:rPr lang="en-US" altLang="zh-CN" sz="1800" b="0" i="0" smtClean="0">
                        <a:solidFill>
                          <a:srgbClr val="000000"/>
                        </a:solidFill>
                        <a:latin typeface="Cambria Math" pitchFamily="34" charset="0"/>
                        <a:ea typeface="Cambria Math" pitchFamily="34" charset="-122"/>
                        <a:cs typeface="Cambria Math" pitchFamily="34" charset="-120"/>
                      </a:rPr>
                      <m:t>𝑎</m:t>
                    </m:r>
                    <m:r>
                      <a:rPr lang="en-US" altLang="zh-CN" sz="1800" b="0" i="0" smtClean="0">
                        <a:solidFill>
                          <a:srgbClr val="000000"/>
                        </a:solidFill>
                        <a:latin typeface="Cambria Math" pitchFamily="34" charset="0"/>
                        <a:ea typeface="Cambria Math" pitchFamily="34" charset="-122"/>
                        <a:cs typeface="Cambria Math" pitchFamily="34" charset="-120"/>
                      </a:rPr>
                      <m:t>)+2×</m:t>
                    </m:r>
                    <m:f>
                      <m:f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3</m:t>
                        </m:r>
                      </m:den>
                    </m:f>
                    <m:r>
                      <a:rPr lang="en-US" altLang="zh-CN" sz="1800" b="0" i="0" smtClean="0">
                        <a:solidFill>
                          <a:srgbClr val="000000"/>
                        </a:solidFill>
                        <a:latin typeface="Cambria Math" pitchFamily="34" charset="0"/>
                        <a:ea typeface="Cambria Math" pitchFamily="34" charset="-122"/>
                        <a:cs typeface="Cambria Math" pitchFamily="34" charset="-120"/>
                      </a:rPr>
                      <m:t>=</m:t>
                    </m:r>
                    <m:f>
                      <m:f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3</m:t>
                        </m:r>
                      </m:den>
                    </m:f>
                    <m:r>
                      <a:rPr lang="en-US" altLang="zh-CN" sz="1800" b="0" i="0" smtClean="0">
                        <a:solidFill>
                          <a:srgbClr val="000000"/>
                        </a:solidFill>
                        <a:latin typeface="Cambria Math" pitchFamily="34" charset="0"/>
                        <a:ea typeface="Cambria Math" pitchFamily="34" charset="-122"/>
                        <a:cs typeface="Cambria Math" pitchFamily="34" charset="-120"/>
                      </a:rPr>
                      <m:t>−2</m:t>
                    </m:r>
                    <m:r>
                      <a:rPr lang="en-US" altLang="zh-CN" sz="1800" b="0" i="0" smtClean="0">
                        <a:solidFill>
                          <a:srgbClr val="000000"/>
                        </a:solidFill>
                        <a:latin typeface="Cambria Math" pitchFamily="34" charset="0"/>
                        <a:ea typeface="Cambria Math" pitchFamily="34" charset="-122"/>
                        <a:cs typeface="Cambria Math" pitchFamily="34" charset="-120"/>
                      </a:rPr>
                      <m:t>𝑎</m:t>
                    </m:r>
                  </m:oMath>
                </a14:m>
                <a:r>
                  <a:rPr lang="en-US" altLang="zh-CN" sz="1800" b="0" i="0" dirty="0">
                    <a:solidFill>
                      <a:srgbClr val="000000"/>
                    </a:solidFill>
                    <a:latin typeface="微软雅黑" pitchFamily="34" charset="0"/>
                    <a:ea typeface="微软雅黑" pitchFamily="34" charset="-122"/>
                    <a:cs typeface="微软雅黑" pitchFamily="34" charset="-120"/>
                  </a:rPr>
                  <a:t>,随机变量</a:t>
                </a:r>
                <a14:m>
                  <m:oMath xmlns:m="http://schemas.openxmlformats.org/officeDocument/2006/math">
                    <m:sSup>
                      <m:sSup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𝑋</m:t>
                        </m:r>
                      </m:e>
                      <m:sup>
                        <m:r>
                          <a:rPr lang="en-US" altLang="zh-CN" sz="1800" b="0" i="0">
                            <a:solidFill>
                              <a:srgbClr val="000000"/>
                            </a:solidFill>
                            <a:latin typeface="Cambria Math" pitchFamily="34" charset="0"/>
                            <a:ea typeface="Cambria Math" pitchFamily="34" charset="-122"/>
                            <a:cs typeface="Cambria Math" pitchFamily="34" charset="-120"/>
                          </a:rPr>
                          <m:t>2</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的数学期望</a:t>
                </a:r>
              </a:p>
              <a:p>
                <a:pPr latinLnBrk="1">
                  <a:lnSpc>
                    <a:spcPts val="4300"/>
                  </a:lnSpc>
                </a:pP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𝐸</m:t>
                    </m:r>
                    <m:r>
                      <a:rPr lang="en-US" altLang="zh-CN" sz="1800" b="0" i="0" smtClean="0">
                        <a:solidFill>
                          <a:srgbClr val="000000"/>
                        </a:solidFill>
                        <a:latin typeface="Cambria Math" pitchFamily="34" charset="0"/>
                        <a:ea typeface="Cambria Math" pitchFamily="34" charset="-122"/>
                        <a:cs typeface="Cambria Math" pitchFamily="34" charset="-120"/>
                      </a:rPr>
                      <m:t>(</m:t>
                    </m:r>
                    <m:sSup>
                      <m:sSup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𝑋</m:t>
                        </m:r>
                      </m:e>
                      <m:sup>
                        <m:r>
                          <a:rPr lang="en-US" altLang="zh-CN" sz="1800" b="0" i="0">
                            <a:solidFill>
                              <a:srgbClr val="000000"/>
                            </a:solidFill>
                            <a:latin typeface="Cambria Math" pitchFamily="34" charset="0"/>
                            <a:ea typeface="Cambria Math" pitchFamily="34" charset="-122"/>
                            <a:cs typeface="Cambria Math" pitchFamily="34" charset="-120"/>
                          </a:rPr>
                          <m:t>2</m:t>
                        </m:r>
                      </m:sup>
                    </m:sSup>
                    <m:r>
                      <a:rPr lang="en-US" altLang="zh-CN" sz="1800" b="0" i="0" smtClean="0">
                        <a:solidFill>
                          <a:srgbClr val="000000"/>
                        </a:solidFill>
                        <a:latin typeface="Cambria Math" pitchFamily="34" charset="0"/>
                        <a:ea typeface="Cambria Math" pitchFamily="34" charset="-122"/>
                        <a:cs typeface="Cambria Math" pitchFamily="34" charset="-120"/>
                      </a:rPr>
                      <m:t>)=</m:t>
                    </m:r>
                    <m:sSup>
                      <m:sSup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(−2)</m:t>
                        </m:r>
                      </m:e>
                      <m:sup>
                        <m:r>
                          <a:rPr lang="en-US" altLang="zh-CN" sz="1800" b="0" i="0">
                            <a:solidFill>
                              <a:srgbClr val="000000"/>
                            </a:solidFill>
                            <a:latin typeface="Cambria Math" pitchFamily="34" charset="0"/>
                            <a:ea typeface="Cambria Math" pitchFamily="34" charset="-122"/>
                            <a:cs typeface="Cambria Math" pitchFamily="34" charset="-120"/>
                          </a:rPr>
                          <m:t>2</m:t>
                        </m:r>
                      </m:sup>
                    </m:sSup>
                    <m:r>
                      <a:rPr lang="en-US" altLang="zh-CN" sz="1800" b="0" i="0" smtClean="0">
                        <a:solidFill>
                          <a:srgbClr val="000000"/>
                        </a:solidFill>
                        <a:latin typeface="Cambria Math" pitchFamily="34" charset="0"/>
                        <a:ea typeface="Cambria Math" pitchFamily="34" charset="-122"/>
                        <a:cs typeface="Cambria Math" pitchFamily="34" charset="-120"/>
                      </a:rPr>
                      <m:t>×</m:t>
                    </m:r>
                    <m:f>
                      <m:f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3</m:t>
                        </m:r>
                      </m:den>
                    </m:f>
                    <m:r>
                      <a:rPr lang="en-US" altLang="zh-CN" sz="1800" b="0" i="0" smtClean="0">
                        <a:solidFill>
                          <a:srgbClr val="000000"/>
                        </a:solidFill>
                        <a:latin typeface="Cambria Math" pitchFamily="34" charset="0"/>
                        <a:ea typeface="Cambria Math" pitchFamily="34" charset="-122"/>
                        <a:cs typeface="Cambria Math" pitchFamily="34" charset="-120"/>
                      </a:rPr>
                      <m:t>+</m:t>
                    </m:r>
                    <m:sSup>
                      <m:sSup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(−1)</m:t>
                        </m:r>
                      </m:e>
                      <m:sup>
                        <m:r>
                          <a:rPr lang="en-US" altLang="zh-CN" sz="1800" b="0" i="0">
                            <a:solidFill>
                              <a:srgbClr val="000000"/>
                            </a:solidFill>
                            <a:latin typeface="Cambria Math" pitchFamily="34" charset="0"/>
                            <a:ea typeface="Cambria Math" pitchFamily="34" charset="-122"/>
                            <a:cs typeface="Cambria Math" pitchFamily="34" charset="-120"/>
                          </a:rPr>
                          <m:t>2</m:t>
                        </m:r>
                      </m:sup>
                    </m:sSup>
                    <m:r>
                      <a:rPr lang="en-US" altLang="zh-CN" sz="1800" b="0" i="0" smtClean="0">
                        <a:solidFill>
                          <a:srgbClr val="000000"/>
                        </a:solidFill>
                        <a:latin typeface="Cambria Math" pitchFamily="34" charset="0"/>
                        <a:ea typeface="Cambria Math" pitchFamily="34" charset="-122"/>
                        <a:cs typeface="Cambria Math" pitchFamily="34" charset="-120"/>
                      </a:rPr>
                      <m:t>×</m:t>
                    </m:r>
                    <m:r>
                      <a:rPr lang="en-US" altLang="zh-CN" sz="1800" b="0" i="0" smtClean="0">
                        <a:solidFill>
                          <a:srgbClr val="000000"/>
                        </a:solidFill>
                        <a:latin typeface="Cambria Math" pitchFamily="34" charset="0"/>
                        <a:ea typeface="Cambria Math" pitchFamily="34" charset="-122"/>
                        <a:cs typeface="Cambria Math" pitchFamily="34" charset="-120"/>
                      </a:rPr>
                      <m:t>𝑎</m:t>
                    </m:r>
                    <m:r>
                      <a:rPr lang="en-US" altLang="zh-CN" sz="1800" b="0" i="0" smtClean="0">
                        <a:solidFill>
                          <a:srgbClr val="000000"/>
                        </a:solidFill>
                        <a:latin typeface="Cambria Math" pitchFamily="34" charset="0"/>
                        <a:ea typeface="Cambria Math" pitchFamily="34" charset="-122"/>
                        <a:cs typeface="Cambria Math" pitchFamily="34" charset="-120"/>
                      </a:rPr>
                      <m:t>+1×(</m:t>
                    </m:r>
                    <m:f>
                      <m:f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3</m:t>
                        </m:r>
                      </m:den>
                    </m:f>
                    <m:r>
                      <a:rPr lang="en-US" altLang="zh-CN" sz="1800" b="0" i="0" smtClean="0">
                        <a:solidFill>
                          <a:srgbClr val="000000"/>
                        </a:solidFill>
                        <a:latin typeface="Cambria Math" pitchFamily="34" charset="0"/>
                        <a:ea typeface="Cambria Math" pitchFamily="34" charset="-122"/>
                        <a:cs typeface="Cambria Math" pitchFamily="34" charset="-120"/>
                      </a:rPr>
                      <m:t>−</m:t>
                    </m:r>
                    <m:r>
                      <a:rPr lang="en-US" altLang="zh-CN" sz="1800" b="0" i="0" smtClean="0">
                        <a:solidFill>
                          <a:srgbClr val="000000"/>
                        </a:solidFill>
                        <a:latin typeface="Cambria Math" pitchFamily="34" charset="0"/>
                        <a:ea typeface="Cambria Math" pitchFamily="34" charset="-122"/>
                        <a:cs typeface="Cambria Math" pitchFamily="34" charset="-120"/>
                      </a:rPr>
                      <m:t>𝑎</m:t>
                    </m:r>
                    <m:r>
                      <a:rPr lang="en-US" altLang="zh-CN" sz="1800" b="0" i="0" smtClean="0">
                        <a:solidFill>
                          <a:srgbClr val="000000"/>
                        </a:solidFill>
                        <a:latin typeface="Cambria Math" pitchFamily="34" charset="0"/>
                        <a:ea typeface="Cambria Math" pitchFamily="34" charset="-122"/>
                        <a:cs typeface="Cambria Math" pitchFamily="34" charset="-120"/>
                      </a:rPr>
                      <m:t>)+</m:t>
                    </m:r>
                    <m:sSup>
                      <m:sSup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2</m:t>
                        </m:r>
                      </m:e>
                      <m:sup>
                        <m:r>
                          <a:rPr lang="en-US" altLang="zh-CN" sz="1800" b="0" i="0">
                            <a:solidFill>
                              <a:srgbClr val="000000"/>
                            </a:solidFill>
                            <a:latin typeface="Cambria Math" pitchFamily="34" charset="0"/>
                            <a:ea typeface="Cambria Math" pitchFamily="34" charset="-122"/>
                            <a:cs typeface="Cambria Math" pitchFamily="34" charset="-120"/>
                          </a:rPr>
                          <m:t>2</m:t>
                        </m:r>
                      </m:sup>
                    </m:sSup>
                    <m:r>
                      <a:rPr lang="en-US" altLang="zh-CN" sz="1800" b="0" i="0" smtClean="0">
                        <a:solidFill>
                          <a:srgbClr val="000000"/>
                        </a:solidFill>
                        <a:latin typeface="Cambria Math" pitchFamily="34" charset="0"/>
                        <a:ea typeface="Cambria Math" pitchFamily="34" charset="-122"/>
                        <a:cs typeface="Cambria Math" pitchFamily="34" charset="-120"/>
                      </a:rPr>
                      <m:t>×</m:t>
                    </m:r>
                    <m:f>
                      <m:f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3</m:t>
                        </m:r>
                      </m:den>
                    </m:f>
                    <m:r>
                      <a:rPr lang="en-US" altLang="zh-CN" sz="1800" b="0" i="0" smtClean="0">
                        <a:solidFill>
                          <a:srgbClr val="000000"/>
                        </a:solidFill>
                        <a:latin typeface="Cambria Math" pitchFamily="34" charset="0"/>
                        <a:ea typeface="Cambria Math" pitchFamily="34" charset="-122"/>
                        <a:cs typeface="Cambria Math" pitchFamily="34" charset="-120"/>
                      </a:rPr>
                      <m:t>=3</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,则</a:t>
                </a:r>
              </a:p>
              <a:p>
                <a:pPr latinLnBrk="1">
                  <a:lnSpc>
                    <a:spcPts val="4300"/>
                  </a:lnSpc>
                </a:pP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𝐷</m:t>
                    </m:r>
                    <m:r>
                      <a:rPr lang="en-US" altLang="zh-CN" sz="1800" b="0" i="0" smtClean="0">
                        <a:solidFill>
                          <a:srgbClr val="000000"/>
                        </a:solidFill>
                        <a:latin typeface="Cambria Math" pitchFamily="34" charset="0"/>
                        <a:ea typeface="Cambria Math" pitchFamily="34" charset="-122"/>
                        <a:cs typeface="Cambria Math" pitchFamily="34" charset="-120"/>
                      </a:rPr>
                      <m:t>(</m:t>
                    </m:r>
                    <m:r>
                      <a:rPr lang="en-US" altLang="zh-CN" sz="1800" b="0" i="0" smtClean="0">
                        <a:solidFill>
                          <a:srgbClr val="000000"/>
                        </a:solidFill>
                        <a:latin typeface="Cambria Math" pitchFamily="34" charset="0"/>
                        <a:ea typeface="Cambria Math" pitchFamily="34" charset="-122"/>
                        <a:cs typeface="Cambria Math" pitchFamily="34" charset="-120"/>
                      </a:rPr>
                      <m:t>𝑋</m:t>
                    </m:r>
                    <m:r>
                      <a:rPr lang="en-US" altLang="zh-CN" sz="1800" b="0" i="0" smtClean="0">
                        <a:solidFill>
                          <a:srgbClr val="000000"/>
                        </a:solidFill>
                        <a:latin typeface="Cambria Math" pitchFamily="34" charset="0"/>
                        <a:ea typeface="Cambria Math" pitchFamily="34" charset="-122"/>
                        <a:cs typeface="Cambria Math" pitchFamily="34" charset="-120"/>
                      </a:rPr>
                      <m:t>)=</m:t>
                    </m:r>
                    <m:r>
                      <a:rPr lang="en-US" altLang="zh-CN" sz="1800" b="0" i="0" smtClean="0">
                        <a:solidFill>
                          <a:srgbClr val="000000"/>
                        </a:solidFill>
                        <a:latin typeface="Cambria Math" pitchFamily="34" charset="0"/>
                        <a:ea typeface="Cambria Math" pitchFamily="34" charset="-122"/>
                        <a:cs typeface="Cambria Math" pitchFamily="34" charset="-120"/>
                      </a:rPr>
                      <m:t>𝐸</m:t>
                    </m:r>
                    <m:r>
                      <a:rPr lang="en-US" altLang="zh-CN" sz="1800" b="0" i="0" smtClean="0">
                        <a:solidFill>
                          <a:srgbClr val="000000"/>
                        </a:solidFill>
                        <a:latin typeface="Cambria Math" pitchFamily="34" charset="0"/>
                        <a:ea typeface="Cambria Math" pitchFamily="34" charset="-122"/>
                        <a:cs typeface="Cambria Math" pitchFamily="34" charset="-120"/>
                      </a:rPr>
                      <m:t>(</m:t>
                    </m:r>
                    <m:sSup>
                      <m:sSup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𝑋</m:t>
                        </m:r>
                      </m:e>
                      <m:sup>
                        <m:r>
                          <a:rPr lang="en-US" altLang="zh-CN" sz="1800" b="0" i="0">
                            <a:solidFill>
                              <a:srgbClr val="000000"/>
                            </a:solidFill>
                            <a:latin typeface="Cambria Math" pitchFamily="34" charset="0"/>
                            <a:ea typeface="Cambria Math" pitchFamily="34" charset="-122"/>
                            <a:cs typeface="Cambria Math" pitchFamily="34" charset="-120"/>
                          </a:rPr>
                          <m:t>2</m:t>
                        </m:r>
                      </m:sup>
                    </m:sSup>
                    <m:r>
                      <a:rPr lang="en-US" altLang="zh-CN" sz="1800" b="0" i="0" smtClean="0">
                        <a:solidFill>
                          <a:srgbClr val="000000"/>
                        </a:solidFill>
                        <a:latin typeface="Cambria Math" pitchFamily="34" charset="0"/>
                        <a:ea typeface="Cambria Math" pitchFamily="34" charset="-122"/>
                        <a:cs typeface="Cambria Math" pitchFamily="34" charset="-120"/>
                      </a:rPr>
                      <m:t>)−</m:t>
                    </m:r>
                    <m:sSup>
                      <m:sSup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𝐸</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𝑋</m:t>
                        </m:r>
                        <m:r>
                          <a:rPr lang="en-US" altLang="zh-CN" sz="1800" b="0" i="0">
                            <a:solidFill>
                              <a:srgbClr val="000000"/>
                            </a:solidFill>
                            <a:latin typeface="Cambria Math" pitchFamily="34" charset="0"/>
                            <a:ea typeface="Cambria Math" pitchFamily="34" charset="-122"/>
                            <a:cs typeface="Cambria Math" pitchFamily="34" charset="-120"/>
                          </a:rPr>
                          <m:t>))</m:t>
                        </m:r>
                      </m:e>
                      <m:sup>
                        <m:r>
                          <a:rPr lang="en-US" altLang="zh-CN" sz="1800" b="0" i="0">
                            <a:solidFill>
                              <a:srgbClr val="000000"/>
                            </a:solidFill>
                            <a:latin typeface="Cambria Math" pitchFamily="34" charset="0"/>
                            <a:ea typeface="Cambria Math" pitchFamily="34" charset="-122"/>
                            <a:cs typeface="Cambria Math" pitchFamily="34" charset="-120"/>
                          </a:rPr>
                          <m:t>2</m:t>
                        </m:r>
                      </m:sup>
                    </m:sSup>
                    <m:r>
                      <a:rPr lang="en-US" altLang="zh-CN" sz="1800" b="0" i="0" smtClean="0">
                        <a:solidFill>
                          <a:srgbClr val="000000"/>
                        </a:solidFill>
                        <a:latin typeface="Cambria Math" pitchFamily="34" charset="0"/>
                        <a:ea typeface="Cambria Math" pitchFamily="34" charset="-122"/>
                        <a:cs typeface="Cambria Math" pitchFamily="34" charset="-120"/>
                      </a:rPr>
                      <m:t>=3−</m:t>
                    </m:r>
                    <m:sSup>
                      <m:sSup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3</m:t>
                            </m:r>
                          </m:den>
                        </m:f>
                        <m:r>
                          <a:rPr lang="en-US" altLang="zh-CN" sz="1800" b="0" i="0">
                            <a:solidFill>
                              <a:srgbClr val="000000"/>
                            </a:solidFill>
                            <a:latin typeface="Cambria Math" pitchFamily="34" charset="0"/>
                            <a:ea typeface="Cambria Math" pitchFamily="34" charset="-122"/>
                            <a:cs typeface="Cambria Math" pitchFamily="34" charset="-120"/>
                          </a:rPr>
                          <m:t>−2</m:t>
                        </m:r>
                        <m:r>
                          <a:rPr lang="en-US" altLang="zh-CN" sz="1800" b="0" i="0">
                            <a:solidFill>
                              <a:srgbClr val="000000"/>
                            </a:solidFill>
                            <a:latin typeface="Cambria Math" pitchFamily="34" charset="0"/>
                            <a:ea typeface="Cambria Math" pitchFamily="34" charset="-122"/>
                            <a:cs typeface="Cambria Math" pitchFamily="34" charset="-120"/>
                          </a:rPr>
                          <m:t>𝑎</m:t>
                        </m:r>
                        <m:r>
                          <a:rPr lang="en-US" altLang="zh-CN" sz="1800" b="0" i="0">
                            <a:solidFill>
                              <a:srgbClr val="000000"/>
                            </a:solidFill>
                            <a:latin typeface="Cambria Math" pitchFamily="34" charset="0"/>
                            <a:ea typeface="Cambria Math" pitchFamily="34" charset="-122"/>
                            <a:cs typeface="Cambria Math" pitchFamily="34" charset="-120"/>
                          </a:rPr>
                          <m:t>)</m:t>
                        </m:r>
                      </m:e>
                      <m:sup>
                        <m:r>
                          <a:rPr lang="en-US" altLang="zh-CN" sz="1800" b="0" i="0">
                            <a:solidFill>
                              <a:srgbClr val="000000"/>
                            </a:solidFill>
                            <a:latin typeface="Cambria Math" pitchFamily="34" charset="0"/>
                            <a:ea typeface="Cambria Math" pitchFamily="34" charset="-122"/>
                            <a:cs typeface="Cambria Math" pitchFamily="34" charset="-120"/>
                          </a:rPr>
                          <m:t>2</m:t>
                        </m:r>
                      </m:sup>
                    </m:sSup>
                    <m:r>
                      <a:rPr lang="en-US" altLang="zh-CN" sz="1800" b="0" i="0" smtClean="0">
                        <a:solidFill>
                          <a:srgbClr val="000000"/>
                        </a:solidFill>
                        <a:latin typeface="Cambria Math" pitchFamily="34" charset="0"/>
                        <a:ea typeface="Cambria Math" pitchFamily="34" charset="-122"/>
                        <a:cs typeface="Cambria Math" pitchFamily="34" charset="-120"/>
                      </a:rPr>
                      <m:t>=−4</m:t>
                    </m:r>
                    <m:sSup>
                      <m:sSup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𝑎</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6</m:t>
                            </m:r>
                          </m:den>
                        </m:f>
                        <m:r>
                          <a:rPr lang="en-US" altLang="zh-CN" sz="1800" b="0" i="0">
                            <a:solidFill>
                              <a:srgbClr val="000000"/>
                            </a:solidFill>
                            <a:latin typeface="Cambria Math" pitchFamily="34" charset="0"/>
                            <a:ea typeface="Cambria Math" pitchFamily="34" charset="-122"/>
                            <a:cs typeface="Cambria Math" pitchFamily="34" charset="-120"/>
                          </a:rPr>
                          <m:t>)</m:t>
                        </m:r>
                      </m:e>
                      <m:sup>
                        <m:r>
                          <a:rPr lang="en-US" altLang="zh-CN" sz="1800" b="0" i="0">
                            <a:solidFill>
                              <a:srgbClr val="000000"/>
                            </a:solidFill>
                            <a:latin typeface="Cambria Math" pitchFamily="34" charset="0"/>
                            <a:ea typeface="Cambria Math" pitchFamily="34" charset="-122"/>
                            <a:cs typeface="Cambria Math" pitchFamily="34" charset="-120"/>
                          </a:rPr>
                          <m:t>2</m:t>
                        </m:r>
                      </m:sup>
                    </m:sSup>
                    <m:r>
                      <a:rPr lang="en-US" altLang="zh-CN" sz="1800" b="0" i="0" smtClean="0">
                        <a:solidFill>
                          <a:srgbClr val="000000"/>
                        </a:solidFill>
                        <a:latin typeface="Cambria Math" pitchFamily="34" charset="0"/>
                        <a:ea typeface="Cambria Math" pitchFamily="34" charset="-122"/>
                        <a:cs typeface="Cambria Math" pitchFamily="34" charset="-120"/>
                      </a:rPr>
                      <m:t>+3</m:t>
                    </m:r>
                  </m:oMath>
                </a14:m>
                <a:r>
                  <a:rPr lang="en-US" altLang="zh-CN" sz="1800" b="0" i="0" dirty="0">
                    <a:solidFill>
                      <a:srgbClr val="000000"/>
                    </a:solidFill>
                    <a:latin typeface="微软雅黑" pitchFamily="34" charset="0"/>
                    <a:ea typeface="微软雅黑" pitchFamily="34" charset="-122"/>
                    <a:cs typeface="微软雅黑" pitchFamily="34" charset="-120"/>
                  </a:rPr>
                  <a:t>,所以当</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𝑎</m:t>
                    </m:r>
                  </m:oMath>
                </a14:m>
                <a:r>
                  <a:rPr lang="en-US" altLang="zh-CN" sz="1800" b="0" i="0" dirty="0">
                    <a:solidFill>
                      <a:srgbClr val="000000"/>
                    </a:solidFill>
                    <a:latin typeface="微软雅黑" pitchFamily="34" charset="0"/>
                    <a:ea typeface="微软雅黑" pitchFamily="34" charset="-122"/>
                    <a:cs typeface="微软雅黑" pitchFamily="34" charset="-120"/>
                  </a:rPr>
                  <a:t>在</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(0,</m:t>
                    </m:r>
                    <m:f>
                      <m:f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3</m:t>
                        </m:r>
                      </m:den>
                    </m:f>
                    <m:r>
                      <a:rPr lang="en-US" altLang="zh-CN" sz="1800" b="0" i="0" smtClean="0">
                        <a:solidFill>
                          <a:srgbClr val="000000"/>
                        </a:solidFill>
                        <a:latin typeface="Cambria Math" pitchFamily="34" charset="0"/>
                        <a:ea typeface="Cambria Math" pitchFamily="34" charset="-122"/>
                        <a:cs typeface="Cambria Math" pitchFamily="34" charset="-120"/>
                      </a:rPr>
                      <m:t>)</m:t>
                    </m:r>
                  </m:oMath>
                </a14:m>
                <a:r>
                  <a:rPr lang="en-US" altLang="zh-CN" sz="1800" b="0" i="0" dirty="0">
                    <a:solidFill>
                      <a:srgbClr val="000000"/>
                    </a:solidFill>
                    <a:latin typeface="微软雅黑" pitchFamily="34" charset="0"/>
                    <a:ea typeface="微软雅黑" pitchFamily="34" charset="-122"/>
                    <a:cs typeface="微软雅黑" pitchFamily="34" charset="-120"/>
                  </a:rPr>
                  <a:t>上逐渐增大时,</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𝐷</m:t>
                    </m:r>
                    <m:r>
                      <a:rPr lang="en-US" altLang="zh-CN" sz="1800" b="0" i="0" smtClean="0">
                        <a:solidFill>
                          <a:srgbClr val="000000"/>
                        </a:solidFill>
                        <a:latin typeface="Cambria Math" pitchFamily="34" charset="0"/>
                        <a:ea typeface="Cambria Math" pitchFamily="34" charset="-122"/>
                        <a:cs typeface="Cambria Math" pitchFamily="34" charset="-120"/>
                      </a:rPr>
                      <m:t>(</m:t>
                    </m:r>
                    <m:r>
                      <a:rPr lang="en-US" altLang="zh-CN" sz="1800" b="0" i="0" smtClean="0">
                        <a:solidFill>
                          <a:srgbClr val="000000"/>
                        </a:solidFill>
                        <a:latin typeface="Cambria Math" pitchFamily="34" charset="0"/>
                        <a:ea typeface="Cambria Math" pitchFamily="34" charset="-122"/>
                        <a:cs typeface="Cambria Math" pitchFamily="34" charset="-120"/>
                      </a:rPr>
                      <m:t>𝑋</m:t>
                    </m:r>
                    <m:r>
                      <a:rPr lang="en-US" altLang="zh-CN" sz="1800" b="0" i="0" smtClean="0">
                        <a:solidFill>
                          <a:srgbClr val="00000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先增大后减</a:t>
                </a:r>
              </a:p>
              <a:p>
                <a:pPr latinLnBrk="1">
                  <a:lnSpc>
                    <a:spcPts val="3100"/>
                  </a:lnSpc>
                </a:pPr>
                <a:r>
                  <a:rPr lang="en-US" altLang="zh-CN" sz="1800" b="0" i="0">
                    <a:solidFill>
                      <a:srgbClr val="000000"/>
                    </a:solidFill>
                    <a:latin typeface="微软雅黑" pitchFamily="34" charset="0"/>
                    <a:ea typeface="微软雅黑" pitchFamily="34" charset="-122"/>
                    <a:cs typeface="微软雅黑" pitchFamily="34" charset="-120"/>
                  </a:rPr>
                  <a:t>小</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A0AF"/>
                    </a:solidFill>
                    <a:latin typeface="微软雅黑" pitchFamily="34" charset="0"/>
                    <a:ea typeface="楷体" pitchFamily="34" charset="-122"/>
                    <a:cs typeface="微软雅黑" pitchFamily="34" charset="-120"/>
                  </a:rPr>
                  <a:t>（提示：对于二次函数,当图象开口向下时,在对称轴左侧的图象所对应的函数单调递增</a:t>
                </a:r>
                <a:r>
                  <a:rPr lang="en-US" altLang="zh-CN" sz="1800" b="0" i="0">
                    <a:solidFill>
                      <a:srgbClr val="00A0AF"/>
                    </a:solidFill>
                    <a:latin typeface="微软雅黑" pitchFamily="34" charset="0"/>
                    <a:ea typeface="楷体" pitchFamily="34" charset="-122"/>
                    <a:cs typeface="微软雅黑" pitchFamily="34" charset="-120"/>
                  </a:rPr>
                  <a:t>,在对称轴右侧的</a:t>
                </a:r>
              </a:p>
              <a:p>
                <a:pPr latinLnBrk="1">
                  <a:lnSpc>
                    <a:spcPts val="3100"/>
                  </a:lnSpc>
                </a:pPr>
                <a:r>
                  <a:rPr lang="en-US" altLang="zh-CN" sz="1800" b="0" i="0">
                    <a:solidFill>
                      <a:srgbClr val="00A0AF"/>
                    </a:solidFill>
                    <a:latin typeface="微软雅黑" pitchFamily="34" charset="0"/>
                    <a:ea typeface="楷体" pitchFamily="34" charset="-122"/>
                    <a:cs typeface="微软雅黑" pitchFamily="34" charset="-120"/>
                  </a:rPr>
                  <a:t>图象所对应的函数单调递减</a:t>
                </a:r>
                <a:r>
                  <a:rPr lang="en-US" altLang="zh-CN" sz="1800" b="0" i="0" dirty="0">
                    <a:solidFill>
                      <a:srgbClr val="00A0AF"/>
                    </a:solidFill>
                    <a:latin typeface="微软雅黑" pitchFamily="34" charset="0"/>
                    <a:ea typeface="楷体" pitchFamily="34" charset="-122"/>
                    <a:cs typeface="微软雅黑" pitchFamily="34" charset="-120"/>
                  </a:rPr>
                  <a:t>）</a:t>
                </a:r>
                <a:endParaRPr lang="en-US" altLang="zh-CN" sz="1800" dirty="0">
                  <a:solidFill>
                    <a:srgbClr val="00A0AF"/>
                  </a:solidFill>
                </a:endParaRPr>
              </a:p>
              <a:p>
                <a:pPr latinLnBrk="1">
                  <a:lnSpc>
                    <a:spcPts val="2900"/>
                  </a:lnSpc>
                </a:pPr>
                <a:r>
                  <a:rPr lang="en-US" altLang="zh-CN" b="0" i="0">
                    <a:solidFill>
                      <a:srgbClr val="000000"/>
                    </a:solidFill>
                    <a:latin typeface="微软雅黑" pitchFamily="34" charset="0"/>
                    <a:ea typeface="微软雅黑" pitchFamily="34" charset="-122"/>
                    <a:cs typeface="微软雅黑" pitchFamily="34" charset="-120"/>
                  </a:rPr>
                  <a:t>故选</a:t>
                </a:r>
                <a:r>
                  <a:rPr lang="en-US" altLang="zh-CN" b="0" i="0" dirty="0">
                    <a:solidFill>
                      <a:srgbClr val="000000"/>
                    </a:solidFill>
                    <a:latin typeface="微软雅黑" pitchFamily="34" charset="0"/>
                    <a:ea typeface="微软雅黑" pitchFamily="34" charset="-122"/>
                    <a:cs typeface="微软雅黑" pitchFamily="34" charset="-120"/>
                  </a:rPr>
                  <a:t>C.</a:t>
                </a:r>
                <a:endParaRPr lang="en-US" altLang="zh-CN" dirty="0">
                  <a:solidFill>
                    <a:srgbClr val="000000"/>
                  </a:solidFill>
                </a:endParaRPr>
              </a:p>
            </p:txBody>
          </p:sp>
        </mc:Choice>
        <mc:Fallback>
          <p:sp>
            <p:nvSpPr>
              <p:cNvPr id="6" name="QC_4_AS.12_1#91388b444?vop=1&amp;pid=2ac0a60f0&amp;color=0,0,0&amp;vtp=1&amp;bbb=1&amp;hb=1"/>
              <p:cNvSpPr>
                <a:spLocks noRot="1" noChangeAspect="1" noMove="1" noResize="1" noEditPoints="1" noAdjustHandles="1" noChangeArrowheads="1" noChangeShapeType="1" noTextEdit="1"/>
              </p:cNvSpPr>
              <p:nvPr/>
            </p:nvSpPr>
            <p:spPr>
              <a:xfrm>
                <a:off x="832104" y="2969378"/>
                <a:ext cx="10533888" cy="2760980"/>
              </a:xfrm>
              <a:prstGeom prst="rect">
                <a:avLst/>
              </a:prstGeom>
              <a:blipFill>
                <a:blip r:embed="rId6"/>
                <a:stretch>
                  <a:fillRect l="-1389" r="-1273" b="-5077"/>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 calcmode="lin" valueType="num">
                                      <p:cBhvr additive="base">
                                        <p:cTn id="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8" dur="500" fill="hold"/>
                                        <p:tgtEl>
                                          <p:spTgt spid="4">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anim calcmode="lin" valueType="num">
                                      <p:cBhvr additive="base">
                                        <p:cTn id="1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6">
                                            <p:bg/>
                                          </p:spTgt>
                                        </p:tgtEl>
                                        <p:attrNameLst>
                                          <p:attrName>style.visibility</p:attrName>
                                        </p:attrNameLst>
                                      </p:cBhvr>
                                      <p:to>
                                        <p:strVal val="visible"/>
                                      </p:to>
                                    </p:set>
                                    <p:anim calcmode="lin" valueType="num">
                                      <p:cBhvr additive="base">
                                        <p:cTn id="1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6">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6">
                                            <p:txEl>
                                              <p:pRg st="0" end="0"/>
                                            </p:txEl>
                                          </p:spTgt>
                                        </p:tgtEl>
                                        <p:attrNameLst>
                                          <p:attrName>style.visibility</p:attrName>
                                        </p:attrNameLst>
                                      </p:cBhvr>
                                      <p:to>
                                        <p:strVal val="visible"/>
                                      </p:to>
                                    </p:set>
                                    <p:anim calcmode="lin" valueType="num">
                                      <p:cBhvr additive="base">
                                        <p:cTn id="2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6">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6">
                                            <p:txEl>
                                              <p:pRg st="1" end="1"/>
                                            </p:txEl>
                                          </p:spTgt>
                                        </p:tgtEl>
                                        <p:attrNameLst>
                                          <p:attrName>style.visibility</p:attrName>
                                        </p:attrNameLst>
                                      </p:cBhvr>
                                      <p:to>
                                        <p:strVal val="visible"/>
                                      </p:to>
                                    </p:set>
                                    <p:anim calcmode="lin" valueType="num">
                                      <p:cBhvr additive="base">
                                        <p:cTn id="25"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6">
                                            <p:txEl>
                                              <p:pRg st="2" end="2"/>
                                            </p:txEl>
                                          </p:spTgt>
                                        </p:tgtEl>
                                        <p:attrNameLst>
                                          <p:attrName>style.visibility</p:attrName>
                                        </p:attrNameLst>
                                      </p:cBhvr>
                                      <p:to>
                                        <p:strVal val="visible"/>
                                      </p:to>
                                    </p:set>
                                    <p:anim calcmode="lin" valueType="num">
                                      <p:cBhvr additive="base">
                                        <p:cTn id="29"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6">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6">
                                            <p:txEl>
                                              <p:pRg st="3" end="3"/>
                                            </p:txEl>
                                          </p:spTgt>
                                        </p:tgtEl>
                                        <p:attrNameLst>
                                          <p:attrName>style.visibility</p:attrName>
                                        </p:attrNameLst>
                                      </p:cBhvr>
                                      <p:to>
                                        <p:strVal val="visible"/>
                                      </p:to>
                                    </p:set>
                                    <p:anim calcmode="lin" valueType="num">
                                      <p:cBhvr additive="base">
                                        <p:cTn id="33"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6">
                                            <p:txEl>
                                              <p:pRg st="3" end="3"/>
                                            </p:txEl>
                                          </p:spTgt>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6">
                                            <p:txEl>
                                              <p:pRg st="4" end="4"/>
                                            </p:txEl>
                                          </p:spTgt>
                                        </p:tgtEl>
                                        <p:attrNameLst>
                                          <p:attrName>style.visibility</p:attrName>
                                        </p:attrNameLst>
                                      </p:cBhvr>
                                      <p:to>
                                        <p:strVal val="visible"/>
                                      </p:to>
                                    </p:set>
                                    <p:anim calcmode="lin" valueType="num">
                                      <p:cBhvr additive="base">
                                        <p:cTn id="37"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6">
                                            <p:txEl>
                                              <p:pRg st="4" end="4"/>
                                            </p:txEl>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6">
                                            <p:txEl>
                                              <p:pRg st="5" end="5"/>
                                            </p:txEl>
                                          </p:spTgt>
                                        </p:tgtEl>
                                        <p:attrNameLst>
                                          <p:attrName>style.visibility</p:attrName>
                                        </p:attrNameLst>
                                      </p:cBhvr>
                                      <p:to>
                                        <p:strVal val="visible"/>
                                      </p:to>
                                    </p:set>
                                    <p:anim calcmode="lin" valueType="num">
                                      <p:cBhvr additive="base">
                                        <p:cTn id="41" dur="500" fill="hold"/>
                                        <p:tgtEl>
                                          <p:spTgt spid="6">
                                            <p:txEl>
                                              <p:pRg st="5" end="5"/>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6">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6" grpId="0" build="p" animBg="1"/>
    </p:bldLst>
  </p:timing>
</p:sld>
</file>

<file path=ppt/slides/slide7.xml><?xml version="1.0" encoding="utf-8"?>
<p:sld xmlns:a="http://schemas.openxmlformats.org/drawingml/2006/main" xmlns:r="http://schemas.openxmlformats.org/officeDocument/2006/relationships" xmlns:p="http://schemas.openxmlformats.org/presentationml/2006/main">
  <p:cSld name="Slide 7&amp;si=7">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BD.13_1#a324c74d8?vop=1&amp;pid=2ac0a60f0&amp;color=0,0,0&amp;vtp=1&amp;bt=1&amp;bbb=1&amp;hb=1"/>
              <p:cNvSpPr/>
              <p:nvPr/>
            </p:nvSpPr>
            <p:spPr>
              <a:xfrm>
                <a:off x="832104" y="1080000"/>
                <a:ext cx="10533888" cy="11893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5.</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小王到某公司面试，一共要回答3道题，每道题答对得2分，答错倒扣1分</a:t>
                </a:r>
                <a:r>
                  <a:rPr lang="en-US" altLang="zh-CN" sz="1800" b="0" i="0">
                    <a:solidFill>
                      <a:srgbClr val="000000"/>
                    </a:solidFill>
                    <a:latin typeface="微软雅黑" pitchFamily="34" charset="0"/>
                    <a:ea typeface="微软雅黑" pitchFamily="34" charset="-122"/>
                    <a:cs typeface="微软雅黑" pitchFamily="34" charset="-120"/>
                  </a:rPr>
                  <a:t>，假设他每道题答对的概率均</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𝑝</m:t>
                    </m:r>
                    <m:r>
                      <a:rPr lang="en-US" altLang="zh-CN" sz="1800" b="0" i="0">
                        <a:solidFill>
                          <a:srgbClr val="000000"/>
                        </a:solidFill>
                        <a:latin typeface="Cambria Math" pitchFamily="34" charset="0"/>
                        <a:ea typeface="Cambria Math" pitchFamily="34" charset="-122"/>
                        <a:cs typeface="Cambria Math" pitchFamily="34" charset="-120"/>
                      </a:rPr>
                      <m:t>(0&lt;</m:t>
                    </m:r>
                    <m:r>
                      <a:rPr lang="en-US" altLang="zh-CN" sz="1800" b="0" i="0">
                        <a:solidFill>
                          <a:srgbClr val="000000"/>
                        </a:solidFill>
                        <a:latin typeface="Cambria Math" pitchFamily="34" charset="0"/>
                        <a:ea typeface="Cambria Math" pitchFamily="34" charset="-122"/>
                        <a:cs typeface="Cambria Math" pitchFamily="34" charset="-120"/>
                      </a:rPr>
                      <m:t>𝑝</m:t>
                    </m:r>
                    <m:r>
                      <a:rPr lang="en-US" altLang="zh-CN" sz="1800" b="0" i="0">
                        <a:solidFill>
                          <a:srgbClr val="000000"/>
                        </a:solidFill>
                        <a:latin typeface="Cambria Math" pitchFamily="34" charset="0"/>
                        <a:ea typeface="Cambria Math" pitchFamily="34" charset="-122"/>
                        <a:cs typeface="Cambria Math" pitchFamily="34" charset="-120"/>
                      </a:rPr>
                      <m:t>&lt;1)</m:t>
                    </m:r>
                  </m:oMath>
                </a14:m>
                <a:r>
                  <a:rPr lang="en-US" altLang="zh-CN" sz="1800" b="0" i="0" dirty="0">
                    <a:solidFill>
                      <a:srgbClr val="000000"/>
                    </a:solidFill>
                    <a:latin typeface="微软雅黑" pitchFamily="34" charset="0"/>
                    <a:ea typeface="微软雅黑" pitchFamily="34" charset="-122"/>
                    <a:cs typeface="微软雅黑" pitchFamily="34" charset="-120"/>
                  </a:rPr>
                  <a:t>，且每道题答对与否相互独立，记小王答完3道题的总得分为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𝑋</m:t>
                    </m:r>
                  </m:oMath>
                </a14:m>
                <a:r>
                  <a:rPr lang="en-US" altLang="zh-CN" sz="1800" b="0" i="0" dirty="0">
                    <a:solidFill>
                      <a:srgbClr val="000000"/>
                    </a:solidFill>
                    <a:latin typeface="微软雅黑" pitchFamily="34" charset="0"/>
                    <a:ea typeface="微软雅黑" pitchFamily="34" charset="-122"/>
                    <a:cs typeface="微软雅黑" pitchFamily="34" charset="-120"/>
                  </a:rPr>
                  <a:t>，则当</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𝐸</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𝑋</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𝐷</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𝑋</m:t>
                    </m:r>
                    <m:r>
                      <a:rPr lang="en-US" altLang="zh-CN" sz="1800" b="0" i="0">
                        <a:solidFill>
                          <a:srgbClr val="00000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取得最</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大值时</a:t>
                </a:r>
                <a:r>
                  <a:rPr lang="en-US" altLang="zh-CN"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𝑝</m:t>
                    </m:r>
                    <m:r>
                      <a:rPr lang="en-US" altLang="zh-CN" b="0" i="0">
                        <a:solidFill>
                          <a:srgbClr val="00000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a:solidFill>
                      <a:srgbClr val="000000"/>
                    </a:solidFill>
                    <a:latin typeface="微软雅黑" pitchFamily="34" charset="0"/>
                    <a:ea typeface="微软雅黑" pitchFamily="34" charset="-122"/>
                    <a:cs typeface="微软雅黑" pitchFamily="34" charset="-120"/>
                  </a:rPr>
                  <a:t>(</a:t>
                </a:r>
                <a:r>
                  <a:rPr lang="en-US" altLang="zh-CN" b="0" i="0">
                    <a:solidFill>
                      <a:srgbClr val="000000"/>
                    </a:solidFill>
                    <a:latin typeface="SimSun" pitchFamily="34" charset="0"/>
                    <a:ea typeface="SimSun" pitchFamily="34" charset="-122"/>
                    <a:cs typeface="SimSun" pitchFamily="34" charset="-120"/>
                  </a:rPr>
                  <a:t> </a:t>
                </a:r>
                <a:r>
                  <a:rPr lang="en-US" altLang="zh-CN" b="1" i="0">
                    <a:solidFill>
                      <a:srgbClr val="000000"/>
                    </a:solidFill>
                    <a:latin typeface="SimSun" pitchFamily="34" charset="0"/>
                    <a:ea typeface="SimSun" pitchFamily="34" charset="-122"/>
                    <a:cs typeface="SimSun" pitchFamily="34" charset="-120"/>
                  </a:rPr>
                  <a:t>    </a:t>
                </a:r>
                <a:r>
                  <a:rPr lang="en-US" altLang="zh-CN" b="0" i="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2" name="QC_4_BD.13_1#a324c74d8?vop=1&amp;pid=2ac0a60f0&amp;color=0,0,0&amp;vtp=1&amp;bt=1&amp;bbb=1&amp;hb=1"/>
              <p:cNvSpPr>
                <a:spLocks noRot="1" noChangeAspect="1" noMove="1" noResize="1" noEditPoints="1" noAdjustHandles="1" noChangeArrowheads="1" noChangeShapeType="1" noTextEdit="1"/>
              </p:cNvSpPr>
              <p:nvPr/>
            </p:nvSpPr>
            <p:spPr>
              <a:xfrm>
                <a:off x="832104" y="1080000"/>
                <a:ext cx="10533888" cy="1189355"/>
              </a:xfrm>
              <a:prstGeom prst="rect">
                <a:avLst/>
              </a:prstGeom>
              <a:blipFill>
                <a:blip r:embed="rId3"/>
                <a:stretch>
                  <a:fillRect l="-1389" r="-1505" b="-12308"/>
                </a:stretch>
              </a:blipFill>
              <a:ln/>
            </p:spPr>
            <p:txBody>
              <a:bodyPr/>
              <a:lstStyle/>
              <a:p>
                <a:r>
                  <a:rPr lang="zh-CN" altLang="en-US">
                    <a:noFill/>
                  </a:rPr>
                  <a:t> </a:t>
                </a:r>
              </a:p>
            </p:txBody>
          </p:sp>
        </mc:Fallback>
      </mc:AlternateContent>
      <p:sp>
        <p:nvSpPr>
          <p:cNvPr id="3" name="QC_4_AN.14_1#a324c74d8.bracket?vop=1&amp;pid=2ac0a60f0&amp;color=0,0,0&amp;vpa=5&amp;vtp=1"/>
          <p:cNvSpPr/>
          <p:nvPr/>
        </p:nvSpPr>
        <p:spPr>
          <a:xfrm>
            <a:off x="2294604" y="1904865"/>
            <a:ext cx="331788" cy="353822"/>
          </a:xfrm>
          <a:prstGeom prst="rect">
            <a:avLst/>
          </a:prstGeom>
          <a:noFill/>
          <a:ln/>
        </p:spPr>
        <p:txBody>
          <a:bodyPr wrap="none" lIns="0" tIns="0" rIns="0" bIns="0" rtlCol="0" anchor="t"/>
          <a:lstStyle/>
          <a:p>
            <a:pPr algn="ctr" latinLnBrk="1">
              <a:lnSpc>
                <a:spcPts val="3100"/>
              </a:lnSpc>
            </a:pPr>
            <a:r>
              <a:rPr lang="en-US" altLang="zh-CN" b="1" i="0" dirty="0">
                <a:solidFill>
                  <a:srgbClr val="FF0000"/>
                </a:solidFill>
                <a:latin typeface="Arial (正文)" pitchFamily="34" charset="0"/>
                <a:ea typeface="微软雅黑" pitchFamily="34" charset="-122"/>
                <a:cs typeface="Arial (正文)" pitchFamily="34" charset="-120"/>
              </a:rPr>
              <a:t>C</a:t>
            </a:r>
            <a:endParaRPr lang="en-US" altLang="zh-CN" dirty="0"/>
          </a:p>
        </p:txBody>
      </p:sp>
      <mc:AlternateContent xmlns:mc="http://schemas.openxmlformats.org/markup-compatibility/2006">
        <mc:Choice xmlns:a14="http://schemas.microsoft.com/office/drawing/2010/main" Requires="a14">
          <p:sp>
            <p:nvSpPr>
              <p:cNvPr id="4" name="QC_4_BD.13_2#a324c74d8.choices?vop=1&amp;pid=2ac0a60f0&amp;color=0,0,0&amp;vtp=1&amp;bbb=1"/>
              <p:cNvSpPr/>
              <p:nvPr/>
            </p:nvSpPr>
            <p:spPr>
              <a:xfrm>
                <a:off x="832104" y="2275832"/>
                <a:ext cx="10533888" cy="525971"/>
              </a:xfrm>
              <a:prstGeom prst="rect">
                <a:avLst/>
              </a:prstGeom>
              <a:noFill/>
              <a:ln/>
            </p:spPr>
            <p:txBody>
              <a:bodyPr wrap="none" lIns="0" tIns="0" rIns="0" bIns="0" rtlCol="0" anchor="t"/>
              <a:lstStyle/>
              <a:p>
                <a:pPr latinLnBrk="1">
                  <a:lnSpc>
                    <a:spcPts val="4500"/>
                  </a:lnSpc>
                  <a:tabLst>
                    <a:tab pos="2696972" algn="l"/>
                    <a:tab pos="5368544" algn="l"/>
                    <a:tab pos="8052816" algn="l"/>
                  </a:tabLst>
                </a:pP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4</m:t>
                        </m:r>
                      </m:den>
                    </m:f>
                  </m:oMath>
                </a14:m>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B</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3</m:t>
                        </m:r>
                      </m:den>
                    </m:f>
                  </m:oMath>
                </a14:m>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C</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2</m:t>
                        </m:r>
                      </m:num>
                      <m:den>
                        <m:r>
                          <a:rPr lang="en-US" altLang="zh-CN" sz="1800" b="0" i="0">
                            <a:solidFill>
                              <a:srgbClr val="000000"/>
                            </a:solidFill>
                            <a:latin typeface="Cambria Math" pitchFamily="34" charset="0"/>
                            <a:ea typeface="Cambria Math" pitchFamily="34" charset="-122"/>
                            <a:cs typeface="Cambria Math" pitchFamily="34" charset="-120"/>
                          </a:rPr>
                          <m:t>3</m:t>
                        </m:r>
                      </m:den>
                    </m:f>
                  </m:oMath>
                </a14:m>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D</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3</m:t>
                        </m:r>
                      </m:num>
                      <m:den>
                        <m:r>
                          <a:rPr lang="en-US" altLang="zh-CN" sz="1800" b="0" i="0">
                            <a:solidFill>
                              <a:srgbClr val="000000"/>
                            </a:solidFill>
                            <a:latin typeface="Cambria Math" pitchFamily="34" charset="0"/>
                            <a:ea typeface="Cambria Math" pitchFamily="34" charset="-122"/>
                            <a:cs typeface="Cambria Math" pitchFamily="34" charset="-120"/>
                          </a:rPr>
                          <m:t>4</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800" dirty="0"/>
              </a:p>
            </p:txBody>
          </p:sp>
        </mc:Choice>
        <mc:Fallback>
          <p:sp>
            <p:nvSpPr>
              <p:cNvPr id="4" name="QC_4_BD.13_2#a324c74d8.choices?vop=1&amp;pid=2ac0a60f0&amp;color=0,0,0&amp;vtp=1&amp;bbb=1"/>
              <p:cNvSpPr>
                <a:spLocks noRot="1" noChangeAspect="1" noMove="1" noResize="1" noEditPoints="1" noAdjustHandles="1" noChangeArrowheads="1" noChangeShapeType="1" noTextEdit="1"/>
              </p:cNvSpPr>
              <p:nvPr/>
            </p:nvSpPr>
            <p:spPr>
              <a:xfrm>
                <a:off x="832104" y="2275832"/>
                <a:ext cx="10533888" cy="525971"/>
              </a:xfrm>
              <a:prstGeom prst="rect">
                <a:avLst/>
              </a:prstGeom>
              <a:blipFill>
                <a:blip r:embed="rId4"/>
                <a:stretch>
                  <a:fillRect l="-1389" b="-14943"/>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5" name="QC_4_AS.15_1#a324c74d8?vop=1&amp;pid=2ac0a60f0&amp;color=0,0,0&amp;vtp=1&amp;bbb=1&amp;hb=1"/>
              <p:cNvSpPr/>
              <p:nvPr/>
            </p:nvSpPr>
            <p:spPr>
              <a:xfrm>
                <a:off x="832104" y="2812534"/>
                <a:ext cx="10533888" cy="203073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【解析】设小王答对题的个数为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𝑌</m:t>
                    </m:r>
                  </m:oMath>
                </a14:m>
                <a:r>
                  <a:rPr lang="en-US" altLang="zh-CN" sz="1800" b="0" i="0" dirty="0">
                    <a:solidFill>
                      <a:srgbClr val="000000"/>
                    </a:solidFill>
                    <a:latin typeface="微软雅黑" pitchFamily="34" charset="0"/>
                    <a:ea typeface="微软雅黑" pitchFamily="34" charset="-122"/>
                    <a:cs typeface="微软雅黑" pitchFamily="34" charset="-120"/>
                  </a:rPr>
                  <a:t>,则由已知可得</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𝑌</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𝐵</m:t>
                    </m:r>
                    <m:r>
                      <a:rPr lang="en-US" altLang="zh-CN" sz="1800" b="0" i="0">
                        <a:solidFill>
                          <a:srgbClr val="000000"/>
                        </a:solidFill>
                        <a:latin typeface="Cambria Math" pitchFamily="34" charset="0"/>
                        <a:ea typeface="Cambria Math" pitchFamily="34" charset="-122"/>
                        <a:cs typeface="Cambria Math" pitchFamily="34" charset="-120"/>
                      </a:rPr>
                      <m:t>(3,</m:t>
                    </m:r>
                    <m:r>
                      <a:rPr lang="en-US" altLang="zh-CN" sz="1800" b="0" i="0">
                        <a:solidFill>
                          <a:srgbClr val="000000"/>
                        </a:solidFill>
                        <a:latin typeface="Cambria Math" pitchFamily="34" charset="0"/>
                        <a:ea typeface="Cambria Math" pitchFamily="34" charset="-122"/>
                        <a:cs typeface="Cambria Math" pitchFamily="34" charset="-120"/>
                      </a:rPr>
                      <m:t>𝑝</m:t>
                    </m:r>
                    <m:r>
                      <a:rPr lang="en-US" altLang="zh-CN" sz="1800" b="0" i="0">
                        <a:solidFill>
                          <a:srgbClr val="000000"/>
                        </a:solidFill>
                        <a:latin typeface="Cambria Math" pitchFamily="34" charset="0"/>
                        <a:ea typeface="Cambria Math" pitchFamily="34" charset="-122"/>
                        <a:cs typeface="Cambria Math" pitchFamily="34" charset="-120"/>
                      </a:rPr>
                      <m:t>)</m:t>
                    </m:r>
                  </m:oMath>
                </a14:m>
                <a:r>
                  <a:rPr lang="en-US" altLang="zh-CN" sz="1800" b="0" i="0" dirty="0">
                    <a:solidFill>
                      <a:srgbClr val="000000"/>
                    </a:solidFill>
                    <a:latin typeface="微软雅黑" pitchFamily="34" charset="0"/>
                    <a:ea typeface="微软雅黑" pitchFamily="34" charset="-122"/>
                    <a:cs typeface="微软雅黑" pitchFamily="34" charset="-120"/>
                  </a:rPr>
                  <a:t>,所以</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𝐸</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𝑌</m:t>
                    </m:r>
                    <m:r>
                      <a:rPr lang="en-US" altLang="zh-CN" sz="1800" b="0" i="0">
                        <a:solidFill>
                          <a:srgbClr val="000000"/>
                        </a:solidFill>
                        <a:latin typeface="Cambria Math" pitchFamily="34" charset="0"/>
                        <a:ea typeface="Cambria Math" pitchFamily="34" charset="-122"/>
                        <a:cs typeface="Cambria Math" pitchFamily="34" charset="-120"/>
                      </a:rPr>
                      <m:t>)=3</m:t>
                    </m:r>
                    <m:r>
                      <a:rPr lang="en-US" altLang="zh-CN" sz="1800" b="0" i="0">
                        <a:solidFill>
                          <a:srgbClr val="000000"/>
                        </a:solidFill>
                        <a:latin typeface="Cambria Math" pitchFamily="34" charset="0"/>
                        <a:ea typeface="Cambria Math" pitchFamily="34" charset="-122"/>
                        <a:cs typeface="Cambria Math" pitchFamily="34" charset="-120"/>
                      </a:rPr>
                      <m:t>𝑝</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𝐷</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𝑌</m:t>
                    </m:r>
                    <m:r>
                      <a:rPr lang="en-US" altLang="zh-CN" sz="1800" b="0" i="0">
                        <a:solidFill>
                          <a:srgbClr val="000000"/>
                        </a:solidFill>
                        <a:latin typeface="Cambria Math" pitchFamily="34" charset="0"/>
                        <a:ea typeface="Cambria Math" pitchFamily="34" charset="-122"/>
                        <a:cs typeface="Cambria Math" pitchFamily="34" charset="-120"/>
                      </a:rPr>
                      <m:t>)=3</m:t>
                    </m:r>
                    <m:r>
                      <a:rPr lang="en-US" altLang="zh-CN" sz="1800" b="0" i="0">
                        <a:solidFill>
                          <a:srgbClr val="000000"/>
                        </a:solidFill>
                        <a:latin typeface="Cambria Math" pitchFamily="34" charset="0"/>
                        <a:ea typeface="Cambria Math" pitchFamily="34" charset="-122"/>
                        <a:cs typeface="Cambria Math" pitchFamily="34" charset="-120"/>
                      </a:rPr>
                      <m:t>𝑝</m:t>
                    </m:r>
                    <m:r>
                      <a:rPr lang="en-US" altLang="zh-CN" sz="1800" b="0" i="0">
                        <a:solidFill>
                          <a:srgbClr val="000000"/>
                        </a:solidFill>
                        <a:latin typeface="Cambria Math" pitchFamily="34" charset="0"/>
                        <a:ea typeface="Cambria Math" pitchFamily="34" charset="-122"/>
                        <a:cs typeface="Cambria Math" pitchFamily="34" charset="-120"/>
                      </a:rPr>
                      <m:t>(1−</m:t>
                    </m:r>
                    <m:r>
                      <a:rPr lang="en-US" altLang="zh-CN" sz="1800" b="0" i="0">
                        <a:solidFill>
                          <a:srgbClr val="000000"/>
                        </a:solidFill>
                        <a:latin typeface="Cambria Math" pitchFamily="34" charset="0"/>
                        <a:ea typeface="Cambria Math" pitchFamily="34" charset="-122"/>
                        <a:cs typeface="Cambria Math" pitchFamily="34" charset="-120"/>
                      </a:rPr>
                      <m:t>𝑝</m:t>
                    </m:r>
                    <m:r>
                      <a:rPr lang="en-US" altLang="zh-CN" sz="1800" b="0" i="0">
                        <a:solidFill>
                          <a:srgbClr val="00000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p>
              <a:p>
                <a:pPr latinLnBrk="1">
                  <a:lnSpc>
                    <a:spcPts val="3300"/>
                  </a:lnSpc>
                </a:pPr>
                <a:r>
                  <a:rPr lang="en-US" altLang="zh-CN" b="0" i="0">
                    <a:solidFill>
                      <a:srgbClr val="000000"/>
                    </a:solidFill>
                    <a:latin typeface="微软雅黑" pitchFamily="34" charset="0"/>
                    <a:ea typeface="微软雅黑" pitchFamily="34" charset="-122"/>
                    <a:cs typeface="微软雅黑" pitchFamily="34" charset="-120"/>
                  </a:rPr>
                  <a:t>因</a:t>
                </a:r>
                <a:r>
                  <a:rPr lang="en-US" altLang="zh-CN" sz="1800" b="0" i="0">
                    <a:solidFill>
                      <a:srgbClr val="000000"/>
                    </a:solidFill>
                    <a:latin typeface="微软雅黑" pitchFamily="34" charset="0"/>
                    <a:ea typeface="微软雅黑" pitchFamily="34" charset="-122"/>
                    <a:cs typeface="微软雅黑" pitchFamily="34" charset="-120"/>
                  </a:rPr>
                  <a:t>为每道题答对得</a:t>
                </a:r>
                <a:r>
                  <a:rPr lang="en-US" altLang="zh-CN" sz="1800" b="0" i="0" dirty="0">
                    <a:solidFill>
                      <a:srgbClr val="000000"/>
                    </a:solidFill>
                    <a:latin typeface="微软雅黑" pitchFamily="34" charset="0"/>
                    <a:ea typeface="微软雅黑" pitchFamily="34" charset="-122"/>
                    <a:cs typeface="微软雅黑" pitchFamily="34" charset="-120"/>
                  </a:rPr>
                  <a:t>2分,答错倒扣1分,</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𝑋</m:t>
                    </m:r>
                  </m:oMath>
                </a14:m>
                <a:r>
                  <a:rPr lang="en-US" altLang="zh-CN" sz="1800" b="0" i="0" dirty="0">
                    <a:solidFill>
                      <a:srgbClr val="000000"/>
                    </a:solidFill>
                    <a:latin typeface="微软雅黑" pitchFamily="34" charset="0"/>
                    <a:ea typeface="微软雅黑" pitchFamily="34" charset="-122"/>
                    <a:cs typeface="微软雅黑" pitchFamily="34" charset="-120"/>
                  </a:rPr>
                  <a:t>为小王答完3道题的总得分,所以</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𝑋</m:t>
                    </m:r>
                    <m:r>
                      <a:rPr lang="en-US" altLang="zh-CN" sz="1800" b="0" i="0">
                        <a:solidFill>
                          <a:srgbClr val="000000"/>
                        </a:solidFill>
                        <a:latin typeface="Cambria Math" pitchFamily="34" charset="0"/>
                        <a:ea typeface="Cambria Math" pitchFamily="34" charset="-122"/>
                        <a:cs typeface="Cambria Math" pitchFamily="34" charset="-120"/>
                      </a:rPr>
                      <m:t>=2</m:t>
                    </m:r>
                    <m:r>
                      <a:rPr lang="en-US" altLang="zh-CN" sz="1800" b="0" i="0">
                        <a:solidFill>
                          <a:srgbClr val="000000"/>
                        </a:solidFill>
                        <a:latin typeface="Cambria Math" pitchFamily="34" charset="0"/>
                        <a:ea typeface="Cambria Math" pitchFamily="34" charset="-122"/>
                        <a:cs typeface="Cambria Math" pitchFamily="34" charset="-120"/>
                      </a:rPr>
                      <m:t>𝑌</m:t>
                    </m:r>
                    <m:r>
                      <a:rPr lang="en-US" altLang="zh-CN" sz="1800" b="0" i="0">
                        <a:solidFill>
                          <a:srgbClr val="000000"/>
                        </a:solidFill>
                        <a:latin typeface="Cambria Math" pitchFamily="34" charset="0"/>
                        <a:ea typeface="Cambria Math" pitchFamily="34" charset="-122"/>
                        <a:cs typeface="Cambria Math" pitchFamily="34" charset="-120"/>
                      </a:rPr>
                      <m:t>−(3−</m:t>
                    </m:r>
                    <m:r>
                      <a:rPr lang="en-US" altLang="zh-CN" sz="1800" b="0" i="0">
                        <a:solidFill>
                          <a:srgbClr val="000000"/>
                        </a:solidFill>
                        <a:latin typeface="Cambria Math" pitchFamily="34" charset="0"/>
                        <a:ea typeface="Cambria Math" pitchFamily="34" charset="-122"/>
                        <a:cs typeface="Cambria Math" pitchFamily="34" charset="-120"/>
                      </a:rPr>
                      <m:t>𝑌</m:t>
                    </m:r>
                    <m:r>
                      <a:rPr lang="en-US" altLang="zh-CN" sz="1800" b="0" i="0">
                        <a:solidFill>
                          <a:srgbClr val="000000"/>
                        </a:solidFill>
                        <a:latin typeface="Cambria Math" pitchFamily="34" charset="0"/>
                        <a:ea typeface="Cambria Math" pitchFamily="34" charset="-122"/>
                        <a:cs typeface="Cambria Math" pitchFamily="34" charset="-120"/>
                      </a:rPr>
                      <m:t>)=3</m:t>
                    </m:r>
                    <m:r>
                      <a:rPr lang="en-US" altLang="zh-CN" sz="1800" b="0" i="0">
                        <a:solidFill>
                          <a:srgbClr val="000000"/>
                        </a:solidFill>
                        <a:latin typeface="Cambria Math" pitchFamily="34" charset="0"/>
                        <a:ea typeface="Cambria Math" pitchFamily="34" charset="-122"/>
                        <a:cs typeface="Cambria Math" pitchFamily="34" charset="-120"/>
                      </a:rPr>
                      <m:t>𝑌</m:t>
                    </m:r>
                    <m:r>
                      <a:rPr lang="en-US" altLang="zh-CN" sz="1800" b="0" i="0">
                        <a:solidFill>
                          <a:srgbClr val="000000"/>
                        </a:solidFill>
                        <a:latin typeface="Cambria Math" pitchFamily="34" charset="0"/>
                        <a:ea typeface="Cambria Math" pitchFamily="34" charset="-122"/>
                        <a:cs typeface="Cambria Math" pitchFamily="34" charset="-120"/>
                      </a:rPr>
                      <m:t>−3</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p>
              <a:p>
                <a:pPr latinLnBrk="1">
                  <a:lnSpc>
                    <a:spcPts val="3300"/>
                  </a:lnSpc>
                </a:pPr>
                <a:r>
                  <a:rPr lang="en-US" altLang="zh-CN" b="0" i="0">
                    <a:solidFill>
                      <a:srgbClr val="000000"/>
                    </a:solidFill>
                    <a:latin typeface="微软雅黑" pitchFamily="34" charset="0"/>
                    <a:ea typeface="微软雅黑" pitchFamily="34" charset="-122"/>
                    <a:cs typeface="微软雅黑" pitchFamily="34" charset="-120"/>
                  </a:rPr>
                  <a:t>所</a:t>
                </a:r>
                <a:r>
                  <a:rPr lang="en-US" altLang="zh-CN" sz="1800" b="0" i="0">
                    <a:solidFill>
                      <a:srgbClr val="000000"/>
                    </a:solidFill>
                    <a:latin typeface="微软雅黑" pitchFamily="34" charset="0"/>
                    <a:ea typeface="微软雅黑" pitchFamily="34" charset="-122"/>
                    <a:cs typeface="微软雅黑" pitchFamily="34" charset="-120"/>
                  </a:rPr>
                  <a:t>以</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𝐸</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𝑋</m:t>
                    </m:r>
                    <m:r>
                      <a:rPr lang="en-US" altLang="zh-CN" sz="1800" b="0" i="0">
                        <a:solidFill>
                          <a:srgbClr val="000000"/>
                        </a:solidFill>
                        <a:latin typeface="Cambria Math" pitchFamily="34" charset="0"/>
                        <a:ea typeface="Cambria Math" pitchFamily="34" charset="-122"/>
                        <a:cs typeface="Cambria Math" pitchFamily="34" charset="-120"/>
                      </a:rPr>
                      <m:t>)=3</m:t>
                    </m:r>
                    <m:r>
                      <a:rPr lang="en-US" altLang="zh-CN" sz="1800" b="0" i="0">
                        <a:solidFill>
                          <a:srgbClr val="000000"/>
                        </a:solidFill>
                        <a:latin typeface="Cambria Math" pitchFamily="34" charset="0"/>
                        <a:ea typeface="Cambria Math" pitchFamily="34" charset="-122"/>
                        <a:cs typeface="Cambria Math" pitchFamily="34" charset="-120"/>
                      </a:rPr>
                      <m:t>𝐸</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𝑌</m:t>
                    </m:r>
                    <m:r>
                      <a:rPr lang="en-US" altLang="zh-CN" sz="1800" b="0" i="0">
                        <a:solidFill>
                          <a:srgbClr val="000000"/>
                        </a:solidFill>
                        <a:latin typeface="Cambria Math" pitchFamily="34" charset="0"/>
                        <a:ea typeface="Cambria Math" pitchFamily="34" charset="-122"/>
                        <a:cs typeface="Cambria Math" pitchFamily="34" charset="-120"/>
                      </a:rPr>
                      <m:t>)−3=9</m:t>
                    </m:r>
                    <m:r>
                      <a:rPr lang="en-US" altLang="zh-CN" sz="1800" b="0" i="0">
                        <a:solidFill>
                          <a:srgbClr val="000000"/>
                        </a:solidFill>
                        <a:latin typeface="Cambria Math" pitchFamily="34" charset="0"/>
                        <a:ea typeface="Cambria Math" pitchFamily="34" charset="-122"/>
                        <a:cs typeface="Cambria Math" pitchFamily="34" charset="-120"/>
                      </a:rPr>
                      <m:t>𝑝</m:t>
                    </m:r>
                    <m:r>
                      <a:rPr lang="en-US" altLang="zh-CN" sz="1800" b="0" i="0">
                        <a:solidFill>
                          <a:srgbClr val="000000"/>
                        </a:solidFill>
                        <a:latin typeface="Cambria Math" pitchFamily="34" charset="0"/>
                        <a:ea typeface="Cambria Math" pitchFamily="34" charset="-122"/>
                        <a:cs typeface="Cambria Math" pitchFamily="34" charset="-120"/>
                      </a:rPr>
                      <m:t>−3</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𝐷</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𝑋</m:t>
                    </m:r>
                    <m:r>
                      <a:rPr lang="en-US" altLang="zh-CN" sz="1800" b="0" i="0">
                        <a:solidFill>
                          <a:srgbClr val="000000"/>
                        </a:solidFill>
                        <a:latin typeface="Cambria Math" pitchFamily="34" charset="0"/>
                        <a:ea typeface="Cambria Math" pitchFamily="34" charset="-122"/>
                        <a:cs typeface="Cambria Math" pitchFamily="34" charset="-120"/>
                      </a:rPr>
                      <m:t>)=9</m:t>
                    </m:r>
                    <m:r>
                      <a:rPr lang="en-US" altLang="zh-CN" sz="1800" b="0" i="0">
                        <a:solidFill>
                          <a:srgbClr val="000000"/>
                        </a:solidFill>
                        <a:latin typeface="Cambria Math" pitchFamily="34" charset="0"/>
                        <a:ea typeface="Cambria Math" pitchFamily="34" charset="-122"/>
                        <a:cs typeface="Cambria Math" pitchFamily="34" charset="-120"/>
                      </a:rPr>
                      <m:t>𝐷</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𝑌</m:t>
                    </m:r>
                    <m:r>
                      <a:rPr lang="en-US" altLang="zh-CN" sz="1800" b="0" i="0">
                        <a:solidFill>
                          <a:srgbClr val="000000"/>
                        </a:solidFill>
                        <a:latin typeface="Cambria Math" pitchFamily="34" charset="0"/>
                        <a:ea typeface="Cambria Math" pitchFamily="34" charset="-122"/>
                        <a:cs typeface="Cambria Math" pitchFamily="34" charset="-120"/>
                      </a:rPr>
                      <m:t>)=27</m:t>
                    </m:r>
                    <m:r>
                      <a:rPr lang="en-US" altLang="zh-CN" sz="1800" b="0" i="0">
                        <a:solidFill>
                          <a:srgbClr val="000000"/>
                        </a:solidFill>
                        <a:latin typeface="Cambria Math" pitchFamily="34" charset="0"/>
                        <a:ea typeface="Cambria Math" pitchFamily="34" charset="-122"/>
                        <a:cs typeface="Cambria Math" pitchFamily="34" charset="-120"/>
                      </a:rPr>
                      <m:t>𝑝</m:t>
                    </m:r>
                    <m:r>
                      <a:rPr lang="en-US" altLang="zh-CN" sz="1800" b="0" i="0">
                        <a:solidFill>
                          <a:srgbClr val="000000"/>
                        </a:solidFill>
                        <a:latin typeface="Cambria Math" pitchFamily="34" charset="0"/>
                        <a:ea typeface="Cambria Math" pitchFamily="34" charset="-122"/>
                        <a:cs typeface="Cambria Math" pitchFamily="34" charset="-120"/>
                      </a:rPr>
                      <m:t>(1−</m:t>
                    </m:r>
                    <m:r>
                      <a:rPr lang="en-US" altLang="zh-CN" sz="1800" b="0" i="0">
                        <a:solidFill>
                          <a:srgbClr val="000000"/>
                        </a:solidFill>
                        <a:latin typeface="Cambria Math" pitchFamily="34" charset="0"/>
                        <a:ea typeface="Cambria Math" pitchFamily="34" charset="-122"/>
                        <a:cs typeface="Cambria Math" pitchFamily="34" charset="-120"/>
                      </a:rPr>
                      <m:t>𝑝</m:t>
                    </m:r>
                    <m:r>
                      <a:rPr lang="en-US" altLang="zh-CN" sz="1800" b="0" i="0">
                        <a:solidFill>
                          <a:srgbClr val="00000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p>
              <a:p>
                <a:pPr latinLnBrk="1">
                  <a:lnSpc>
                    <a:spcPts val="3300"/>
                  </a:lnSpc>
                </a:pPr>
                <a:r>
                  <a:rPr lang="en-US" altLang="zh-CN" b="0" i="0">
                    <a:solidFill>
                      <a:srgbClr val="000000"/>
                    </a:solidFill>
                    <a:latin typeface="微软雅黑" pitchFamily="34" charset="0"/>
                    <a:ea typeface="微软雅黑" pitchFamily="34" charset="-122"/>
                    <a:cs typeface="微软雅黑" pitchFamily="34" charset="-120"/>
                  </a:rPr>
                  <a:t>所</a:t>
                </a:r>
                <a:r>
                  <a:rPr lang="en-US" altLang="zh-CN" sz="1800" b="0" i="0">
                    <a:solidFill>
                      <a:srgbClr val="000000"/>
                    </a:solidFill>
                    <a:latin typeface="微软雅黑" pitchFamily="34" charset="0"/>
                    <a:ea typeface="微软雅黑" pitchFamily="34" charset="-122"/>
                    <a:cs typeface="微软雅黑" pitchFamily="34" charset="-120"/>
                  </a:rPr>
                  <a:t>以</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𝐸</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𝑋</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𝐷</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𝑋</m:t>
                    </m:r>
                    <m:r>
                      <a:rPr lang="en-US" altLang="zh-CN" sz="1800" b="0" i="0">
                        <a:solidFill>
                          <a:srgbClr val="000000"/>
                        </a:solidFill>
                        <a:latin typeface="Cambria Math" pitchFamily="34" charset="0"/>
                        <a:ea typeface="Cambria Math" pitchFamily="34" charset="-122"/>
                        <a:cs typeface="Cambria Math" pitchFamily="34" charset="-120"/>
                      </a:rPr>
                      <m:t>)=−27</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𝑝</m:t>
                        </m:r>
                      </m:e>
                      <m:sup>
                        <m:r>
                          <a:rPr lang="en-US" altLang="zh-CN" sz="1800" b="0" i="0">
                            <a:solidFill>
                              <a:srgbClr val="000000"/>
                            </a:solidFill>
                            <a:latin typeface="Cambria Math" pitchFamily="34" charset="0"/>
                            <a:ea typeface="Cambria Math" pitchFamily="34" charset="-122"/>
                            <a:cs typeface="Cambria Math" pitchFamily="34" charset="-120"/>
                          </a:rPr>
                          <m:t>2</m:t>
                        </m:r>
                      </m:sup>
                    </m:sSup>
                    <m:r>
                      <a:rPr lang="en-US" altLang="zh-CN" sz="1800" b="0" i="0">
                        <a:solidFill>
                          <a:srgbClr val="000000"/>
                        </a:solidFill>
                        <a:latin typeface="Cambria Math" pitchFamily="34" charset="0"/>
                        <a:ea typeface="Cambria Math" pitchFamily="34" charset="-122"/>
                        <a:cs typeface="Cambria Math" pitchFamily="34" charset="-120"/>
                      </a:rPr>
                      <m:t>+36</m:t>
                    </m:r>
                    <m:r>
                      <a:rPr lang="en-US" altLang="zh-CN" sz="1800" b="0" i="0">
                        <a:solidFill>
                          <a:srgbClr val="000000"/>
                        </a:solidFill>
                        <a:latin typeface="Cambria Math" pitchFamily="34" charset="0"/>
                        <a:ea typeface="Cambria Math" pitchFamily="34" charset="-122"/>
                        <a:cs typeface="Cambria Math" pitchFamily="34" charset="-120"/>
                      </a:rPr>
                      <m:t>𝑝</m:t>
                    </m:r>
                    <m:r>
                      <a:rPr lang="en-US" altLang="zh-CN" sz="1800" b="0" i="0">
                        <a:solidFill>
                          <a:srgbClr val="000000"/>
                        </a:solidFill>
                        <a:latin typeface="Cambria Math" pitchFamily="34" charset="0"/>
                        <a:ea typeface="Cambria Math" pitchFamily="34" charset="-122"/>
                        <a:cs typeface="Cambria Math" pitchFamily="34" charset="-120"/>
                      </a:rPr>
                      <m:t>−3=−27</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𝑝</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2</m:t>
                            </m:r>
                          </m:num>
                          <m:den>
                            <m:r>
                              <a:rPr lang="en-US" altLang="zh-CN" sz="1800" b="0" i="0">
                                <a:solidFill>
                                  <a:srgbClr val="000000"/>
                                </a:solidFill>
                                <a:latin typeface="Cambria Math" pitchFamily="34" charset="0"/>
                                <a:ea typeface="Cambria Math" pitchFamily="34" charset="-122"/>
                                <a:cs typeface="Cambria Math" pitchFamily="34" charset="-120"/>
                              </a:rPr>
                              <m:t>3</m:t>
                            </m:r>
                          </m:den>
                        </m:f>
                        <m:r>
                          <a:rPr lang="en-US" altLang="zh-CN" sz="1800" b="0" i="0">
                            <a:solidFill>
                              <a:srgbClr val="000000"/>
                            </a:solidFill>
                            <a:latin typeface="Cambria Math" pitchFamily="34" charset="0"/>
                            <a:ea typeface="Cambria Math" pitchFamily="34" charset="-122"/>
                            <a:cs typeface="Cambria Math" pitchFamily="34" charset="-120"/>
                          </a:rPr>
                          <m:t>)</m:t>
                        </m:r>
                      </m:e>
                      <m:sup>
                        <m:r>
                          <a:rPr lang="en-US" altLang="zh-CN" sz="1800" b="0" i="0">
                            <a:solidFill>
                              <a:srgbClr val="000000"/>
                            </a:solidFill>
                            <a:latin typeface="Cambria Math" pitchFamily="34" charset="0"/>
                            <a:ea typeface="Cambria Math" pitchFamily="34" charset="-122"/>
                            <a:cs typeface="Cambria Math" pitchFamily="34" charset="-120"/>
                          </a:rPr>
                          <m:t>2</m:t>
                        </m:r>
                      </m:sup>
                    </m:sSup>
                    <m:r>
                      <a:rPr lang="en-US" altLang="zh-CN" sz="1800" b="0" i="0">
                        <a:solidFill>
                          <a:srgbClr val="000000"/>
                        </a:solidFill>
                        <a:latin typeface="Cambria Math" pitchFamily="34" charset="0"/>
                        <a:ea typeface="Cambria Math" pitchFamily="34" charset="-122"/>
                        <a:cs typeface="Cambria Math" pitchFamily="34" charset="-120"/>
                      </a:rPr>
                      <m:t>+9</m:t>
                    </m:r>
                  </m:oMath>
                </a14:m>
                <a:r>
                  <a:rPr lang="en-US" altLang="zh-CN" sz="1800" b="0" i="0" dirty="0">
                    <a:solidFill>
                      <a:srgbClr val="000000"/>
                    </a:solidFill>
                    <a:latin typeface="微软雅黑" pitchFamily="34" charset="0"/>
                    <a:ea typeface="微软雅黑" pitchFamily="34" charset="-122"/>
                    <a:cs typeface="微软雅黑" pitchFamily="34" charset="-120"/>
                  </a:rPr>
                  <a:t>,又</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0&lt;</m:t>
                    </m:r>
                    <m:r>
                      <a:rPr lang="en-US" altLang="zh-CN" sz="1800" b="0" i="0">
                        <a:solidFill>
                          <a:srgbClr val="000000"/>
                        </a:solidFill>
                        <a:latin typeface="Cambria Math" pitchFamily="34" charset="0"/>
                        <a:ea typeface="Cambria Math" pitchFamily="34" charset="-122"/>
                        <a:cs typeface="Cambria Math" pitchFamily="34" charset="-120"/>
                      </a:rPr>
                      <m:t>𝑝</m:t>
                    </m:r>
                    <m:r>
                      <a:rPr lang="en-US" altLang="zh-CN" sz="1800" b="0" i="0">
                        <a:solidFill>
                          <a:srgbClr val="000000"/>
                        </a:solidFill>
                        <a:latin typeface="Cambria Math" pitchFamily="34" charset="0"/>
                        <a:ea typeface="Cambria Math" pitchFamily="34" charset="-122"/>
                        <a:cs typeface="Cambria Math" pitchFamily="34" charset="-120"/>
                      </a:rPr>
                      <m:t>&lt;1</m:t>
                    </m:r>
                  </m:oMath>
                </a14:m>
                <a:r>
                  <a:rPr lang="en-US" altLang="zh-CN" sz="1800" b="0" i="0" dirty="0">
                    <a:solidFill>
                      <a:srgbClr val="000000"/>
                    </a:solidFill>
                    <a:latin typeface="微软雅黑" pitchFamily="34" charset="0"/>
                    <a:ea typeface="微软雅黑" pitchFamily="34" charset="-122"/>
                    <a:cs typeface="微软雅黑" pitchFamily="34" charset="-120"/>
                  </a:rPr>
                  <a:t>,所以当</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𝑝</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2</m:t>
                        </m:r>
                      </m:num>
                      <m:den>
                        <m:r>
                          <a:rPr lang="en-US" altLang="zh-CN" sz="1800" b="0" i="0">
                            <a:solidFill>
                              <a:srgbClr val="000000"/>
                            </a:solidFill>
                            <a:latin typeface="Cambria Math" pitchFamily="34" charset="0"/>
                            <a:ea typeface="Cambria Math" pitchFamily="34" charset="-122"/>
                            <a:cs typeface="Cambria Math" pitchFamily="34" charset="-120"/>
                          </a:rPr>
                          <m:t>3</m:t>
                        </m:r>
                      </m:den>
                    </m:f>
                  </m:oMath>
                </a14:m>
                <a:r>
                  <a:rPr lang="en-US" altLang="zh-CN" sz="1800" b="0" i="0" dirty="0">
                    <a:solidFill>
                      <a:srgbClr val="000000"/>
                    </a:solidFill>
                    <a:latin typeface="微软雅黑" pitchFamily="34" charset="0"/>
                    <a:ea typeface="微软雅黑" pitchFamily="34" charset="-122"/>
                    <a:cs typeface="微软雅黑" pitchFamily="34" charset="-120"/>
                  </a:rPr>
                  <a:t>时,</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𝐸</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𝑋</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𝐷</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𝑋</m:t>
                    </m:r>
                    <m:r>
                      <a:rPr lang="en-US" altLang="zh-CN" sz="1800" b="0" i="0" smtClean="0">
                        <a:solidFill>
                          <a:srgbClr val="00000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取最大</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值</a:t>
                </a:r>
                <a:r>
                  <a:rPr lang="en-US" altLang="zh-CN" b="0" i="0" dirty="0">
                    <a:solidFill>
                      <a:srgbClr val="000000"/>
                    </a:solidFill>
                    <a:latin typeface="微软雅黑" pitchFamily="34" charset="0"/>
                    <a:ea typeface="微软雅黑" pitchFamily="34" charset="-122"/>
                    <a:cs typeface="微软雅黑" pitchFamily="34" charset="-120"/>
                  </a:rPr>
                  <a:t>,最大值为9.故选C.</a:t>
                </a:r>
                <a:endParaRPr lang="en-US" altLang="zh-CN" dirty="0"/>
              </a:p>
            </p:txBody>
          </p:sp>
        </mc:Choice>
        <mc:Fallback>
          <p:sp>
            <p:nvSpPr>
              <p:cNvPr id="5" name="QC_4_AS.15_1#a324c74d8?vop=1&amp;pid=2ac0a60f0&amp;color=0,0,0&amp;vtp=1&amp;bbb=1&amp;hb=1"/>
              <p:cNvSpPr>
                <a:spLocks noRot="1" noChangeAspect="1" noMove="1" noResize="1" noEditPoints="1" noAdjustHandles="1" noChangeArrowheads="1" noChangeShapeType="1" noTextEdit="1"/>
              </p:cNvSpPr>
              <p:nvPr/>
            </p:nvSpPr>
            <p:spPr>
              <a:xfrm>
                <a:off x="832104" y="2812534"/>
                <a:ext cx="10533888" cy="2030730"/>
              </a:xfrm>
              <a:prstGeom prst="rect">
                <a:avLst/>
              </a:prstGeom>
              <a:blipFill>
                <a:blip r:embed="rId5"/>
                <a:stretch>
                  <a:fillRect l="-1389" b="-6907"/>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5">
                                            <p:txEl>
                                              <p:pRg st="1" end="1"/>
                                            </p:txEl>
                                          </p:spTgt>
                                        </p:tgtEl>
                                        <p:attrNameLst>
                                          <p:attrName>style.visibility</p:attrName>
                                        </p:attrNameLst>
                                      </p:cBhvr>
                                      <p:to>
                                        <p:strVal val="visible"/>
                                      </p:to>
                                    </p:set>
                                    <p:anim calcmode="lin" valueType="num">
                                      <p:cBhvr additive="base">
                                        <p:cTn id="2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5">
                                            <p:txEl>
                                              <p:pRg st="2" end="2"/>
                                            </p:txEl>
                                          </p:spTgt>
                                        </p:tgtEl>
                                        <p:attrNameLst>
                                          <p:attrName>style.visibility</p:attrName>
                                        </p:attrNameLst>
                                      </p:cBhvr>
                                      <p:to>
                                        <p:strVal val="visible"/>
                                      </p:to>
                                    </p:set>
                                    <p:anim calcmode="lin" valueType="num">
                                      <p:cBhvr additive="base">
                                        <p:cTn id="29"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5">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5">
                                            <p:txEl>
                                              <p:pRg st="3" end="3"/>
                                            </p:txEl>
                                          </p:spTgt>
                                        </p:tgtEl>
                                        <p:attrNameLst>
                                          <p:attrName>style.visibility</p:attrName>
                                        </p:attrNameLst>
                                      </p:cBhvr>
                                      <p:to>
                                        <p:strVal val="visible"/>
                                      </p:to>
                                    </p:set>
                                    <p:anim calcmode="lin" valueType="num">
                                      <p:cBhvr additive="base">
                                        <p:cTn id="33"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5">
                                            <p:txEl>
                                              <p:pRg st="3" end="3"/>
                                            </p:txEl>
                                          </p:spTgt>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5">
                                            <p:txEl>
                                              <p:pRg st="4" end="4"/>
                                            </p:txEl>
                                          </p:spTgt>
                                        </p:tgtEl>
                                        <p:attrNameLst>
                                          <p:attrName>style.visibility</p:attrName>
                                        </p:attrNameLst>
                                      </p:cBhvr>
                                      <p:to>
                                        <p:strVal val="visible"/>
                                      </p:to>
                                    </p:set>
                                    <p:anim calcmode="lin" valueType="num">
                                      <p:cBhvr additive="base">
                                        <p:cTn id="37"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5">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8.xml><?xml version="1.0" encoding="utf-8"?>
<p:sld xmlns:a="http://schemas.openxmlformats.org/drawingml/2006/main" xmlns:r="http://schemas.openxmlformats.org/officeDocument/2006/relationships" xmlns:p="http://schemas.openxmlformats.org/presentationml/2006/main">
  <p:cSld name="Slide 8&amp;si=8">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BD.16_1#dc039543c?vop=1&amp;pid=2ac0a60f0&amp;color=0,0,0&amp;vtp=1&amp;bt=1&amp;bbb=1&amp;hb=1"/>
              <p:cNvSpPr/>
              <p:nvPr/>
            </p:nvSpPr>
            <p:spPr>
              <a:xfrm>
                <a:off x="832104" y="1080000"/>
                <a:ext cx="10531904" cy="12147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6</a:t>
                </a:r>
                <a:r>
                  <a:rPr lang="en-US" altLang="zh-CN" sz="1800" b="0" i="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SimSun" pitchFamily="34" charset="0"/>
                    <a:ea typeface="SimSun" pitchFamily="34" charset="-122"/>
                    <a:cs typeface="SimSun" pitchFamily="34" charset="-120"/>
                  </a:rPr>
                  <a:t> </a:t>
                </a:r>
                <a:r>
                  <a:rPr lang="en-US" altLang="zh-CN" sz="900" b="0" i="0" kern="0">
                    <a:solidFill>
                      <a:srgbClr val="FFFFFF"/>
                    </a:solidFill>
                    <a:latin typeface="SimSun" panose="02010600030101010101" pitchFamily="2" charset="-122"/>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一个不透明的袋子中装有除颜色外</a:t>
                </a:r>
                <a:r>
                  <a:rPr lang="en-US" altLang="zh-CN" sz="1800" b="0" i="0" dirty="0">
                    <a:solidFill>
                      <a:srgbClr val="000000"/>
                    </a:solidFill>
                    <a:latin typeface="微软雅黑" pitchFamily="34" charset="0"/>
                    <a:ea typeface="微软雅黑" pitchFamily="34" charset="-122"/>
                    <a:cs typeface="微软雅黑" pitchFamily="34" charset="-120"/>
                  </a:rPr>
                  <a:t>，大小质地完全相同的5个黑球，</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𝑛</m:t>
                    </m:r>
                  </m:oMath>
                </a14:m>
                <a:r>
                  <a:rPr lang="en-US" altLang="zh-CN" sz="1800" b="0" i="0" dirty="0">
                    <a:solidFill>
                      <a:srgbClr val="000000"/>
                    </a:solidFill>
                    <a:latin typeface="微软雅黑" pitchFamily="34" charset="0"/>
                    <a:ea typeface="微软雅黑" pitchFamily="34" charset="-122"/>
                    <a:cs typeface="微软雅黑" pitchFamily="34" charset="-120"/>
                  </a:rPr>
                  <a:t>个白球</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𝑛</m:t>
                    </m:r>
                    <m:r>
                      <a:rPr lang="en-US" altLang="zh-CN" sz="1800" b="0" i="0">
                        <a:solidFill>
                          <a:srgbClr val="000000"/>
                        </a:solidFill>
                        <a:latin typeface="Cambria Math" pitchFamily="34" charset="0"/>
                        <a:ea typeface="Cambria Math" pitchFamily="34" charset="-122"/>
                        <a:cs typeface="Cambria Math" pitchFamily="34" charset="-120"/>
                      </a:rPr>
                      <m:t>∈</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1" i="0">
                            <a:solidFill>
                              <a:srgbClr val="000000"/>
                            </a:solidFill>
                            <a:latin typeface="Cambria Math" pitchFamily="34" charset="0"/>
                            <a:ea typeface="Cambria Math" pitchFamily="34" charset="-122"/>
                            <a:cs typeface="Cambria Math" pitchFamily="34" charset="-120"/>
                          </a:rPr>
                          <m:t>𝐍</m:t>
                        </m:r>
                      </m:e>
                      <m:sup>
                        <m:r>
                          <a:rPr lang="en-US" altLang="zh-CN" sz="1800" b="0" i="0">
                            <a:solidFill>
                              <a:srgbClr val="000000"/>
                            </a:solidFill>
                            <a:latin typeface="Cambria Math" pitchFamily="34" charset="0"/>
                            <a:ea typeface="Cambria Math" pitchFamily="34" charset="-122"/>
                            <a:cs typeface="Cambria Math" pitchFamily="34" charset="-120"/>
                          </a:rPr>
                          <m:t>∗</m:t>
                        </m:r>
                      </m:sup>
                    </m:sSup>
                    <m:r>
                      <a:rPr lang="en-US" altLang="zh-CN" sz="1800" b="0" i="0" smtClean="0">
                        <a:solidFill>
                          <a:srgbClr val="00000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，已知一次从</a:t>
                </a:r>
              </a:p>
              <a:p>
                <a:pPr latinLnBrk="1">
                  <a:lnSpc>
                    <a:spcPts val="3500"/>
                  </a:lnSpc>
                </a:pPr>
                <a:r>
                  <a:rPr lang="en-US" altLang="zh-CN" sz="1800" b="0" i="0">
                    <a:solidFill>
                      <a:srgbClr val="000000"/>
                    </a:solidFill>
                    <a:latin typeface="微软雅黑" pitchFamily="34" charset="0"/>
                    <a:ea typeface="微软雅黑" pitchFamily="34" charset="-122"/>
                    <a:cs typeface="微软雅黑" pitchFamily="34" charset="-120"/>
                  </a:rPr>
                  <a:t>中任取</a:t>
                </a:r>
                <a:r>
                  <a:rPr lang="en-US" altLang="zh-CN" sz="1800" b="0" i="0" dirty="0">
                    <a:solidFill>
                      <a:srgbClr val="000000"/>
                    </a:solidFill>
                    <a:latin typeface="微软雅黑" pitchFamily="34" charset="0"/>
                    <a:ea typeface="微软雅黑" pitchFamily="34" charset="-122"/>
                    <a:cs typeface="微软雅黑" pitchFamily="34" charset="-120"/>
                  </a:rPr>
                  <a:t>3个球，取出的球是2个黑球，1个白球的概率为</a:t>
                </a:r>
                <a14:m>
                  <m:oMath xmlns:m="http://schemas.openxmlformats.org/officeDocument/2006/math">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15</m:t>
                        </m:r>
                      </m:num>
                      <m:den>
                        <m:r>
                          <a:rPr lang="en-US" altLang="zh-CN" sz="1800" b="0" i="0">
                            <a:solidFill>
                              <a:srgbClr val="000000"/>
                            </a:solidFill>
                            <a:latin typeface="Cambria Math" pitchFamily="34" charset="0"/>
                            <a:ea typeface="Cambria Math" pitchFamily="34" charset="-122"/>
                            <a:cs typeface="Cambria Math" pitchFamily="34" charset="-120"/>
                          </a:rPr>
                          <m:t>28</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.现一次从中任取4个球，若取出一个黑球得1</a:t>
                </a:r>
                <a:r>
                  <a:rPr lang="en-US" altLang="zh-CN" sz="1800" b="0" i="0">
                    <a:solidFill>
                      <a:srgbClr val="000000"/>
                    </a:solidFill>
                    <a:latin typeface="微软雅黑" pitchFamily="34" charset="0"/>
                    <a:ea typeface="微软雅黑" pitchFamily="34" charset="-122"/>
                    <a:cs typeface="微软雅黑" pitchFamily="34" charset="-120"/>
                  </a:rPr>
                  <a:t>分，</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取出一个白球得</a:t>
                </a:r>
                <a:r>
                  <a:rPr lang="en-US" altLang="zh-CN" b="0" i="0" dirty="0">
                    <a:solidFill>
                      <a:srgbClr val="000000"/>
                    </a:solidFill>
                    <a:latin typeface="微软雅黑" pitchFamily="34" charset="0"/>
                    <a:ea typeface="微软雅黑" pitchFamily="34" charset="-122"/>
                    <a:cs typeface="微软雅黑" pitchFamily="34" charset="-120"/>
                  </a:rPr>
                  <a:t>2分，设随机变量</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𝑋</m:t>
                    </m:r>
                  </m:oMath>
                </a14:m>
                <a:r>
                  <a:rPr lang="en-US" altLang="zh-CN" b="0" i="0" dirty="0">
                    <a:solidFill>
                      <a:srgbClr val="000000"/>
                    </a:solidFill>
                    <a:latin typeface="微软雅黑" pitchFamily="34" charset="0"/>
                    <a:ea typeface="微软雅黑" pitchFamily="34" charset="-122"/>
                    <a:cs typeface="微软雅黑" pitchFamily="34" charset="-120"/>
                  </a:rPr>
                  <a:t>为取出4个球的总得分，则</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𝑃</m:t>
                    </m:r>
                    <m:r>
                      <a:rPr lang="en-US" altLang="zh-CN" b="0" i="0">
                        <a:solidFill>
                          <a:srgbClr val="000000"/>
                        </a:solidFill>
                        <a:latin typeface="Cambria Math" pitchFamily="34" charset="0"/>
                        <a:ea typeface="Cambria Math" pitchFamily="34" charset="-122"/>
                        <a:cs typeface="Cambria Math" pitchFamily="34" charset="-120"/>
                      </a:rPr>
                      <m:t>(|</m:t>
                    </m:r>
                    <m:r>
                      <a:rPr lang="en-US" altLang="zh-CN" b="0" i="0">
                        <a:solidFill>
                          <a:srgbClr val="000000"/>
                        </a:solidFill>
                        <a:latin typeface="Cambria Math" pitchFamily="34" charset="0"/>
                        <a:ea typeface="Cambria Math" pitchFamily="34" charset="-122"/>
                        <a:cs typeface="Cambria Math" pitchFamily="34" charset="-120"/>
                      </a:rPr>
                      <m:t>𝑋</m:t>
                    </m:r>
                    <m:r>
                      <a:rPr lang="en-US" altLang="zh-CN" b="0" i="0">
                        <a:solidFill>
                          <a:srgbClr val="000000"/>
                        </a:solidFill>
                        <a:latin typeface="Cambria Math" pitchFamily="34" charset="0"/>
                        <a:ea typeface="Cambria Math" pitchFamily="34" charset="-122"/>
                        <a:cs typeface="Cambria Math" pitchFamily="34" charset="-120"/>
                      </a:rPr>
                      <m:t>−7|≤1)=</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a:solidFill>
                      <a:srgbClr val="000000"/>
                    </a:solidFill>
                    <a:latin typeface="微软雅黑" pitchFamily="34" charset="0"/>
                    <a:ea typeface="微软雅黑" pitchFamily="34" charset="-122"/>
                    <a:cs typeface="微软雅黑" pitchFamily="34" charset="-120"/>
                  </a:rPr>
                  <a:t>(</a:t>
                </a:r>
                <a:r>
                  <a:rPr lang="en-US" altLang="zh-CN" b="0" i="0">
                    <a:solidFill>
                      <a:srgbClr val="000000"/>
                    </a:solidFill>
                    <a:latin typeface="SimSun" pitchFamily="34" charset="0"/>
                    <a:ea typeface="SimSun" pitchFamily="34" charset="-122"/>
                    <a:cs typeface="SimSun" pitchFamily="34" charset="-120"/>
                  </a:rPr>
                  <a:t> </a:t>
                </a:r>
                <a:r>
                  <a:rPr lang="en-US" altLang="zh-CN" b="1" i="0">
                    <a:solidFill>
                      <a:srgbClr val="000000"/>
                    </a:solidFill>
                    <a:latin typeface="SimSun" pitchFamily="34" charset="0"/>
                    <a:ea typeface="SimSun" pitchFamily="34" charset="-122"/>
                    <a:cs typeface="SimSun" pitchFamily="34" charset="-120"/>
                  </a:rPr>
                  <a:t>    </a:t>
                </a:r>
                <a:r>
                  <a:rPr lang="en-US" altLang="zh-CN" b="0" i="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2" name="QC_4_BD.16_1#dc039543c?vop=1&amp;pid=2ac0a60f0&amp;color=0,0,0&amp;vtp=1&amp;bt=1&amp;bbb=1&amp;hb=1"/>
              <p:cNvSpPr>
                <a:spLocks noRot="1" noChangeAspect="1" noMove="1" noResize="1" noEditPoints="1" noAdjustHandles="1" noChangeArrowheads="1" noChangeShapeType="1" noTextEdit="1"/>
              </p:cNvSpPr>
              <p:nvPr/>
            </p:nvSpPr>
            <p:spPr>
              <a:xfrm>
                <a:off x="832104" y="1080000"/>
                <a:ext cx="10531904" cy="1214755"/>
              </a:xfrm>
              <a:prstGeom prst="rect">
                <a:avLst/>
              </a:prstGeom>
              <a:blipFill>
                <a:blip r:embed="rId3"/>
                <a:stretch>
                  <a:fillRect l="-1390" r="-1390" b="-12060"/>
                </a:stretch>
              </a:blipFill>
              <a:ln/>
            </p:spPr>
            <p:txBody>
              <a:bodyPr/>
              <a:lstStyle/>
              <a:p>
                <a:r>
                  <a:rPr lang="zh-CN" altLang="en-US">
                    <a:noFill/>
                  </a:rPr>
                  <a:t> </a:t>
                </a:r>
              </a:p>
            </p:txBody>
          </p:sp>
        </mc:Fallback>
      </mc:AlternateContent>
      <p:pic>
        <p:nvPicPr>
          <p:cNvPr id="3" name="QC_4_BD.16_1#dc039543c?vop=1&amp;pid=2ac0a60f0&amp;color=0,0,0&amp;tib=255,255,255&amp;iip=1&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1138778" y="1203444"/>
            <a:ext cx="393192" cy="16459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C_4_AN.17_1#dc039543c.bracket?vop=1&amp;pid=2ac0a60f0&amp;color=0,0,0&amp;vpa=6&amp;vtp=1"/>
          <p:cNvSpPr/>
          <p:nvPr/>
        </p:nvSpPr>
        <p:spPr>
          <a:xfrm>
            <a:off x="8847486" y="1930265"/>
            <a:ext cx="331788" cy="353822"/>
          </a:xfrm>
          <a:prstGeom prst="rect">
            <a:avLst/>
          </a:prstGeom>
          <a:noFill/>
          <a:ln/>
        </p:spPr>
        <p:txBody>
          <a:bodyPr wrap="none" lIns="0" tIns="0" rIns="0" bIns="0" rtlCol="0" anchor="t"/>
          <a:lstStyle/>
          <a:p>
            <a:pPr algn="ctr" latinLnBrk="1">
              <a:lnSpc>
                <a:spcPts val="3100"/>
              </a:lnSpc>
            </a:pPr>
            <a:r>
              <a:rPr lang="en-US" altLang="zh-CN" b="1" i="0" dirty="0">
                <a:solidFill>
                  <a:srgbClr val="FF0000"/>
                </a:solidFill>
                <a:latin typeface="Arial (正文)" pitchFamily="34" charset="0"/>
                <a:ea typeface="微软雅黑" pitchFamily="34" charset="-122"/>
                <a:cs typeface="Arial (正文)" pitchFamily="34" charset="-120"/>
              </a:rPr>
              <a:t>B</a:t>
            </a:r>
            <a:endParaRPr lang="en-US" altLang="zh-CN" dirty="0"/>
          </a:p>
        </p:txBody>
      </p:sp>
      <mc:AlternateContent xmlns:mc="http://schemas.openxmlformats.org/markup-compatibility/2006">
        <mc:Choice xmlns:a14="http://schemas.microsoft.com/office/drawing/2010/main" Requires="a14">
          <p:sp>
            <p:nvSpPr>
              <p:cNvPr id="5" name="QC_4_BD.16_2#dc039543c.choices?vop=1&amp;pid=2ac0a60f0&amp;color=0,0,0&amp;vtp=1&amp;bbb=1"/>
              <p:cNvSpPr/>
              <p:nvPr/>
            </p:nvSpPr>
            <p:spPr>
              <a:xfrm>
                <a:off x="832104" y="2301930"/>
                <a:ext cx="10533888" cy="535559"/>
              </a:xfrm>
              <a:prstGeom prst="rect">
                <a:avLst/>
              </a:prstGeom>
              <a:noFill/>
              <a:ln/>
            </p:spPr>
            <p:txBody>
              <a:bodyPr wrap="none" lIns="0" tIns="0" rIns="0" bIns="0" rtlCol="0" anchor="t"/>
              <a:lstStyle/>
              <a:p>
                <a:pPr latinLnBrk="1">
                  <a:lnSpc>
                    <a:spcPts val="4600"/>
                  </a:lnSpc>
                  <a:tabLst>
                    <a:tab pos="2649347" algn="l"/>
                    <a:tab pos="5273294" algn="l"/>
                    <a:tab pos="7998841" algn="l"/>
                  </a:tabLst>
                </a:pP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4</m:t>
                        </m:r>
                      </m:num>
                      <m:den>
                        <m:r>
                          <a:rPr lang="en-US" altLang="zh-CN" sz="1800" b="0" i="0">
                            <a:solidFill>
                              <a:srgbClr val="000000"/>
                            </a:solidFill>
                            <a:latin typeface="Cambria Math" pitchFamily="34" charset="0"/>
                            <a:ea typeface="Cambria Math" pitchFamily="34" charset="-122"/>
                            <a:cs typeface="Cambria Math" pitchFamily="34" charset="-120"/>
                          </a:rPr>
                          <m:t>7</m:t>
                        </m:r>
                      </m:den>
                    </m:f>
                  </m:oMath>
                </a14:m>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B</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2</m:t>
                        </m:r>
                      </m:den>
                    </m:f>
                  </m:oMath>
                </a14:m>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C</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27</m:t>
                        </m:r>
                      </m:num>
                      <m:den>
                        <m:r>
                          <a:rPr lang="en-US" altLang="zh-CN" sz="1800" b="0" i="0">
                            <a:solidFill>
                              <a:srgbClr val="000000"/>
                            </a:solidFill>
                            <a:latin typeface="Cambria Math" pitchFamily="34" charset="0"/>
                            <a:ea typeface="Cambria Math" pitchFamily="34" charset="-122"/>
                            <a:cs typeface="Cambria Math" pitchFamily="34" charset="-120"/>
                          </a:rPr>
                          <m:t>70</m:t>
                        </m:r>
                      </m:den>
                    </m:f>
                  </m:oMath>
                </a14:m>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D</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8</m:t>
                        </m:r>
                      </m:num>
                      <m:den>
                        <m:r>
                          <a:rPr lang="en-US" altLang="zh-CN" sz="1800" b="0" i="0">
                            <a:solidFill>
                              <a:srgbClr val="000000"/>
                            </a:solidFill>
                            <a:latin typeface="Cambria Math" pitchFamily="34" charset="0"/>
                            <a:ea typeface="Cambria Math" pitchFamily="34" charset="-122"/>
                            <a:cs typeface="Cambria Math" pitchFamily="34" charset="-120"/>
                          </a:rPr>
                          <m:t>21</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800" dirty="0"/>
              </a:p>
            </p:txBody>
          </p:sp>
        </mc:Choice>
        <mc:Fallback>
          <p:sp>
            <p:nvSpPr>
              <p:cNvPr id="5" name="QC_4_BD.16_2#dc039543c.choices?vop=1&amp;pid=2ac0a60f0&amp;color=0,0,0&amp;vtp=1&amp;bbb=1"/>
              <p:cNvSpPr>
                <a:spLocks noRot="1" noChangeAspect="1" noMove="1" noResize="1" noEditPoints="1" noAdjustHandles="1" noChangeArrowheads="1" noChangeShapeType="1" noTextEdit="1"/>
              </p:cNvSpPr>
              <p:nvPr/>
            </p:nvSpPr>
            <p:spPr>
              <a:xfrm>
                <a:off x="832104" y="2301930"/>
                <a:ext cx="10533888" cy="535559"/>
              </a:xfrm>
              <a:prstGeom prst="rect">
                <a:avLst/>
              </a:prstGeom>
              <a:blipFill>
                <a:blip r:embed="rId5"/>
                <a:stretch>
                  <a:fillRect l="-1389" b="-16092"/>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6" name="QC_4_EX.18_1#dc039543c?vop=1&amp;pid=2ac0a60f0&amp;color=0,0,0&amp;vtp=1&amp;bbb=1&amp;hb=1"/>
              <p:cNvSpPr/>
              <p:nvPr/>
            </p:nvSpPr>
            <p:spPr>
              <a:xfrm>
                <a:off x="832104" y="2847839"/>
                <a:ext cx="10533888" cy="1214755"/>
              </a:xfrm>
              <a:prstGeom prst="rect">
                <a:avLst/>
              </a:prstGeom>
              <a:noFill/>
              <a:ln/>
            </p:spPr>
            <p:txBody>
              <a:bodyPr wrap="none" lIns="0" tIns="0" rIns="0" bIns="0" rtlCol="0" anchor="t"/>
              <a:lstStyle/>
              <a:p>
                <a:pPr algn="l" latinLnBrk="1">
                  <a:lnSpc>
                    <a:spcPts val="3500"/>
                  </a:lnSpc>
                </a:pPr>
                <a:r>
                  <a:rPr lang="en-US" altLang="zh-CN" sz="1800" b="1" i="0" dirty="0">
                    <a:solidFill>
                      <a:srgbClr val="000000"/>
                    </a:solidFill>
                    <a:latin typeface="微软雅黑" pitchFamily="34" charset="0"/>
                    <a:ea typeface="微软雅黑" pitchFamily="34" charset="-122"/>
                    <a:cs typeface="微软雅黑" pitchFamily="34" charset="-120"/>
                  </a:rPr>
                  <a:t>思路导引</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楷体" pitchFamily="34" charset="-122"/>
                    <a:cs typeface="微软雅黑" pitchFamily="34" charset="-120"/>
                  </a:rPr>
                  <a:t>先根据一次从中任取</a:t>
                </a:r>
                <a:r>
                  <a:rPr lang="en-US" altLang="zh-CN" sz="1800" b="0" i="0" dirty="0">
                    <a:solidFill>
                      <a:srgbClr val="000000"/>
                    </a:solidFill>
                    <a:latin typeface="微软雅黑" pitchFamily="34" charset="0"/>
                    <a:ea typeface="微软雅黑" pitchFamily="34" charset="-122"/>
                    <a:cs typeface="微软雅黑" pitchFamily="34" charset="-120"/>
                  </a:rPr>
                  <a:t>3</a:t>
                </a:r>
                <a:r>
                  <a:rPr lang="en-US" altLang="zh-CN" sz="1800" b="0" i="0" dirty="0">
                    <a:solidFill>
                      <a:srgbClr val="000000"/>
                    </a:solidFill>
                    <a:latin typeface="微软雅黑" pitchFamily="34" charset="0"/>
                    <a:ea typeface="楷体" pitchFamily="34" charset="-122"/>
                    <a:cs typeface="微软雅黑" pitchFamily="34" charset="-120"/>
                  </a:rPr>
                  <a:t>个球</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取出的球是</a:t>
                </a:r>
                <a:r>
                  <a:rPr lang="en-US" altLang="zh-CN" sz="1800" b="0" i="0" dirty="0">
                    <a:solidFill>
                      <a:srgbClr val="000000"/>
                    </a:solidFill>
                    <a:latin typeface="微软雅黑" pitchFamily="34" charset="0"/>
                    <a:ea typeface="微软雅黑" pitchFamily="34" charset="-122"/>
                    <a:cs typeface="微软雅黑" pitchFamily="34" charset="-120"/>
                  </a:rPr>
                  <a:t>2</a:t>
                </a:r>
                <a:r>
                  <a:rPr lang="en-US" altLang="zh-CN" sz="1800" b="0" i="0" dirty="0">
                    <a:solidFill>
                      <a:srgbClr val="000000"/>
                    </a:solidFill>
                    <a:latin typeface="微软雅黑" pitchFamily="34" charset="0"/>
                    <a:ea typeface="楷体" pitchFamily="34" charset="-122"/>
                    <a:cs typeface="微软雅黑" pitchFamily="34" charset="-120"/>
                  </a:rPr>
                  <a:t>个黑球</a:t>
                </a:r>
                <a:r>
                  <a:rPr lang="en-US" altLang="zh-CN" sz="1800" b="0" i="0" dirty="0">
                    <a:solidFill>
                      <a:srgbClr val="000000"/>
                    </a:solidFill>
                    <a:latin typeface="微软雅黑" pitchFamily="34" charset="0"/>
                    <a:ea typeface="微软雅黑" pitchFamily="34" charset="-122"/>
                    <a:cs typeface="微软雅黑" pitchFamily="34" charset="-120"/>
                  </a:rPr>
                  <a:t>,1</a:t>
                </a:r>
                <a:r>
                  <a:rPr lang="en-US" altLang="zh-CN" sz="1800" b="0" i="0" dirty="0">
                    <a:solidFill>
                      <a:srgbClr val="000000"/>
                    </a:solidFill>
                    <a:latin typeface="微软雅黑" pitchFamily="34" charset="0"/>
                    <a:ea typeface="楷体" pitchFamily="34" charset="-122"/>
                    <a:cs typeface="微软雅黑" pitchFamily="34" charset="-120"/>
                  </a:rPr>
                  <a:t>个白球的概率为</a:t>
                </a:r>
                <a14:m>
                  <m:oMath xmlns:m="http://schemas.openxmlformats.org/officeDocument/2006/math">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15</m:t>
                        </m:r>
                      </m:num>
                      <m:den>
                        <m:r>
                          <a:rPr lang="en-US" altLang="zh-CN" sz="1800" b="0" i="0">
                            <a:solidFill>
                              <a:srgbClr val="000000"/>
                            </a:solidFill>
                            <a:latin typeface="Cambria Math" pitchFamily="34" charset="0"/>
                            <a:ea typeface="Cambria Math" pitchFamily="34" charset="-122"/>
                            <a:cs typeface="Cambria Math" pitchFamily="34" charset="-120"/>
                          </a:rPr>
                          <m:t>28</m:t>
                        </m:r>
                      </m:den>
                    </m:f>
                  </m:oMath>
                </a14:m>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列方程求出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𝑛</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微软雅黑" pitchFamily="34" charset="0"/>
                    <a:ea typeface="楷体" pitchFamily="34" charset="-122"/>
                    <a:cs typeface="微软雅黑" pitchFamily="34" charset="-120"/>
                  </a:rPr>
                  <a:t>然后根据题意</a:t>
                </a:r>
              </a:p>
              <a:p>
                <a:pPr latinLnBrk="1">
                  <a:lnSpc>
                    <a:spcPts val="3300"/>
                  </a:lnSpc>
                </a:pPr>
                <a:r>
                  <a:rPr lang="en-US" altLang="zh-CN" sz="1800" b="0" i="0">
                    <a:solidFill>
                      <a:srgbClr val="000000"/>
                    </a:solidFill>
                    <a:latin typeface="微软雅黑" pitchFamily="34" charset="0"/>
                    <a:ea typeface="楷体" pitchFamily="34" charset="-122"/>
                    <a:cs typeface="微软雅黑" pitchFamily="34" charset="-120"/>
                  </a:rPr>
                  <a:t>确定</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𝑋</m:t>
                    </m:r>
                  </m:oMath>
                </a14:m>
                <a:r>
                  <a:rPr lang="en-US" altLang="zh-CN" sz="1800" b="0" i="0" dirty="0">
                    <a:solidFill>
                      <a:srgbClr val="000000"/>
                    </a:solidFill>
                    <a:latin typeface="微软雅黑" pitchFamily="34" charset="0"/>
                    <a:ea typeface="楷体" pitchFamily="34" charset="-122"/>
                    <a:cs typeface="微软雅黑" pitchFamily="34" charset="-120"/>
                  </a:rPr>
                  <a:t>的可能取值范围</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再分析满足</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𝑋</m:t>
                    </m:r>
                    <m:r>
                      <a:rPr lang="en-US" altLang="zh-CN" sz="1800" b="0" i="0">
                        <a:solidFill>
                          <a:srgbClr val="000000"/>
                        </a:solidFill>
                        <a:latin typeface="Cambria Math" pitchFamily="34" charset="0"/>
                        <a:ea typeface="Cambria Math" pitchFamily="34" charset="-122"/>
                        <a:cs typeface="Cambria Math" pitchFamily="34" charset="-120"/>
                      </a:rPr>
                      <m:t>−7|≤1</m:t>
                    </m:r>
                  </m:oMath>
                </a14:m>
                <a:r>
                  <a:rPr lang="en-US" altLang="zh-CN" sz="1800" b="0" i="0" dirty="0">
                    <a:solidFill>
                      <a:srgbClr val="000000"/>
                    </a:solidFill>
                    <a:latin typeface="微软雅黑" pitchFamily="34" charset="0"/>
                    <a:ea typeface="楷体" pitchFamily="34" charset="-122"/>
                    <a:cs typeface="微软雅黑" pitchFamily="34" charset="-120"/>
                  </a:rPr>
                  <a:t>的得分对应黑球数量</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𝑘</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楷体" pitchFamily="34" charset="-122"/>
                    <a:cs typeface="微软雅黑" pitchFamily="34" charset="-120"/>
                  </a:rPr>
                  <a:t>的取值</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计算对应组合数之和</a:t>
                </a:r>
                <a:r>
                  <a:rPr lang="en-US" altLang="zh-CN" sz="1800" b="0" i="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微软雅黑" pitchFamily="34" charset="0"/>
                    <a:ea typeface="楷体" pitchFamily="34" charset="-122"/>
                    <a:cs typeface="微软雅黑" pitchFamily="34" charset="-120"/>
                  </a:rPr>
                  <a:t>从而可求</a:t>
                </a:r>
              </a:p>
              <a:p>
                <a:pPr latinLnBrk="1">
                  <a:lnSpc>
                    <a:spcPts val="3100"/>
                  </a:lnSpc>
                </a:pPr>
                <a:r>
                  <a:rPr lang="en-US" altLang="zh-CN" b="0" i="0">
                    <a:solidFill>
                      <a:srgbClr val="000000"/>
                    </a:solidFill>
                    <a:latin typeface="微软雅黑" pitchFamily="34" charset="0"/>
                    <a:ea typeface="楷体" pitchFamily="34" charset="-122"/>
                    <a:cs typeface="微软雅黑" pitchFamily="34" charset="-120"/>
                  </a:rPr>
                  <a:t>出概率</a:t>
                </a:r>
                <a:r>
                  <a:rPr lang="en-US" altLang="zh-CN" b="0" i="0" dirty="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6" name="QC_4_EX.18_1#dc039543c?vop=1&amp;pid=2ac0a60f0&amp;color=0,0,0&amp;vtp=1&amp;bbb=1&amp;hb=1"/>
              <p:cNvSpPr>
                <a:spLocks noRot="1" noChangeAspect="1" noMove="1" noResize="1" noEditPoints="1" noAdjustHandles="1" noChangeArrowheads="1" noChangeShapeType="1" noTextEdit="1"/>
              </p:cNvSpPr>
              <p:nvPr/>
            </p:nvSpPr>
            <p:spPr>
              <a:xfrm>
                <a:off x="832104" y="2847839"/>
                <a:ext cx="10533888" cy="1214755"/>
              </a:xfrm>
              <a:prstGeom prst="rect">
                <a:avLst/>
              </a:prstGeom>
              <a:blipFill>
                <a:blip r:embed="rId6"/>
                <a:stretch>
                  <a:fillRect l="-1389" r="-1157" b="-12060"/>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 calcmode="lin" valueType="num">
                                      <p:cBhvr additive="base">
                                        <p:cTn id="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8" dur="500" fill="hold"/>
                                        <p:tgtEl>
                                          <p:spTgt spid="4">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anim calcmode="lin" valueType="num">
                                      <p:cBhvr additive="base">
                                        <p:cTn id="1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6">
                                            <p:bg/>
                                          </p:spTgt>
                                        </p:tgtEl>
                                        <p:attrNameLst>
                                          <p:attrName>style.visibility</p:attrName>
                                        </p:attrNameLst>
                                      </p:cBhvr>
                                      <p:to>
                                        <p:strVal val="visible"/>
                                      </p:to>
                                    </p:set>
                                    <p:anim calcmode="lin" valueType="num">
                                      <p:cBhvr additive="base">
                                        <p:cTn id="1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6">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6">
                                            <p:txEl>
                                              <p:pRg st="0" end="0"/>
                                            </p:txEl>
                                          </p:spTgt>
                                        </p:tgtEl>
                                        <p:attrNameLst>
                                          <p:attrName>style.visibility</p:attrName>
                                        </p:attrNameLst>
                                      </p:cBhvr>
                                      <p:to>
                                        <p:strVal val="visible"/>
                                      </p:to>
                                    </p:set>
                                    <p:anim calcmode="lin" valueType="num">
                                      <p:cBhvr additive="base">
                                        <p:cTn id="2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6">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6">
                                            <p:txEl>
                                              <p:pRg st="1" end="1"/>
                                            </p:txEl>
                                          </p:spTgt>
                                        </p:tgtEl>
                                        <p:attrNameLst>
                                          <p:attrName>style.visibility</p:attrName>
                                        </p:attrNameLst>
                                      </p:cBhvr>
                                      <p:to>
                                        <p:strVal val="visible"/>
                                      </p:to>
                                    </p:set>
                                    <p:anim calcmode="lin" valueType="num">
                                      <p:cBhvr additive="base">
                                        <p:cTn id="25"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6">
                                            <p:txEl>
                                              <p:pRg st="2" end="2"/>
                                            </p:txEl>
                                          </p:spTgt>
                                        </p:tgtEl>
                                        <p:attrNameLst>
                                          <p:attrName>style.visibility</p:attrName>
                                        </p:attrNameLst>
                                      </p:cBhvr>
                                      <p:to>
                                        <p:strVal val="visible"/>
                                      </p:to>
                                    </p:set>
                                    <p:anim calcmode="lin" valueType="num">
                                      <p:cBhvr additive="base">
                                        <p:cTn id="29"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6" grpId="0" build="p" animBg="1"/>
    </p:bldLst>
  </p:timing>
</p:sld>
</file>

<file path=ppt/slides/slide9.xml><?xml version="1.0" encoding="utf-8"?>
<p:sld xmlns:a="http://schemas.openxmlformats.org/drawingml/2006/main" xmlns:r="http://schemas.openxmlformats.org/officeDocument/2006/relationships" xmlns:p="http://schemas.openxmlformats.org/presentationml/2006/main">
  <p:cSld name="Slide 9&amp;si=9">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AS.19_1#dc039543c?vop=1&amp;pid=2ac0a60f0&amp;color=0,0,0&amp;vtp=1&amp;bt=1&amp;bbb=1&amp;hb=1"/>
              <p:cNvSpPr/>
              <p:nvPr/>
            </p:nvSpPr>
            <p:spPr>
              <a:xfrm>
                <a:off x="832104" y="1080000"/>
                <a:ext cx="10533888" cy="3213100"/>
              </a:xfrm>
              <a:prstGeom prst="rect">
                <a:avLst/>
              </a:prstGeom>
              <a:noFill/>
              <a:ln/>
            </p:spPr>
            <p:txBody>
              <a:bodyPr wrap="none" lIns="0" tIns="0" rIns="0" bIns="0" rtlCol="0" anchor="t"/>
              <a:lstStyle/>
              <a:p>
                <a:pPr algn="l" latinLnBrk="1">
                  <a:lnSpc>
                    <a:spcPts val="4200"/>
                  </a:lnSpc>
                </a:pPr>
                <a:r>
                  <a:rPr lang="en-US" altLang="zh-CN" sz="1800" b="0" i="0" dirty="0">
                    <a:solidFill>
                      <a:srgbClr val="000000"/>
                    </a:solidFill>
                    <a:latin typeface="微软雅黑" pitchFamily="34" charset="0"/>
                    <a:ea typeface="微软雅黑" pitchFamily="34" charset="-122"/>
                    <a:cs typeface="微软雅黑" pitchFamily="34" charset="-120"/>
                  </a:rPr>
                  <a:t>【解析】因为一次从中任取3个球,取出的球是2个黑球,1个白球的概率为</a:t>
                </a:r>
                <a14:m>
                  <m:oMath xmlns:m="http://schemas.openxmlformats.org/officeDocument/2006/math">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15</m:t>
                        </m:r>
                      </m:num>
                      <m:den>
                        <m:r>
                          <a:rPr lang="en-US" altLang="zh-CN" sz="1800" b="0" i="0">
                            <a:solidFill>
                              <a:srgbClr val="000000"/>
                            </a:solidFill>
                            <a:latin typeface="Cambria Math" pitchFamily="34" charset="0"/>
                            <a:ea typeface="Cambria Math" pitchFamily="34" charset="-122"/>
                            <a:cs typeface="Cambria Math" pitchFamily="34" charset="-120"/>
                          </a:rPr>
                          <m:t>28</m:t>
                        </m:r>
                      </m:den>
                    </m:f>
                  </m:oMath>
                </a14:m>
                <a:r>
                  <a:rPr lang="en-US" altLang="zh-CN" sz="1800" b="0" i="0" dirty="0">
                    <a:solidFill>
                      <a:srgbClr val="000000"/>
                    </a:solidFill>
                    <a:latin typeface="微软雅黑" pitchFamily="34" charset="0"/>
                    <a:ea typeface="微软雅黑" pitchFamily="34" charset="-122"/>
                    <a:cs typeface="微软雅黑" pitchFamily="34" charset="-120"/>
                  </a:rPr>
                  <a:t>,所以</a:t>
                </a:r>
                <a14:m>
                  <m:oMath xmlns:m="http://schemas.openxmlformats.org/officeDocument/2006/math">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sSubSup>
                          <m:sSub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SupPr>
                          <m:e>
                            <m:r>
                              <m:rPr>
                                <m:sty m:val="p"/>
                              </m:rPr>
                              <a:rPr lang="en-US" altLang="zh-CN" sz="1800" b="0" i="0">
                                <a:solidFill>
                                  <a:srgbClr val="000000"/>
                                </a:solidFill>
                                <a:latin typeface="Cambria Math" pitchFamily="34" charset="0"/>
                                <a:ea typeface="Cambria Math" pitchFamily="34" charset="-122"/>
                                <a:cs typeface="Cambria Math" pitchFamily="34" charset="-120"/>
                              </a:rPr>
                              <m:t>C</m:t>
                            </m:r>
                          </m:e>
                          <m:sub>
                            <m:r>
                              <a:rPr lang="en-US" altLang="zh-CN" sz="1800" b="0" i="0">
                                <a:solidFill>
                                  <a:srgbClr val="000000"/>
                                </a:solidFill>
                                <a:latin typeface="Cambria Math" pitchFamily="34" charset="0"/>
                                <a:ea typeface="Cambria Math" pitchFamily="34" charset="-122"/>
                                <a:cs typeface="Cambria Math" pitchFamily="34" charset="-120"/>
                              </a:rPr>
                              <m:t>5</m:t>
                            </m:r>
                          </m:sub>
                          <m:sup>
                            <m:r>
                              <a:rPr lang="en-US" altLang="zh-CN" sz="1800" b="0" i="0">
                                <a:solidFill>
                                  <a:srgbClr val="000000"/>
                                </a:solidFill>
                                <a:latin typeface="Cambria Math" pitchFamily="34" charset="0"/>
                                <a:ea typeface="Cambria Math" pitchFamily="34" charset="-122"/>
                                <a:cs typeface="Cambria Math" pitchFamily="34" charset="-120"/>
                              </a:rPr>
                              <m:t>2</m:t>
                            </m:r>
                          </m:sup>
                        </m:sSubSup>
                        <m:sSubSup>
                          <m:sSubSupPr>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000000"/>
                                </a:solidFill>
                                <a:latin typeface="Cambria Math" pitchFamily="34" charset="0"/>
                                <a:ea typeface="Cambria Math" pitchFamily="34" charset="-122"/>
                                <a:cs typeface="Cambria Math" pitchFamily="34" charset="-120"/>
                              </a:rPr>
                              <m:t>C</m:t>
                            </m:r>
                          </m:e>
                          <m:sub>
                            <m:r>
                              <a:rPr lang="en-US" altLang="zh-CN" sz="1800" b="0" i="0">
                                <a:solidFill>
                                  <a:srgbClr val="000000"/>
                                </a:solidFill>
                                <a:latin typeface="Cambria Math" pitchFamily="34" charset="0"/>
                                <a:ea typeface="Cambria Math" pitchFamily="34" charset="-122"/>
                                <a:cs typeface="Cambria Math" pitchFamily="34" charset="-120"/>
                              </a:rPr>
                              <m:t>𝑛</m:t>
                            </m:r>
                          </m:sub>
                          <m:sup>
                            <m:r>
                              <a:rPr lang="en-US" altLang="zh-CN" sz="1800" b="0" i="0">
                                <a:solidFill>
                                  <a:srgbClr val="000000"/>
                                </a:solidFill>
                                <a:latin typeface="Cambria Math" pitchFamily="34" charset="0"/>
                                <a:ea typeface="Cambria Math" pitchFamily="34" charset="-122"/>
                                <a:cs typeface="Cambria Math" pitchFamily="34" charset="-120"/>
                              </a:rPr>
                              <m:t>1</m:t>
                            </m:r>
                          </m:sup>
                        </m:sSubSup>
                      </m:num>
                      <m:den>
                        <m:sSubSup>
                          <m:sSubSupPr>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000000"/>
                                </a:solidFill>
                                <a:latin typeface="Cambria Math" pitchFamily="34" charset="0"/>
                                <a:ea typeface="Cambria Math" pitchFamily="34" charset="-122"/>
                                <a:cs typeface="Cambria Math" pitchFamily="34" charset="-120"/>
                              </a:rPr>
                              <m:t>C</m:t>
                            </m:r>
                          </m:e>
                          <m:sub>
                            <m:r>
                              <a:rPr lang="en-US" altLang="zh-CN" sz="1800" b="0" i="0">
                                <a:solidFill>
                                  <a:srgbClr val="000000"/>
                                </a:solidFill>
                                <a:latin typeface="Cambria Math" pitchFamily="34" charset="0"/>
                                <a:ea typeface="Cambria Math" pitchFamily="34" charset="-122"/>
                                <a:cs typeface="Cambria Math" pitchFamily="34" charset="-120"/>
                              </a:rPr>
                              <m:t>5+</m:t>
                            </m:r>
                            <m:r>
                              <a:rPr lang="en-US" altLang="zh-CN" sz="1800" b="0" i="0">
                                <a:solidFill>
                                  <a:srgbClr val="000000"/>
                                </a:solidFill>
                                <a:latin typeface="Cambria Math" pitchFamily="34" charset="0"/>
                                <a:ea typeface="Cambria Math" pitchFamily="34" charset="-122"/>
                                <a:cs typeface="Cambria Math" pitchFamily="34" charset="-120"/>
                              </a:rPr>
                              <m:t>𝑛</m:t>
                            </m:r>
                          </m:sub>
                          <m:sup>
                            <m:r>
                              <a:rPr lang="en-US" altLang="zh-CN" sz="1800" b="0" i="0">
                                <a:solidFill>
                                  <a:srgbClr val="000000"/>
                                </a:solidFill>
                                <a:latin typeface="Cambria Math" pitchFamily="34" charset="0"/>
                                <a:ea typeface="Cambria Math" pitchFamily="34" charset="-122"/>
                                <a:cs typeface="Cambria Math" pitchFamily="34" charset="-120"/>
                              </a:rPr>
                              <m:t>3</m:t>
                            </m:r>
                          </m:sup>
                        </m:sSubSup>
                      </m:den>
                    </m:f>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15</m:t>
                        </m:r>
                      </m:num>
                      <m:den>
                        <m:r>
                          <a:rPr lang="en-US" altLang="zh-CN" sz="1800" b="0" i="0">
                            <a:solidFill>
                              <a:srgbClr val="000000"/>
                            </a:solidFill>
                            <a:latin typeface="Cambria Math" pitchFamily="34" charset="0"/>
                            <a:ea typeface="Cambria Math" pitchFamily="34" charset="-122"/>
                            <a:cs typeface="Cambria Math" pitchFamily="34" charset="-120"/>
                          </a:rPr>
                          <m:t>28</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,即</a:t>
                </a:r>
              </a:p>
              <a:p>
                <a:pPr latinLnBrk="1">
                  <a:lnSpc>
                    <a:spcPts val="3500"/>
                  </a:lnSpc>
                </a:pP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280</m:t>
                    </m:r>
                    <m:r>
                      <a:rPr lang="en-US" altLang="zh-CN" sz="1800" b="0" i="0">
                        <a:solidFill>
                          <a:srgbClr val="000000"/>
                        </a:solidFill>
                        <a:latin typeface="Cambria Math" pitchFamily="34" charset="0"/>
                        <a:ea typeface="Cambria Math" pitchFamily="34" charset="-122"/>
                        <a:cs typeface="Cambria Math" pitchFamily="34" charset="-120"/>
                      </a:rPr>
                      <m:t>𝑛</m:t>
                    </m:r>
                    <m:r>
                      <a:rPr lang="en-US" altLang="zh-CN" sz="1800" b="0" i="0">
                        <a:solidFill>
                          <a:srgbClr val="000000"/>
                        </a:solidFill>
                        <a:latin typeface="Cambria Math" pitchFamily="34" charset="0"/>
                        <a:ea typeface="Cambria Math" pitchFamily="34" charset="-122"/>
                        <a:cs typeface="Cambria Math" pitchFamily="34" charset="-120"/>
                      </a:rPr>
                      <m:t>=15×</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(5+</m:t>
                        </m:r>
                        <m:r>
                          <a:rPr lang="en-US" altLang="zh-CN" sz="1800" b="0" i="0">
                            <a:solidFill>
                              <a:srgbClr val="000000"/>
                            </a:solidFill>
                            <a:latin typeface="Cambria Math" pitchFamily="34" charset="0"/>
                            <a:ea typeface="Cambria Math" pitchFamily="34" charset="-122"/>
                            <a:cs typeface="Cambria Math" pitchFamily="34" charset="-120"/>
                          </a:rPr>
                          <m:t>𝑛</m:t>
                        </m:r>
                        <m:r>
                          <a:rPr lang="en-US" altLang="zh-CN" sz="1800" b="0" i="0">
                            <a:solidFill>
                              <a:srgbClr val="000000"/>
                            </a:solidFill>
                            <a:latin typeface="Cambria Math" pitchFamily="34" charset="0"/>
                            <a:ea typeface="Cambria Math" pitchFamily="34" charset="-122"/>
                            <a:cs typeface="Cambria Math" pitchFamily="34" charset="-120"/>
                          </a:rPr>
                          <m:t>)(4+</m:t>
                        </m:r>
                        <m:r>
                          <a:rPr lang="en-US" altLang="zh-CN" sz="1800" b="0" i="0">
                            <a:solidFill>
                              <a:srgbClr val="000000"/>
                            </a:solidFill>
                            <a:latin typeface="Cambria Math" pitchFamily="34" charset="0"/>
                            <a:ea typeface="Cambria Math" pitchFamily="34" charset="-122"/>
                            <a:cs typeface="Cambria Math" pitchFamily="34" charset="-120"/>
                          </a:rPr>
                          <m:t>𝑛</m:t>
                        </m:r>
                        <m:r>
                          <a:rPr lang="en-US" altLang="zh-CN" sz="1800" b="0" i="0">
                            <a:solidFill>
                              <a:srgbClr val="000000"/>
                            </a:solidFill>
                            <a:latin typeface="Cambria Math" pitchFamily="34" charset="0"/>
                            <a:ea typeface="Cambria Math" pitchFamily="34" charset="-122"/>
                            <a:cs typeface="Cambria Math" pitchFamily="34" charset="-120"/>
                          </a:rPr>
                          <m:t>)(3+</m:t>
                        </m:r>
                        <m:r>
                          <a:rPr lang="en-US" altLang="zh-CN" sz="1800" b="0" i="0">
                            <a:solidFill>
                              <a:srgbClr val="000000"/>
                            </a:solidFill>
                            <a:latin typeface="Cambria Math" pitchFamily="34" charset="0"/>
                            <a:ea typeface="Cambria Math" pitchFamily="34" charset="-122"/>
                            <a:cs typeface="Cambria Math" pitchFamily="34" charset="-120"/>
                          </a:rPr>
                          <m:t>𝑛</m:t>
                        </m:r>
                        <m:r>
                          <a:rPr lang="en-US" altLang="zh-CN" sz="1800" b="0" i="0">
                            <a:solidFill>
                              <a:srgbClr val="000000"/>
                            </a:solidFill>
                            <a:latin typeface="Cambria Math" pitchFamily="34" charset="0"/>
                            <a:ea typeface="Cambria Math" pitchFamily="34" charset="-122"/>
                            <a:cs typeface="Cambria Math" pitchFamily="34" charset="-120"/>
                          </a:rPr>
                          <m:t>)</m:t>
                        </m:r>
                      </m:num>
                      <m:den>
                        <m:r>
                          <a:rPr lang="en-US" altLang="zh-CN" sz="1800" b="0" i="0">
                            <a:solidFill>
                              <a:srgbClr val="000000"/>
                            </a:solidFill>
                            <a:latin typeface="Cambria Math" pitchFamily="34" charset="0"/>
                            <a:ea typeface="Cambria Math" pitchFamily="34" charset="-122"/>
                            <a:cs typeface="Cambria Math" pitchFamily="34" charset="-120"/>
                          </a:rPr>
                          <m:t>6</m:t>
                        </m:r>
                      </m:den>
                    </m:f>
                  </m:oMath>
                </a14:m>
                <a:r>
                  <a:rPr lang="en-US" altLang="zh-CN" sz="1800" b="0" i="0" dirty="0">
                    <a:solidFill>
                      <a:srgbClr val="000000"/>
                    </a:solidFill>
                    <a:latin typeface="微软雅黑" pitchFamily="34" charset="0"/>
                    <a:ea typeface="微软雅黑" pitchFamily="34" charset="-122"/>
                    <a:cs typeface="微软雅黑" pitchFamily="34" charset="-120"/>
                  </a:rPr>
                  <a:t>,化简得</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𝑛</m:t>
                    </m:r>
                    <m:r>
                      <a:rPr lang="en-US" altLang="zh-CN" sz="1800" b="0" i="0">
                        <a:solidFill>
                          <a:srgbClr val="000000"/>
                        </a:solidFill>
                        <a:latin typeface="Cambria Math" pitchFamily="34" charset="0"/>
                        <a:ea typeface="Cambria Math" pitchFamily="34" charset="-122"/>
                        <a:cs typeface="Cambria Math" pitchFamily="34" charset="-120"/>
                      </a:rPr>
                      <m:t>−3)⋅(</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𝑛</m:t>
                        </m:r>
                      </m:e>
                      <m:sup>
                        <m:r>
                          <a:rPr lang="en-US" altLang="zh-CN" sz="1800" b="0" i="0">
                            <a:solidFill>
                              <a:srgbClr val="000000"/>
                            </a:solidFill>
                            <a:latin typeface="Cambria Math" pitchFamily="34" charset="0"/>
                            <a:ea typeface="Cambria Math" pitchFamily="34" charset="-122"/>
                            <a:cs typeface="Cambria Math" pitchFamily="34" charset="-120"/>
                          </a:rPr>
                          <m:t>2</m:t>
                        </m:r>
                      </m:sup>
                    </m:sSup>
                    <m:r>
                      <a:rPr lang="en-US" altLang="zh-CN" sz="1800" b="0" i="0">
                        <a:solidFill>
                          <a:srgbClr val="000000"/>
                        </a:solidFill>
                        <a:latin typeface="Cambria Math" pitchFamily="34" charset="0"/>
                        <a:ea typeface="Cambria Math" pitchFamily="34" charset="-122"/>
                        <a:cs typeface="Cambria Math" pitchFamily="34" charset="-120"/>
                      </a:rPr>
                      <m:t>+15</m:t>
                    </m:r>
                    <m:r>
                      <a:rPr lang="en-US" altLang="zh-CN" sz="1800" b="0" i="0">
                        <a:solidFill>
                          <a:srgbClr val="000000"/>
                        </a:solidFill>
                        <a:latin typeface="Cambria Math" pitchFamily="34" charset="0"/>
                        <a:ea typeface="Cambria Math" pitchFamily="34" charset="-122"/>
                        <a:cs typeface="Cambria Math" pitchFamily="34" charset="-120"/>
                      </a:rPr>
                      <m:t>𝑛</m:t>
                    </m:r>
                    <m:r>
                      <a:rPr lang="en-US" altLang="zh-CN" sz="1800" b="0" i="0">
                        <a:solidFill>
                          <a:srgbClr val="000000"/>
                        </a:solidFill>
                        <a:latin typeface="Cambria Math" pitchFamily="34" charset="0"/>
                        <a:ea typeface="Cambria Math" pitchFamily="34" charset="-122"/>
                        <a:cs typeface="Cambria Math" pitchFamily="34" charset="-120"/>
                      </a:rPr>
                      <m:t>−20)=0</m:t>
                    </m:r>
                  </m:oMath>
                </a14:m>
                <a:r>
                  <a:rPr lang="en-US" altLang="zh-CN" sz="1800" b="0" i="0" dirty="0">
                    <a:solidFill>
                      <a:srgbClr val="000000"/>
                    </a:solidFill>
                    <a:latin typeface="微软雅黑" pitchFamily="34" charset="0"/>
                    <a:ea typeface="微软雅黑" pitchFamily="34" charset="-122"/>
                    <a:cs typeface="微软雅黑" pitchFamily="34" charset="-120"/>
                  </a:rPr>
                  <a:t>,解得</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𝑛</m:t>
                    </m:r>
                    <m:r>
                      <a:rPr lang="en-US" altLang="zh-CN" sz="1800" b="0" i="0">
                        <a:solidFill>
                          <a:srgbClr val="000000"/>
                        </a:solidFill>
                        <a:latin typeface="Cambria Math" pitchFamily="34" charset="0"/>
                        <a:ea typeface="Cambria Math" pitchFamily="34" charset="-122"/>
                        <a:cs typeface="Cambria Math" pitchFamily="34" charset="-120"/>
                      </a:rPr>
                      <m:t>=3</m:t>
                    </m:r>
                  </m:oMath>
                </a14:m>
                <a:r>
                  <a:rPr lang="en-US" altLang="zh-CN" sz="1800" b="0" i="0" dirty="0">
                    <a:solidFill>
                      <a:srgbClr val="000000"/>
                    </a:solidFill>
                    <a:latin typeface="微软雅黑" pitchFamily="34" charset="0"/>
                    <a:ea typeface="微软雅黑" pitchFamily="34" charset="-122"/>
                    <a:cs typeface="微软雅黑" pitchFamily="34" charset="-120"/>
                  </a:rPr>
                  <a:t>或</a:t>
                </a:r>
                <a14:m>
                  <m:oMath xmlns:m="http://schemas.openxmlformats.org/officeDocument/2006/math">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𝑛</m:t>
                        </m:r>
                      </m:e>
                      <m:sup>
                        <m:r>
                          <a:rPr lang="en-US" altLang="zh-CN" sz="1800" b="0" i="0">
                            <a:solidFill>
                              <a:srgbClr val="000000"/>
                            </a:solidFill>
                            <a:latin typeface="Cambria Math" pitchFamily="34" charset="0"/>
                            <a:ea typeface="Cambria Math" pitchFamily="34" charset="-122"/>
                            <a:cs typeface="Cambria Math" pitchFamily="34" charset="-120"/>
                          </a:rPr>
                          <m:t>2</m:t>
                        </m:r>
                      </m:sup>
                    </m:sSup>
                    <m:r>
                      <a:rPr lang="en-US" altLang="zh-CN" sz="1800" b="0" i="0">
                        <a:solidFill>
                          <a:srgbClr val="000000"/>
                        </a:solidFill>
                        <a:latin typeface="Cambria Math" pitchFamily="34" charset="0"/>
                        <a:ea typeface="Cambria Math" pitchFamily="34" charset="-122"/>
                        <a:cs typeface="Cambria Math" pitchFamily="34" charset="-120"/>
                      </a:rPr>
                      <m:t>+15</m:t>
                    </m:r>
                    <m:r>
                      <a:rPr lang="en-US" altLang="zh-CN" sz="1800" b="0" i="0">
                        <a:solidFill>
                          <a:srgbClr val="000000"/>
                        </a:solidFill>
                        <a:latin typeface="Cambria Math" pitchFamily="34" charset="0"/>
                        <a:ea typeface="Cambria Math" pitchFamily="34" charset="-122"/>
                        <a:cs typeface="Cambria Math" pitchFamily="34" charset="-120"/>
                      </a:rPr>
                      <m:t>𝑛</m:t>
                    </m:r>
                    <m:r>
                      <a:rPr lang="en-US" altLang="zh-CN" sz="1800" b="0" i="0">
                        <a:solidFill>
                          <a:srgbClr val="000000"/>
                        </a:solidFill>
                        <a:latin typeface="Cambria Math" pitchFamily="34" charset="0"/>
                        <a:ea typeface="Cambria Math" pitchFamily="34" charset="-122"/>
                        <a:cs typeface="Cambria Math" pitchFamily="34" charset="-120"/>
                      </a:rPr>
                      <m:t>−20=0</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.由</a:t>
                </a:r>
              </a:p>
              <a:p>
                <a:pPr latinLnBrk="1">
                  <a:lnSpc>
                    <a:spcPts val="3800"/>
                  </a:lnSpc>
                </a:pPr>
                <a14:m>
                  <m:oMath xmlns:m="http://schemas.openxmlformats.org/officeDocument/2006/math">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𝑛</m:t>
                        </m:r>
                      </m:e>
                      <m:sup>
                        <m:r>
                          <a:rPr lang="en-US" altLang="zh-CN" sz="1800" b="0" i="0">
                            <a:solidFill>
                              <a:srgbClr val="000000"/>
                            </a:solidFill>
                            <a:latin typeface="Cambria Math" pitchFamily="34" charset="0"/>
                            <a:ea typeface="Cambria Math" pitchFamily="34" charset="-122"/>
                            <a:cs typeface="Cambria Math" pitchFamily="34" charset="-120"/>
                          </a:rPr>
                          <m:t>2</m:t>
                        </m:r>
                      </m:sup>
                    </m:sSup>
                    <m:r>
                      <a:rPr lang="en-US" altLang="zh-CN" sz="1800" b="0" i="0">
                        <a:solidFill>
                          <a:srgbClr val="000000"/>
                        </a:solidFill>
                        <a:latin typeface="Cambria Math" pitchFamily="34" charset="0"/>
                        <a:ea typeface="Cambria Math" pitchFamily="34" charset="-122"/>
                        <a:cs typeface="Cambria Math" pitchFamily="34" charset="-120"/>
                      </a:rPr>
                      <m:t>+15</m:t>
                    </m:r>
                    <m:r>
                      <a:rPr lang="en-US" altLang="zh-CN" sz="1800" b="0" i="0">
                        <a:solidFill>
                          <a:srgbClr val="000000"/>
                        </a:solidFill>
                        <a:latin typeface="Cambria Math" pitchFamily="34" charset="0"/>
                        <a:ea typeface="Cambria Math" pitchFamily="34" charset="-122"/>
                        <a:cs typeface="Cambria Math" pitchFamily="34" charset="-120"/>
                      </a:rPr>
                      <m:t>𝑛</m:t>
                    </m:r>
                    <m:r>
                      <a:rPr lang="en-US" altLang="zh-CN" sz="1800" b="0" i="0">
                        <a:solidFill>
                          <a:srgbClr val="000000"/>
                        </a:solidFill>
                        <a:latin typeface="Cambria Math" pitchFamily="34" charset="0"/>
                        <a:ea typeface="Cambria Math" pitchFamily="34" charset="-122"/>
                        <a:cs typeface="Cambria Math" pitchFamily="34" charset="-120"/>
                      </a:rPr>
                      <m:t>−20=0</m:t>
                    </m:r>
                  </m:oMath>
                </a14:m>
                <a:r>
                  <a:rPr lang="en-US" altLang="zh-CN" sz="1800" b="0" i="0" dirty="0">
                    <a:solidFill>
                      <a:srgbClr val="000000"/>
                    </a:solidFill>
                    <a:latin typeface="微软雅黑" pitchFamily="34" charset="0"/>
                    <a:ea typeface="微软雅黑" pitchFamily="34" charset="-122"/>
                    <a:cs typeface="微软雅黑" pitchFamily="34" charset="-120"/>
                  </a:rPr>
                  <a:t>,得</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𝑛</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−15±</m:t>
                        </m:r>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r>
                              <a:rPr lang="en-US" altLang="zh-CN" sz="1800" b="0" i="0">
                                <a:solidFill>
                                  <a:srgbClr val="000000"/>
                                </a:solidFill>
                                <a:latin typeface="Cambria Math" pitchFamily="34" charset="0"/>
                                <a:ea typeface="Cambria Math" pitchFamily="34" charset="-122"/>
                                <a:cs typeface="Cambria Math" pitchFamily="34" charset="-120"/>
                              </a:rPr>
                              <m:t>305</m:t>
                            </m:r>
                          </m:e>
                        </m:rad>
                      </m:num>
                      <m:den>
                        <m:r>
                          <a:rPr lang="en-US" altLang="zh-CN" sz="1800" b="0" i="0">
                            <a:solidFill>
                              <a:srgbClr val="000000"/>
                            </a:solidFill>
                            <a:latin typeface="Cambria Math" pitchFamily="34" charset="0"/>
                            <a:ea typeface="Cambria Math" pitchFamily="34" charset="-122"/>
                            <a:cs typeface="Cambria Math" pitchFamily="34" charset="-120"/>
                          </a:rPr>
                          <m:t>2</m:t>
                        </m:r>
                      </m:den>
                    </m:f>
                    <m:r>
                      <a:rPr lang="en-US" altLang="zh-CN" sz="1800" b="0" i="0">
                        <a:solidFill>
                          <a:srgbClr val="000000"/>
                        </a:solidFill>
                        <a:latin typeface="Cambria Math" pitchFamily="34" charset="0"/>
                        <a:ea typeface="Cambria Math" pitchFamily="34" charset="-122"/>
                        <a:cs typeface="Cambria Math" pitchFamily="34" charset="-120"/>
                      </a:rPr>
                      <m:t>∉</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1800" b="0" i="0">
                            <a:solidFill>
                              <a:srgbClr val="000000"/>
                            </a:solidFill>
                            <a:latin typeface="Cambria Math" pitchFamily="34" charset="0"/>
                            <a:ea typeface="Cambria Math" pitchFamily="34" charset="-122"/>
                            <a:cs typeface="Cambria Math" pitchFamily="34" charset="-120"/>
                          </a:rPr>
                          <m:t>N</m:t>
                        </m:r>
                      </m:e>
                      <m:sup>
                        <m:r>
                          <a:rPr lang="en-US" altLang="zh-CN" sz="1800" b="0" i="0">
                            <a:solidFill>
                              <a:srgbClr val="000000"/>
                            </a:solidFill>
                            <a:latin typeface="Cambria Math" pitchFamily="34" charset="0"/>
                            <a:ea typeface="Cambria Math" pitchFamily="34" charset="-122"/>
                            <a:cs typeface="Cambria Math" pitchFamily="34" charset="-120"/>
                          </a:rPr>
                          <m:t>∗</m:t>
                        </m:r>
                      </m:sup>
                    </m:sSup>
                  </m:oMath>
                </a14:m>
                <a:r>
                  <a:rPr lang="en-US" altLang="zh-CN" sz="1800" b="0" i="0" dirty="0">
                    <a:solidFill>
                      <a:srgbClr val="000000"/>
                    </a:solidFill>
                    <a:latin typeface="微软雅黑" pitchFamily="34" charset="0"/>
                    <a:ea typeface="微软雅黑" pitchFamily="34" charset="-122"/>
                    <a:cs typeface="微软雅黑" pitchFamily="34" charset="-120"/>
                  </a:rPr>
                  <a:t>（舍去）,所以</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𝑛</m:t>
                    </m:r>
                    <m:r>
                      <a:rPr lang="en-US" altLang="zh-CN" sz="1800" b="0" i="0">
                        <a:solidFill>
                          <a:srgbClr val="000000"/>
                        </a:solidFill>
                        <a:latin typeface="Cambria Math" pitchFamily="34" charset="0"/>
                        <a:ea typeface="Cambria Math" pitchFamily="34" charset="-122"/>
                        <a:cs typeface="Cambria Math" pitchFamily="34" charset="-120"/>
                      </a:rPr>
                      <m:t>=3</m:t>
                    </m:r>
                  </m:oMath>
                </a14:m>
                <a:r>
                  <a:rPr lang="en-US" altLang="zh-CN" sz="1800" b="0" i="0" dirty="0">
                    <a:solidFill>
                      <a:srgbClr val="000000"/>
                    </a:solidFill>
                    <a:latin typeface="微软雅黑" pitchFamily="34" charset="0"/>
                    <a:ea typeface="微软雅黑" pitchFamily="34" charset="-122"/>
                    <a:cs typeface="微软雅黑" pitchFamily="34" charset="-120"/>
                  </a:rPr>
                  <a:t>.设从袋子中取出4个球中有</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𝑘</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个黑球</a:t>
                </a:r>
                <a:r>
                  <a:rPr lang="en-US" altLang="zh-CN" sz="1800" b="0" i="0">
                    <a:solidFill>
                      <a:srgbClr val="000000"/>
                    </a:solidFill>
                    <a:latin typeface="微软雅黑" pitchFamily="34" charset="0"/>
                    <a:ea typeface="微软雅黑" pitchFamily="34" charset="-122"/>
                    <a:cs typeface="微软雅黑" pitchFamily="34" charset="-120"/>
                  </a:rPr>
                  <a:t>,则白球有</a:t>
                </a:r>
              </a:p>
              <a:p>
                <a:pPr latinLnBrk="1">
                  <a:lnSpc>
                    <a:spcPts val="3300"/>
                  </a:lnSpc>
                </a:pP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(4−</m:t>
                    </m:r>
                    <m:r>
                      <a:rPr lang="en-US" altLang="zh-CN" sz="1800" b="0" i="0">
                        <a:solidFill>
                          <a:srgbClr val="000000"/>
                        </a:solidFill>
                        <a:latin typeface="Cambria Math" pitchFamily="34" charset="0"/>
                        <a:ea typeface="Cambria Math" pitchFamily="34" charset="-122"/>
                        <a:cs typeface="Cambria Math" pitchFamily="34" charset="-120"/>
                      </a:rPr>
                      <m:t>𝑘</m:t>
                    </m:r>
                    <m:r>
                      <a:rPr lang="en-US" altLang="zh-CN" sz="1800" b="0" i="0" smtClean="0">
                        <a:solidFill>
                          <a:srgbClr val="000000"/>
                        </a:solidFill>
                        <a:latin typeface="Cambria Math" pitchFamily="34" charset="0"/>
                        <a:ea typeface="Cambria Math" pitchFamily="34" charset="-122"/>
                        <a:cs typeface="Cambria Math" pitchFamily="34" charset="-120"/>
                      </a:rPr>
                      <m:t>)</m:t>
                    </m:r>
                  </m:oMath>
                </a14:m>
                <a:r>
                  <a:rPr lang="en-US" altLang="zh-CN" sz="1800" b="0" i="0" dirty="0">
                    <a:solidFill>
                      <a:srgbClr val="000000"/>
                    </a:solidFill>
                    <a:latin typeface="微软雅黑" pitchFamily="34" charset="0"/>
                    <a:ea typeface="微软雅黑" pitchFamily="34" charset="-122"/>
                    <a:cs typeface="微软雅黑" pitchFamily="34" charset="-120"/>
                  </a:rPr>
                  <a:t>个,所以</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𝑋</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𝑘</m:t>
                    </m:r>
                    <m:r>
                      <a:rPr lang="en-US" altLang="zh-CN" sz="1800" b="0" i="0">
                        <a:solidFill>
                          <a:srgbClr val="000000"/>
                        </a:solidFill>
                        <a:latin typeface="Cambria Math" pitchFamily="34" charset="0"/>
                        <a:ea typeface="Cambria Math" pitchFamily="34" charset="-122"/>
                        <a:cs typeface="Cambria Math" pitchFamily="34" charset="-120"/>
                      </a:rPr>
                      <m:t>+2(4−</m:t>
                    </m:r>
                    <m:r>
                      <a:rPr lang="en-US" altLang="zh-CN" sz="1800" b="0" i="0">
                        <a:solidFill>
                          <a:srgbClr val="000000"/>
                        </a:solidFill>
                        <a:latin typeface="Cambria Math" pitchFamily="34" charset="0"/>
                        <a:ea typeface="Cambria Math" pitchFamily="34" charset="-122"/>
                        <a:cs typeface="Cambria Math" pitchFamily="34" charset="-120"/>
                      </a:rPr>
                      <m:t>𝑘</m:t>
                    </m:r>
                    <m:r>
                      <a:rPr lang="en-US" altLang="zh-CN" sz="1800" b="0" i="0">
                        <a:solidFill>
                          <a:srgbClr val="000000"/>
                        </a:solidFill>
                        <a:latin typeface="Cambria Math" pitchFamily="34" charset="0"/>
                        <a:ea typeface="Cambria Math" pitchFamily="34" charset="-122"/>
                        <a:cs typeface="Cambria Math" pitchFamily="34" charset="-120"/>
                      </a:rPr>
                      <m:t>)=8−</m:t>
                    </m:r>
                    <m:r>
                      <a:rPr lang="en-US" altLang="zh-CN" sz="1800" b="0" i="0">
                        <a:solidFill>
                          <a:srgbClr val="000000"/>
                        </a:solidFill>
                        <a:latin typeface="Cambria Math" pitchFamily="34" charset="0"/>
                        <a:ea typeface="Cambria Math" pitchFamily="34" charset="-122"/>
                        <a:cs typeface="Cambria Math" pitchFamily="34" charset="-120"/>
                      </a:rPr>
                      <m:t>𝑘</m:t>
                    </m:r>
                  </m:oMath>
                </a14:m>
                <a:r>
                  <a:rPr lang="en-US" altLang="zh-CN" sz="1800" b="0" i="0" dirty="0">
                    <a:solidFill>
                      <a:srgbClr val="000000"/>
                    </a:solidFill>
                    <a:latin typeface="微软雅黑" pitchFamily="34" charset="0"/>
                    <a:ea typeface="微软雅黑" pitchFamily="34" charset="-122"/>
                    <a:cs typeface="微软雅黑" pitchFamily="34" charset="-120"/>
                  </a:rPr>
                  <a:t>.由</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𝑋</m:t>
                    </m:r>
                    <m:r>
                      <a:rPr lang="en-US" altLang="zh-CN" sz="1800" b="0" i="0">
                        <a:solidFill>
                          <a:srgbClr val="000000"/>
                        </a:solidFill>
                        <a:latin typeface="Cambria Math" pitchFamily="34" charset="0"/>
                        <a:ea typeface="Cambria Math" pitchFamily="34" charset="-122"/>
                        <a:cs typeface="Cambria Math" pitchFamily="34" charset="-120"/>
                      </a:rPr>
                      <m:t>−7|≤1</m:t>
                    </m:r>
                  </m:oMath>
                </a14:m>
                <a:r>
                  <a:rPr lang="en-US" altLang="zh-CN" sz="1800" b="0" i="0" dirty="0">
                    <a:solidFill>
                      <a:srgbClr val="000000"/>
                    </a:solidFill>
                    <a:latin typeface="微软雅黑" pitchFamily="34" charset="0"/>
                    <a:ea typeface="微软雅黑" pitchFamily="34" charset="-122"/>
                    <a:cs typeface="微软雅黑" pitchFamily="34" charset="-120"/>
                  </a:rPr>
                  <a:t>,得</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6≤</m:t>
                    </m:r>
                    <m:r>
                      <a:rPr lang="en-US" altLang="zh-CN" sz="1800" b="0" i="0">
                        <a:solidFill>
                          <a:srgbClr val="000000"/>
                        </a:solidFill>
                        <a:latin typeface="Cambria Math" pitchFamily="34" charset="0"/>
                        <a:ea typeface="Cambria Math" pitchFamily="34" charset="-122"/>
                        <a:cs typeface="Cambria Math" pitchFamily="34" charset="-120"/>
                      </a:rPr>
                      <m:t>𝑋</m:t>
                    </m:r>
                    <m:r>
                      <a:rPr lang="en-US" altLang="zh-CN" sz="1800" b="0" i="0">
                        <a:solidFill>
                          <a:srgbClr val="000000"/>
                        </a:solidFill>
                        <a:latin typeface="Cambria Math" pitchFamily="34" charset="0"/>
                        <a:ea typeface="Cambria Math" pitchFamily="34" charset="-122"/>
                        <a:cs typeface="Cambria Math" pitchFamily="34" charset="-120"/>
                      </a:rPr>
                      <m:t>≤8</m:t>
                    </m:r>
                  </m:oMath>
                </a14:m>
                <a:r>
                  <a:rPr lang="en-US" altLang="zh-CN" sz="1800" b="0" i="0" dirty="0">
                    <a:solidFill>
                      <a:srgbClr val="000000"/>
                    </a:solidFill>
                    <a:latin typeface="微软雅黑" pitchFamily="34" charset="0"/>
                    <a:ea typeface="微软雅黑" pitchFamily="34" charset="-122"/>
                    <a:cs typeface="微软雅黑" pitchFamily="34" charset="-120"/>
                  </a:rPr>
                  <a:t>,则</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6≤8−</m:t>
                    </m:r>
                    <m:r>
                      <a:rPr lang="en-US" altLang="zh-CN" sz="1800" b="0" i="0">
                        <a:solidFill>
                          <a:srgbClr val="000000"/>
                        </a:solidFill>
                        <a:latin typeface="Cambria Math" pitchFamily="34" charset="0"/>
                        <a:ea typeface="Cambria Math" pitchFamily="34" charset="-122"/>
                        <a:cs typeface="Cambria Math" pitchFamily="34" charset="-120"/>
                      </a:rPr>
                      <m:t>𝑘</m:t>
                    </m:r>
                    <m:r>
                      <a:rPr lang="en-US" altLang="zh-CN" sz="1800" b="0" i="0">
                        <a:solidFill>
                          <a:srgbClr val="000000"/>
                        </a:solidFill>
                        <a:latin typeface="Cambria Math" pitchFamily="34" charset="0"/>
                        <a:ea typeface="Cambria Math" pitchFamily="34" charset="-122"/>
                        <a:cs typeface="Cambria Math" pitchFamily="34" charset="-120"/>
                      </a:rPr>
                      <m:t>≤8</m:t>
                    </m:r>
                  </m:oMath>
                </a14:m>
                <a:r>
                  <a:rPr lang="en-US" altLang="zh-CN" sz="1800" b="0" i="0" dirty="0">
                    <a:solidFill>
                      <a:srgbClr val="000000"/>
                    </a:solidFill>
                    <a:latin typeface="微软雅黑" pitchFamily="34" charset="0"/>
                    <a:ea typeface="微软雅黑" pitchFamily="34" charset="-122"/>
                    <a:cs typeface="微软雅黑" pitchFamily="34" charset="-120"/>
                  </a:rPr>
                  <a:t>,得</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0≤</m:t>
                    </m:r>
                    <m:r>
                      <a:rPr lang="en-US" altLang="zh-CN" sz="1800" b="0" i="0">
                        <a:solidFill>
                          <a:srgbClr val="000000"/>
                        </a:solidFill>
                        <a:latin typeface="Cambria Math" pitchFamily="34" charset="0"/>
                        <a:ea typeface="Cambria Math" pitchFamily="34" charset="-122"/>
                        <a:cs typeface="Cambria Math" pitchFamily="34" charset="-120"/>
                      </a:rPr>
                      <m:t>𝑘</m:t>
                    </m:r>
                    <m:r>
                      <a:rPr lang="en-US" altLang="zh-CN" sz="1800" b="0" i="0">
                        <a:solidFill>
                          <a:srgbClr val="000000"/>
                        </a:solidFill>
                        <a:latin typeface="Cambria Math" pitchFamily="34" charset="0"/>
                        <a:ea typeface="Cambria Math" pitchFamily="34" charset="-122"/>
                        <a:cs typeface="Cambria Math" pitchFamily="34" charset="-120"/>
                      </a:rPr>
                      <m:t>≤2</m:t>
                    </m:r>
                  </m:oMath>
                </a14:m>
                <a:r>
                  <a:rPr lang="en-US" altLang="zh-CN" sz="1800" b="0" i="0" dirty="0">
                    <a:solidFill>
                      <a:srgbClr val="000000"/>
                    </a:solidFill>
                    <a:latin typeface="微软雅黑" pitchFamily="34" charset="0"/>
                    <a:ea typeface="微软雅黑" pitchFamily="34" charset="-122"/>
                    <a:cs typeface="微软雅黑" pitchFamily="34" charset="-120"/>
                  </a:rPr>
                  <a:t>,即</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𝑘</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的可</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能取值为</a:t>
                </a:r>
                <a:r>
                  <a:rPr lang="en-US" altLang="zh-CN" sz="1800" b="0" i="0" dirty="0">
                    <a:solidFill>
                      <a:srgbClr val="000000"/>
                    </a:solidFill>
                    <a:latin typeface="微软雅黑" pitchFamily="34" charset="0"/>
                    <a:ea typeface="微软雅黑" pitchFamily="34" charset="-122"/>
                    <a:cs typeface="微软雅黑" pitchFamily="34" charset="-120"/>
                  </a:rPr>
                  <a:t>0,1,2.当</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𝑘</m:t>
                    </m:r>
                    <m:r>
                      <a:rPr lang="en-US" altLang="zh-CN" sz="1800" b="0" i="0">
                        <a:solidFill>
                          <a:srgbClr val="000000"/>
                        </a:solidFill>
                        <a:latin typeface="Cambria Math" pitchFamily="34" charset="0"/>
                        <a:ea typeface="Cambria Math" pitchFamily="34" charset="-122"/>
                        <a:cs typeface="Cambria Math" pitchFamily="34" charset="-120"/>
                      </a:rPr>
                      <m:t>=0</m:t>
                    </m:r>
                  </m:oMath>
                </a14:m>
                <a:r>
                  <a:rPr lang="en-US" altLang="zh-CN" sz="1800" b="0" i="0" dirty="0">
                    <a:solidFill>
                      <a:srgbClr val="000000"/>
                    </a:solidFill>
                    <a:latin typeface="微软雅黑" pitchFamily="34" charset="0"/>
                    <a:ea typeface="微软雅黑" pitchFamily="34" charset="-122"/>
                    <a:cs typeface="微软雅黑" pitchFamily="34" charset="-120"/>
                  </a:rPr>
                  <a:t>时,</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4−</m:t>
                    </m:r>
                    <m:r>
                      <a:rPr lang="en-US" altLang="zh-CN" sz="1800" b="0" i="0">
                        <a:solidFill>
                          <a:srgbClr val="000000"/>
                        </a:solidFill>
                        <a:latin typeface="Cambria Math" pitchFamily="34" charset="0"/>
                        <a:ea typeface="Cambria Math" pitchFamily="34" charset="-122"/>
                        <a:cs typeface="Cambria Math" pitchFamily="34" charset="-120"/>
                      </a:rPr>
                      <m:t>𝑘</m:t>
                    </m:r>
                    <m:r>
                      <a:rPr lang="en-US" altLang="zh-CN" sz="1800" b="0" i="0">
                        <a:solidFill>
                          <a:srgbClr val="000000"/>
                        </a:solidFill>
                        <a:latin typeface="Cambria Math" pitchFamily="34" charset="0"/>
                        <a:ea typeface="Cambria Math" pitchFamily="34" charset="-122"/>
                        <a:cs typeface="Cambria Math" pitchFamily="34" charset="-120"/>
                      </a:rPr>
                      <m:t>=4&gt;3</m:t>
                    </m:r>
                  </m:oMath>
                </a14:m>
                <a:r>
                  <a:rPr lang="en-US" altLang="zh-CN" sz="1800" b="0" i="0" dirty="0">
                    <a:solidFill>
                      <a:srgbClr val="000000"/>
                    </a:solidFill>
                    <a:latin typeface="微软雅黑" pitchFamily="34" charset="0"/>
                    <a:ea typeface="微软雅黑" pitchFamily="34" charset="-122"/>
                    <a:cs typeface="微软雅黑" pitchFamily="34" charset="-120"/>
                  </a:rPr>
                  <a:t>不合题意；当</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𝑘</m:t>
                    </m:r>
                    <m:r>
                      <a:rPr lang="en-US" altLang="zh-CN" sz="1800" b="0" i="0">
                        <a:solidFill>
                          <a:srgbClr val="000000"/>
                        </a:solidFill>
                        <a:latin typeface="Cambria Math" pitchFamily="34" charset="0"/>
                        <a:ea typeface="Cambria Math" pitchFamily="34" charset="-122"/>
                        <a:cs typeface="Cambria Math" pitchFamily="34" charset="-120"/>
                      </a:rPr>
                      <m:t>=1</m:t>
                    </m:r>
                  </m:oMath>
                </a14:m>
                <a:r>
                  <a:rPr lang="en-US" altLang="zh-CN" sz="1800" b="0" i="0" dirty="0">
                    <a:solidFill>
                      <a:srgbClr val="000000"/>
                    </a:solidFill>
                    <a:latin typeface="微软雅黑" pitchFamily="34" charset="0"/>
                    <a:ea typeface="微软雅黑" pitchFamily="34" charset="-122"/>
                    <a:cs typeface="微软雅黑" pitchFamily="34" charset="-120"/>
                  </a:rPr>
                  <a:t>时,即取出1个黑球，3个白球,则有</a:t>
                </a:r>
                <a14:m>
                  <m:oMath xmlns:m="http://schemas.openxmlformats.org/officeDocument/2006/math">
                    <m:sSubSup>
                      <m:sSubSupPr>
                        <m:ctrlPr>
                          <a:rPr lang="en-US" altLang="zh-CN" sz="1800" b="0">
                            <a:solidFill>
                              <a:srgbClr val="00000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000000"/>
                            </a:solidFill>
                            <a:latin typeface="Cambria Math" pitchFamily="34" charset="0"/>
                            <a:ea typeface="Cambria Math" pitchFamily="34" charset="-122"/>
                            <a:cs typeface="Cambria Math" pitchFamily="34" charset="-120"/>
                          </a:rPr>
                          <m:t>C</m:t>
                        </m:r>
                      </m:e>
                      <m:sub>
                        <m:r>
                          <a:rPr lang="en-US" altLang="zh-CN" sz="1800" b="0" i="0">
                            <a:solidFill>
                              <a:srgbClr val="000000"/>
                            </a:solidFill>
                            <a:latin typeface="Cambria Math" pitchFamily="34" charset="0"/>
                            <a:ea typeface="Cambria Math" pitchFamily="34" charset="-122"/>
                            <a:cs typeface="Cambria Math" pitchFamily="34" charset="-120"/>
                          </a:rPr>
                          <m:t>5</m:t>
                        </m:r>
                      </m:sub>
                      <m:sup>
                        <m:r>
                          <a:rPr lang="en-US" altLang="zh-CN" sz="1800" b="0" i="0">
                            <a:solidFill>
                              <a:srgbClr val="000000"/>
                            </a:solidFill>
                            <a:latin typeface="Cambria Math" pitchFamily="34" charset="0"/>
                            <a:ea typeface="Cambria Math" pitchFamily="34" charset="-122"/>
                            <a:cs typeface="Cambria Math" pitchFamily="34" charset="-120"/>
                          </a:rPr>
                          <m:t>1</m:t>
                        </m:r>
                      </m:sup>
                    </m:sSubSup>
                    <m:sSubSup>
                      <m:sSubSupPr>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000000"/>
                            </a:solidFill>
                            <a:latin typeface="Cambria Math" pitchFamily="34" charset="0"/>
                            <a:ea typeface="Cambria Math" pitchFamily="34" charset="-122"/>
                            <a:cs typeface="Cambria Math" pitchFamily="34" charset="-120"/>
                          </a:rPr>
                          <m:t>C</m:t>
                        </m:r>
                      </m:e>
                      <m:sub>
                        <m:r>
                          <a:rPr lang="en-US" altLang="zh-CN" sz="1800" b="0" i="0">
                            <a:solidFill>
                              <a:srgbClr val="000000"/>
                            </a:solidFill>
                            <a:latin typeface="Cambria Math" pitchFamily="34" charset="0"/>
                            <a:ea typeface="Cambria Math" pitchFamily="34" charset="-122"/>
                            <a:cs typeface="Cambria Math" pitchFamily="34" charset="-120"/>
                          </a:rPr>
                          <m:t>3</m:t>
                        </m:r>
                      </m:sub>
                      <m:sup>
                        <m:r>
                          <a:rPr lang="en-US" altLang="zh-CN" sz="1800" b="0" i="0">
                            <a:solidFill>
                              <a:srgbClr val="000000"/>
                            </a:solidFill>
                            <a:latin typeface="Cambria Math" pitchFamily="34" charset="0"/>
                            <a:ea typeface="Cambria Math" pitchFamily="34" charset="-122"/>
                            <a:cs typeface="Cambria Math" pitchFamily="34" charset="-120"/>
                          </a:rPr>
                          <m:t>3</m:t>
                        </m:r>
                      </m:sup>
                    </m:sSubSup>
                    <m:r>
                      <a:rPr lang="en-US" altLang="zh-CN" sz="1800" b="0" i="0">
                        <a:solidFill>
                          <a:srgbClr val="000000"/>
                        </a:solidFill>
                        <a:latin typeface="Cambria Math" pitchFamily="34" charset="0"/>
                        <a:ea typeface="Cambria Math" pitchFamily="34" charset="-122"/>
                        <a:cs typeface="Cambria Math" pitchFamily="34" charset="-120"/>
                      </a:rPr>
                      <m:t>=5</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00" b="0" i="0" kern="0" spc="-99900">
                  <a:solidFill>
                    <a:srgbClr val="FFFFFF"/>
                  </a:solidFill>
                  <a:latin typeface="微软雅黑" pitchFamily="34" charset="0"/>
                  <a:ea typeface="微软雅黑" pitchFamily="34" charset="-122"/>
                  <a:cs typeface="微软雅黑" pitchFamily="34" charset="-120"/>
                </a:endParaRP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微软雅黑" pitchFamily="34" charset="-122"/>
                    <a:cs typeface="微软雅黑" pitchFamily="34" charset="-120"/>
                  </a:rPr>
                  <a:t>种）取法；当</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𝑘</m:t>
                    </m:r>
                    <m:r>
                      <a:rPr lang="en-US" altLang="zh-CN" sz="1800" b="0" i="0">
                        <a:solidFill>
                          <a:srgbClr val="000000"/>
                        </a:solidFill>
                        <a:latin typeface="Cambria Math" pitchFamily="34" charset="0"/>
                        <a:ea typeface="Cambria Math" pitchFamily="34" charset="-122"/>
                        <a:cs typeface="Cambria Math" pitchFamily="34" charset="-120"/>
                      </a:rPr>
                      <m:t>=2</m:t>
                    </m:r>
                  </m:oMath>
                </a14:m>
                <a:r>
                  <a:rPr lang="en-US" altLang="zh-CN" sz="1800" b="0" i="0" dirty="0">
                    <a:solidFill>
                      <a:srgbClr val="000000"/>
                    </a:solidFill>
                    <a:latin typeface="微软雅黑" pitchFamily="34" charset="0"/>
                    <a:ea typeface="微软雅黑" pitchFamily="34" charset="-122"/>
                    <a:cs typeface="微软雅黑" pitchFamily="34" charset="-120"/>
                  </a:rPr>
                  <a:t>时,即取出2个黑球，2个白球,则有</a:t>
                </a:r>
                <a14:m>
                  <m:oMath xmlns:m="http://schemas.openxmlformats.org/officeDocument/2006/math">
                    <m:sSubSup>
                      <m:sSubSupPr>
                        <m:ctrlPr>
                          <a:rPr lang="en-US" altLang="zh-CN" sz="1800" b="0">
                            <a:solidFill>
                              <a:srgbClr val="00000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000000"/>
                            </a:solidFill>
                            <a:latin typeface="Cambria Math" pitchFamily="34" charset="0"/>
                            <a:ea typeface="Cambria Math" pitchFamily="34" charset="-122"/>
                            <a:cs typeface="Cambria Math" pitchFamily="34" charset="-120"/>
                          </a:rPr>
                          <m:t>C</m:t>
                        </m:r>
                      </m:e>
                      <m:sub>
                        <m:r>
                          <a:rPr lang="en-US" altLang="zh-CN" sz="1800" b="0" i="0">
                            <a:solidFill>
                              <a:srgbClr val="000000"/>
                            </a:solidFill>
                            <a:latin typeface="Cambria Math" pitchFamily="34" charset="0"/>
                            <a:ea typeface="Cambria Math" pitchFamily="34" charset="-122"/>
                            <a:cs typeface="Cambria Math" pitchFamily="34" charset="-120"/>
                          </a:rPr>
                          <m:t>5</m:t>
                        </m:r>
                      </m:sub>
                      <m:sup>
                        <m:r>
                          <a:rPr lang="en-US" altLang="zh-CN" sz="1800" b="0" i="0">
                            <a:solidFill>
                              <a:srgbClr val="000000"/>
                            </a:solidFill>
                            <a:latin typeface="Cambria Math" pitchFamily="34" charset="0"/>
                            <a:ea typeface="Cambria Math" pitchFamily="34" charset="-122"/>
                            <a:cs typeface="Cambria Math" pitchFamily="34" charset="-120"/>
                          </a:rPr>
                          <m:t>2</m:t>
                        </m:r>
                      </m:sup>
                    </m:sSubSup>
                    <m:sSubSup>
                      <m:sSubSupPr>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000000"/>
                            </a:solidFill>
                            <a:latin typeface="Cambria Math" pitchFamily="34" charset="0"/>
                            <a:ea typeface="Cambria Math" pitchFamily="34" charset="-122"/>
                            <a:cs typeface="Cambria Math" pitchFamily="34" charset="-120"/>
                          </a:rPr>
                          <m:t>C</m:t>
                        </m:r>
                      </m:e>
                      <m:sub>
                        <m:r>
                          <a:rPr lang="en-US" altLang="zh-CN" sz="1800" b="0" i="0">
                            <a:solidFill>
                              <a:srgbClr val="000000"/>
                            </a:solidFill>
                            <a:latin typeface="Cambria Math" pitchFamily="34" charset="0"/>
                            <a:ea typeface="Cambria Math" pitchFamily="34" charset="-122"/>
                            <a:cs typeface="Cambria Math" pitchFamily="34" charset="-120"/>
                          </a:rPr>
                          <m:t>3</m:t>
                        </m:r>
                      </m:sub>
                      <m:sup>
                        <m:r>
                          <a:rPr lang="en-US" altLang="zh-CN" sz="1800" b="0" i="0">
                            <a:solidFill>
                              <a:srgbClr val="000000"/>
                            </a:solidFill>
                            <a:latin typeface="Cambria Math" pitchFamily="34" charset="0"/>
                            <a:ea typeface="Cambria Math" pitchFamily="34" charset="-122"/>
                            <a:cs typeface="Cambria Math" pitchFamily="34" charset="-120"/>
                          </a:rPr>
                          <m:t>2</m:t>
                        </m:r>
                      </m:sup>
                    </m:sSubSup>
                    <m:r>
                      <a:rPr lang="en-US" altLang="zh-CN" sz="1800" b="0" i="0">
                        <a:solidFill>
                          <a:srgbClr val="000000"/>
                        </a:solidFill>
                        <a:latin typeface="Cambria Math" pitchFamily="34" charset="0"/>
                        <a:ea typeface="Cambria Math" pitchFamily="34" charset="-122"/>
                        <a:cs typeface="Cambria Math" pitchFamily="34" charset="-120"/>
                      </a:rPr>
                      <m:t>=30</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（种）取法</a:t>
                </a:r>
                <a:r>
                  <a:rPr lang="en-US" altLang="zh-CN" sz="1800" b="0" i="0">
                    <a:solidFill>
                      <a:srgbClr val="000000"/>
                    </a:solidFill>
                    <a:latin typeface="微软雅黑" pitchFamily="34" charset="0"/>
                    <a:ea typeface="微软雅黑" pitchFamily="34" charset="-122"/>
                    <a:cs typeface="微软雅黑" pitchFamily="34" charset="-120"/>
                  </a:rPr>
                  <a:t>.所以</a:t>
                </a:r>
              </a:p>
              <a:p>
                <a:pPr latinLnBrk="1">
                  <a:lnSpc>
                    <a:spcPts val="3900"/>
                  </a:lnSpc>
                </a:pP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𝑃</m:t>
                    </m:r>
                    <m:r>
                      <a:rPr lang="en-US" altLang="zh-CN" b="0" i="0">
                        <a:solidFill>
                          <a:srgbClr val="000000"/>
                        </a:solidFill>
                        <a:latin typeface="Cambria Math" pitchFamily="34" charset="0"/>
                        <a:ea typeface="Cambria Math" pitchFamily="34" charset="-122"/>
                        <a:cs typeface="Cambria Math" pitchFamily="34" charset="-120"/>
                      </a:rPr>
                      <m:t>(|</m:t>
                    </m:r>
                    <m:r>
                      <a:rPr lang="en-US" altLang="zh-CN" b="0" i="0">
                        <a:solidFill>
                          <a:srgbClr val="000000"/>
                        </a:solidFill>
                        <a:latin typeface="Cambria Math" pitchFamily="34" charset="0"/>
                        <a:ea typeface="Cambria Math" pitchFamily="34" charset="-122"/>
                        <a:cs typeface="Cambria Math" pitchFamily="34" charset="-120"/>
                      </a:rPr>
                      <m:t>𝑋</m:t>
                    </m:r>
                    <m:r>
                      <a:rPr lang="en-US" altLang="zh-CN" b="0" i="0">
                        <a:solidFill>
                          <a:srgbClr val="000000"/>
                        </a:solidFill>
                        <a:latin typeface="Cambria Math" pitchFamily="34" charset="0"/>
                        <a:ea typeface="Cambria Math" pitchFamily="34" charset="-122"/>
                        <a:cs typeface="Cambria Math" pitchFamily="34" charset="-120"/>
                      </a:rPr>
                      <m:t>−7|≤1)=</m:t>
                    </m:r>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b="0" i="0">
                            <a:solidFill>
                              <a:srgbClr val="000000"/>
                            </a:solidFill>
                            <a:latin typeface="Cambria Math" pitchFamily="34" charset="0"/>
                            <a:ea typeface="Cambria Math" pitchFamily="34" charset="-122"/>
                            <a:cs typeface="Cambria Math" pitchFamily="34" charset="-120"/>
                          </a:rPr>
                          <m:t>5+30</m:t>
                        </m:r>
                      </m:num>
                      <m:den>
                        <m:sSubSup>
                          <m:sSubSupPr>
                            <m:ctrlPr>
                              <a:rPr lang="en-US" altLang="zh-CN" b="0" i="1">
                                <a:solidFill>
                                  <a:srgbClr val="000000"/>
                                </a:solidFill>
                                <a:latin typeface="Cambria Math" panose="02040503050406030204" pitchFamily="18" charset="0"/>
                                <a:ea typeface="Cambria Math" pitchFamily="34" charset="-122"/>
                                <a:cs typeface="Cambria Math" pitchFamily="34" charset="-120"/>
                              </a:rPr>
                            </m:ctrlPr>
                          </m:sSubSupPr>
                          <m:e>
                            <m:r>
                              <m:rPr>
                                <m:sty m:val="p"/>
                              </m:rPr>
                              <a:rPr lang="en-US" altLang="zh-CN" b="0" i="0">
                                <a:solidFill>
                                  <a:srgbClr val="000000"/>
                                </a:solidFill>
                                <a:latin typeface="Cambria Math" pitchFamily="34" charset="0"/>
                                <a:ea typeface="Cambria Math" pitchFamily="34" charset="-122"/>
                                <a:cs typeface="Cambria Math" pitchFamily="34" charset="-120"/>
                              </a:rPr>
                              <m:t>C</m:t>
                            </m:r>
                          </m:e>
                          <m:sub>
                            <m:r>
                              <a:rPr lang="en-US" altLang="zh-CN" b="0" i="0">
                                <a:solidFill>
                                  <a:srgbClr val="000000"/>
                                </a:solidFill>
                                <a:latin typeface="Cambria Math" pitchFamily="34" charset="0"/>
                                <a:ea typeface="Cambria Math" pitchFamily="34" charset="-122"/>
                                <a:cs typeface="Cambria Math" pitchFamily="34" charset="-120"/>
                              </a:rPr>
                              <m:t>8</m:t>
                            </m:r>
                          </m:sub>
                          <m:sup>
                            <m:r>
                              <a:rPr lang="en-US" altLang="zh-CN" b="0" i="0">
                                <a:solidFill>
                                  <a:srgbClr val="000000"/>
                                </a:solidFill>
                                <a:latin typeface="Cambria Math" pitchFamily="34" charset="0"/>
                                <a:ea typeface="Cambria Math" pitchFamily="34" charset="-122"/>
                                <a:cs typeface="Cambria Math" pitchFamily="34" charset="-120"/>
                              </a:rPr>
                              <m:t>4</m:t>
                            </m:r>
                          </m:sup>
                        </m:sSubSup>
                      </m:den>
                    </m:f>
                    <m:r>
                      <a:rPr lang="en-US" altLang="zh-CN" b="0" i="0">
                        <a:solidFill>
                          <a:srgbClr val="000000"/>
                        </a:solidFill>
                        <a:latin typeface="Cambria Math" pitchFamily="34" charset="0"/>
                        <a:ea typeface="Cambria Math" pitchFamily="34" charset="-122"/>
                        <a:cs typeface="Cambria Math" pitchFamily="34" charset="-120"/>
                      </a:rPr>
                      <m:t>=</m:t>
                    </m:r>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b="0" i="0">
                            <a:solidFill>
                              <a:srgbClr val="000000"/>
                            </a:solidFill>
                            <a:latin typeface="Cambria Math" pitchFamily="34" charset="0"/>
                            <a:ea typeface="Cambria Math" pitchFamily="34" charset="-122"/>
                            <a:cs typeface="Cambria Math" pitchFamily="34" charset="-120"/>
                          </a:rPr>
                          <m:t>35</m:t>
                        </m:r>
                      </m:num>
                      <m:den>
                        <m:r>
                          <a:rPr lang="en-US" altLang="zh-CN" b="0" i="0">
                            <a:solidFill>
                              <a:srgbClr val="000000"/>
                            </a:solidFill>
                            <a:latin typeface="Cambria Math" pitchFamily="34" charset="0"/>
                            <a:ea typeface="Cambria Math" pitchFamily="34" charset="-122"/>
                            <a:cs typeface="Cambria Math" pitchFamily="34" charset="-120"/>
                          </a:rPr>
                          <m:t>70</m:t>
                        </m:r>
                      </m:den>
                    </m:f>
                    <m:r>
                      <a:rPr lang="en-US" altLang="zh-CN" b="0" i="0">
                        <a:solidFill>
                          <a:srgbClr val="000000"/>
                        </a:solidFill>
                        <a:latin typeface="Cambria Math" pitchFamily="34" charset="0"/>
                        <a:ea typeface="Cambria Math" pitchFamily="34" charset="-122"/>
                        <a:cs typeface="Cambria Math" pitchFamily="34" charset="-120"/>
                      </a:rPr>
                      <m:t>=</m:t>
                    </m:r>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b="0" i="0">
                            <a:solidFill>
                              <a:srgbClr val="000000"/>
                            </a:solidFill>
                            <a:latin typeface="Cambria Math" pitchFamily="34" charset="0"/>
                            <a:ea typeface="Cambria Math" pitchFamily="34" charset="-122"/>
                            <a:cs typeface="Cambria Math" pitchFamily="34" charset="-120"/>
                          </a:rPr>
                          <m:t>1</m:t>
                        </m:r>
                      </m:num>
                      <m:den>
                        <m:r>
                          <a:rPr lang="en-US" altLang="zh-CN" b="0" i="0">
                            <a:solidFill>
                              <a:srgbClr val="000000"/>
                            </a:solidFill>
                            <a:latin typeface="Cambria Math" pitchFamily="34" charset="0"/>
                            <a:ea typeface="Cambria Math" pitchFamily="34" charset="-122"/>
                            <a:cs typeface="Cambria Math" pitchFamily="34" charset="-120"/>
                          </a:rPr>
                          <m:t>2</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.故选B.</a:t>
                </a:r>
                <a:endParaRPr lang="en-US" altLang="zh-CN" dirty="0"/>
              </a:p>
            </p:txBody>
          </p:sp>
        </mc:Choice>
        <mc:Fallback>
          <p:sp>
            <p:nvSpPr>
              <p:cNvPr id="2" name="QC_4_AS.19_1#dc039543c?vop=1&amp;pid=2ac0a60f0&amp;color=0,0,0&amp;vtp=1&amp;bt=1&amp;bbb=1&amp;hb=1"/>
              <p:cNvSpPr>
                <a:spLocks noRot="1" noChangeAspect="1" noMove="1" noResize="1" noEditPoints="1" noAdjustHandles="1" noChangeArrowheads="1" noChangeShapeType="1" noTextEdit="1"/>
              </p:cNvSpPr>
              <p:nvPr/>
            </p:nvSpPr>
            <p:spPr>
              <a:xfrm>
                <a:off x="832104" y="1080000"/>
                <a:ext cx="10533888" cy="3213100"/>
              </a:xfrm>
              <a:prstGeom prst="rect">
                <a:avLst/>
              </a:prstGeom>
              <a:blipFill>
                <a:blip r:embed="rId3"/>
                <a:stretch>
                  <a:fillRect l="-1389" r="-1331" b="-1328"/>
                </a:stretch>
              </a:blipFill>
              <a:ln/>
            </p:spPr>
            <p:txBody>
              <a:bodyPr/>
              <a:lstStyle/>
              <a:p>
                <a:r>
                  <a:rPr lang="zh-CN" altLang="en-US">
                    <a:noFill/>
                  </a:rPr>
                  <a:t> </a:t>
                </a:r>
              </a:p>
            </p:txBody>
          </p:sp>
        </mc:Fallback>
      </mc:AlternateContent>
    </p:spTree>
  </p:cSld>
  <p:clrMapOvr>
    <a:masterClrMapping/>
  </p:clrMapOvr>
  <p:transition/>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4</TotalTime>
  <Words>3402</Words>
  <Application>Microsoft Office PowerPoint</Application>
  <PresentationFormat>宽屏</PresentationFormat>
  <Paragraphs>251</Paragraphs>
  <Slides>27</Slides>
  <Notes>26</Notes>
  <HiddenSlides>0</HiddenSlides>
  <MMClips>0</MMClips>
  <ScaleCrop>false</ScaleCrop>
  <HeadingPairs>
    <vt:vector size="6" baseType="variant">
      <vt:variant>
        <vt:lpstr>已用的字体</vt:lpstr>
      </vt:variant>
      <vt:variant>
        <vt:i4>6</vt:i4>
      </vt:variant>
      <vt:variant>
        <vt:lpstr>主题</vt:lpstr>
      </vt:variant>
      <vt:variant>
        <vt:i4>1</vt:i4>
      </vt:variant>
      <vt:variant>
        <vt:lpstr>幻灯片标题</vt:lpstr>
      </vt:variant>
      <vt:variant>
        <vt:i4>27</vt:i4>
      </vt:variant>
    </vt:vector>
  </HeadingPairs>
  <TitlesOfParts>
    <vt:vector size="34" baseType="lpstr">
      <vt:lpstr>Arial (正文)</vt:lpstr>
      <vt:lpstr>SimHei</vt:lpstr>
      <vt:lpstr>SimSun</vt:lpstr>
      <vt:lpstr>微软雅黑</vt:lpstr>
      <vt:lpstr>Arial</vt:lpstr>
      <vt:lpstr>Cambria Math</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
  <cp:lastModifiedBy>Administrator</cp:lastModifiedBy>
  <cp:revision>2</cp:revision>
  <dcterms:created xsi:type="dcterms:W3CDTF">2025-10-20T08:44:21Z</dcterms:created>
  <dcterms:modified xsi:type="dcterms:W3CDTF">2025-10-20T08:49:47Z</dcterms:modified>
  <cp:category/>
  <cp:contentStatus/>
</cp:coreProperties>
</file>