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381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500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caf5a586a?vop=1&amp;pid=85261049a&amp;color=0,0,0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已知蝗虫的产卵量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与温度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的关系可以用模型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拟合，设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，其变换后得到一组数据如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表所示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caf5a586a?vop=1&amp;pid=8526104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QC_4_BD.13_2#caf5a586a?colgroup=4,7,12,7,7,12&amp;vop=1&amp;pid=85261049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0735220"/>
                  </p:ext>
                </p:extLst>
              </p:nvPr>
            </p:nvGraphicFramePr>
            <p:xfrm>
              <a:off x="832104" y="1990717"/>
              <a:ext cx="10497312" cy="630048"/>
            </p:xfrm>
            <a:graphic>
              <a:graphicData uri="http://schemas.openxmlformats.org/drawingml/2006/table">
                <a:tbl>
                  <a:tblPr/>
                  <a:tblGrid>
                    <a:gridCol w="9326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231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231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𝑧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QC_4_BD.13_2#caf5a586a?colgroup=4,7,12,7,7,12&amp;vop=1&amp;pid=85261049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80735220"/>
                  </p:ext>
                </p:extLst>
              </p:nvPr>
            </p:nvGraphicFramePr>
            <p:xfrm>
              <a:off x="832104" y="1990717"/>
              <a:ext cx="10497312" cy="630048"/>
            </p:xfrm>
            <a:graphic>
              <a:graphicData uri="http://schemas.openxmlformats.org/drawingml/2006/table">
                <a:tbl>
                  <a:tblPr/>
                  <a:tblGrid>
                    <a:gridCol w="9326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231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231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54" t="-1923" r="-1027451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54" t="-101923" r="-1027451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3#caf5a586a?vop=1&amp;pid=85261049a&amp;color=0,0,0&amp;vtp=1&amp;bbb=1"/>
              <p:cNvSpPr/>
              <p:nvPr/>
            </p:nvSpPr>
            <p:spPr>
              <a:xfrm>
                <a:off x="832104" y="2752717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由表得经验回归方程为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3#caf5a586a?vop=1&amp;pid=8526104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52717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4_1#caf5a586a.bracket?vop=1&amp;pid=85261049a&amp;color=0,0,0&amp;vpa=5&amp;vtp=1"/>
          <p:cNvSpPr/>
          <p:nvPr/>
        </p:nvSpPr>
        <p:spPr>
          <a:xfrm>
            <a:off x="5443760" y="2748907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13_4#caf5a586a.choices?vop=1&amp;pid=85261049a&amp;color=0,0,0&amp;vtp=1&amp;bbb=1"/>
              <p:cNvSpPr/>
              <p:nvPr/>
            </p:nvSpPr>
            <p:spPr>
              <a:xfrm>
                <a:off x="832104" y="315918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92222" algn="l"/>
                    <a:tab pos="5432044" algn="l"/>
                    <a:tab pos="81607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13_4#caf5a586a.choices?vop=1&amp;pid=8526104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9180"/>
                <a:ext cx="10533888" cy="360680"/>
              </a:xfrm>
              <a:prstGeom prst="rect">
                <a:avLst/>
              </a:prstGeom>
              <a:blipFill>
                <a:blip r:embed="rId6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5_1#caf5a586a?vop=1&amp;pid=85261049a&amp;color=0,0,0&amp;vtp=1&amp;bbb=1"/>
              <p:cNvSpPr/>
              <p:nvPr/>
            </p:nvSpPr>
            <p:spPr>
              <a:xfrm>
                <a:off x="832104" y="3532497"/>
                <a:ext cx="10533888" cy="1217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𝑐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题可得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20+23+25+27+30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2+2.4+3+3+4.6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,因为经验回归直线过点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3=0.2×25+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4_AS.15_1#caf5a586a?vop=1&amp;pid=8526104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32497"/>
                <a:ext cx="10533888" cy="1217359"/>
              </a:xfrm>
              <a:prstGeom prst="rect">
                <a:avLst/>
              </a:prstGeom>
              <a:blipFill>
                <a:blip r:embed="rId7"/>
                <a:stretch>
                  <a:fillRect l="-1389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6_1#8420c32f5?htil=2&amp;vop=1&amp;pid=85261049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810807" y="1162296"/>
            <a:ext cx="1444752" cy="1289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6_2#8420c32f5?htil=2&amp;vop=1&amp;pid=85261049a&amp;color=0,0,0&amp;vtp=1&amp;bt=1&amp;bbb=1&amp;hb=1&amp;hs=1"/>
              <p:cNvSpPr/>
              <p:nvPr/>
            </p:nvSpPr>
            <p:spPr>
              <a:xfrm>
                <a:off x="832104" y="1080000"/>
                <a:ext cx="896112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已知5对数据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=1,2,3,4,5)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的散点图如图所示，若去掉点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(3,0.5)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，则下列说法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16_2#8420c32f5?htil=2&amp;vop=1&amp;pid=85261049a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8961120" cy="770255"/>
              </a:xfrm>
              <a:prstGeom prst="rect">
                <a:avLst/>
              </a:prstGeom>
              <a:blipFill>
                <a:blip r:embed="rId4"/>
                <a:stretch>
                  <a:fillRect l="-1633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17_1#8420c32f5.bracket?vop=1&amp;pid=85261049a&amp;color=0,0,0&amp;vpa=6&amp;vtp=1"/>
          <p:cNvSpPr/>
          <p:nvPr/>
        </p:nvSpPr>
        <p:spPr>
          <a:xfrm>
            <a:off x="19298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6_3#8420c32f5.choices?htil=2&amp;vop=1&amp;pid=85261049a&amp;color=0,0,0&amp;vtp=1&amp;bbb=1&amp;hs=1"/>
              <p:cNvSpPr/>
              <p:nvPr/>
            </p:nvSpPr>
            <p:spPr>
              <a:xfrm>
                <a:off x="832104" y="1851017"/>
                <a:ext cx="896112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588510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呈正相关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的相关性变强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588510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残差平方和变大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变大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6_3#8420c32f5.choices?htil=2&amp;vop=1&amp;pid=85261049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8961120" cy="770255"/>
              </a:xfrm>
              <a:prstGeom prst="rect">
                <a:avLst/>
              </a:prstGeom>
              <a:blipFill>
                <a:blip r:embed="rId5"/>
                <a:stretch>
                  <a:fillRect l="-1633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8_1#8420c32f5?vop=1&amp;pid=85261049a&amp;color=0,0,0&amp;vtp=1&amp;bbb=1&amp;hb=1&amp;hs=1"/>
              <p:cNvSpPr/>
              <p:nvPr/>
            </p:nvSpPr>
            <p:spPr>
              <a:xfrm>
                <a:off x="832104" y="263270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【解析】由题中散点图可知,去掉点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(3,0.5)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的线性相关性变强,且为负相关,故B正确,A错误；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的线性相关性变强,所以残差平方和变小,故C错误；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的线性相关性变强,且为负相关,所以样本相关系数的绝对值变大,而样本相关系数为负值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,所以样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本相关系数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变小,故D错误.故选B.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18_1#8420c32f5?vop=1&amp;pid=85261049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32702"/>
                <a:ext cx="10533888" cy="1611630"/>
              </a:xfrm>
              <a:prstGeom prst="rect">
                <a:avLst/>
              </a:prstGeom>
              <a:blipFill>
                <a:blip r:embed="rId6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c54cd3c9?pid=1dbba40b4&amp;color=0,0,0&amp;vtp=1&amp;bt=1&amp;bbb=1&amp;hb=1"/>
          <p:cNvSpPr/>
          <p:nvPr/>
        </p:nvSpPr>
        <p:spPr>
          <a:xfrm>
            <a:off x="832104" y="1080000"/>
            <a:ext cx="10533888" cy="94056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二、多项选择题（本题共2小题，每小题6分，共12分.在每小题给出的选项中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，有多</a:t>
            </a:r>
          </a:p>
          <a:p>
            <a:pPr latinLnBrk="1">
              <a:lnSpc>
                <a:spcPts val="37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项符合题目要求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.全部选对的得6分，部分选对的得部分分，有选错的得0分）</a:t>
            </a:r>
            <a:endParaRPr lang="en-US" altLang="zh-CN" sz="2200" dirty="0"/>
          </a:p>
        </p:txBody>
      </p:sp>
      <p:sp>
        <p:nvSpPr>
          <p:cNvPr id="3" name="QC_4_BD.19_1#62657384d?vop=1&amp;pid=8c54cd3c9&amp;color=0,0,0&amp;vtp=1&amp;bbb=1"/>
          <p:cNvSpPr/>
          <p:nvPr/>
        </p:nvSpPr>
        <p:spPr>
          <a:xfrm>
            <a:off x="832104" y="2066152"/>
            <a:ext cx="10533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4" name="QC_4_AN.20_1#62657384d.bracket?vop=1&amp;pid=8c54cd3c9&amp;color=0,0,0&amp;vpa=7&amp;vtp=1&amp;bbb=1"/>
          <p:cNvSpPr/>
          <p:nvPr/>
        </p:nvSpPr>
        <p:spPr>
          <a:xfrm>
            <a:off x="3147473" y="2056881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9_2#62657384d.choices?vop=1&amp;pid=8c54cd3c9&amp;color=0,0,0&amp;vtp=1&amp;bbb=1"/>
              <p:cNvSpPr/>
              <p:nvPr/>
            </p:nvSpPr>
            <p:spPr>
              <a:xfrm>
                <a:off x="832104" y="2424228"/>
                <a:ext cx="10533888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负相关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运用最小二乘法求得的经验回归直线一定经过样本点的中心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若散点图中所有点都在直线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−4.21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上，则样本相关系数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的值越接近于1，表示回归模型的拟合效果越好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9_2#62657384d.choices?vop=1&amp;pid=8c54cd3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24228"/>
                <a:ext cx="10533888" cy="1570355"/>
              </a:xfrm>
              <a:prstGeom prst="rect">
                <a:avLst/>
              </a:prstGeom>
              <a:blipFill>
                <a:blip r:embed="rId3"/>
                <a:stretch>
                  <a:fillRect l="-1389" b="-8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1_1#62657384d?vop=1&amp;pid=8c54cd3c9&amp;color=0,0,0&amp;vtp=1&amp;bbb=1"/>
              <p:cNvSpPr/>
              <p:nvPr/>
            </p:nvSpPr>
            <p:spPr>
              <a:xfrm>
                <a:off x="832104" y="4003600"/>
                <a:ext cx="10533888" cy="1572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【解析】对于A,经验回归方程为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，经验回归直线的斜率为负,则变量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呈负相关,故A正确；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B,经验回归直线一定经过样本的中心点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C,若散点图中所有点都在直线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−4.21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上,则样本相关系数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,故C错误；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的值越接近于1,表示回归模型的拟合效果越好,故D正确.故选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21_1#62657384d?vop=1&amp;pid=8c54cd3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03600"/>
                <a:ext cx="10533888" cy="1572959"/>
              </a:xfrm>
              <a:prstGeom prst="rect">
                <a:avLst/>
              </a:prstGeom>
              <a:blipFill>
                <a:blip r:embed="rId4"/>
                <a:stretch>
                  <a:fillRect l="-1389" b="-85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39529ff22?vop=1&amp;pid=8c54cd3c9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甲公司从某年起连续7年的利润情况如表所示.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QC_4_BD.22_2#39529ff22?colgroup=12,5,5,5,5,2,5,5&amp;vop=1&amp;pid=8c54cd3c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892430"/>
                  </p:ext>
                </p:extLst>
              </p:nvPr>
            </p:nvGraphicFramePr>
            <p:xfrm>
              <a:off x="832104" y="1573522"/>
              <a:ext cx="10442448" cy="630048"/>
            </p:xfrm>
            <a:graphic>
              <a:graphicData uri="http://schemas.openxmlformats.org/drawingml/2006/table">
                <a:tbl>
                  <a:tblPr/>
                  <a:tblGrid>
                    <a:gridCol w="24963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5943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第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利润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亿元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QC_4_BD.22_2#39529ff22?colgroup=12,5,5,5,5,2,5,5&amp;vop=1&amp;pid=8c54cd3c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892430"/>
                  </p:ext>
                </p:extLst>
              </p:nvPr>
            </p:nvGraphicFramePr>
            <p:xfrm>
              <a:off x="832104" y="1573522"/>
              <a:ext cx="10442448" cy="630048"/>
            </p:xfrm>
            <a:graphic>
              <a:graphicData uri="http://schemas.openxmlformats.org/drawingml/2006/table">
                <a:tbl>
                  <a:tblPr/>
                  <a:tblGrid>
                    <a:gridCol w="24963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5943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225296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4" t="-1923" r="-318537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4" t="-101923" r="-318537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39796" t="-101923" r="-412245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2_3#39529ff22?vop=1&amp;pid=8c54cd3c9&amp;color=0,0,0&amp;vtp=1&amp;bbb=1"/>
              <p:cNvSpPr/>
              <p:nvPr/>
            </p:nvSpPr>
            <p:spPr>
              <a:xfrm>
                <a:off x="832104" y="2335522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根据表中的数据可得经验回归方程为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则以下说法正确的是(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2_3#39529ff22?vop=1&amp;pid=8c54cd3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5522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3_1#39529ff22.bracket?vop=1&amp;pid=8c54cd3c9&amp;color=0,0,0&amp;vpa=8&amp;vtp=1&amp;bbb=1"/>
          <p:cNvSpPr/>
          <p:nvPr/>
        </p:nvSpPr>
        <p:spPr>
          <a:xfrm>
            <a:off x="8395495" y="2331712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22_4#39529ff22.choices?vop=1&amp;pid=8c54cd3c9&amp;color=0,0,0&amp;vtp=1&amp;bbb=1"/>
              <p:cNvSpPr/>
              <p:nvPr/>
            </p:nvSpPr>
            <p:spPr>
              <a:xfrm>
                <a:off x="832104" y="270001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=4.8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第8年的利润预计为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8.3亿元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第6个样本点的实际值比预测值小0.1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22_4#39529ff22.choices?vop=1&amp;pid=8c54cd3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0012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4_1#39529ff22?vop=1&amp;pid=8c54cd3c9&amp;color=0,0,0&amp;vtp=1&amp;bt=1&amp;bbb=1&amp;hb=1"/>
              <p:cNvSpPr/>
              <p:nvPr/>
            </p:nvSpPr>
            <p:spPr>
              <a:xfrm>
                <a:off x="832104" y="1080000"/>
                <a:ext cx="10533888" cy="331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【解析】由题表可知,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25.3+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据经验回归直线的性质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,样本中心点必在经验回归直线上,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25.3+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=0.5×4+2.3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验回归直线的斜率为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,即为正相关,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代入经验回归方程,得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=0.5×8+2.3=6.3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代入经验回归方程,得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=0.5×6+2.3=5.3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,由题表可知,实际值为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5.2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，所以实际值比预测值小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4_1#39529ff22?vop=1&amp;pid=8c54cd3c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313430"/>
              </a:xfrm>
              <a:prstGeom prst="rect">
                <a:avLst/>
              </a:prstGeom>
              <a:blipFill>
                <a:blip r:embed="rId3"/>
                <a:stretch>
                  <a:fillRect l="-1389" r="-1447" b="-4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54faf5e4d?pid=1dbba40b4&amp;color=0,0,0&amp;vtp=1&amp;bt=1&amp;bbb=1"/>
          <p:cNvSpPr/>
          <p:nvPr/>
        </p:nvSpPr>
        <p:spPr>
          <a:xfrm>
            <a:off x="832104" y="108000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三、填空题（本题共2小题，每小题5分，共10分）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25_1#68cc2c2d2?vop=1&amp;pid=54faf5e4d&amp;color=0,0,0&amp;vtp=1&amp;bbb=1&amp;hb=1"/>
              <p:cNvSpPr/>
              <p:nvPr/>
            </p:nvSpPr>
            <p:spPr>
              <a:xfrm>
                <a:off x="832104" y="1579865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满足线性相关关系，一组观测值如表所示，且经验回归方程为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.现有一对观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测数据为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(20,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，若该数据的残差为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4_BD.25_1#68cc2c2d2?vop=1&amp;pid=54faf5e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79865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QB_4_BD.25_2#68cc2c2d2?colgroup=6,11,11,11,11&amp;vop=1&amp;pid=54faf5e4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99480873"/>
                  </p:ext>
                </p:extLst>
              </p:nvPr>
            </p:nvGraphicFramePr>
            <p:xfrm>
              <a:off x="832104" y="2480810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271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QB_4_BD.25_2#68cc2c2d2?colgroup=6,11,11,11,11&amp;vop=1&amp;pid=54faf5e4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99480873"/>
                  </p:ext>
                </p:extLst>
              </p:nvPr>
            </p:nvGraphicFramePr>
            <p:xfrm>
              <a:off x="832104" y="2480810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271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8" t="-1887" r="-724402" b="-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8" t="-103846" r="-724402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B_4_AN.26_1#68cc2c2d2.blank?vop=1&amp;pid=54faf5e4d&amp;color=0,0,0&amp;vpa=9&amp;vtp=1&amp;bbb=1"/>
          <p:cNvSpPr/>
          <p:nvPr/>
        </p:nvSpPr>
        <p:spPr>
          <a:xfrm>
            <a:off x="6239860" y="1947530"/>
            <a:ext cx="62230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27_1#68cc2c2d2?vop=1&amp;pid=54faf5e4d&amp;color=0,0,0&amp;vtp=1&amp;bbb=1"/>
              <p:cNvSpPr/>
              <p:nvPr/>
            </p:nvSpPr>
            <p:spPr>
              <a:xfrm>
                <a:off x="832104" y="3242810"/>
                <a:ext cx="10533888" cy="162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21+23+25+27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15+18+19+20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(24,18)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18=0.8×24+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时,预测值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=20×0.8−1.2=14.8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=14.8−0.6=14.2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B_4_AS.27_1#68cc2c2d2?vop=1&amp;pid=54faf5e4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42810"/>
                <a:ext cx="10533888" cy="1624330"/>
              </a:xfrm>
              <a:prstGeom prst="rect">
                <a:avLst/>
              </a:prstGeom>
              <a:blipFill>
                <a:blip r:embed="rId5"/>
                <a:stretch>
                  <a:fillRect l="-1389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8_1#bb602150b?vop=1&amp;pid=54faf5e4d&amp;color=0,0,0&amp;vtp=1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小明为了解不同性别的观众对蛇年春晚小品类节目的喜欢情况，随机选取了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200名观看蛇年春晚的观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众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，得到的列联表如表所示：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QB_4_BD.28_2#bb602150b?colgroup=12,11,11,18&amp;vop=1&amp;pid=54faf5e4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0803764"/>
                  </p:ext>
                </p:extLst>
              </p:nvPr>
            </p:nvGraphicFramePr>
            <p:xfrm>
              <a:off x="832104" y="1990717"/>
              <a:ext cx="10497312" cy="1246634"/>
            </p:xfrm>
            <a:graphic>
              <a:graphicData uri="http://schemas.openxmlformats.org/drawingml/2006/table">
                <a:tbl>
                  <a:tblPr/>
                  <a:tblGrid>
                    <a:gridCol w="24231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不喜欢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𝑠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QB_4_BD.28_2#bb602150b?colgroup=12,11,11,18&amp;vop=1&amp;pid=54faf5e4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20803764"/>
                  </p:ext>
                </p:extLst>
              </p:nvPr>
            </p:nvGraphicFramePr>
            <p:xfrm>
              <a:off x="832104" y="1990717"/>
              <a:ext cx="10497312" cy="1246634"/>
            </p:xfrm>
            <a:graphic>
              <a:graphicData uri="http://schemas.openxmlformats.org/drawingml/2006/table">
                <a:tbl>
                  <a:tblPr/>
                  <a:tblGrid>
                    <a:gridCol w="24231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不喜欢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5556" t="-200000" r="-151058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5556" t="-300000" r="-251058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BD.28_3#bb602150b?vop=1&amp;pid=54faf5e4d&amp;color=0,0,0&amp;vtp=1&amp;bbb=1&amp;hb=1"/>
              <p:cNvSpPr/>
              <p:nvPr/>
            </p:nvSpPr>
            <p:spPr>
              <a:xfrm>
                <a:off x="832104" y="3375017"/>
                <a:ext cx="10533888" cy="135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的独立性检验，其中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精确到小数点后3位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），在犯错误的概率不超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0.01的前提下，认为性别因素与喜欢情况有关联.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BD.28_3#bb602150b?vop=1&amp;pid=54faf5e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75017"/>
                <a:ext cx="10533888" cy="1358900"/>
              </a:xfrm>
              <a:prstGeom prst="rect">
                <a:avLst/>
              </a:prstGeom>
              <a:blipFill>
                <a:blip r:embed="rId4"/>
                <a:stretch>
                  <a:fillRect l="-1389" r="-1447" b="-31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3" name="QB_4_BD.28_4#bb602150b?colgroup=6,11,11,11,11&amp;vop=1&amp;pid=54faf5e4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5773765"/>
                  </p:ext>
                </p:extLst>
              </p:nvPr>
            </p:nvGraphicFramePr>
            <p:xfrm>
              <a:off x="832104" y="4835517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271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3" name="QB_4_BD.28_4#bb602150b?colgroup=6,11,11,11,11&amp;vop=1&amp;pid=54faf5e4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75773765"/>
                  </p:ext>
                </p:extLst>
              </p:nvPr>
            </p:nvGraphicFramePr>
            <p:xfrm>
              <a:off x="832104" y="4835517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271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78" t="-1923" r="-724402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78" t="-101923" r="-724402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QB_4_AN.29_1#bb602150b.blank?vop=1&amp;pid=54faf5e4d&amp;color=0,0,0&amp;vpa=10&amp;vtp=1&amp;bbb=1"/>
          <p:cNvSpPr/>
          <p:nvPr/>
        </p:nvSpPr>
        <p:spPr>
          <a:xfrm>
            <a:off x="5859367" y="3344537"/>
            <a:ext cx="755650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6.818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30_1#bb602150b?vop=1&amp;pid=54faf5e4d&amp;color=0,0,0&amp;vtp=1&amp;bt=1&amp;bb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【解析】已知选取的总人数为200,不喜欢的人数为80,那么喜欢的人数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=200−80=120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为男性喜欢的人数为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45,所以女性喜欢的人数为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120−45=75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因为选取的女性人数为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110,所以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=110−75=35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.此时完整的列联表为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AS.30_1#bb602150b?vop=1&amp;pid=54faf5e4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QB_4_AS.30_2#bb602150b?colgroup=10,14,14,14&amp;vop=1&amp;pid=54faf5e4d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262039"/>
              </p:ext>
            </p:extLst>
          </p:nvPr>
        </p:nvGraphicFramePr>
        <p:xfrm>
          <a:off x="832104" y="2402832"/>
          <a:ext cx="10488168" cy="1246634"/>
        </p:xfrm>
        <a:graphic>
          <a:graphicData uri="http://schemas.openxmlformats.org/drawingml/2006/table">
            <a:tbl>
              <a:tblPr/>
              <a:tblGrid>
                <a:gridCol w="1984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4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46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喜欢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不喜欢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男性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90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女性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80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30_3#bb602150b?vop=1&amp;pid=54faf5e4d&amp;color=0,0,0&amp;vtp=1&amp;bbb=1&amp;hb=1"/>
              <p:cNvSpPr/>
              <p:nvPr/>
            </p:nvSpPr>
            <p:spPr>
              <a:xfrm>
                <a:off x="832104" y="3787132"/>
                <a:ext cx="10533888" cy="1776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（男性喜欢的人数）,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（男性不喜欢的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（女性喜欢的人数）,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（女性不喜欢的人数）.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这些值代入公式中可得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200×(45×35−45×75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90×110×120×80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575−3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90×110×120×80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≈6.818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6.818&gt;6.635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，所以在犯错误概率不超过0.01的前提下，认为性别因素与喜欢情况有关联.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30_3#bb602150b?vop=1&amp;pid=54faf5e4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87132"/>
                <a:ext cx="10533888" cy="1776730"/>
              </a:xfrm>
              <a:prstGeom prst="rect">
                <a:avLst/>
              </a:prstGeom>
              <a:blipFill>
                <a:blip r:embed="rId4"/>
                <a:stretch>
                  <a:fillRect l="-1389" r="-1273" b="-78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6e7e79219?pid=1dbba40b4&amp;color=0,0,0&amp;vtp=1&amp;bt=1&amp;bbb=1"/>
          <p:cNvSpPr/>
          <p:nvPr/>
        </p:nvSpPr>
        <p:spPr>
          <a:xfrm>
            <a:off x="832104" y="108000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四、解答题（本题共3小题，共48分.解答应写出文字说明、证明过程或演算步骤）</a:t>
            </a:r>
            <a:endParaRPr lang="en-US" altLang="zh-CN" sz="2200" dirty="0"/>
          </a:p>
        </p:txBody>
      </p:sp>
      <p:sp>
        <p:nvSpPr>
          <p:cNvPr id="3" name="QO_4_BD.31_1#3bfe6686f?vop=1&amp;pid=6e7e79219&amp;color=0,0,0&amp;vtp=1&amp;bbb=1&amp;hb=1"/>
          <p:cNvSpPr/>
          <p:nvPr/>
        </p:nvSpPr>
        <p:spPr>
          <a:xfrm>
            <a:off x="832104" y="1579865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本小题满分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）有甲、乙两个班级进行数学考试，按照大于等于85分为优秀，小于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85分为非优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秀统计成绩后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，得到列联表如表所示：</a:t>
            </a:r>
            <a:endParaRPr lang="en-US" altLang="zh-CN" dirty="0"/>
          </a:p>
        </p:txBody>
      </p:sp>
      <p:graphicFrame>
        <p:nvGraphicFramePr>
          <p:cNvPr id="19" name="QO_4_BD.31_2#3bfe6686f?colgroup=13,13,13,13&amp;vop=1&amp;pid=6e7e7921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223754"/>
              </p:ext>
            </p:extLst>
          </p:nvPr>
        </p:nvGraphicFramePr>
        <p:xfrm>
          <a:off x="832104" y="2480810"/>
          <a:ext cx="10488168" cy="1246634"/>
        </p:xfrm>
        <a:graphic>
          <a:graphicData uri="http://schemas.openxmlformats.org/drawingml/2006/table">
            <a:tbl>
              <a:tblPr/>
              <a:tblGrid>
                <a:gridCol w="2642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非优秀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甲班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乙班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31_3#3bfe6686f?vop=1&amp;pid=6e7e79219&amp;color=0,0,0&amp;vtp=1&amp;bbb=1"/>
              <p:cNvSpPr/>
              <p:nvPr/>
            </p:nvSpPr>
            <p:spPr>
              <a:xfrm>
                <a:off x="832104" y="3865110"/>
                <a:ext cx="10533888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已知在甲、乙两班共105人中，随机抽取1人为优秀的概率为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4_BD.31_3#3bfe6686f?vop=1&amp;pid=6e7e792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65110"/>
                <a:ext cx="10533888" cy="525717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2_1#1827b65d3?vop=1&amp;pid=3bfe6686f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（1）请完成上面的列联表；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3_1#1827b65d3?vop=1&amp;pid=3bfe6686f&amp;color=0,0,0&amp;vtp=1&amp;bbb=1"/>
              <p:cNvSpPr/>
              <p:nvPr/>
            </p:nvSpPr>
            <p:spPr>
              <a:xfrm>
                <a:off x="832104" y="1446522"/>
                <a:ext cx="10533888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【解】因为在甲、乙两班共105人中,随机抽取1人为优秀的概率为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以优秀的人数为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,则非优秀的人数为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105−30=75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以列联表为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3_1#1827b65d3?vop=1&amp;pid=3bfe6686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1522730"/>
              </a:xfrm>
              <a:prstGeom prst="rect">
                <a:avLst/>
              </a:prstGeom>
              <a:blipFill>
                <a:blip r:embed="rId3"/>
                <a:stretch>
                  <a:fillRect l="-1389" b="-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" name="QO_5_AN.33_2#1827b65d3?colgroup=10,10,16,16&amp;vop=1&amp;pid=3bfe6686f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024597"/>
              </p:ext>
            </p:extLst>
          </p:nvPr>
        </p:nvGraphicFramePr>
        <p:xfrm>
          <a:off x="832104" y="3100189"/>
          <a:ext cx="10497312" cy="1246634"/>
        </p:xfrm>
        <a:graphic>
          <a:graphicData uri="http://schemas.openxmlformats.org/drawingml/2006/table">
            <a:tbl>
              <a:tblPr/>
              <a:tblGrid>
                <a:gridCol w="20939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3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546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546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非优秀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甲班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乙班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dbba40b4.fixed?pid=2efe52f8c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成对数据的统计分析</a:t>
            </a:r>
            <a:endParaRPr lang="en-US" altLang="zh-CN" sz="4400" dirty="0"/>
          </a:p>
        </p:txBody>
      </p:sp>
      <p:sp>
        <p:nvSpPr>
          <p:cNvPr id="3" name="C_2_BD#1dbba40b4.fixed?pid=2efe52f8c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第八章全章上分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4_1#af7d2148f?vop=1&amp;pid=3bfe6686f&amp;color=0,0,0&amp;vtp=1&amp;bt=1&amp;bbb=1"/>
              <p:cNvSpPr/>
              <p:nvPr/>
            </p:nvSpPr>
            <p:spPr>
              <a:xfrm>
                <a:off x="832104" y="1080000"/>
                <a:ext cx="10533888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（2）根据列联表的数据，能否在犯错误的概率不超过0.05的前提下认为“成绩是否优秀与班级有关联”？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4_1#af7d2148f?vop=1&amp;pid=3bfe6686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9800"/>
              </a:xfrm>
              <a:prstGeom prst="rect">
                <a:avLst/>
              </a:prstGeom>
              <a:blipFill>
                <a:blip r:embed="rId3"/>
                <a:stretch>
                  <a:fillRect l="-1389" r="-2604" b="-5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1" name="QO_5_BD.34_2#af7d2148f?colgroup=6,11,11,11,11&amp;vop=1&amp;pid=3bfe6686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1890973"/>
                  </p:ext>
                </p:extLst>
              </p:nvPr>
            </p:nvGraphicFramePr>
            <p:xfrm>
              <a:off x="832104" y="2136132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271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5.024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1" name="QO_5_BD.34_2#af7d2148f?colgroup=6,11,11,11,11&amp;vop=1&amp;pid=3bfe6686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1890973"/>
                  </p:ext>
                </p:extLst>
              </p:nvPr>
            </p:nvGraphicFramePr>
            <p:xfrm>
              <a:off x="832104" y="2136132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271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8" t="-1923" r="-724402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8" t="-101923" r="-724402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5.024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5_1#af7d2148f?vop=1&amp;pid=3bfe6686f&amp;color=0,0,0&amp;vtp=1&amp;bbb=1"/>
              <p:cNvSpPr/>
              <p:nvPr/>
            </p:nvSpPr>
            <p:spPr>
              <a:xfrm>
                <a:off x="832104" y="2898132"/>
                <a:ext cx="10533888" cy="836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【解】根据列联表中的数据可得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105×(10×30−20×45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55×50×30×75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≈6.109&gt;3.841=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以能在犯错误的概率不超过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0.05的前提下认为“成绩是否优秀与班级有关联”.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5_1#af7d2148f?vop=1&amp;pid=3bfe6686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98132"/>
                <a:ext cx="10533888" cy="836930"/>
              </a:xfrm>
              <a:prstGeom prst="rect">
                <a:avLst/>
              </a:prstGeom>
              <a:blipFill>
                <a:blip r:embed="rId5"/>
                <a:stretch>
                  <a:fillRect l="-1389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6_1#51df7a782?vop=1&amp;pid=6e7e79219&amp;color=0,0,0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）网购是现代年轻人重要的购物方式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，某电商对其旗下的一家专营店近五年来每年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的利润额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（单位：万元）与时间第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年进行了统计，得到的数据如表所示：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6_1#51df7a782?vop=1&amp;pid=6e7e792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50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QO_4_BD.36_2#51df7a782?colgroup=16,7,7,7,7,7&amp;vop=1&amp;pid=6e7e7921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9162551"/>
                  </p:ext>
                </p:extLst>
              </p:nvPr>
            </p:nvGraphicFramePr>
            <p:xfrm>
              <a:off x="832104" y="1990717"/>
              <a:ext cx="10460736" cy="630048"/>
            </p:xfrm>
            <a:graphic>
              <a:graphicData uri="http://schemas.openxmlformats.org/drawingml/2006/table">
                <a:tbl>
                  <a:tblPr/>
                  <a:tblGrid>
                    <a:gridCol w="31455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第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年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万元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2" name="QO_4_BD.36_2#51df7a782?colgroup=16,7,7,7,7,7&amp;vop=1&amp;pid=6e7e7921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9162551"/>
                  </p:ext>
                </p:extLst>
              </p:nvPr>
            </p:nvGraphicFramePr>
            <p:xfrm>
              <a:off x="832104" y="1990717"/>
              <a:ext cx="10460736" cy="630048"/>
            </p:xfrm>
            <a:graphic>
              <a:graphicData uri="http://schemas.openxmlformats.org/drawingml/2006/table">
                <a:tbl>
                  <a:tblPr/>
                  <a:tblGrid>
                    <a:gridCol w="31455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4" t="-1923" r="-233140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4" t="-101923" r="-233140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7_1#72d90e5a5?vop=1&amp;pid=51df7a782&amp;color=0,0,0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（1）依据表中给出的数据，是否可用线性回归模型拟合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的关系？请计算样本相关系数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并加以说明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计算结果精确到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）.（若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|≥0.75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，则线性相关程度很高，可用线性回归模型拟合）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37_1#72d90e5a5?vop=1&amp;pid=51df7a78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8_1#72d90e5a5?vop=1&amp;pid=51df7a782&amp;color=0,0,0&amp;vtp=1&amp;bbb=1"/>
              <p:cNvSpPr/>
              <p:nvPr/>
            </p:nvSpPr>
            <p:spPr>
              <a:xfrm>
                <a:off x="832104" y="1863717"/>
                <a:ext cx="10533888" cy="3402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【解】由题表,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×(1+2+3+4+5)=3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×(2.6+3.1+4.5+6.8+8.0)=5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=89.5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21.86</m:t>
                        </m:r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9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ba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14.5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218.6</m:t>
                            </m:r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14.5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14.785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≈0.98&gt;0.75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的线性相关程度很高,可以用线性回归模型拟合.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8_1#72d90e5a5?vop=1&amp;pid=51df7a78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717"/>
                <a:ext cx="10533888" cy="3402330"/>
              </a:xfrm>
              <a:prstGeom prst="rect">
                <a:avLst/>
              </a:prstGeom>
              <a:blipFill>
                <a:blip r:embed="rId4"/>
                <a:stretch>
                  <a:fillRect l="-1389" b="-3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9_1#4cc8f69df?vop=1&amp;pid=51df7a782&amp;color=0,0,0&amp;vtp=1&amp;bt=1&amp;bbb=1"/>
              <p:cNvSpPr/>
              <p:nvPr/>
            </p:nvSpPr>
            <p:spPr>
              <a:xfrm>
                <a:off x="832104" y="1080000"/>
                <a:ext cx="10533888" cy="336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（2）试用最小二乘法求出利润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的经验回归方程，并预测当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时的利润额.</a:t>
                </a:r>
                <a:endParaRPr lang="en-US" altLang="zh-CN" sz="1800" dirty="0"/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𝑛𝑡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200"/>
                  </a:lnSpc>
                </a:pP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𝑛𝑡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𝑛𝑡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考数据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=89.5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21.86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218.6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≈14.785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9_1#4cc8f69df?vop=1&amp;pid=51df7a78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365500"/>
              </a:xfrm>
              <a:prstGeom prst="rect">
                <a:avLst/>
              </a:prstGeom>
              <a:blipFill>
                <a:blip r:embed="rId3"/>
                <a:stretch>
                  <a:fillRect l="-1389" b="-5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40_1#4cc8f69df?vop=1&amp;pid=51df7a782&amp;color=0,0,0&amp;vtp=1&amp;bt=1&amp;bbb=1"/>
              <p:cNvSpPr/>
              <p:nvPr/>
            </p:nvSpPr>
            <p:spPr>
              <a:xfrm>
                <a:off x="832104" y="1080000"/>
                <a:ext cx="10533888" cy="1294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14.5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=1.45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=5−1.45×3=0.65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=1.45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+0.65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=1.45×7+0.65=10.8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.预测该专营店在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时的利润额为10.8万元.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AN.40_1#4cc8f69df?vop=1&amp;pid=51df7a78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94130"/>
              </a:xfrm>
              <a:prstGeom prst="rect">
                <a:avLst/>
              </a:prstGeom>
              <a:blipFill>
                <a:blip r:embed="rId3"/>
                <a:stretch>
                  <a:fillRect l="-1389" r="-347" b="-11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1_1#7c50b3327?vop=1&amp;pid=6e7e79219&amp;color=0,0,0&amp;vtp=1&amp;bt=1&amp;bbb=1&amp;hb=1"/>
              <p:cNvSpPr/>
              <p:nvPr/>
            </p:nvSpPr>
            <p:spPr>
              <a:xfrm>
                <a:off x="832104" y="1080000"/>
                <a:ext cx="10531904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红铃虫是棉花的主要害虫之一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，其产卵数与温度有关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.现收集到一只红铃虫的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产卵数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（个）和温度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(℃)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的8组观测数据，制成如图①所示的散点图，现用两种模型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分别进行拟合，由此得到相应的经验回归方程并进行残差分析，进一步得到如图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②所示的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残差图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41_1#7c50b3327?vop=1&amp;pid=6e7e7921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611630"/>
              </a:xfrm>
              <a:prstGeom prst="rect">
                <a:avLst/>
              </a:prstGeom>
              <a:blipFill>
                <a:blip r:embed="rId3"/>
                <a:stretch>
                  <a:fillRect l="-1390" r="-1563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41_1#7c50b3327?vop=1&amp;pid=6e7e79219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762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41_3#7c50b3327?iti=1&amp;htil=1&amp;vop=1&amp;pid=6e7e79219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59736" y="2821805"/>
            <a:ext cx="1993392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4_BD.41_4#7c50b3327?iti=2&amp;htil=1&amp;vop=1&amp;pid=6e7e79219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25512" y="3022973"/>
            <a:ext cx="2404872" cy="138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4_BD.41_5#7c50b3327?iti=1&amp;htil=1&amp;vop=1&amp;pid=6e7e79219&amp;color=0,0,0&amp;vtp=1&amp;bbb=1"/>
          <p:cNvSpPr/>
          <p:nvPr/>
        </p:nvSpPr>
        <p:spPr>
          <a:xfrm>
            <a:off x="2458688" y="4521573"/>
            <a:ext cx="19954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产卵数散点图</a:t>
            </a:r>
            <a:endParaRPr lang="en-US" altLang="zh-CN" sz="1800" dirty="0"/>
          </a:p>
        </p:txBody>
      </p:sp>
      <p:sp>
        <p:nvSpPr>
          <p:cNvPr id="7" name="QO_4_BD.41_6#7c50b3327?iti=2&amp;htil=1&amp;vop=1&amp;pid=6e7e79219&amp;color=0,0,0&amp;vtp=1&amp;bbb=1"/>
          <p:cNvSpPr/>
          <p:nvPr/>
        </p:nvSpPr>
        <p:spPr>
          <a:xfrm>
            <a:off x="7501604" y="4530717"/>
            <a:ext cx="24526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两种模型的残差图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1_7#7c50b3327?vop=1&amp;pid=6e7e79219&amp;color=0,0,0&amp;mp=1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根据收集到的数据，计算得到如下值：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QO_4_BD.41_8#7c50b3327?colgroup=3,2,2,10,8,13,13&amp;vop=1&amp;pid=6e7e7921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6487003"/>
                  </p:ext>
                </p:extLst>
              </p:nvPr>
            </p:nvGraphicFramePr>
            <p:xfrm>
              <a:off x="832104" y="1574030"/>
              <a:ext cx="10469880" cy="926974"/>
            </p:xfrm>
            <a:graphic>
              <a:graphicData uri="http://schemas.openxmlformats.org/drawingml/2006/table">
                <a:tbl>
                  <a:tblPr/>
                  <a:tblGrid>
                    <a:gridCol w="722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120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120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733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52374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52374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6119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x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ba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</m:ba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z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e>
                              </m:ba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)(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x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x</m:t>
                                  </m:r>
                                </m:e>
                              </m:ba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8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y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y</m:t>
                                  </m:r>
                                </m:e>
                              </m:ba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)(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altLang="zh-CN" sz="140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i</m:t>
                                      </m:r>
                                    </m:sub>
                                  </m:sSub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</m:ba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646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422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688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70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QO_4_BD.41_8#7c50b3327?colgroup=3,2,2,10,8,13,13&amp;vop=1&amp;pid=6e7e7921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6487003"/>
                  </p:ext>
                </p:extLst>
              </p:nvPr>
            </p:nvGraphicFramePr>
            <p:xfrm>
              <a:off x="832104" y="1574030"/>
              <a:ext cx="10469880" cy="926974"/>
            </p:xfrm>
            <a:graphic>
              <a:graphicData uri="http://schemas.openxmlformats.org/drawingml/2006/table">
                <a:tbl>
                  <a:tblPr/>
                  <a:tblGrid>
                    <a:gridCol w="7223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120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5120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6733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52374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52374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6119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40" t="-990" r="-1345378" b="-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2857" t="-990" r="-1805952" b="-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42857" t="-990" r="-1705952" b="-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87805" t="-990" r="-336890" b="-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24000" t="-990" r="-301818" b="-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15217" t="-990" r="-100483" b="-594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15217" t="-990" r="-483" b="-5940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646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168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422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688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70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41_9#7c50b3327?vop=1&amp;pid=6e7e79219&amp;color=0,0,0&amp;vtp=1&amp;bbb=1"/>
              <p:cNvSpPr/>
              <p:nvPr/>
            </p:nvSpPr>
            <p:spPr>
              <a:xfrm>
                <a:off x="832104" y="2628130"/>
                <a:ext cx="10533888" cy="596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BD.41_9#7c50b3327?vop=1&amp;pid=6e7e7921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28130"/>
                <a:ext cx="10533888" cy="596900"/>
              </a:xfrm>
              <a:prstGeom prst="rect">
                <a:avLst/>
              </a:prstGeom>
              <a:blipFill>
                <a:blip r:embed="rId4"/>
                <a:stretch>
                  <a:fillRect l="-1389" b="-20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42_1#6f9867d96?vop=1&amp;pid=7c50b3327&amp;color=0,0,0&amp;vtp=1&amp;bbb=1"/>
          <p:cNvSpPr/>
          <p:nvPr/>
        </p:nvSpPr>
        <p:spPr>
          <a:xfrm>
            <a:off x="832104" y="322503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（1）根据残差图，比较模型①，②的拟合效果，选择哪种模型比较合适？并说明理由.</a:t>
            </a:r>
            <a:endParaRPr lang="en-US" altLang="zh-CN" sz="1800" dirty="0"/>
          </a:p>
        </p:txBody>
      </p:sp>
      <p:sp>
        <p:nvSpPr>
          <p:cNvPr id="6" name="QO_5_AN.43_1#6f9867d96?vop=1&amp;pid=7c50b3327&amp;color=0,0,0&amp;vtp=1&amp;bbb=1&amp;hb=1"/>
          <p:cNvSpPr/>
          <p:nvPr/>
        </p:nvSpPr>
        <p:spPr>
          <a:xfrm>
            <a:off x="832104" y="3633335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【解】模型①更合适.模型①残差点比较均匀地落在水平的带状区域中,且带状区域的宽度比模型</a:t>
            </a:r>
            <a:r>
              <a:rPr lang="en-US" altLang="zh-CN" sz="1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②带状区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域宽度窄</a:t>
            </a: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,所以模型①的拟合效果更好,经验回归方程的预测精度相应就会更高,故选模型①比较合适.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4_1#ba18af271?vop=1&amp;pid=7c50b3327&amp;color=0,0,0&amp;vtp=1&amp;bt=1&amp;bbb=1&amp;hb=1"/>
              <p:cNvSpPr/>
              <p:nvPr/>
            </p:nvSpPr>
            <p:spPr>
              <a:xfrm>
                <a:off x="832104" y="1080000"/>
                <a:ext cx="10533888" cy="177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（2）根据（1）中拟合效果更好的模型，求出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：对于一组数据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𝜔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，其经验回归直线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𝜔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的斜率和截距的最小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二乘估计分别为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𝜔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</m:ba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acc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ba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44_1#ba18af271?vop=1&amp;pid=7c50b332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778000"/>
              </a:xfrm>
              <a:prstGeom prst="rect">
                <a:avLst/>
              </a:prstGeom>
              <a:blipFill>
                <a:blip r:embed="rId3"/>
                <a:stretch>
                  <a:fillRect l="-1389" b="-3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5_1#ba18af271?vop=1&amp;pid=7c50b3327&amp;color=0,0,0&amp;vtp=1&amp;bbb=1"/>
              <p:cNvSpPr/>
              <p:nvPr/>
            </p:nvSpPr>
            <p:spPr>
              <a:xfrm>
                <a:off x="832104" y="2847332"/>
                <a:ext cx="10533888" cy="2157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与温度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可以用经验回归方程来拟合,设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</m:lim>
                    </m:limUp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50.4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=2.9−0.3×25=−4.6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−4.6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以产卵数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关于温度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−4.6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45_1#ba18af271?vop=1&amp;pid=7c50b332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47332"/>
                <a:ext cx="10533888" cy="2157159"/>
              </a:xfrm>
              <a:prstGeom prst="rect">
                <a:avLst/>
              </a:prstGeom>
              <a:blipFill>
                <a:blip r:embed="rId4"/>
                <a:stretch>
                  <a:fillRect l="-1389" b="-6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5261049a?pid=1dbba40b4&amp;color=0,0,0&amp;vtp=1&amp;bt=1&amp;bbb=1&amp;hb=1"/>
          <p:cNvSpPr/>
          <p:nvPr/>
        </p:nvSpPr>
        <p:spPr>
          <a:xfrm>
            <a:off x="832104" y="1080000"/>
            <a:ext cx="10533888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一、单项选择题（本题共6小题，每小题5分，共30分.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在每小题给出的四个选项中，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只有一项是符合题目要求的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200" dirty="0"/>
          </a:p>
        </p:txBody>
      </p:sp>
      <p:pic>
        <p:nvPicPr>
          <p:cNvPr id="3" name="QC_4_BD.1_1#c05a0a0ad?htil=1&amp;vop=1&amp;pid=85261049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64839" y="2223315"/>
            <a:ext cx="1481328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c05a0a0ad?htil=1&amp;vop=1&amp;pid=85261049a&amp;color=0,0,0&amp;vtp=1&amp;bbb=1&amp;hs=1"/>
              <p:cNvSpPr/>
              <p:nvPr/>
            </p:nvSpPr>
            <p:spPr>
              <a:xfrm>
                <a:off x="832104" y="2086155"/>
                <a:ext cx="892454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的成对样本数据的散点图如图所示，据此可以推断变量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c05a0a0ad?htil=1&amp;vop=1&amp;pid=85261049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86155"/>
                <a:ext cx="8924544" cy="360680"/>
              </a:xfrm>
              <a:prstGeom prst="rect">
                <a:avLst/>
              </a:prstGeom>
              <a:blipFill>
                <a:blip r:embed="rId4"/>
                <a:stretch>
                  <a:fillRect l="-163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_1#c05a0a0ad.bracket?vop=1&amp;pid=85261049a&amp;color=0,0,0&amp;vpa=1&amp;vtp=1"/>
          <p:cNvSpPr/>
          <p:nvPr/>
        </p:nvSpPr>
        <p:spPr>
          <a:xfrm>
            <a:off x="8700040" y="2082345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6" name="QC_4_BD.1_3#c05a0a0ad.choices?htil=1&amp;vop=1&amp;pid=85261049a&amp;color=0,0,0&amp;vtp=1&amp;bbb=1&amp;hs=1"/>
          <p:cNvSpPr/>
          <p:nvPr/>
        </p:nvSpPr>
        <p:spPr>
          <a:xfrm>
            <a:off x="832104" y="2449695"/>
            <a:ext cx="892454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  <a:tabLst>
                <a:tab pos="4570222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很可能存在负相关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一定存在负相关</a:t>
            </a:r>
            <a:endParaRPr lang="en-US" altLang="zh-CN" sz="1800" dirty="0"/>
          </a:p>
          <a:p>
            <a:pPr latinLnBrk="1">
              <a:lnSpc>
                <a:spcPts val="3100"/>
              </a:lnSpc>
              <a:tabLst>
                <a:tab pos="4570222" algn="l"/>
              </a:tabLst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很可能存在正相关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一定存在正相关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3_1#c05a0a0ad?vop=1&amp;pid=85261049a&amp;color=0,0,0&amp;vtp=1&amp;bbb=1&amp;hb=1&amp;hs=1"/>
              <p:cNvSpPr/>
              <p:nvPr/>
            </p:nvSpPr>
            <p:spPr>
              <a:xfrm>
                <a:off x="832104" y="340918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【解析】从题中散点图来看,这些点大致落在一条从左上角到右下角的直线附近,呈递减的趋势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,所以据此可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以推断变量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之间很可能存在负相关.故选A.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3_1#c05a0a0ad?vop=1&amp;pid=85261049a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09180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r="-75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af9b38826?vop=1&amp;pid=85261049a&amp;color=0,0,0&amp;vtp=1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已知两个变量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之间存在线性相关关系，某兴趣小组收集了一组样本数据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，利用最小二乘法求得的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，其样本相关系数是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.由于某种原因，其中一个数据丢失，将其记为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具体数据如表所示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af9b38826?vop=1&amp;pid=8526104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1968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QC_4_BD.4_2#af9b38826?colgroup=4,10,10,4,10,10&amp;vop=1&amp;pid=85261049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3162173"/>
                  </p:ext>
                </p:extLst>
              </p:nvPr>
            </p:nvGraphicFramePr>
            <p:xfrm>
              <a:off x="832104" y="2402832"/>
              <a:ext cx="10479024" cy="630048"/>
            </p:xfrm>
            <a:graphic>
              <a:graphicData uri="http://schemas.openxmlformats.org/drawingml/2006/table">
                <a:tbl>
                  <a:tblPr/>
                  <a:tblGrid>
                    <a:gridCol w="105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515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QC_4_BD.4_2#af9b38826?colgroup=4,10,10,4,10,10&amp;vop=1&amp;pid=85261049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13162173"/>
                  </p:ext>
                </p:extLst>
              </p:nvPr>
            </p:nvGraphicFramePr>
            <p:xfrm>
              <a:off x="832104" y="2402832"/>
              <a:ext cx="10479024" cy="630048"/>
            </p:xfrm>
            <a:graphic>
              <a:graphicData uri="http://schemas.openxmlformats.org/drawingml/2006/table">
                <a:tbl>
                  <a:tblPr/>
                  <a:tblGrid>
                    <a:gridCol w="105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5156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8" t="-1923" r="-895376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8" t="-101923" r="-895376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7688" t="-101923" r="-398266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3#af9b38826?vop=1&amp;pid=85261049a&amp;color=0,0,0&amp;vtp=1&amp;bbb=1"/>
              <p:cNvSpPr/>
              <p:nvPr/>
            </p:nvSpPr>
            <p:spPr>
              <a:xfrm>
                <a:off x="832104" y="3164832"/>
                <a:ext cx="1071880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若去掉数据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后，剩下的数据也呈线性相关关系，其样本相关系数是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的大小关系为(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3#af9b38826?vop=1&amp;pid=8526104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4832"/>
                <a:ext cx="10718800" cy="360680"/>
              </a:xfrm>
              <a:prstGeom prst="rect">
                <a:avLst/>
              </a:prstGeom>
              <a:blipFill>
                <a:blip r:embed="rId5"/>
                <a:stretch>
                  <a:fillRect l="-1365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af9b38826.bracket?vop=1&amp;pid=85261049a&amp;color=0,0,0&amp;vpa=2&amp;vtp=1"/>
          <p:cNvSpPr/>
          <p:nvPr/>
        </p:nvSpPr>
        <p:spPr>
          <a:xfrm>
            <a:off x="10863549" y="3161022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4_4#af9b38826.choices?vop=1&amp;pid=85261049a&amp;color=0,0,0&amp;vtp=1&amp;bbb=1"/>
              <p:cNvSpPr/>
              <p:nvPr/>
            </p:nvSpPr>
            <p:spPr>
              <a:xfrm>
                <a:off x="832104" y="357129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36647" algn="l"/>
                    <a:tab pos="5247894" algn="l"/>
                    <a:tab pos="78718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无法确定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4_4#af9b38826.choices?vop=1&amp;pid=8526104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71295"/>
                <a:ext cx="10533888" cy="360680"/>
              </a:xfrm>
              <a:prstGeom prst="rect">
                <a:avLst/>
              </a:prstGeom>
              <a:blipFill>
                <a:blip r:embed="rId6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6_1#af9b38826?vop=1&amp;pid=85261049a&amp;color=0,0,0&amp;vtp=1&amp;bbb=1&amp;hb=1"/>
              <p:cNvSpPr/>
              <p:nvPr/>
            </p:nvSpPr>
            <p:spPr>
              <a:xfrm>
                <a:off x="832104" y="3944612"/>
                <a:ext cx="10533888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【解析】由题可得原数据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×(1+2+3+4+5)=3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：经验回归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直线过样本点的中心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=0.28×3+0.16=1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,从而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×(0.5+0.6+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+1.4+1.5)=1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6_1#af9b38826?vop=1&amp;pid=85261049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4612"/>
                <a:ext cx="10533888" cy="1522730"/>
              </a:xfrm>
              <a:prstGeom prst="rect">
                <a:avLst/>
              </a:prstGeom>
              <a:blipFill>
                <a:blip r:embed="rId7"/>
                <a:stretch>
                  <a:fillRect l="-1389" r="-1157" b="-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2#af9b38826?vop=1&amp;pid=85261049a&amp;color=0,0,0&amp;mp=1&amp;vtp=1&amp;bt=1&amp;bbb=1&amp;hb=1"/>
              <p:cNvSpPr/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设去掉数据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后,新数据为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9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𝑡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7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6_2#af9b38826?vop=1&amp;pid=85261049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1f61ae40f?vop=1&amp;pid=85261049a&amp;color=0,0,0&amp;vtp=1&amp;bt=1&amp;bbb=1&amp;hb=1"/>
              <p:cNvSpPr/>
              <p:nvPr/>
            </p:nvSpPr>
            <p:spPr>
              <a:xfrm>
                <a:off x="832104" y="1080000"/>
                <a:ext cx="10533888" cy="2387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2025年第九届亚洲冬季运动会在哈尔滨举行，某校团委对“是否喜欢冰雪运动与学生性别的关系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”进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行了一次调查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，其中被调查的男、女生人数相同，男生中喜欢冰雪运动的人数占男生人数的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，女生中喜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欢冰雪运动的人数占女生人数的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，若依据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，认为是否喜欢冰雪运动与学生性别有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关联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则被调查的学生中男生的人数不可能是(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1f61ae40f?vop=1&amp;pid=8526104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387600"/>
              </a:xfrm>
              <a:prstGeom prst="rect">
                <a:avLst/>
              </a:prstGeom>
              <a:blipFill>
                <a:blip r:embed="rId3"/>
                <a:stretch>
                  <a:fillRect l="-1389" r="-579" b="-20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C_4_BD.7_2#1f61ae40f?colgroup=4,9,9,9,9,9&amp;vop=1&amp;pid=85261049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7823794"/>
                  </p:ext>
                </p:extLst>
              </p:nvPr>
            </p:nvGraphicFramePr>
            <p:xfrm>
              <a:off x="832104" y="3604632"/>
              <a:ext cx="10469880" cy="630048"/>
            </p:xfrm>
            <a:graphic>
              <a:graphicData uri="http://schemas.openxmlformats.org/drawingml/2006/table">
                <a:tbl>
                  <a:tblPr/>
                  <a:tblGrid>
                    <a:gridCol w="105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C_4_BD.7_2#1f61ae40f?colgroup=4,9,9,9,9,9&amp;vop=1&amp;pid=85261049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87823794"/>
                  </p:ext>
                </p:extLst>
              </p:nvPr>
            </p:nvGraphicFramePr>
            <p:xfrm>
              <a:off x="832104" y="3604632"/>
              <a:ext cx="10469880" cy="630048"/>
            </p:xfrm>
            <a:graphic>
              <a:graphicData uri="http://schemas.openxmlformats.org/drawingml/2006/table">
                <a:tbl>
                  <a:tblPr/>
                  <a:tblGrid>
                    <a:gridCol w="105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8" t="-1923" r="-894220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8" t="-101923" r="-894220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4_AN.8_1#1f61ae40f.bracket?vop=1&amp;pid=85261049a&amp;color=0,0,0&amp;vpa=3&amp;vtp=1"/>
          <p:cNvSpPr/>
          <p:nvPr/>
        </p:nvSpPr>
        <p:spPr>
          <a:xfrm>
            <a:off x="5587460" y="2535420"/>
            <a:ext cx="331788" cy="372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C_4_BD.7_3#1f61ae40f.choices?vop=1&amp;pid=85261049a&amp;color=0,0,0&amp;vtp=1&amp;bbb=1"/>
          <p:cNvSpPr/>
          <p:nvPr/>
        </p:nvSpPr>
        <p:spPr>
          <a:xfrm>
            <a:off x="832104" y="436663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66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1f61ae40f?vop=1&amp;pid=85261049a&amp;color=0,0,0&amp;vtp=1&amp;bt=1&amp;bb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【解析】设男生人数为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,因为被调查的男、女生人数相同,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以女生人数也为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,根据题意列出列联表：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9_1#1f61ae40f?vop=1&amp;pid=85261049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QC_4_AS.9_2#1f61ae40f?colgroup=22,22,10&amp;vop=1&amp;pid=85261049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7887050"/>
                  </p:ext>
                </p:extLst>
              </p:nvPr>
            </p:nvGraphicFramePr>
            <p:xfrm>
              <a:off x="832104" y="1990717"/>
              <a:ext cx="10488168" cy="1521907"/>
            </p:xfrm>
            <a:graphic>
              <a:graphicData uri="http://schemas.openxmlformats.org/drawingml/2006/table">
                <a:tbl>
                  <a:tblPr/>
                  <a:tblGrid>
                    <a:gridCol w="42062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156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喜欢冰雪运动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5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4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9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不喜欢冰雪运动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3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6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6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12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QC_4_AS.9_2#1f61ae40f?colgroup=22,22,10&amp;vop=1&amp;pid=85261049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7887050"/>
                  </p:ext>
                </p:extLst>
              </p:nvPr>
            </p:nvGraphicFramePr>
            <p:xfrm>
              <a:off x="832104" y="1990717"/>
              <a:ext cx="10488168" cy="1521907"/>
            </p:xfrm>
            <a:graphic>
              <a:graphicData uri="http://schemas.openxmlformats.org/drawingml/2006/table">
                <a:tbl>
                  <a:tblPr/>
                  <a:tblGrid>
                    <a:gridCol w="420624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156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喜欢冰雪运动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872" t="-198039" r="-200291" b="-2156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1749" t="-198039" r="-100875" b="-2156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581" t="-198039" r="-581" b="-2156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不喜欢冰雪运动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872" t="-304000" r="-200291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1749" t="-304000" r="-10087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581" t="-304000" r="-581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872" t="-396078" r="-200291" b="-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1749" t="-396078" r="-100875" b="-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0581" t="-396078" r="-581" b="-176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9_3#1f61ae40f?vop=1&amp;pid=85261049a&amp;color=0,0,0&amp;vtp=1&amp;bbb=1"/>
              <p:cNvSpPr/>
              <p:nvPr/>
            </p:nvSpPr>
            <p:spPr>
              <a:xfrm>
                <a:off x="832104" y="3641717"/>
                <a:ext cx="10533888" cy="1713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432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972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为依据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的独立性检验,认为是否喜欢冰雪运动与学生性别有关联,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≥3.841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≥3.841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≥51.853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正确,A错误.故选A.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AS.9_3#1f61ae40f?vop=1&amp;pid=8526104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41717"/>
                <a:ext cx="10533888" cy="1713230"/>
              </a:xfrm>
              <a:prstGeom prst="rect">
                <a:avLst/>
              </a:prstGeom>
              <a:blipFill>
                <a:blip r:embed="rId5"/>
                <a:stretch>
                  <a:fillRect l="-1389" b="-81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cad2858bf?vop=1&amp;pid=85261049a&amp;color=0,0,0&amp;vtp=1&amp;bt=1&amp;bbb=1&amp;hb=1"/>
              <p:cNvSpPr/>
              <p:nvPr/>
            </p:nvSpPr>
            <p:spPr>
              <a:xfrm>
                <a:off x="832104" y="1080000"/>
                <a:ext cx="10533888" cy="1367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的一组成对样本数据为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=1,2,3,⋯,8)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，其经验回归方程为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，当增加两个样本数据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(2,9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后，重新得到的经验回归直线的斜率为3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，则在新的经验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回归方程的估计下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，样本数据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(4,10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所对应的残差为（残差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观测值-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预测值）(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0_1#cad2858bf?vop=1&amp;pid=85261049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367155"/>
              </a:xfrm>
              <a:prstGeom prst="rect">
                <a:avLst/>
              </a:prstGeom>
              <a:blipFill>
                <a:blip r:embed="rId3"/>
                <a:stretch>
                  <a:fillRect l="-1389" b="-107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cad2858bf.bracket?vop=1&amp;pid=85261049a&amp;color=0,0,0&amp;vpa=4&amp;vtp=1"/>
          <p:cNvSpPr/>
          <p:nvPr/>
        </p:nvSpPr>
        <p:spPr>
          <a:xfrm>
            <a:off x="8762460" y="20826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0_2#cad2858bf.choices?vop=1&amp;pid=85261049a&amp;color=0,0,0&amp;vtp=1&amp;bbb=1"/>
              <p:cNvSpPr/>
              <p:nvPr/>
            </p:nvSpPr>
            <p:spPr>
              <a:xfrm>
                <a:off x="832104" y="2498208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7597" algn="l"/>
                    <a:tab pos="5374894" algn="l"/>
                    <a:tab pos="81321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0_2#cad2858bf.choices?vop=1&amp;pid=85261049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98208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cad2858bf?vop=1&amp;pid=85261049a&amp;color=0,0,0&amp;vtp=1&amp;bt=1&amp;bbb=1"/>
              <p:cNvSpPr/>
              <p:nvPr/>
            </p:nvSpPr>
            <p:spPr>
              <a:xfrm>
                <a:off x="832104" y="1080000"/>
                <a:ext cx="10533888" cy="3678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×8=9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增加两个样本数据后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的平均数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9−1+2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=2×8=16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增加两个样本数据后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的平均数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barPr>
                      <m:e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16+5+9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新的经验回归方程为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∴3=3×1+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新的经验回归方程为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样本数据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所对应的残差为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10−12=−2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12_1#cad2858bf?vop=1&amp;pid=85261049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78555"/>
              </a:xfrm>
              <a:prstGeom prst="rect">
                <a:avLst/>
              </a:prstGeom>
              <a:blipFill>
                <a:blip r:embed="rId3"/>
                <a:stretch>
                  <a:fillRect l="-1389" b="-38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2124</Words>
  <Application>Microsoft Office PowerPoint</Application>
  <PresentationFormat>宽屏</PresentationFormat>
  <Paragraphs>362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2025-10-20T08:48:55Z</dcterms:created>
  <dcterms:modified xsi:type="dcterms:W3CDTF">2025-10-20T08:53:43Z</dcterms:modified>
  <cp:category/>
  <cp:contentStatus/>
</cp:coreProperties>
</file>