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1808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b615590009864ff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8f5d349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创新情境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cc4a44f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强基自招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17_1#206d90a98?vop=1&amp;pid=78f5d3490&amp;color=0,0,0&amp;bt=1&amp;bbb=1&amp;hb=1"/>
              <p:cNvSpPr/>
              <p:nvPr/>
            </p:nvSpPr>
            <p:spPr>
              <a:xfrm>
                <a:off x="832104" y="1508760"/>
                <a:ext cx="10533888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【解析】易知00001110对应的十进制数为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=27+9+3=39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3个0，2个1进行排列，共有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插入到6个空隙中去，共有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以能表示出的不同的三进制数共有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中首位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为0的共有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符合题意的不同的三进制数个数共有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200−60=140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键点拨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本题关键在于利用插空法将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插入到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个空隙中去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求得总个数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然后减去首位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个数即可得出结果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17_1#206d90a98?vop=1&amp;pid=78f5d349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84855"/>
              </a:xfrm>
              <a:prstGeom prst="rect">
                <a:avLst/>
              </a:prstGeom>
              <a:blipFill>
                <a:blip r:embed="rId3"/>
                <a:stretch>
                  <a:fillRect l="-1389" r="-405" b="-44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8_1#50565ced9?vop=1&amp;pid=9cc4a44f0&amp;color=0,0,0&amp;bt=1&amp;bbb=1&amp;hb=1"/>
          <p:cNvSpPr/>
          <p:nvPr/>
        </p:nvSpPr>
        <p:spPr>
          <a:xfrm>
            <a:off x="832104" y="150876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用九种颜色给一个正四面体涂色，使相邻两个面颜色不同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（若两种涂色方法可以通过旋转该正四面体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使得每个面的颜色一一对应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，则算作一种涂色方法）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的涂色情况共有(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19_1#50565ced9.bracket?vop=1&amp;pid=9cc4a44f0&amp;color=0,0,0&amp;vpa=7"/>
          <p:cNvSpPr/>
          <p:nvPr/>
        </p:nvSpPr>
        <p:spPr>
          <a:xfrm>
            <a:off x="7873460" y="19145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4_BD.18_2#50565ced9.choices?vop=1&amp;pid=9cc4a44f0&amp;color=0,0,0&amp;bbb=1"/>
          <p:cNvSpPr/>
          <p:nvPr/>
        </p:nvSpPr>
        <p:spPr>
          <a:xfrm>
            <a:off x="832104" y="232175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458847" algn="l"/>
                <a:tab pos="4892294" algn="l"/>
                <a:tab pos="73257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121种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454种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621种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以上答案均不对</a:t>
            </a:r>
            <a:endParaRPr lang="en-US" altLang="zh-CN" sz="1800" dirty="0"/>
          </a:p>
        </p:txBody>
      </p:sp>
      <p:sp>
        <p:nvSpPr>
          <p:cNvPr id="5" name="QC_4_EX.20_1#50565ced9?vop=1&amp;pid=9cc4a44f0&amp;color=0,0,0&amp;bbb=1"/>
          <p:cNvSpPr/>
          <p:nvPr/>
        </p:nvSpPr>
        <p:spPr>
          <a:xfrm>
            <a:off x="832104" y="273704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思路导引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先求出不考虑旋转的条件下的涂色情况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再求出正四面体旋转方式的总数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即可求解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1_1#50565ced9?vop=1&amp;pid=9cc4a44f0&amp;color=0,0,0&amp;bbb=1&amp;hb=1"/>
              <p:cNvSpPr/>
              <p:nvPr/>
            </p:nvSpPr>
            <p:spPr>
              <a:xfrm>
                <a:off x="832104" y="3110357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【解析】若不考虑旋转的情况，共有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（种）涂色方法，而正四面体共有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4×3=12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）旋转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（种）涂色情况.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21_1#50565ced9?vop=1&amp;pid=9cc4a44f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10357"/>
                <a:ext cx="10533888" cy="838200"/>
              </a:xfrm>
              <a:prstGeom prst="rect">
                <a:avLst/>
              </a:prstGeom>
              <a:blipFill>
                <a:blip r:embed="rId3"/>
                <a:stretch>
                  <a:fillRect l="-1389" r="-289" b="-101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2_1#11fc3057b?vop=1&amp;pid=9cc4a44f0&amp;color=0,0,0&amp;bt=1&amp;bbb=1"/>
              <p:cNvSpPr/>
              <p:nvPr/>
            </p:nvSpPr>
            <p:spPr>
              <a:xfrm>
                <a:off x="832104" y="1508760"/>
                <a:ext cx="10533888" cy="609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(3+2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100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=0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，1，2，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，100,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的最大项是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2_1#11fc3057b?vop=1&amp;pid=9cc4a44f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609600"/>
              </a:xfrm>
              <a:prstGeom prst="rect">
                <a:avLst/>
              </a:prstGeom>
              <a:blipFill>
                <a:blip r:embed="rId3"/>
                <a:stretch>
                  <a:fillRect l="-1389" b="-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3_1#11fc3057b.blank?vop=1&amp;pid=9cc4a44f0&amp;color=0,0,0&amp;vpa=8&amp;bbb=1"/>
              <p:cNvSpPr/>
              <p:nvPr/>
            </p:nvSpPr>
            <p:spPr>
              <a:xfrm>
                <a:off x="8189405" y="1645538"/>
                <a:ext cx="1534414" cy="27266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23_1#11fc3057b.blank?vop=1&amp;pid=9cc4a44f0&amp;color=0,0,0&amp;vpa=8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9405" y="1645538"/>
                <a:ext cx="1534414" cy="272669"/>
              </a:xfrm>
              <a:prstGeom prst="rect">
                <a:avLst/>
              </a:prstGeom>
              <a:blipFill>
                <a:blip r:embed="rId4"/>
                <a:stretch>
                  <a:fillRect l="-1190" b="-2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4_1#11fc3057b?vop=1&amp;pid=9cc4a44f0&amp;color=0,0,0&amp;bbb=1"/>
              <p:cNvSpPr/>
              <p:nvPr/>
            </p:nvSpPr>
            <p:spPr>
              <a:xfrm>
                <a:off x="832104" y="2108199"/>
                <a:ext cx="10533888" cy="1745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【解析】二项式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(3+2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6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项最大，则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100−(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−1)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bSup>
                              <m:sSub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100−(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39+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≤40+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的最大项是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B_4_AS.24_1#11fc3057b?vop=1&amp;pid=9cc4a44f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08199"/>
                <a:ext cx="10533888" cy="1745234"/>
              </a:xfrm>
              <a:prstGeom prst="rect">
                <a:avLst/>
              </a:prstGeom>
              <a:blipFill>
                <a:blip r:embed="rId5"/>
                <a:stretch>
                  <a:fillRect l="-1389" b="-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5_1#ba4273d34?vop=1&amp;pid=9cc4a44f0&amp;color=0,0,0&amp;bt=1&amp;bbb=1&amp;hb=1"/>
              <p:cNvSpPr/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是一个1，2，3，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，10的排列，要求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一定有一个大于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=2,3,⋯,9)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则满足要求的排列的总数为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25_1#ba4273d34?vop=1&amp;pid=9cc4a44f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447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6_1#ba4273d34.blank?vop=1&amp;pid=9cc4a44f0&amp;color=0,0,0&amp;vpa=9&amp;bbb=1"/>
          <p:cNvSpPr/>
          <p:nvPr/>
        </p:nvSpPr>
        <p:spPr>
          <a:xfrm>
            <a:off x="3555460" y="1876425"/>
            <a:ext cx="56673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512</a:t>
            </a:r>
            <a:endParaRPr lang="en-US" altLang="zh-CN" dirty="0"/>
          </a:p>
        </p:txBody>
      </p:sp>
      <p:sp>
        <p:nvSpPr>
          <p:cNvPr id="4" name="QB_4_EX.27_1#ba4273d34?vop=1&amp;pid=9cc4a44f0&amp;color=0,0,0&amp;bbb=1&amp;hb=1"/>
          <p:cNvSpPr/>
          <p:nvPr/>
        </p:nvSpPr>
        <p:spPr>
          <a:xfrm>
            <a:off x="832104" y="232676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思路导引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先应用题干条件及数列性质分析得出三种情况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再列出根据情况得出的组合数的和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最后应用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二项式系数和公式计算即可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28_1#ba4273d34?vop=1&amp;pid=9cc4a44f0&amp;color=0,0,0&amp;bbb=1&amp;hb=1"/>
              <p:cNvSpPr/>
              <p:nvPr/>
            </p:nvSpPr>
            <p:spPr>
              <a:xfrm>
                <a:off x="832104" y="3099562"/>
                <a:ext cx="10533888" cy="24591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【解析】将排列看作数列，若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，考虑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，必有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，可知从第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项开始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，数列开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始递增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考虑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前面的项，若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等价于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，说明此情况下数列在第1项到第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项递减.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，则将原来的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同理考虑即可.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以上分析可知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，该数列只有三种情况，递减，递增，先减后增，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故排列总数为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(1+1)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4_AS.28_1#ba4273d34?vop=1&amp;pid=9cc4a44f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99562"/>
                <a:ext cx="10533888" cy="2459165"/>
              </a:xfrm>
              <a:prstGeom prst="rect">
                <a:avLst/>
              </a:prstGeom>
              <a:blipFill>
                <a:blip r:embed="rId4"/>
                <a:stretch>
                  <a:fillRect l="-1389" b="-56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a2873af72.fixed?pid=84ecbc806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第六章计数原理</a:t>
            </a:r>
            <a:endParaRPr lang="en-US" altLang="zh-CN" sz="4400" dirty="0"/>
          </a:p>
        </p:txBody>
      </p:sp>
      <p:sp>
        <p:nvSpPr>
          <p:cNvPr id="3" name="C_2_BD#a2873af72.fixed?pid=84ecbc806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39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素养上分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38d84b6e7?vop=1&amp;pid=78f5d3490&amp;color=0,0,0&amp;bt=1&amp;bbb=1&amp;hb=1"/>
              <p:cNvSpPr/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某地区是典型的盐碱地区，面对盐碱地改造成本高、维护难的现实，农技人员从“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以种适地”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角度入手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，近年来相继培育出“捷麦19”和“捷麦20”等自主研发的旱碱麦品种，亩产量大幅提高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力促进农民收入增长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，带动农村经济发展.现有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四块盐碱地，计划种植“捷麦19”和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“捷麦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”这两种旱碱麦，若要求这两种旱碱麦都要种植，每块盐碱地种植一种旱碱麦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，则不同的种植方案共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_1#38d84b6e7?vop=1&amp;pid=78f5d349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926" b="-69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38d84b6e7.bracket?vop=1&amp;pid=78f5d3490&amp;color=0,0,0&amp;vpa=1"/>
          <p:cNvSpPr/>
          <p:nvPr/>
        </p:nvSpPr>
        <p:spPr>
          <a:xfrm>
            <a:off x="1244060" y="31718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_2#38d84b6e7.choices?vop=1&amp;pid=78f5d3490&amp;color=0,0,0&amp;bbb=1"/>
          <p:cNvSpPr/>
          <p:nvPr/>
        </p:nvSpPr>
        <p:spPr>
          <a:xfrm>
            <a:off x="832104" y="357206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38d84b6e7?vop=1&amp;pid=78f5d3490&amp;color=0,0,0&amp;bbb=1&amp;hb=1"/>
              <p:cNvSpPr/>
              <p:nvPr/>
            </p:nvSpPr>
            <p:spPr>
              <a:xfrm>
                <a:off x="832104" y="3992372"/>
                <a:ext cx="10533888" cy="1371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【解析】第一类，先选一块地种植一种旱碱麦，剩下的三块地种植另外一种旱碱麦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，则不同的种植方案有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（种）；第二类，先选两块地种植一种旱碱麦，剩下的两块地种植另外一种旱碱麦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，则不同的种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植方案有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（种）.故不同的种植方案共有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8+6=14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3_1#38d84b6e7?vop=1&amp;pid=78f5d349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92372"/>
                <a:ext cx="10533888" cy="1371600"/>
              </a:xfrm>
              <a:prstGeom prst="rect">
                <a:avLst/>
              </a:prstGeom>
              <a:blipFill>
                <a:blip r:embed="rId4"/>
                <a:stretch>
                  <a:fillRect l="-1389" r="-1331" b="-2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ea5e79499?vop=1&amp;pid=78f5d3490&amp;color=0,0,0&amp;bt=1&amp;bbb=1&amp;hb=1"/>
              <p:cNvSpPr/>
              <p:nvPr/>
            </p:nvSpPr>
            <p:spPr>
              <a:xfrm>
                <a:off x="832104" y="1508760"/>
                <a:ext cx="1053190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数学文化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中国古代十进制的算筹记数法在数学史上是一个伟大的创造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，算筹实际上是一根根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同样长短和粗细的小棍子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.如图，是利用算筹表示数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1∼9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的一种方法.若规定137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可表示为“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26可表示为“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现有6根算筹，据此表示方法，若算筹不能剩余，则可以表示的不含数字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0的三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位数的个数为(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4_1#ea5e79499?vop=1&amp;pid=78f5d349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1904" cy="1608455"/>
              </a:xfrm>
              <a:prstGeom prst="rect">
                <a:avLst/>
              </a:prstGeom>
              <a:blipFill>
                <a:blip r:embed="rId3"/>
                <a:stretch>
                  <a:fillRect l="-1390" r="-984" b="-91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4_1#ea5e79499?vop=1&amp;pid=78f5d3490&amp;color=0,0,0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03682" y="1920240"/>
            <a:ext cx="941832" cy="41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4" name="QC_4_BD.4_1#ea5e79499?vop=1&amp;pid=78f5d3490&amp;color=0,0,0&amp;tib=255,255,255&amp;iip=2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3553" y="2382012"/>
            <a:ext cx="585216" cy="31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4_2#ea5e79499?vop=1&amp;pid=78f5d3490&amp;color=0,0,0&amp;tib=255,255,255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2272" y="3237992"/>
            <a:ext cx="3273552" cy="795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C_4_AN.5_1#ea5e79499.bracket?vop=1&amp;pid=78f5d3490&amp;color=0,0,0&amp;vpa=2"/>
          <p:cNvSpPr/>
          <p:nvPr/>
        </p:nvSpPr>
        <p:spPr>
          <a:xfrm>
            <a:off x="2387060" y="27527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4_BD.4_3#ea5e79499.choices?vop=1&amp;pid=78f5d3490&amp;color=0,0,0&amp;bbb=1"/>
          <p:cNvSpPr/>
          <p:nvPr/>
        </p:nvSpPr>
        <p:spPr>
          <a:xfrm>
            <a:off x="832104" y="416509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38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6_1#ea5e79499?vop=1&amp;pid=78f5d3490&amp;color=0,0,0&amp;bt=1&amp;bbb=1"/>
              <p:cNvSpPr/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【解析】依题意，1根算筹只能表示1；2根算筹可以表示2，6，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根算筹可以表示3，7，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根算筹可以表示4，8.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依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6根算筹可以分为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(1,2,3)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(2,2,2)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三种情况：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（个）三位数，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(1,2,3)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（个）三位数，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(2,2,2)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2×2×2=8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（个）三位数，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，一共可以表示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6+24+8=38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（个）不含数字0的三位数.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6_1#ea5e79499?vop=1&amp;pid=78f5d349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b="-42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0f1ed2ae5?vop=1&amp;pid=78f5d3490&amp;color=0,0,0&amp;bt=1&amp;bbb=1&amp;hb=1"/>
          <p:cNvSpPr/>
          <p:nvPr/>
        </p:nvSpPr>
        <p:spPr>
          <a:xfrm>
            <a:off x="832104" y="150876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数学文化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据典籍《周礼·春官》记载，“宫、商、角、徵、羽”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这五音是中国古乐的基本音阶，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成语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“五音不全”就是指此五音.如果把这五个音阶全用上，排成一个五音阶音序，要求“宫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”不为末音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阶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，“羽”不为首音阶，“商”“角”不相邻，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则可以排成的不同的五音阶音序的种数是(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8_1#0f1ed2ae5.bracket?vop=1&amp;pid=78f5d3490&amp;color=0,0,0&amp;vpa=3"/>
          <p:cNvSpPr/>
          <p:nvPr/>
        </p:nvSpPr>
        <p:spPr>
          <a:xfrm>
            <a:off x="9930860" y="233362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4_BD.7_2#0f1ed2ae5.choices?vop=1&amp;pid=78f5d3490&amp;color=0,0,0&amp;bbb=1"/>
          <p:cNvSpPr/>
          <p:nvPr/>
        </p:nvSpPr>
        <p:spPr>
          <a:xfrm>
            <a:off x="832104" y="274656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78</a:t>
            </a:r>
            <a:endParaRPr lang="en-US" altLang="zh-CN" sz="1800" dirty="0"/>
          </a:p>
        </p:txBody>
      </p:sp>
      <p:sp>
        <p:nvSpPr>
          <p:cNvPr id="5" name="QC_4_EX.9_1#0f1ed2ae5?vop=1&amp;pid=78f5d3490&amp;color=0,0,0&amp;bbb=1"/>
          <p:cNvSpPr/>
          <p:nvPr/>
        </p:nvSpPr>
        <p:spPr>
          <a:xfrm>
            <a:off x="832104" y="316185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思路导引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宫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的顺序将音阶排序分为四类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再考虑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角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顺序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运用排列组合知识求解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0_1#0f1ed2ae5?vop=1&amp;pid=78f5d3490&amp;color=0,0,0&amp;bt=1&amp;bbb=1"/>
              <p:cNvSpPr/>
              <p:nvPr/>
            </p:nvSpPr>
            <p:spPr>
              <a:xfrm>
                <a:off x="832104" y="1508760"/>
                <a:ext cx="10533888" cy="4418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【解析】令五音阶音序按从首到末的顺序分别为第1，2，3，4，5音阶.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若“宫”为第1音阶，“商”“角”可取24,25,35音阶，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排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成的五音阶音序有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若“宫”为第2音阶，“商”“角”可取13,14,15,35音阶，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排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成的五音阶音序有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若“宫”为第3音阶，“商”“角”可取14，15，24，25音阶，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排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成的五音阶音序有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若“宫”为第4音阶，“商”“角”可取13，15，25，35音阶，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排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成的五音阶音序有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分类加法计数原理可知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12+14+12+12=50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10_1#0f1ed2ae5?vop=1&amp;pid=78f5d3490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4418330"/>
              </a:xfrm>
              <a:prstGeom prst="rect">
                <a:avLst/>
              </a:prstGeom>
              <a:blipFill>
                <a:blip r:embed="rId3"/>
                <a:stretch>
                  <a:fillRect l="-1389" b="-31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1_1#acf6fcfda?vop=1&amp;pid=78f5d3490&amp;color=0,0,0&amp;bt=1&amp;bbb=1&amp;hb=1"/>
          <p:cNvSpPr/>
          <p:nvPr/>
        </p:nvSpPr>
        <p:spPr>
          <a:xfrm>
            <a:off x="832104" y="1508760"/>
            <a:ext cx="10533888" cy="1976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数学文化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《数术记遗》是《算经十书》中的一部，该书记述了我国古代14种算法，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分别是：</a:t>
            </a: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积算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（即筹算）、太乙算、两仪算、三才算、五行算、八卦算、九宫算、运筹算、了知算、成数算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、把头</a:t>
            </a: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算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、龟算、珠算和计数.某学习小组有甲、乙、丙、丁四人，该小组要收集九宫算、运筹算、了知算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、成</a:t>
            </a:r>
          </a:p>
          <a:p>
            <a:pPr latinLnBrk="1">
              <a:lnSpc>
                <a:spcPts val="32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数算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、把头算、珠算6种算法的相关资料，要求每种算法只能一人收集，每人至少收集其中1种算法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不同的分配方案有(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12_1#acf6fcfda.bracket?vop=1&amp;pid=78f5d3490&amp;color=0,0,0&amp;vpa=4"/>
          <p:cNvSpPr/>
          <p:nvPr/>
        </p:nvSpPr>
        <p:spPr>
          <a:xfrm>
            <a:off x="2844260" y="3125089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4_BD.11_2#acf6fcfda.choices?vop=1&amp;pid=78f5d3490&amp;color=0,0,0&amp;bbb=1"/>
          <p:cNvSpPr/>
          <p:nvPr/>
        </p:nvSpPr>
        <p:spPr>
          <a:xfrm>
            <a:off x="832104" y="3538919"/>
            <a:ext cx="10533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1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560种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640种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140种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3_1#acf6fcfda?vop=1&amp;pid=78f5d3490&amp;color=0,0,0&amp;bbb=1&amp;hb=1"/>
              <p:cNvSpPr/>
              <p:nvPr/>
            </p:nvSpPr>
            <p:spPr>
              <a:xfrm>
                <a:off x="832104" y="3939668"/>
                <a:ext cx="10533888" cy="2056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（提示：先分组，再分配，注意部分平均分组需要除以组数（平均分组的组数）的全排列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依题意分两种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情况讨论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将6种算法分成1，1，1，3四组，再分配给四人，则有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将6种算法分成1，1，2，2四组，再分配给四人，则有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480+1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080=1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（种）不同的分配方案.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3_1#acf6fcfda?vop=1&amp;pid=78f5d3490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39668"/>
                <a:ext cx="10533888" cy="2056130"/>
              </a:xfrm>
              <a:prstGeom prst="rect">
                <a:avLst/>
              </a:prstGeom>
              <a:blipFill>
                <a:blip r:embed="rId3"/>
                <a:stretch>
                  <a:fillRect l="-1389" t="-592" r="-1331" b="-68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4_1#206d90a98?vop=1&amp;pid=78f5d3490&amp;color=0,0,0&amp;bt=1&amp;bbb=1&amp;hb=1"/>
              <p:cNvSpPr/>
              <p:nvPr/>
            </p:nvSpPr>
            <p:spPr>
              <a:xfrm>
                <a:off x="832104" y="1508760"/>
                <a:ext cx="10533888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在三进制数据处理研究中，有一种独特的三进制编码规则.将一个长度为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8位的三进制数按位权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展开并转化为十进制数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，例如三进制数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，转化为十进制数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，7，则三进制数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00001110对应的十进制数为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现有一个8位三进制数，包含3个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，3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0，2个1，若要求首位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不能为0，且相邻两位不能同时为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，则这样的不同的三进制数个数共有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14_1#206d90a98?vop=1&amp;pid=78f5d3490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8760"/>
                <a:ext cx="10533888" cy="2446655"/>
              </a:xfrm>
              <a:prstGeom prst="rect">
                <a:avLst/>
              </a:prstGeom>
              <a:blipFill>
                <a:blip r:embed="rId3"/>
                <a:stretch>
                  <a:fillRect l="-1389" r="-810" b="-57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15_1#206d90a98.blank?vop=1&amp;pid=78f5d3490&amp;color=0,0,0&amp;vpa=5&amp;bbb=1"/>
          <p:cNvSpPr/>
          <p:nvPr/>
        </p:nvSpPr>
        <p:spPr>
          <a:xfrm>
            <a:off x="6702775" y="2735580"/>
            <a:ext cx="433388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39</a:t>
            </a:r>
            <a:endParaRPr lang="en-US" altLang="zh-CN" dirty="0"/>
          </a:p>
        </p:txBody>
      </p:sp>
      <p:sp>
        <p:nvSpPr>
          <p:cNvPr id="4" name="QB_4_AN.16_1#206d90a98.blank?vop=1&amp;pid=78f5d3490&amp;color=0,0,0&amp;vpa=6&amp;bbb=1"/>
          <p:cNvSpPr/>
          <p:nvPr/>
        </p:nvSpPr>
        <p:spPr>
          <a:xfrm>
            <a:off x="812260" y="3552825"/>
            <a:ext cx="56673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140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1159</Words>
  <Application>Microsoft Office PowerPoint</Application>
  <PresentationFormat>宽屏</PresentationFormat>
  <Paragraphs>107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2025-10-20T03:07:18Z</dcterms:created>
  <dcterms:modified xsi:type="dcterms:W3CDTF">2025-10-20T03:10:01Z</dcterms:modified>
  <cp:category/>
  <cp:contentStatus/>
</cp:coreProperties>
</file>