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7424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500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31407e1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创新情境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75d86e8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强基自招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9_1#96143ba66?vop=1&amp;pid=e683a7899&amp;color=0,0,0&amp;vtp=1&amp;bt=1&amp;bbb=1&amp;hb=1"/>
              <p:cNvSpPr/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【解】记这4个问题分别为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,振华答对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的事件分别记为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,记振华按方案一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、二晋级的概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O_5_AN.9_1#96143ba66?vop=1&amp;pid=e683a78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r="-116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9_1#96143ba66?vop=1&amp;pid=e683a7899&amp;color=0,0,0&amp;vtp=1&amp;bt=1&amp;bbb=1&amp;hb=1">
                <a:extLst>
                  <a:ext uri="{FF2B5EF4-FFF2-40B4-BE49-F238E27FC236}">
                    <a16:creationId xmlns:a16="http://schemas.microsoft.com/office/drawing/2014/main" id="{3F8323D5-CD42-9087-2DDA-A576C1FB1C83}"/>
                  </a:ext>
                </a:extLst>
              </p:cNvPr>
              <p:cNvSpPr/>
              <p:nvPr/>
            </p:nvSpPr>
            <p:spPr>
              <a:xfrm>
                <a:off x="832104" y="2336292"/>
                <a:ext cx="10533888" cy="11684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ba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ba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ba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𝐵𝐶𝐷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5_AN.9_1#96143ba66?vop=1&amp;pid=e683a7899&amp;color=0,0,0&amp;vtp=1&amp;bt=1&amp;bbb=1&amp;hb=1">
                <a:extLst>
                  <a:ext uri="{FF2B5EF4-FFF2-40B4-BE49-F238E27FC236}">
                    <a16:creationId xmlns:a16="http://schemas.microsoft.com/office/drawing/2014/main" id="{3F8323D5-CD42-9087-2DDA-A576C1FB1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6292"/>
                <a:ext cx="10533888" cy="1168400"/>
              </a:xfrm>
              <a:prstGeom prst="rect">
                <a:avLst/>
              </a:prstGeom>
              <a:blipFill>
                <a:blip r:embed="rId4"/>
                <a:stretch>
                  <a:fillRect l="-1389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9_1#96143ba66?vop=1&amp;pid=e683a7899&amp;color=0,0,0&amp;vtp=1&amp;bt=1&amp;bbb=1&amp;hb=1">
                <a:extLst>
                  <a:ext uri="{FF2B5EF4-FFF2-40B4-BE49-F238E27FC236}">
                    <a16:creationId xmlns:a16="http://schemas.microsoft.com/office/drawing/2014/main" id="{4BBE0A78-AA91-1DFB-A7A5-49D6BA3B0DB5}"/>
                  </a:ext>
                </a:extLst>
              </p:cNvPr>
              <p:cNvSpPr/>
              <p:nvPr/>
            </p:nvSpPr>
            <p:spPr>
              <a:xfrm>
                <a:off x="832104" y="3504692"/>
                <a:ext cx="10533888" cy="957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𝐵𝐶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,所以振华选择方案一晋级的可能性更大.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9_1#96143ba66?vop=1&amp;pid=e683a7899&amp;color=0,0,0&amp;vtp=1&amp;bt=1&amp;bbb=1&amp;hb=1">
                <a:extLst>
                  <a:ext uri="{FF2B5EF4-FFF2-40B4-BE49-F238E27FC236}">
                    <a16:creationId xmlns:a16="http://schemas.microsoft.com/office/drawing/2014/main" id="{4BBE0A78-AA91-1DFB-A7A5-49D6BA3B0DB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04692"/>
                <a:ext cx="10533888" cy="957771"/>
              </a:xfrm>
              <a:prstGeom prst="rect">
                <a:avLst/>
              </a:prstGeom>
              <a:blipFill>
                <a:blip r:embed="rId5"/>
                <a:stretch>
                  <a:fillRect l="-1389" b="-82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0_1#5a1a1d1b6?vop=1&amp;pid=375d86e80&amp;color=0,0,0&amp;vtp=1&amp;bt=1&amp;bbb=1&amp;hb=1"/>
              <p:cNvSpPr/>
              <p:nvPr/>
            </p:nvSpPr>
            <p:spPr>
              <a:xfrm>
                <a:off x="832104" y="1508760"/>
                <a:ext cx="10533888" cy="681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已知正七边形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𝐴𝐵𝐶𝐷𝐸𝐹𝐺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的外接圆为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为该圆上距离坐标原点最远的点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关于这七个点的回归直线方程为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10_1#5a1a1d1b6?vop=1&amp;pid=375d86e80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681355"/>
              </a:xfrm>
              <a:prstGeom prst="rect">
                <a:avLst/>
              </a:prstGeom>
              <a:blipFill>
                <a:blip r:embed="rId3"/>
                <a:stretch>
                  <a:fillRect l="-1389" t="-3604" r="-231" b="-216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1_1#5a1a1d1b6.blank?vop=1&amp;pid=375d86e80&amp;color=0,0,0&amp;vpa=2&amp;vtp=1&amp;bbb=1"/>
              <p:cNvSpPr/>
              <p:nvPr/>
            </p:nvSpPr>
            <p:spPr>
              <a:xfrm>
                <a:off x="4037266" y="1864931"/>
                <a:ext cx="675450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1_1#5a1a1d1b6.blank?vop=1&amp;pid=375d86e80&amp;color=0,0,0&amp;vpa=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266" y="1864931"/>
                <a:ext cx="675450" cy="260350"/>
              </a:xfrm>
              <a:prstGeom prst="rect">
                <a:avLst/>
              </a:prstGeom>
              <a:blipFill>
                <a:blip r:embed="rId4"/>
                <a:stretch>
                  <a:fillRect l="-4505" r="-3604" b="-302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B_4_AS.12_1#5a1a1d1b6?htil=1&amp;vop=1&amp;pid=375d86e80&amp;color=0,0,0&amp;tib=255,255,255&amp;vtp=1&amp;hs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9216" y="1885950"/>
            <a:ext cx="1618488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12_2#5a1a1d1b6?htil=1&amp;vop=1&amp;pid=375d86e80&amp;color=0,0,0&amp;vtp=1&amp;bbb=1&amp;hb=1&amp;hs=1"/>
              <p:cNvSpPr/>
              <p:nvPr/>
            </p:nvSpPr>
            <p:spPr>
              <a:xfrm>
                <a:off x="832104" y="2196592"/>
                <a:ext cx="8787384" cy="190576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【解析】设圆心为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，连接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𝑀𝐴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轴正方向的夹角，取直线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七个点到该直线距离的平方和为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limLow>
                      <m:limLow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lim>
                    </m:limLow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π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12_2#5a1a1d1b6?htil=1&amp;vop=1&amp;pid=375d86e80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96592"/>
                <a:ext cx="8787384" cy="1905762"/>
              </a:xfrm>
              <a:prstGeom prst="rect">
                <a:avLst/>
              </a:prstGeom>
              <a:blipFill>
                <a:blip r:embed="rId6"/>
                <a:stretch>
                  <a:fillRect l="-1666" r="-1180" b="-3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12_2#5a1a1d1b6?htil=1&amp;vop=1&amp;pid=375d86e80&amp;color=0,0,0&amp;vtp=1&amp;bbb=1&amp;hb=1&amp;hs=1">
                <a:extLst>
                  <a:ext uri="{FF2B5EF4-FFF2-40B4-BE49-F238E27FC236}">
                    <a16:creationId xmlns:a16="http://schemas.microsoft.com/office/drawing/2014/main" id="{933F9313-CB8E-37B7-741A-46AF4E164555}"/>
                  </a:ext>
                </a:extLst>
              </p:cNvPr>
              <p:cNvSpPr/>
              <p:nvPr/>
            </p:nvSpPr>
            <p:spPr>
              <a:xfrm>
                <a:off x="827992" y="4085590"/>
                <a:ext cx="10536017" cy="187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lim>
                    </m:limLow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，是定值，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取一条过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，由对称性可知，七个点到直线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距离的平方和为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由垂线段最短和最小二乘法知回归直线方程为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B_4_AS.12_2#5a1a1d1b6?htil=1&amp;vop=1&amp;pid=375d86e80&amp;color=0,0,0&amp;vtp=1&amp;bbb=1&amp;hb=1&amp;hs=1">
                <a:extLst>
                  <a:ext uri="{FF2B5EF4-FFF2-40B4-BE49-F238E27FC236}">
                    <a16:creationId xmlns:a16="http://schemas.microsoft.com/office/drawing/2014/main" id="{933F9313-CB8E-37B7-741A-46AF4E1645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4085590"/>
                <a:ext cx="10536017" cy="1878330"/>
              </a:xfrm>
              <a:prstGeom prst="rect">
                <a:avLst/>
              </a:prstGeom>
              <a:blipFill>
                <a:blip r:embed="rId7"/>
                <a:stretch>
                  <a:fillRect l="-1389" b="-74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37be98896.fixed?pid=2efe52f8c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4400" dirty="0"/>
          </a:p>
        </p:txBody>
      </p:sp>
      <p:sp>
        <p:nvSpPr>
          <p:cNvPr id="3" name="C_2_BD#37be98896.fixed?pid=2efe52f8c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e28b32a63?vop=1&amp;pid=831407e1b&amp;color=0,0,0&amp;vtp=1&amp;bt=1&amp;bbb=1&amp;hb=1"/>
              <p:cNvSpPr/>
              <p:nvPr/>
            </p:nvSpPr>
            <p:spPr>
              <a:xfrm>
                <a:off x="832104" y="1508760"/>
                <a:ext cx="10531904" cy="2623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计算机显示的数字图像是由一个个小像素点组合而成的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.处理图像时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，常会通过批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量调整各像素点的亮度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，间接调整图像的对比度、饱和度等物理量，让图像更加美观.特别地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，当图像像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素点规模为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列时，设第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列像素点的亮度为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，则该图像对比度计算公式为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.已知某像素点规模为1行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列的图像第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列像素点的亮度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∈[0,9](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，现对该图像进行调整，有2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种调整方案：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e28b32a63?vop=1&amp;pid=831407e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2623757"/>
              </a:xfrm>
              <a:prstGeom prst="rect">
                <a:avLst/>
              </a:prstGeom>
              <a:blipFill>
                <a:blip r:embed="rId3"/>
                <a:stretch>
                  <a:fillRect l="-1390" r="-984" b="-53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1_1#e28b32a63?vop=1&amp;pid=831407e1b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3277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2_1#e28b32a63.bracket?vop=1&amp;pid=831407e1b&amp;color=0,0,0&amp;vpa=1&amp;vtp=1&amp;bbb=1"/>
          <p:cNvSpPr/>
          <p:nvPr/>
        </p:nvSpPr>
        <p:spPr>
          <a:xfrm>
            <a:off x="10569925" y="3751835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_2#e28b32a63.choices?vop=1&amp;pid=831407e1b&amp;color=0,0,0&amp;vtp=1&amp;bbb=1"/>
              <p:cNvSpPr/>
              <p:nvPr/>
            </p:nvSpPr>
            <p:spPr>
              <a:xfrm>
                <a:off x="832104" y="4114291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使用方案①调整，当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使用方案②调整，当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使用方案①调整，当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使用方案②调整，当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_2#e28b32a63.choices?vop=1&amp;pid=831407e1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14291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EX.3_1#e28b32a63?vop=1&amp;pid=831407e1b&amp;color=0,0,0&amp;vtp=1&amp;bt=1&amp;bbb=1&amp;hb=1"/>
              <p:cNvSpPr/>
              <p:nvPr/>
            </p:nvSpPr>
            <p:spPr>
              <a:xfrm>
                <a:off x="832104" y="1508760"/>
                <a:ext cx="10533888" cy="1290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利用对比度公式可得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即可判断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C；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时代入特殊值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根据条件得出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代入特殊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值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EX.3_1#e28b32a63?vop=1&amp;pid=831407e1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290955"/>
              </a:xfrm>
              <a:prstGeom prst="rect">
                <a:avLst/>
              </a:prstGeom>
              <a:blipFill>
                <a:blip r:embed="rId3"/>
                <a:stretch>
                  <a:fillRect l="-1389" r="-1736" b="-113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e28b32a63?vop=1&amp;pid=831407e1b&amp;color=0,0,0&amp;vtp=1&amp;bt=1&amp;bbb=1"/>
              <p:cNvSpPr/>
              <p:nvPr/>
            </p:nvSpPr>
            <p:spPr>
              <a:xfrm>
                <a:off x="832104" y="1508760"/>
                <a:ext cx="10533888" cy="302806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【解析】使用方案①调整，当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∈[0,9]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用方案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②调整，当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,显然若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lg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4_1#e28b32a63?vop=1&amp;pid=831407e1b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28061"/>
              </a:xfrm>
              <a:prstGeom prst="rect">
                <a:avLst/>
              </a:prstGeom>
              <a:blipFill>
                <a:blip r:embed="rId3"/>
                <a:stretch>
                  <a:fillRect l="-1389" b="-28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2#e28b32a63?vop=1&amp;pid=831407e1b&amp;color=0,0,0&amp;mp=1&amp;vtp=1&amp;bt=1&amp;bbb=1"/>
              <p:cNvSpPr/>
              <p:nvPr/>
            </p:nvSpPr>
            <p:spPr>
              <a:xfrm>
                <a:off x="832104" y="1508760"/>
                <a:ext cx="10533888" cy="213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ln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,显然存在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{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}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4_2#e28b32a63?vop=1&amp;pid=831407e1b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132330"/>
              </a:xfrm>
              <a:prstGeom prst="rect">
                <a:avLst/>
              </a:prstGeom>
              <a:blipFill>
                <a:blip r:embed="rId3"/>
                <a:stretch>
                  <a:fillRect l="-1389" b="-65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_1#e683a7899?vop=1&amp;pid=831407e1b&amp;color=0,0,0&amp;vtp=1&amp;bt=1&amp;bbb=1&amp;hb=1"/>
          <p:cNvSpPr/>
          <p:nvPr/>
        </p:nvSpPr>
        <p:spPr>
          <a:xfrm>
            <a:off x="832104" y="1508760"/>
            <a:ext cx="1053190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2024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年6月25日，嫦娥六号返回器准确着陆于内蒙古四子王旗预定区域，工作正常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，探月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工程嫦娥六号任务取得圆满成功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，实现世界首次月球背面采样返回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.某学校为了解学生对探月工程的关注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情况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，随机从该校学生中抽取了90人进行调查，调查结果如表：</a:t>
            </a:r>
            <a:endParaRPr lang="en-US" altLang="zh-CN" dirty="0"/>
          </a:p>
        </p:txBody>
      </p:sp>
      <p:pic>
        <p:nvPicPr>
          <p:cNvPr id="3" name="QO_4_BD.5_1#e683a7899?vop=1&amp;pid=831407e1b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8877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graphicFrame>
        <p:nvGraphicFramePr>
          <p:cNvPr id="8" name="QO_4_BD.5_2#e683a7899?colgroup=13,13,13,13&amp;vop=1&amp;pid=831407e1b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090628"/>
              </p:ext>
            </p:extLst>
          </p:nvPr>
        </p:nvGraphicFramePr>
        <p:xfrm>
          <a:off x="832104" y="2831592"/>
          <a:ext cx="10488168" cy="616586"/>
        </p:xfrm>
        <a:graphic>
          <a:graphicData uri="http://schemas.openxmlformats.org/drawingml/2006/table">
            <a:tbl>
              <a:tblPr/>
              <a:tblGrid>
                <a:gridCol w="2642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关注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不关注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男生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4" name="QO_4_BD.5_2#e683a7899?colgroup=13,13,13,13&amp;vop=1&amp;pid=831407e1b&amp;color=0,0,0&amp;vtp=1&amp;bbb=1">
            <a:extLst>
              <a:ext uri="{FF2B5EF4-FFF2-40B4-BE49-F238E27FC236}">
                <a16:creationId xmlns:a16="http://schemas.microsoft.com/office/drawing/2014/main" id="{AD650022-8887-312C-DFE3-89E7F0922B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620473"/>
              </p:ext>
            </p:extLst>
          </p:nvPr>
        </p:nvGraphicFramePr>
        <p:xfrm>
          <a:off x="832104" y="3580892"/>
          <a:ext cx="10488168" cy="616586"/>
        </p:xfrm>
        <a:graphic>
          <a:graphicData uri="http://schemas.openxmlformats.org/drawingml/2006/table">
            <a:tbl>
              <a:tblPr/>
              <a:tblGrid>
                <a:gridCol w="2642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1562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女生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6_1#12bd528d9?vop=1&amp;pid=e683a7899&amp;color=0,0,0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（1）完成列联表，依据该统计数据，根据小概率值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，能否认为该校学生对探月工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程的关注与性别有关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6_1#12bd528d9?vop=1&amp;pid=e683a78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_1#12bd528d9?vop=1&amp;pid=e683a7899&amp;color=0,0,0&amp;vtp=1&amp;bbb=1"/>
              <p:cNvSpPr/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列联表如下：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7_1#12bd528d9?vop=1&amp;pid=e683a789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445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QO_5_AN.7_2#12bd528d9?colgroup=13,13,13,13&amp;vop=1&amp;pid=e683a7899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2031829"/>
              </p:ext>
            </p:extLst>
          </p:nvPr>
        </p:nvGraphicFramePr>
        <p:xfrm>
          <a:off x="832104" y="2834767"/>
          <a:ext cx="10488168" cy="1260096"/>
        </p:xfrm>
        <a:graphic>
          <a:graphicData uri="http://schemas.openxmlformats.org/drawingml/2006/table">
            <a:tbl>
              <a:tblPr/>
              <a:tblGrid>
                <a:gridCol w="2642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关注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不关注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男生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60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女生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合计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75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90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7_3#12bd528d9?vop=1&amp;pid=e683a7899&amp;color=0,0,0&amp;vtp=1&amp;bbb=1"/>
              <p:cNvSpPr/>
              <p:nvPr/>
            </p:nvSpPr>
            <p:spPr>
              <a:xfrm>
                <a:off x="832104" y="4231767"/>
                <a:ext cx="10533888" cy="836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90×(55×10−5×20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60×30×75×15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=9&gt;6.635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以依据小概率值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的独立性检验，认为该校学生对探月工程的关注与性别有关.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5" name="QO_5_AN.7_3#12bd528d9?vop=1&amp;pid=e683a789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231767"/>
                <a:ext cx="10533888" cy="836930"/>
              </a:xfrm>
              <a:prstGeom prst="rect">
                <a:avLst/>
              </a:prstGeom>
              <a:blipFill>
                <a:blip r:embed="rId5"/>
                <a:stretch>
                  <a:fillRect l="-1389" b="-175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8_1#96143ba66?vop=1&amp;pid=e683a7899&amp;color=0,0,0&amp;vtp=1&amp;bt=1&amp;bbb=1&amp;hb=1"/>
              <p:cNvSpPr/>
              <p:nvPr/>
            </p:nvSpPr>
            <p:spPr>
              <a:xfrm>
                <a:off x="832104" y="1508760"/>
                <a:ext cx="10533888" cy="3035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（2）为了激发同学们对探月工程的关注，该校举办了一次探月知识闯关比赛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，比赛有两个答题方案可供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案一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：回答4个问题，至少答对3个问题才能晋级；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案二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：在4个问题中随机选择2个问题作答，都答对才能晋级.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知振华同学答对这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4个问题的概率分别为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，振华同学回答这4个问题正确与否相互独立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，则振华选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择哪个方案晋级的可能性更大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？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8_1#96143ba66?vop=1&amp;pid=e683a7899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035300"/>
              </a:xfrm>
              <a:prstGeom prst="rect">
                <a:avLst/>
              </a:prstGeom>
              <a:blipFill>
                <a:blip r:embed="rId3"/>
                <a:stretch>
                  <a:fillRect l="-1389" r="-463" b="-16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QO_5_BD.8_2#96143ba66?colgroup=6,11,11,11,11&amp;vop=1&amp;pid=e683a789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7340127"/>
                  </p:ext>
                </p:extLst>
              </p:nvPr>
            </p:nvGraphicFramePr>
            <p:xfrm>
              <a:off x="832104" y="4671949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𝛼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𝛼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QO_5_BD.8_2#96143ba66?colgroup=6,11,11,11,11&amp;vop=1&amp;pid=e683a7899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7340127"/>
                  </p:ext>
                </p:extLst>
              </p:nvPr>
            </p:nvGraphicFramePr>
            <p:xfrm>
              <a:off x="832104" y="4671949"/>
              <a:ext cx="10488168" cy="630048"/>
            </p:xfrm>
            <a:graphic>
              <a:graphicData uri="http://schemas.openxmlformats.org/drawingml/2006/table">
                <a:tbl>
                  <a:tblPr/>
                  <a:tblGrid>
                    <a:gridCol w="12710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042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8" t="-1923" r="-724402" b="-1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0.001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78" t="-101923" r="-724402" b="-173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2.706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3.841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6.635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10.828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934</Words>
  <Application>Microsoft Office PowerPoint</Application>
  <PresentationFormat>宽屏</PresentationFormat>
  <Paragraphs>103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2025-10-20T08:48:25Z</dcterms:created>
  <dcterms:modified xsi:type="dcterms:W3CDTF">2025-10-20T08:49:51Z</dcterms:modified>
  <cp:category/>
  <cp:contentStatus/>
</cp:coreProperties>
</file>