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9326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b615590009864ff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03acb42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创新情境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30e002d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强基自招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2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2_1#4a2b742c3?vop=1&amp;pid=103acb42a&amp;color=0,0,0&amp;vtp=1&amp;bt=1&amp;bbb=1&amp;hb=1"/>
              <p:cNvSpPr/>
              <p:nvPr/>
            </p:nvSpPr>
            <p:spPr>
              <a:xfrm>
                <a:off x="832104" y="1508760"/>
                <a:ext cx="10533888" cy="3884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【解析】选项A，由题图知事件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互斥,所以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不相互独立,A不正确.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B,设题图中的每个小的长方形的面积为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𝑈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𝑈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𝑈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𝑈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𝑈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,所以题图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相互独立,B正确.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C,由题图得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𝑈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𝑈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,所以图中事件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互独立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,C正确.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D,由题图知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的子集,所以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𝑈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的真子集,则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,D不正确.故选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2_1#4a2b742c3?vop=1&amp;pid=103acb42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884930"/>
              </a:xfrm>
              <a:prstGeom prst="rect">
                <a:avLst/>
              </a:prstGeom>
              <a:blipFill>
                <a:blip r:embed="rId3"/>
                <a:stretch>
                  <a:fillRect l="-1389" r="-926" b="-36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2_2#4a2b742c3?vop=1&amp;pid=103acb42a&amp;color=0,0,0&amp;mp=1&amp;vtp=1&amp;bt=1&amp;bbb=1&amp;hb=1"/>
              <p:cNvSpPr/>
              <p:nvPr/>
            </p:nvSpPr>
            <p:spPr>
              <a:xfrm>
                <a:off x="832104" y="1508760"/>
                <a:ext cx="10533888" cy="3665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互斥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不相互独立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,A不正确.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设题图中的每个小的长方形的面积为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相互独立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⇔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)=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所以题图中事件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相互独立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所以题图中事件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相互独立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,C正确.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由题图知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的子集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𝑈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的真子集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与事件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不相互独立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,D不正确.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2_2#4a2b742c3?vop=1&amp;pid=103acb42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65855"/>
              </a:xfrm>
              <a:prstGeom prst="rect">
                <a:avLst/>
              </a:prstGeom>
              <a:blipFill>
                <a:blip r:embed="rId3"/>
                <a:stretch>
                  <a:fillRect l="-1389" r="-926" b="-38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3_1#f7cd8552a?vop=1&amp;pid=d30e002df&amp;color=0,0,0&amp;vtp=1&amp;bt=1&amp;bbb=1"/>
              <p:cNvSpPr/>
              <p:nvPr/>
            </p:nvSpPr>
            <p:spPr>
              <a:xfrm>
                <a:off x="832104" y="1508760"/>
                <a:ext cx="10533888" cy="517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个球装进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个盒子中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，则装有球的盒子个数的期望是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13_1#f7cd8552a?vop=1&amp;pid=d30e002d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17144"/>
              </a:xfrm>
              <a:prstGeom prst="rect">
                <a:avLst/>
              </a:prstGeom>
              <a:blipFill>
                <a:blip r:embed="rId3"/>
                <a:stretch>
                  <a:fillRect l="-1389" b="-273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14_1#f7cd8552a.blank?vop=1&amp;pid=d30e002df&amp;color=0,0,0&amp;vpa=5&amp;vtp=1&amp;bbb=1&amp;rh=30.61504"/>
              <p:cNvSpPr/>
              <p:nvPr/>
            </p:nvSpPr>
            <p:spPr>
              <a:xfrm>
                <a:off x="6539103" y="1567878"/>
                <a:ext cx="1741551" cy="3888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14_1#f7cd8552a.blank?vop=1&amp;pid=d30e002df&amp;color=0,0,0&amp;vpa=5&amp;vtp=1&amp;bbb=1&amp;rh=30.61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9103" y="1567878"/>
                <a:ext cx="1741551" cy="388811"/>
              </a:xfrm>
              <a:prstGeom prst="rect">
                <a:avLst/>
              </a:prstGeom>
              <a:blipFill>
                <a:blip r:embed="rId4"/>
                <a:stretch>
                  <a:fillRect r="-3509"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EX.15_1#f7cd8552a?vop=1&amp;pid=d30e002df&amp;color=0,0,0&amp;vtp=1&amp;bbb=1&amp;hb=1"/>
              <p:cNvSpPr/>
              <p:nvPr/>
            </p:nvSpPr>
            <p:spPr>
              <a:xfrm>
                <a:off x="832104" y="2034921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引入随机变量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定义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个盒子中有球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个盒子中没有球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其中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,2,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根据期望的加法性质即可得解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EX.15_1#f7cd8552a?vop=1&amp;pid=d30e002d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4921"/>
                <a:ext cx="10533888" cy="838200"/>
              </a:xfrm>
              <a:prstGeom prst="rect">
                <a:avLst/>
              </a:prstGeom>
              <a:blipFill>
                <a:blip r:embed="rId5"/>
                <a:stretch>
                  <a:fillRect l="-1389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16_1#f7cd8552a?vop=1&amp;pid=d30e002df&amp;color=0,0,0&amp;vtp=1&amp;bt=1&amp;bbb=1&amp;hb=1"/>
              <p:cNvSpPr/>
              <p:nvPr/>
            </p:nvSpPr>
            <p:spPr>
              <a:xfrm>
                <a:off x="832104" y="1508760"/>
                <a:ext cx="10533888" cy="3700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【解析】引入随机变量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,定义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时,表示第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个盒子中有球,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时,表示第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个盒子中没有球,其中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,则装有球的盒子的总数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即装有球的盒子个数的期望是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AS.16_1#f7cd8552a?vop=1&amp;pid=d30e002d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700844"/>
              </a:xfrm>
              <a:prstGeom prst="rect">
                <a:avLst/>
              </a:prstGeom>
              <a:blipFill>
                <a:blip r:embed="rId3"/>
                <a:stretch>
                  <a:fillRect l="-1389" r="-984" b="-21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7_1#02f934939?vop=1&amp;pid=d30e002df&amp;color=0,0,0&amp;vtp=1&amp;bt=1&amp;bbb=1"/>
              <p:cNvSpPr/>
              <p:nvPr/>
            </p:nvSpPr>
            <p:spPr>
              <a:xfrm>
                <a:off x="832104" y="1508761"/>
                <a:ext cx="10533888" cy="36169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∈{1,3,7,9}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∈{2,4,6,8}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的个位数，则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BD.17_1#02f934939?vop=1&amp;pid=d30e002d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1"/>
                <a:ext cx="10533888" cy="361696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18_1#02f934939.blank?vop=1&amp;pid=d30e002df&amp;color=0,0,0&amp;vpa=6&amp;vtp=1"/>
          <p:cNvSpPr/>
          <p:nvPr/>
        </p:nvSpPr>
        <p:spPr>
          <a:xfrm>
            <a:off x="7244239" y="1461326"/>
            <a:ext cx="30003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19_1#02f934939?vop=1&amp;pid=d30e002df&amp;color=0,0,0&amp;vtp=1&amp;bbb=1"/>
              <p:cNvSpPr/>
              <p:nvPr/>
            </p:nvSpPr>
            <p:spPr>
              <a:xfrm>
                <a:off x="832104" y="1882965"/>
                <a:ext cx="10533888" cy="32968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，个位数为1，有4个，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，个位数为9，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，个位数为1，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=27×27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，个位数为9，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=81×81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，个位数为1，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，个位数为9，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=49×49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，个位数为1，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=49×49×49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，个位数为9，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4_AS.19_1#02f934939?vop=1&amp;pid=d30e002d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82965"/>
                <a:ext cx="10533888" cy="3296857"/>
              </a:xfrm>
              <a:prstGeom prst="rect">
                <a:avLst/>
              </a:prstGeom>
              <a:blipFill>
                <a:blip r:embed="rId4"/>
                <a:stretch>
                  <a:fillRect l="-1389" b="-40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19_2#02f934939?vop=1&amp;pid=d30e002df&amp;color=0,0,0&amp;mp=1&amp;vtp=1&amp;bt=1&amp;bbb=1"/>
              <p:cNvSpPr/>
              <p:nvPr/>
            </p:nvSpPr>
            <p:spPr>
              <a:xfrm>
                <a:off x="832104" y="1508760"/>
                <a:ext cx="10533888" cy="294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=49×49×49×49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，个位数为1，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，个位数为1，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=81×81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，个位数为1，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=81×81×81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，个位数为1，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=81×81×81×81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，个位数为1，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的可能取值为1,9，且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AS.19_2#02f934939?vop=1&amp;pid=d30e002df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946400"/>
              </a:xfrm>
              <a:prstGeom prst="rect">
                <a:avLst/>
              </a:prstGeom>
              <a:blipFill>
                <a:blip r:embed="rId3"/>
                <a:stretch>
                  <a:fillRect l="-1389" b="-2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5cfdcf4b.fixed?pid=5f74cc87a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4400" dirty="0"/>
          </a:p>
        </p:txBody>
      </p:sp>
      <p:sp>
        <p:nvSpPr>
          <p:cNvPr id="3" name="C_2_BD#c5cfdcf4b.fixed?pid=5f74cc87a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素养上分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bb7dbf334?vop=1&amp;pid=103acb42a&amp;color=0,0,0&amp;vtp=1&amp;bt=1&amp;bbb=1&amp;hb=1"/>
              <p:cNvSpPr/>
              <p:nvPr/>
            </p:nvSpPr>
            <p:spPr>
              <a:xfrm>
                <a:off x="832104" y="150876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如图，某考古队在挖掘一古墓群，古墓群外面是一个正方形复杂空间，且有4个形状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、大小均相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同的出口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1，2，3，4，其中只有1个出口是打开的，其他的是关闭的.现让一只机器狗从点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出发探路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条路线中任选1条寻找打开的出口，若未找到，则沿原路返回到出发点，继续寻找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.若该机器狗是有记忆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，它在出发点选择各条路线的尝试均不多于1次，且每次选哪条路线是等可能的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，则它能够找到打开的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出口的总尝试次数的均值是(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_1#bb7dbf334?vop=1&amp;pid=103acb42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1157" b="-69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bb7dbf334.bracket?vop=1&amp;pid=103acb42a&amp;color=0,0,0&amp;vpa=1&amp;vtp=1"/>
          <p:cNvSpPr/>
          <p:nvPr/>
        </p:nvSpPr>
        <p:spPr>
          <a:xfrm>
            <a:off x="3758660" y="31718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4_BD.1_2#bb7dbf334?vop=1&amp;pid=103acb42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6360" y="3657092"/>
            <a:ext cx="1865376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3#bb7dbf334.choices?vop=1&amp;pid=103acb42a&amp;color=0,0,0&amp;vtp=1&amp;bbb=1"/>
              <p:cNvSpPr/>
              <p:nvPr/>
            </p:nvSpPr>
            <p:spPr>
              <a:xfrm>
                <a:off x="832104" y="5308092"/>
                <a:ext cx="10533888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87447" algn="l"/>
                    <a:tab pos="5387594" algn="l"/>
                    <a:tab pos="80623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_3#bb7dbf334.choices?vop=1&amp;pid=103acb42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308092"/>
                <a:ext cx="10533888" cy="536131"/>
              </a:xfrm>
              <a:prstGeom prst="rect">
                <a:avLst/>
              </a:prstGeom>
              <a:blipFill>
                <a:blip r:embed="rId5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_1#bb7dbf334?vop=1&amp;pid=103acb42a&amp;color=0,0,0&amp;vtp=1&amp;bt=1&amp;bbb=1"/>
              <p:cNvSpPr/>
              <p:nvPr/>
            </p:nvSpPr>
            <p:spPr>
              <a:xfrm>
                <a:off x="832104" y="1508760"/>
                <a:ext cx="10533888" cy="354920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【解析】设机器狗能够找到打开的出口的总尝试次数为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的所有可能取值为1，2，3，4，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3_1#bb7dbf334?vop=1&amp;pid=103acb42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549206"/>
              </a:xfrm>
              <a:prstGeom prst="rect">
                <a:avLst/>
              </a:prstGeom>
              <a:blipFill>
                <a:blip r:embed="rId3"/>
                <a:stretch>
                  <a:fillRect l="-1389" b="-22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3cd266978?vop=1&amp;pid=103acb42a&amp;color=0,0,0&amp;vtp=1&amp;bt=1&amp;bbb=1&amp;hb=1"/>
              <p:cNvSpPr/>
              <p:nvPr/>
            </p:nvSpPr>
            <p:spPr>
              <a:xfrm>
                <a:off x="832104" y="1508760"/>
                <a:ext cx="10533888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我们将服从二项分布的随机变量称为二项随机变量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，服从正态分布的随机变量称为正态随机变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.概率论中有一个重要的结论是棣莫弗—拉普拉斯中心极限定理，它表明，若随机变量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充分大时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，二项随机变量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可以由正态随机变量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来近似，且正态随机变量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的期望和方差与二项随机变量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的期望和方差相同.棣莫弗证明了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的特殊情形，拉普拉斯对一般的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进行了证明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.现抛掷一枚质地均匀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的硬币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100次，利用正态分布近似估算硬币正面向上的次数不超过45的概率为（附：若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)≈0.682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)≈0.954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)≈0.997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_1#3cd266978?vop=1&amp;pid=103acb42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865755"/>
              </a:xfrm>
              <a:prstGeom prst="rect">
                <a:avLst/>
              </a:prstGeom>
              <a:blipFill>
                <a:blip r:embed="rId3"/>
                <a:stretch>
                  <a:fillRect l="-1389" r="-1273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3cd266978.bracket?vop=1&amp;pid=103acb42a&amp;color=0,0,0&amp;vpa=2&amp;vtp=1"/>
          <p:cNvSpPr/>
          <p:nvPr/>
        </p:nvSpPr>
        <p:spPr>
          <a:xfrm>
            <a:off x="1015460" y="40100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2#3cd266978.choices?vop=1&amp;pid=103acb42a&amp;color=0,0,0&amp;vtp=1&amp;bbb=1"/>
              <p:cNvSpPr/>
              <p:nvPr/>
            </p:nvSpPr>
            <p:spPr>
              <a:xfrm>
                <a:off x="832104" y="4425504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0.158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0.022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0.002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0.001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4_2#3cd266978.choices?vop=1&amp;pid=103acb42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25504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3cd266978?vop=1&amp;pid=103acb42a&amp;color=0,0,0&amp;vtp=1&amp;bt=1&amp;bbb=1&amp;hb=1"/>
              <p:cNvSpPr/>
              <p:nvPr/>
            </p:nvSpPr>
            <p:spPr>
              <a:xfrm>
                <a:off x="832104" y="1508760"/>
                <a:ext cx="10533888" cy="29513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【解析】抛掷一枚质地均匀的硬币100次,设硬币正面向上次数为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)=100×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,用正态随机变量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近似二项随机变量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)≈0.682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以利用正态分布近似估算硬币正面向上的次数不超过45的概率为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≤45)=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≤50−5)=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1−0.682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≈0.158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6_1#3cd266978?vop=1&amp;pid=103acb42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951353"/>
              </a:xfrm>
              <a:prstGeom prst="rect">
                <a:avLst/>
              </a:prstGeom>
              <a:blipFill>
                <a:blip r:embed="rId3"/>
                <a:stretch>
                  <a:fillRect l="-1389" r="-694" b="-26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ee6869065?vop=1&amp;pid=103acb42a&amp;color=0,0,0&amp;vtp=1&amp;bt=1&amp;bbb=1"/>
          <p:cNvSpPr/>
          <p:nvPr/>
        </p:nvSpPr>
        <p:spPr>
          <a:xfrm>
            <a:off x="832104" y="1508760"/>
            <a:ext cx="10533888" cy="3321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新情境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1800" dirty="0"/>
          </a:p>
        </p:txBody>
      </p:sp>
      <p:pic>
        <p:nvPicPr>
          <p:cNvPr id="3" name="QC_4_BD.7_2#ee6869065?vop=1&amp;pid=103acb42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97880" y="1967992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7_3#ee6869065?vop=1&amp;pid=103acb42a&amp;color=0,0,0&amp;vtp=1&amp;bbb=1&amp;hb=1"/>
              <p:cNvSpPr/>
              <p:nvPr/>
            </p:nvSpPr>
            <p:spPr>
              <a:xfrm>
                <a:off x="832104" y="2260092"/>
                <a:ext cx="10533888" cy="1846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小明参加某次测试，已知试题分单选题和多选题两类.每道单选题选对得8分，选错得0分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；每道多选题全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部选项选对得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12分，部分选项选对或有选错的选项得0分.电脑题库中每一组题都有12道，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其中单选题有7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道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，多选题有5道.小明抽中一组题后，电脑会从12道题中随机抽取10道让小明作答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.已知小明每道单选题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选对的概率均为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，每道多选题全部选项选对的概率均为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，且每道试题回答是否正确互不影响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，则下列说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4_BD.7_3#ee6869065?vop=1&amp;pid=103acb42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0092"/>
                <a:ext cx="10533888" cy="1846580"/>
              </a:xfrm>
              <a:prstGeom prst="rect">
                <a:avLst/>
              </a:prstGeom>
              <a:blipFill>
                <a:blip r:embed="rId4"/>
                <a:stretch>
                  <a:fillRect l="-1389" t="-660" r="-1042" b="-75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8_1#ee6869065.bracket?vop=1&amp;pid=103acb42a&amp;color=0,0,0&amp;vpa=3&amp;vtp=1&amp;bbb=1"/>
          <p:cNvSpPr/>
          <p:nvPr/>
        </p:nvSpPr>
        <p:spPr>
          <a:xfrm>
            <a:off x="2158460" y="3773043"/>
            <a:ext cx="6619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7_4#ee6869065.choices?vop=1&amp;pid=103acb42a&amp;color=0,0,0&amp;vtp=1&amp;bbb=1"/>
              <p:cNvSpPr/>
              <p:nvPr/>
            </p:nvSpPr>
            <p:spPr>
              <a:xfrm>
                <a:off x="832104" y="4118419"/>
                <a:ext cx="10533888" cy="14516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小明作答的试题中有且仅有4道多选题的概率为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在小明作答的试题中至少有6道单选题的条件下，试题恰有7道单选题、3道多选题的概率为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当小明作答的试题中有且仅有5道多选题时，其多选题总得分的期望为18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当小明作答的试题中有且仅有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道多选题时，其单选题总得分的期望为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60−6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BD.7_4#ee6869065.choices?vop=1&amp;pid=103acb42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18419"/>
                <a:ext cx="10533888" cy="1451610"/>
              </a:xfrm>
              <a:prstGeom prst="rect">
                <a:avLst/>
              </a:prstGeom>
              <a:blipFill>
                <a:blip r:embed="rId5"/>
                <a:stretch>
                  <a:fillRect l="-1389" t="-2101" b="-100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9_1#ee6869065?vop=1&amp;pid=103acb42a&amp;color=0,0,0&amp;vtp=1&amp;bt=1&amp;bbb=1"/>
              <p:cNvSpPr/>
              <p:nvPr/>
            </p:nvSpPr>
            <p:spPr>
              <a:xfrm>
                <a:off x="832104" y="1508760"/>
                <a:ext cx="10533888" cy="39164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【解析】对于选项A,可知从7道单选题、5道多选题中随机抽取出6道单选题、4道多选题,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,故A正确；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B,所求概率为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,故B正确；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C,设多选题全部选项选对的题数为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,故多选题总得分的期望为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,故C错误；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于选项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D,设单选题选对的题数为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为单选题的题数为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3(10−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单选题总得分的期望为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3(10−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=60−6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9_1#ee6869065?vop=1&amp;pid=103acb42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916426"/>
              </a:xfrm>
              <a:prstGeom prst="rect">
                <a:avLst/>
              </a:prstGeom>
              <a:blipFill>
                <a:blip r:embed="rId3"/>
                <a:stretch>
                  <a:fillRect l="-1389" b="-21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4a2b742c3?vop=1&amp;pid=103acb42a&amp;color=0,0,0&amp;vtp=1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新定义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1800" dirty="0"/>
          </a:p>
        </p:txBody>
      </p:sp>
      <p:pic>
        <p:nvPicPr>
          <p:cNvPr id="3" name="QC_4_BD.10_2#4a2b742c3?vop=1&amp;pid=103acb42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97880" y="2003806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0_3#4a2b742c3?vop=1&amp;pid=103acb42a&amp;color=0,0,0&amp;vtp=1&amp;bbb=1&amp;hb=1"/>
              <p:cNvSpPr/>
              <p:nvPr/>
            </p:nvSpPr>
            <p:spPr>
              <a:xfrm>
                <a:off x="832104" y="2295906"/>
                <a:ext cx="10533888" cy="1252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为了更准确地使用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Venn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图来探究事件的相互独立性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，王老师用面积大小来表示某事件所包含样本点的数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对应区域的面积，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𝑈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表示全集.下列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Venn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图中，事件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与事件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相互独立的是(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4_BD.10_3#4a2b742c3?vop=1&amp;pid=103acb42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5906"/>
                <a:ext cx="10533888" cy="1252855"/>
              </a:xfrm>
              <a:prstGeom prst="rect">
                <a:avLst/>
              </a:prstGeom>
              <a:blipFill>
                <a:blip r:embed="rId4"/>
                <a:stretch>
                  <a:fillRect l="-1389" r="-116" b="-112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11_1#4a2b742c3.bracket?vop=1&amp;pid=103acb42a&amp;color=0,0,0&amp;vpa=4&amp;vtp=1&amp;bbb=1"/>
          <p:cNvSpPr/>
          <p:nvPr/>
        </p:nvSpPr>
        <p:spPr>
          <a:xfrm>
            <a:off x="3255232" y="3184271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p:sp>
        <p:nvSpPr>
          <p:cNvPr id="6" name="QC_4_BD.10_4#4a2b742c3.choices?vop=1&amp;pid=103acb42a&amp;color=0,0,0&amp;vtp=1&amp;bbb=1"/>
          <p:cNvSpPr/>
          <p:nvPr/>
        </p:nvSpPr>
        <p:spPr>
          <a:xfrm>
            <a:off x="832104" y="3684016"/>
            <a:ext cx="10531904" cy="6285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5600"/>
              </a:lnSpc>
              <a:tabLst>
                <a:tab pos="2706001" algn="l"/>
                <a:tab pos="5373902" algn="l"/>
                <a:tab pos="8054503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50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kern="0" spc="-9990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7" name="QC_4_BD.10_4#4a2b742c3.choice_image?vop=1&amp;pid=103acb42a&amp;color=0,0,0&amp;tib=255,255,255&amp;iip=1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2336" y="3671633"/>
            <a:ext cx="114300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4_BD.10_4#4a2b742c3.choice_image?vop=1&amp;pid=103acb42a&amp;color=0,0,0&amp;tib=255,255,255&amp;iip=2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0608" y="3671633"/>
            <a:ext cx="114300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4_BD.10_4#4a2b742c3.choice_image?vop=1&amp;pid=103acb42a&amp;color=0,0,0&amp;tib=255,255,255&amp;iip=3&amp;vtp=1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28404" y="3671633"/>
            <a:ext cx="114300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0" name="QC_4_BD.10_4#4a2b742c3.choice_image?vop=1&amp;pid=103acb42a&amp;color=0,0,0&amp;tib=255,255,255&amp;iip=4&amp;vtp=1" descr="preencoded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15470" y="3671633"/>
            <a:ext cx="1143000" cy="64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1494</Words>
  <Application>Microsoft Office PowerPoint</Application>
  <PresentationFormat>宽屏</PresentationFormat>
  <Paragraphs>116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2025-10-20T08:40:07Z</dcterms:created>
  <dcterms:modified xsi:type="dcterms:W3CDTF">2025-10-20T08:42:19Z</dcterms:modified>
  <cp:category/>
  <cp:contentStatus/>
</cp:coreProperties>
</file>