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351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233671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4981b2a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942b229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9bc48ba5.fixed?pid=2ae8bdca5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69bc48ba5.fixed?pid=2ae8bdca5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通法攻略18期望与方差的最值问题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9a6cba06?pid=3233671bf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期望与方差的最值问题，主要与函数、不等式等知识相联系，解答此类问题的途径主要是: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①利用基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本不等式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；②利用二次函数的最值;③利用函数的单调性.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778ac0af?pid=04981b2ab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1.求期望与方差最值的方法与途径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5778ac0af?colgroup=7,17,30&amp;pid=04981b2ab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181403"/>
                  </p:ext>
                </p:extLst>
              </p:nvPr>
            </p:nvGraphicFramePr>
            <p:xfrm>
              <a:off x="832104" y="1580634"/>
              <a:ext cx="10533888" cy="2275269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74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6875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应用场景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851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配方法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目标函数为二次函数或可化为二次型的函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𝑏</m:t>
                                      </m:r>
                                    </m:num>
                                    <m:den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den>
                                  </m:f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𝑎𝑐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当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A0A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A0A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A0A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A0A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时取最值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5882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基本不等式法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目标函数通常为二元的函数或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𝑎𝑏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型函数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𝑎𝑏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≤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𝑏</m:t>
                                      </m:r>
                                    </m:num>
                                    <m:den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≤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𝑏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当且仅当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时取等号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目标函数通常为非常规函数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利用基本初等函数的单调性或导数判断目标函数的单调性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5778ac0af?colgroup=7,17,30&amp;pid=04981b2ab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73181403"/>
                  </p:ext>
                </p:extLst>
              </p:nvPr>
            </p:nvGraphicFramePr>
            <p:xfrm>
              <a:off x="832104" y="1580634"/>
              <a:ext cx="10533888" cy="2275269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741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6875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应用场景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8519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配方法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目标函数为二次函数或可化为二次型的函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5225" t="-36552" r="-214" b="-12896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5882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基本不等式法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3942" t="-158400" r="-169259" b="-49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5225" t="-158400" r="-214" b="-496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单调性法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目标函数通常为非常规函数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利用基本初等函数的单调性或导数判断目标函数的单调性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5778ac0af?pid=04981b2ab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2.求期望与方差最值的步骤</a:t>
            </a:r>
            <a:endParaRPr lang="en-US" altLang="zh-CN" sz="1800" dirty="0"/>
          </a:p>
        </p:txBody>
      </p:sp>
      <p:pic>
        <p:nvPicPr>
          <p:cNvPr id="3" name="P_4_BD#5778ac0af?pid=04981b2ab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2656" y="1580634"/>
            <a:ext cx="6272784" cy="214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4feebbf8d?vop=1&amp;pid=c942b2292&amp;color=0,0,0&amp;bt=1&amp;bbb=1"/>
              <p:cNvSpPr/>
              <p:nvPr/>
            </p:nvSpPr>
            <p:spPr>
              <a:xfrm>
                <a:off x="832104" y="1078992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的分布列如表所示（其中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的方差，则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4feebbf8d?vop=1&amp;pid=c942b2292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BD.1_2#4feebbf8d?colgroup=6,21,13,13&amp;vop=1&amp;pid=c942b229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8743214"/>
                  </p:ext>
                </p:extLst>
              </p:nvPr>
            </p:nvGraphicFramePr>
            <p:xfrm>
              <a:off x="832105" y="1496695"/>
              <a:ext cx="10536017" cy="749999"/>
            </p:xfrm>
            <a:graphic>
              <a:graphicData uri="http://schemas.openxmlformats.org/drawingml/2006/table">
                <a:tbl>
                  <a:tblPr/>
                  <a:tblGrid>
                    <a:gridCol w="1278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989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1−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BD.1_2#4feebbf8d?colgroup=6,21,13,13&amp;vop=1&amp;pid=c942b229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8743214"/>
                  </p:ext>
                </p:extLst>
              </p:nvPr>
            </p:nvGraphicFramePr>
            <p:xfrm>
              <a:off x="832105" y="1496695"/>
              <a:ext cx="10536017" cy="749999"/>
            </p:xfrm>
            <a:graphic>
              <a:graphicData uri="http://schemas.openxmlformats.org/drawingml/2006/table">
                <a:tbl>
                  <a:tblPr/>
                  <a:tblGrid>
                    <a:gridCol w="1278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989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t="-1923" r="-724286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t="-73611" r="-724286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165" t="-73611" r="-131860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1160" t="-73611" r="-100696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73611" r="-463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2_1#4feebbf8d.bracket?vop=1&amp;pid=c942b2292&amp;color=0,0,0&amp;vpa=1"/>
          <p:cNvSpPr/>
          <p:nvPr/>
        </p:nvSpPr>
        <p:spPr>
          <a:xfrm>
            <a:off x="7781830" y="1077087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5" name="QC_4_BD.1_3#4feebbf8d.choices?vop=1&amp;pid=c942b2292&amp;color=0,0,0&amp;bbb=1"/>
          <p:cNvSpPr/>
          <p:nvPr/>
        </p:nvSpPr>
        <p:spPr>
          <a:xfrm>
            <a:off x="832104" y="23856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有最大值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,也有最小值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有最大值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,但无最小值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无最大值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,但有最小值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无最大值,也无最小值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3_1#4feebbf8d?vop=1&amp;pid=c942b2292&amp;color=0,0,0&amp;bbb=1"/>
              <p:cNvSpPr/>
              <p:nvPr/>
            </p:nvSpPr>
            <p:spPr>
              <a:xfrm>
                <a:off x="832104" y="2737485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首先根据给定的分布列</a:t>
                </a:r>
                <a:r>
                  <a:rPr lang="en-US" altLang="zh-CN" sz="1400" b="0" i="0" spc="-5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求出期望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再由方差公式求出</a:t>
                </a:r>
                <a14:m>
                  <m:oMath xmlns:m="http://schemas.openxmlformats.org/officeDocument/2006/math"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发现其表达式为二次函数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因此考虑利用本攻略中的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配方法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求解即可</a:t>
                </a:r>
                <a:r>
                  <a:rPr lang="en-US" altLang="zh-CN" sz="14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spc="-50" dirty="0"/>
              </a:p>
            </p:txBody>
          </p:sp>
        </mc:Choice>
        <mc:Fallback>
          <p:sp>
            <p:nvSpPr>
              <p:cNvPr id="6" name="QC_4_EX.3_1#4feebbf8d?vop=1&amp;pid=c942b229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7485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r="-116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4_1#4feebbf8d?vop=1&amp;pid=c942b2292&amp;color=0,0,0&amp;bbb=1&amp;hb=1"/>
              <p:cNvSpPr/>
              <p:nvPr/>
            </p:nvSpPr>
            <p:spPr>
              <a:xfrm>
                <a:off x="832104" y="3345815"/>
                <a:ext cx="10533888" cy="164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由题中分布列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得随机变量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的期望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另解：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无最小值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C_4_AS.4_1#4feebbf8d?vop=1&amp;pid=c942b229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45815"/>
                <a:ext cx="10533888" cy="1643698"/>
              </a:xfrm>
              <a:prstGeom prst="rect">
                <a:avLst/>
              </a:prstGeom>
              <a:blipFill>
                <a:blip r:embed="rId6"/>
                <a:stretch>
                  <a:fillRect l="-1042" b="-7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5_1#87a3cf4cd?vop=1&amp;pid=c942b2292&amp;color=0,0,0&amp;bt=1&amp;bbb=1&amp;hb=1"/>
              <p:cNvSpPr/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甲、乙二人进行羽毛球比赛，共比赛5局，采用5局3胜制.已知每局比赛中甲获胜的概率为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，乙获胜的概率为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每局比赛结果相互独立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为比赛结束时的局数，则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5_1#87a3cf4cd?vop=1&amp;pid=c942b229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6_1#87a3cf4cd.blank?vop=1&amp;pid=c942b2292&amp;color=0,0,0&amp;vpa=2&amp;bbb=1&amp;rh=23.87"/>
              <p:cNvSpPr/>
              <p:nvPr/>
            </p:nvSpPr>
            <p:spPr>
              <a:xfrm>
                <a:off x="6981317" y="1336667"/>
                <a:ext cx="241300" cy="3031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Hei" pitchFamily="34" charset="-122"/>
                            <a:cs typeface="SimHei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SimHei" pitchFamily="34" charset="0"/>
                    <a:ea typeface="SimHei" pitchFamily="34" charset="-122"/>
                    <a:cs typeface="SimHei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6_1#87a3cf4cd.blank?vop=1&amp;pid=c942b2292&amp;color=0,0,0&amp;vpa=2&amp;bbb=1&amp;rh=23.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1317" y="1336667"/>
                <a:ext cx="241300" cy="303149"/>
              </a:xfrm>
              <a:prstGeom prst="rect">
                <a:avLst/>
              </a:prstGeom>
              <a:blipFill>
                <a:blip r:embed="rId4"/>
                <a:stretch>
                  <a:fillRect b="-14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7_1#87a3cf4cd?vop=1&amp;pid=c942b2292&amp;color=0,0,0&amp;bbb=1&amp;hb=1"/>
              <p:cNvSpPr/>
              <p:nvPr/>
            </p:nvSpPr>
            <p:spPr>
              <a:xfrm>
                <a:off x="832104" y="169341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先写出随机变量的所有可能取值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求出对应概率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再根据期望公式写出期望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发现其为二元函数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因此考虑利用本攻略中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基本不等式法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EX.7_1#87a3cf4cd?vop=1&amp;pid=c942b229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3410"/>
                <a:ext cx="10533888" cy="938530"/>
              </a:xfrm>
              <a:prstGeom prst="rect">
                <a:avLst/>
              </a:prstGeom>
              <a:blipFill>
                <a:blip r:embed="rId5"/>
                <a:stretch>
                  <a:fillRect l="-1042" r="-1042" b="-11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87a3cf4cd?vop=1&amp;pid=c942b2292&amp;color=0,0,0&amp;bbb=1&amp;hb=1"/>
              <p:cNvSpPr/>
              <p:nvPr/>
            </p:nvSpPr>
            <p:spPr>
              <a:xfrm>
                <a:off x="832104" y="2620510"/>
                <a:ext cx="10533888" cy="29650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的所有可能取值为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3,4,5，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)=3(1−3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二项分布分布列详见抢分攻略2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)+30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=1≥2</m:t>
                    </m:r>
                    <m:rad>
                      <m:radPr>
                        <m:degHide m:val="on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时等号成立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</m:oMath>
                </a14:m>
                <a:endParaRPr lang="zh-CN" altLang="en-US" sz="1400" b="0" i="0">
                  <a:solidFill>
                    <a:srgbClr val="000000"/>
                  </a:solidFill>
                  <a:latin typeface="Cambria Math" pitchFamily="34" charset="0"/>
                  <a:ea typeface="Cambria Math" pitchFamily="34" charset="-122"/>
                  <a:cs typeface="Cambria Math" pitchFamily="34" charset="-120"/>
                </a:endParaRP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使用基本不等式解决这类问题时，要注意取等条件是否满足概率的取值范围的要求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3≤6×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当且仅当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时取等号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8_1#87a3cf4cd?vop=1&amp;pid=c942b229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20510"/>
                <a:ext cx="10533888" cy="2965069"/>
              </a:xfrm>
              <a:prstGeom prst="rect">
                <a:avLst/>
              </a:prstGeom>
              <a:blipFill>
                <a:blip r:embed="rId6"/>
                <a:stretch>
                  <a:fillRect l="-1042" b="-20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9_1#65cc0c97c?vop=1&amp;pid=c942b2292&amp;color=0,0,0&amp;bt=1&amp;bbb=1&amp;hb=1"/>
              <p:cNvSpPr/>
              <p:nvPr/>
            </p:nvSpPr>
            <p:spPr>
              <a:xfrm>
                <a:off x="832104" y="1078992"/>
                <a:ext cx="10533888" cy="642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某企业准备投产一批特殊型号的产品，已知该种产品的成本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的函数关系式为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.该种产品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的市场前景无法确定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，有三种可能出现的情况，各种情形发生的概率及产品单价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的函数关系式如表所示：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9_1#65cc0c97c?vop=1&amp;pid=c942b229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642811"/>
              </a:xfrm>
              <a:prstGeom prst="rect">
                <a:avLst/>
              </a:prstGeom>
              <a:blipFill>
                <a:blip r:embed="rId3"/>
                <a:stretch>
                  <a:fillRect l="-1042" b="-1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O_4_BD.9_2#65cc0c97c?colgroup=10,16,28&amp;vop=1&amp;pid=c942b229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5179574"/>
                  </p:ext>
                </p:extLst>
              </p:nvPr>
            </p:nvGraphicFramePr>
            <p:xfrm>
              <a:off x="832104" y="1857820"/>
              <a:ext cx="10533888" cy="1269748"/>
            </p:xfrm>
            <a:graphic>
              <a:graphicData uri="http://schemas.openxmlformats.org/drawingml/2006/table">
                <a:tbl>
                  <a:tblPr/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638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669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市场情形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单价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与产量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的函数关系式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=164−3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=101−3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=70−3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O_4_BD.9_2#65cc0c97c?colgroup=10,16,28&amp;vop=1&amp;pid=c942b229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5179574"/>
                  </p:ext>
                </p:extLst>
              </p:nvPr>
            </p:nvGraphicFramePr>
            <p:xfrm>
              <a:off x="832104" y="1857820"/>
              <a:ext cx="10533888" cy="1269748"/>
            </p:xfrm>
            <a:graphic>
              <a:graphicData uri="http://schemas.openxmlformats.org/drawingml/2006/table">
                <a:tbl>
                  <a:tblPr/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638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669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市场情形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1887" r="-231" b="-3150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103846" r="-231" b="-221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200000" r="-231" b="-1169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231" t="-305769" r="-231" b="-192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9_3#65cc0c97c?vop=1&amp;pid=c942b2292&amp;color=0,0,0&amp;bbb=1&amp;hb=1"/>
              <p:cNvSpPr/>
              <p:nvPr/>
            </p:nvSpPr>
            <p:spPr>
              <a:xfrm>
                <a:off x="832104" y="3254820"/>
                <a:ext cx="10533888" cy="6301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分别表示市场情形好、中、差时的利润，随机变量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表示当产量为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且市场前景无法确定时的利润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，已知生产的产品能全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部售出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BD.9_3#65cc0c97c?vop=1&amp;pid=c942b2292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4820"/>
                <a:ext cx="10533888" cy="630111"/>
              </a:xfrm>
              <a:prstGeom prst="rect">
                <a:avLst/>
              </a:prstGeom>
              <a:blipFill>
                <a:blip r:embed="rId5"/>
                <a:stretch>
                  <a:fillRect l="-1042" b="-17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0_1#df7633ee9?vop=1&amp;pid=65cc0c97c&amp;color=0,0,0&amp;bbb=1"/>
              <p:cNvSpPr/>
              <p:nvPr/>
            </p:nvSpPr>
            <p:spPr>
              <a:xfrm>
                <a:off x="832104" y="3931222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分别求利润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的函数关系式；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BD.10_1#df7633ee9?vop=1&amp;pid=65cc0c9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1222"/>
                <a:ext cx="10533888" cy="281623"/>
              </a:xfrm>
              <a:prstGeom prst="rect">
                <a:avLst/>
              </a:prstGeom>
              <a:blipFill>
                <a:blip r:embed="rId6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1_1#df7633ee9?vop=1&amp;pid=65cc0c97c&amp;color=0,0,0&amp;bbb=1&amp;hb=1"/>
              <p:cNvSpPr/>
              <p:nvPr/>
            </p:nvSpPr>
            <p:spPr>
              <a:xfrm>
                <a:off x="832104" y="4217544"/>
                <a:ext cx="10533888" cy="1105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=(164−3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=(101−3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+81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=(70−3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−10(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O_5_AS.11_1#df7633ee9?vop=1&amp;pid=65cc0c97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17544"/>
                <a:ext cx="10533888" cy="1105535"/>
              </a:xfrm>
              <a:prstGeom prst="rect">
                <a:avLst/>
              </a:prstGeom>
              <a:blipFill>
                <a:blip r:embed="rId7"/>
                <a:stretch>
                  <a:fillRect l="-1042" b="-6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2_1#46de7bfc8?vop=1&amp;pid=65cc0c97c&amp;color=0,0,0&amp;bt=1&amp;bbb=1"/>
              <p:cNvSpPr/>
              <p:nvPr/>
            </p:nvSpPr>
            <p:spPr>
              <a:xfrm>
                <a:off x="832104" y="1080000"/>
                <a:ext cx="10533888" cy="3144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确定时，求期望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2_1#46de7bfc8?vop=1&amp;pid=65cc0c97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4452"/>
              </a:xfrm>
              <a:prstGeom prst="rect">
                <a:avLst/>
              </a:prstGeom>
              <a:blipFill>
                <a:blip r:embed="rId3"/>
                <a:stretch>
                  <a:fillRect l="-1042" b="-28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13_1#46de7bfc8?vop=1&amp;pid=65cc0c97c&amp;color=0,0,0&amp;bbb=1&amp;hb=1"/>
              <p:cNvSpPr/>
              <p:nvPr/>
            </p:nvSpPr>
            <p:spPr>
              <a:xfrm>
                <a:off x="832104" y="1401183"/>
                <a:ext cx="10533888" cy="65144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由期望定义可知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𝐿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=0.4×(−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−10)+0.4×(−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+81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−10)+0.2×(−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13_1#46de7bfc8?vop=1&amp;pid=65cc0c97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1183"/>
                <a:ext cx="10533888" cy="651447"/>
              </a:xfrm>
              <a:prstGeom prst="rect">
                <a:avLst/>
              </a:prstGeom>
              <a:blipFill>
                <a:blip r:embed="rId4"/>
                <a:stretch>
                  <a:fillRect l="-1042" b="-93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4_1#50f049f9e?vop=1&amp;pid=65cc0c97c&amp;color=0,0,0&amp;bbb=1"/>
              <p:cNvSpPr/>
              <p:nvPr/>
            </p:nvSpPr>
            <p:spPr>
              <a:xfrm>
                <a:off x="832104" y="2062536"/>
                <a:ext cx="10533888" cy="3144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试问产量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取何值时，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BD.14_1#50f049f9e?vop=1&amp;pid=65cc0c9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62536"/>
                <a:ext cx="10533888" cy="314452"/>
              </a:xfrm>
              <a:prstGeom prst="rect">
                <a:avLst/>
              </a:prstGeom>
              <a:blipFill>
                <a:blip r:embed="rId5"/>
                <a:stretch>
                  <a:fillRect l="-1042" b="-28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EX.15_1#50f049f9e?vop=1&amp;pid=65cc0c97c&amp;color=0,0,0&amp;bbb=1"/>
              <p:cNvSpPr/>
              <p:nvPr/>
            </p:nvSpPr>
            <p:spPr>
              <a:xfrm>
                <a:off x="832104" y="2420612"/>
                <a:ext cx="10533888" cy="3144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发现期望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的三次函数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因此考虑利用攻略中的单调性法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判断单调性时可利用导数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EX.15_1#50f049f9e?vop=1&amp;pid=65cc0c97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20612"/>
                <a:ext cx="10533888" cy="314452"/>
              </a:xfrm>
              <a:prstGeom prst="rect">
                <a:avLst/>
              </a:prstGeom>
              <a:blipFill>
                <a:blip r:embed="rId6"/>
                <a:stretch>
                  <a:fillRect l="-1042" b="-28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16_1#50f049f9e?vop=1&amp;pid=65cc0c97c&amp;color=0,0,0&amp;bbb=1&amp;hb=1"/>
              <p:cNvSpPr/>
              <p:nvPr/>
            </p:nvSpPr>
            <p:spPr>
              <a:xfrm>
                <a:off x="832104" y="2745542"/>
                <a:ext cx="10533888" cy="2291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的函数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结合导数进一步求解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舍去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单调递减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取得最大值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取得最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大值时的产量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O_5_AS.16_1#50f049f9e?vop=1&amp;pid=65cc0c97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5542"/>
                <a:ext cx="10533888" cy="2291398"/>
              </a:xfrm>
              <a:prstGeom prst="rect">
                <a:avLst/>
              </a:prstGeom>
              <a:blipFill>
                <a:blip r:embed="rId7"/>
                <a:stretch>
                  <a:fillRect l="-1042" r="-58" b="-47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942</Words>
  <Application>Microsoft Office PowerPoint</Application>
  <PresentationFormat>宽屏</PresentationFormat>
  <Paragraphs>94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2025-10-20T02:41:17Z</dcterms:created>
  <dcterms:modified xsi:type="dcterms:W3CDTF">2025-10-20T02:53:19Z</dcterms:modified>
  <cp:category/>
  <cp:contentStatus/>
</cp:coreProperties>
</file>