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84" r:id="rId8"/>
    <p:sldId id="262" r:id="rId9"/>
    <p:sldId id="263" r:id="rId10"/>
    <p:sldId id="264" r:id="rId11"/>
    <p:sldId id="285" r:id="rId12"/>
    <p:sldId id="265" r:id="rId13"/>
    <p:sldId id="286" r:id="rId14"/>
    <p:sldId id="266" r:id="rId15"/>
    <p:sldId id="267" r:id="rId16"/>
    <p:sldId id="268" r:id="rId17"/>
    <p:sldId id="287" r:id="rId18"/>
    <p:sldId id="269" r:id="rId19"/>
    <p:sldId id="288" r:id="rId20"/>
    <p:sldId id="289" r:id="rId21"/>
    <p:sldId id="270" r:id="rId22"/>
    <p:sldId id="271" r:id="rId23"/>
    <p:sldId id="272" r:id="rId24"/>
    <p:sldId id="290" r:id="rId25"/>
    <p:sldId id="273" r:id="rId26"/>
    <p:sldId id="274" r:id="rId27"/>
    <p:sldId id="275" r:id="rId28"/>
    <p:sldId id="276" r:id="rId29"/>
    <p:sldId id="277" r:id="rId30"/>
    <p:sldId id="278" r:id="rId31"/>
    <p:sldId id="291" r:id="rId32"/>
    <p:sldId id="279" r:id="rId33"/>
    <p:sldId id="280" r:id="rId34"/>
    <p:sldId id="281" r:id="rId35"/>
    <p:sldId id="282" r:id="rId36"/>
    <p:sldId id="292" r:id="rId37"/>
    <p:sldId id="283" r:id="rId38"/>
    <p:sldId id="293" r:id="rId3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29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ba80cb000ac8e5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20_1#8c7b6c35a?vop=1&amp;pid=fd3d704bd&amp;color=0,0,0&amp;vtp=1&amp;bt=1&amp;bbb=1"/>
              <p:cNvSpPr/>
              <p:nvPr/>
            </p:nvSpPr>
            <p:spPr>
              <a:xfrm>
                <a:off x="832104" y="1078992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3_BD.20_1#8c7b6c35a?vop=1&amp;pid=fd3d704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21_1#8c7b6c35a.bracket?vop=1&amp;pid=fd3d704bd&amp;color=0,0,0&amp;vpa=7&amp;vtp=1"/>
          <p:cNvSpPr/>
          <p:nvPr/>
        </p:nvSpPr>
        <p:spPr>
          <a:xfrm>
            <a:off x="5609177" y="130283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20_2#8c7b6c35a.choices?vop=1&amp;pid=fd3d704bd&amp;color=0,0,0&amp;vtp=1&amp;bbb=1"/>
              <p:cNvSpPr/>
              <p:nvPr/>
            </p:nvSpPr>
            <p:spPr>
              <a:xfrm>
                <a:off x="832104" y="1616774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89022" algn="l"/>
                    <a:tab pos="5152644" algn="l"/>
                    <a:tab pos="79448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20_2#8c7b6c35a.choices?vop=1&amp;pid=fd3d70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16774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EX.22_1#8c7b6c35a?vop=1&amp;pid=fd3d704bd&amp;color=0,0,0&amp;vtp=1&amp;bbb=1&amp;hb=1"/>
              <p:cNvSpPr/>
              <p:nvPr/>
            </p:nvSpPr>
            <p:spPr>
              <a:xfrm>
                <a:off x="832104" y="1981264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由选项信息可知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应将题干中等式转化为不等关系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结合导数中的同构关系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通过放缩有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进而构造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利用函数单调性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来比较变量之间的大小关系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3_EX.22_1#8c7b6c35a?vop=1&amp;pid=fd3d70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1264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r="-52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23_1#8c7b6c35a?vop=1&amp;pid=fd3d704bd&amp;color=0,0,0&amp;vtp=1&amp;bbb=1&amp;hb=1"/>
              <p:cNvSpPr/>
              <p:nvPr/>
            </p:nvSpPr>
            <p:spPr>
              <a:xfrm>
                <a:off x="832104" y="3183001"/>
                <a:ext cx="10533888" cy="233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等式进行移项可得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据对数运算法则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，进一步变形为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3_AS.23_1#8c7b6c35a?vop=1&amp;pid=fd3d70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83001"/>
                <a:ext cx="10533888" cy="2336800"/>
              </a:xfrm>
              <a:prstGeom prst="rect">
                <a:avLst/>
              </a:prstGeom>
              <a:blipFill>
                <a:blip r:embed="rId6"/>
                <a:stretch>
                  <a:fillRect l="-1389" b="-15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23_1#8c7b6c35a?vop=1&amp;pid=fd3d704bd&amp;color=0,0,0&amp;vtp=1&amp;bbb=1&amp;hb=1">
                <a:extLst>
                  <a:ext uri="{FF2B5EF4-FFF2-40B4-BE49-F238E27FC236}">
                    <a16:creationId xmlns:a16="http://schemas.microsoft.com/office/drawing/2014/main" id="{DC13166D-59B1-70DD-6F3F-00D7B1EFE761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5046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，再根据对数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函数的性质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，C错误，D正确.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g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，排除A.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时，则必有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23_1#8c7b6c35a?vop=1&amp;pid=fd3d704bd&amp;color=0,0,0&amp;vtp=1&amp;bbb=1&amp;hb=1">
                <a:extLst>
                  <a:ext uri="{FF2B5EF4-FFF2-40B4-BE49-F238E27FC236}">
                    <a16:creationId xmlns:a16="http://schemas.microsoft.com/office/drawing/2014/main" id="{DC13166D-59B1-70DD-6F3F-00D7B1EFE7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46980"/>
              </a:xfrm>
              <a:prstGeom prst="rect">
                <a:avLst/>
              </a:prstGeom>
              <a:blipFill>
                <a:blip r:embed="rId2"/>
                <a:stretch>
                  <a:fillRect l="-1389" r="-3125" b="-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098904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24_1#36827d971?htil=1&amp;vop=1&amp;pid=fd3d704b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34065" y="1171439"/>
            <a:ext cx="987552" cy="84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24_2#36827d971?htil=1&amp;vop=1&amp;pid=fd3d704bd&amp;color=0,0,0&amp;vtp=1&amp;bt=1&amp;bbb=1&amp;hb=1&amp;hs=1"/>
              <p:cNvSpPr/>
              <p:nvPr/>
            </p:nvSpPr>
            <p:spPr>
              <a:xfrm>
                <a:off x="832104" y="1080000"/>
                <a:ext cx="941832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一个小孩玩滚珠子游戏，试图将大小不一的圆珠通过由曲线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形成的空隙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如图），曲线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可以分别近似看作函数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，要使圆珠通过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空隙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则圆珠直径的取值范围应为(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3_BD.24_2#36827d971?htil=1&amp;vop=1&amp;pid=fd3d704b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9418320" cy="1189355"/>
              </a:xfrm>
              <a:prstGeom prst="rect">
                <a:avLst/>
              </a:prstGeom>
              <a:blipFill>
                <a:blip r:embed="rId4"/>
                <a:stretch>
                  <a:fillRect l="-155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5_1#36827d971.bracket?vop=1&amp;pid=fd3d704bd&amp;color=0,0,0&amp;vpa=8&amp;vtp=1"/>
          <p:cNvSpPr/>
          <p:nvPr/>
        </p:nvSpPr>
        <p:spPr>
          <a:xfrm>
            <a:off x="4444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24_3#36827d971.choices?htil=1&amp;vop=1&amp;pid=fd3d704bd&amp;color=0,0,0&amp;vtp=1&amp;bbb=1&amp;hs=1"/>
              <p:cNvSpPr/>
              <p:nvPr/>
            </p:nvSpPr>
            <p:spPr>
              <a:xfrm>
                <a:off x="832104" y="2269355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65222" algn="l"/>
                    <a:tab pos="5457444" algn="l"/>
                    <a:tab pos="8097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24_3#36827d971.choices?htil=1&amp;vop=1&amp;pid=fd3d704b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9355"/>
                <a:ext cx="10533888" cy="482600"/>
              </a:xfrm>
              <a:prstGeom prst="rect">
                <a:avLst/>
              </a:prstGeom>
              <a:blipFill>
                <a:blip r:embed="rId5"/>
                <a:stretch>
                  <a:fillRect l="-1389" b="-1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3_AS.26_1#36827d971?htil=2&amp;vop=1&amp;pid=fd3d704bd&amp;color=0,0,0&amp;tib=255,255,255&amp;vtp=1&amp;hs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68712" y="2889115"/>
            <a:ext cx="107899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3_AS.26_2#36827d971?htil=2&amp;vop=1&amp;pid=fd3d704bd&amp;color=0,0,0&amp;vtp=1&amp;bbb=1&amp;hb=1&amp;hs=1"/>
              <p:cNvSpPr/>
              <p:nvPr/>
            </p:nvSpPr>
            <p:spPr>
              <a:xfrm>
                <a:off x="832104" y="2751955"/>
                <a:ext cx="9326880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对称，如图,设与直线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的图象相切的直线方程为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设与直线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平行，且与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的图象相切的直线方程为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，切点为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3_AS.26_2#36827d971?htil=2&amp;vop=1&amp;pid=fd3d704b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1955"/>
                <a:ext cx="9326880" cy="1684338"/>
              </a:xfrm>
              <a:prstGeom prst="rect">
                <a:avLst/>
              </a:prstGeom>
              <a:blipFill>
                <a:blip r:embed="rId7"/>
                <a:stretch>
                  <a:fillRect l="-1569" b="-4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3_AS.26_2#36827d971?htil=2&amp;vop=1&amp;pid=fd3d704bd&amp;color=0,0,0&amp;vtp=1&amp;bbb=1&amp;hb=1&amp;hs=1">
                <a:extLst>
                  <a:ext uri="{FF2B5EF4-FFF2-40B4-BE49-F238E27FC236}">
                    <a16:creationId xmlns:a16="http://schemas.microsoft.com/office/drawing/2014/main" id="{BA83D404-C4D7-C54B-5A60-50C954583826}"/>
                  </a:ext>
                </a:extLst>
              </p:cNvPr>
              <p:cNvSpPr/>
              <p:nvPr/>
            </p:nvSpPr>
            <p:spPr>
              <a:xfrm>
                <a:off x="827992" y="4443404"/>
                <a:ext cx="10536017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8" name="QC_3_AS.26_2#36827d971?htil=2&amp;vop=1&amp;pid=fd3d704bd&amp;color=0,0,0&amp;vtp=1&amp;bbb=1&amp;hb=1&amp;hs=1">
                <a:extLst>
                  <a:ext uri="{FF2B5EF4-FFF2-40B4-BE49-F238E27FC236}">
                    <a16:creationId xmlns:a16="http://schemas.microsoft.com/office/drawing/2014/main" id="{BA83D404-C4D7-C54B-5A60-50C9545838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4443404"/>
                <a:ext cx="10536017" cy="1384300"/>
              </a:xfrm>
              <a:prstGeom prst="rect">
                <a:avLst/>
              </a:prstGeom>
              <a:blipFill>
                <a:blip r:embed="rId8"/>
                <a:stretch>
                  <a:fillRect l="-1389" b="-8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26_2#36827d971?htil=2&amp;vop=1&amp;pid=fd3d704bd&amp;color=0,0,0&amp;vtp=1&amp;bbb=1&amp;hb=1&amp;hs=1">
                <a:extLst>
                  <a:ext uri="{FF2B5EF4-FFF2-40B4-BE49-F238E27FC236}">
                    <a16:creationId xmlns:a16="http://schemas.microsoft.com/office/drawing/2014/main" id="{C44829B6-20C3-2B30-5BF0-1B865EE0C973}"/>
                  </a:ext>
                </a:extLst>
              </p:cNvPr>
              <p:cNvSpPr/>
              <p:nvPr/>
            </p:nvSpPr>
            <p:spPr>
              <a:xfrm>
                <a:off x="827992" y="1080000"/>
                <a:ext cx="10536017" cy="290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，则圆珠直径的取值范围应为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26_2#36827d971?htil=2&amp;vop=1&amp;pid=fd3d704bd&amp;color=0,0,0&amp;vtp=1&amp;bbb=1&amp;hb=1&amp;hs=1">
                <a:extLst>
                  <a:ext uri="{FF2B5EF4-FFF2-40B4-BE49-F238E27FC236}">
                    <a16:creationId xmlns:a16="http://schemas.microsoft.com/office/drawing/2014/main" id="{C44829B6-20C3-2B30-5BF0-1B865EE0C9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1080000"/>
                <a:ext cx="10536017" cy="2908300"/>
              </a:xfrm>
              <a:prstGeom prst="rect">
                <a:avLst/>
              </a:prstGeom>
              <a:blipFill>
                <a:blip r:embed="rId2"/>
                <a:stretch>
                  <a:fillRect l="-1389" b="-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120187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ae581e69?pid=c661780f7&amp;color=0,0,0&amp;vtp=1&amp;bt=1&amp;bbb=1&amp;hb=1"/>
          <p:cNvSpPr/>
          <p:nvPr/>
        </p:nvSpPr>
        <p:spPr>
          <a:xfrm>
            <a:off x="832104" y="1078992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二、多项选择题（本题共3小题，每小题6分，共18分.在每小题给出的选项中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27_1#d5eec1fcf?vop=1&amp;pid=3ae581e69&amp;color=0,0,0&amp;vtp=1&amp;bbb=1&amp;hb=1"/>
              <p:cNvSpPr/>
              <p:nvPr/>
            </p:nvSpPr>
            <p:spPr>
              <a:xfrm>
                <a:off x="832104" y="207720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定义在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则下列不等式一定正确的是(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3_BD.27_1#d5eec1fcf?vop=1&amp;pid=3ae581e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77205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8_1#d5eec1fcf.bracket?vop=1&amp;pid=3ae581e69&amp;color=0,0,0&amp;vpa=9&amp;vtp=1&amp;bbb=1"/>
          <p:cNvSpPr/>
          <p:nvPr/>
        </p:nvSpPr>
        <p:spPr>
          <a:xfrm>
            <a:off x="4860068" y="2482970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27_2#d5eec1fcf.choices?vop=1&amp;pid=3ae581e69&amp;color=0,0,0&amp;vtp=1&amp;bbb=1"/>
              <p:cNvSpPr/>
              <p:nvPr/>
            </p:nvSpPr>
            <p:spPr>
              <a:xfrm>
                <a:off x="832104" y="285115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27_2#d5eec1fcf.choices?vop=1&amp;pid=3ae581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51150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29_1#d5eec1fcf?vop=1&amp;pid=3ae581e69&amp;color=0,0,0&amp;vtp=1&amp;bt=1&amp;bbb=1&amp;hb=1"/>
              <p:cNvSpPr/>
              <p:nvPr/>
            </p:nvSpPr>
            <p:spPr>
              <a:xfrm>
                <a:off x="832104" y="1080000"/>
                <a:ext cx="10533888" cy="49579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【解析】A：因为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，B不正确；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：由C可知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，D正确.故选ACD.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29_1#d5eec1fcf?vop=1&amp;pid=3ae581e6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57953"/>
              </a:xfrm>
              <a:prstGeom prst="rect">
                <a:avLst/>
              </a:prstGeom>
              <a:blipFill>
                <a:blip r:embed="rId3"/>
                <a:stretch>
                  <a:fillRect l="-1389" r="-1100" b="-1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30_1#0ec1a8def?vop=1&amp;pid=3ae581e69&amp;color=0,0,0&amp;vtp=1&amp;bt=1&amp;bbb=1"/>
              <p:cNvSpPr/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3_BD.30_1#0ec1a8def?vop=1&amp;pid=3ae581e6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31_1#0ec1a8def.bracket?vop=1&amp;pid=3ae581e69&amp;color=0,0,0&amp;vpa=10&amp;vtp=1&amp;bbb=1"/>
          <p:cNvSpPr/>
          <p:nvPr/>
        </p:nvSpPr>
        <p:spPr>
          <a:xfrm>
            <a:off x="8471757" y="1075182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30_2#0ec1a8def.choices?vop=1&amp;pid=3ae581e69&amp;color=0,0,0&amp;vtp=1&amp;bbb=1"/>
              <p:cNvSpPr/>
              <p:nvPr/>
            </p:nvSpPr>
            <p:spPr>
              <a:xfrm>
                <a:off x="832104" y="1443990"/>
                <a:ext cx="10533888" cy="204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30_2#0ec1a8def.choices?vop=1&amp;pid=3ae581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3990"/>
                <a:ext cx="10533888" cy="2044700"/>
              </a:xfrm>
              <a:prstGeom prst="rect">
                <a:avLst/>
              </a:prstGeom>
              <a:blipFill>
                <a:blip r:embed="rId4"/>
                <a:stretch>
                  <a:fillRect l="-1389" b="-2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32_1#0ec1a8def?vop=1&amp;pid=3ae581e69&amp;color=0,0,0&amp;vtp=1&amp;bbb=1&amp;hb=1"/>
              <p:cNvSpPr/>
              <p:nvPr/>
            </p:nvSpPr>
            <p:spPr>
              <a:xfrm>
                <a:off x="832104" y="3475990"/>
                <a:ext cx="10533888" cy="238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也符合上式，故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是递增数列，B错误.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3_AS.32_1#0ec1a8def?vop=1&amp;pid=3ae581e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5990"/>
                <a:ext cx="10533888" cy="2387600"/>
              </a:xfrm>
              <a:prstGeom prst="rect">
                <a:avLst/>
              </a:prstGeom>
              <a:blipFill>
                <a:blip r:embed="rId5"/>
                <a:stretch>
                  <a:fillRect l="-1389" b="-2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2_1#0ec1a8def?vop=1&amp;pid=3ae581e69&amp;color=0,0,0&amp;vtp=1&amp;bbb=1&amp;hb=1">
                <a:extLst>
                  <a:ext uri="{FF2B5EF4-FFF2-40B4-BE49-F238E27FC236}">
                    <a16:creationId xmlns:a16="http://schemas.microsoft.com/office/drawing/2014/main" id="{860A097E-784D-739B-F2BE-D5F431932EA0}"/>
                  </a:ext>
                </a:extLst>
              </p:cNvPr>
              <p:cNvSpPr/>
              <p:nvPr/>
            </p:nvSpPr>
            <p:spPr>
              <a:xfrm>
                <a:off x="832104" y="1079999"/>
                <a:ext cx="10533888" cy="492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.故若对任意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，故D正确.故选ACD.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32_1#0ec1a8def?vop=1&amp;pid=3ae581e69&amp;color=0,0,0&amp;vtp=1&amp;bbb=1&amp;hb=1">
                <a:extLst>
                  <a:ext uri="{FF2B5EF4-FFF2-40B4-BE49-F238E27FC236}">
                    <a16:creationId xmlns:a16="http://schemas.microsoft.com/office/drawing/2014/main" id="{860A097E-784D-739B-F2BE-D5F431932E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9999"/>
                <a:ext cx="10533888" cy="4920171"/>
              </a:xfrm>
              <a:prstGeom prst="rect">
                <a:avLst/>
              </a:prstGeom>
              <a:blipFill>
                <a:blip r:embed="rId2"/>
                <a:stretch>
                  <a:fillRect l="-1389" r="-1389" b="-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222105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33_1#6412c75fd?vop=1&amp;pid=3ae581e69&amp;color=0,0,0&amp;vtp=1&amp;bt=1&amp;bbb=1"/>
              <p:cNvSpPr/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则下列说法中正确的是(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3_BD.33_1#6412c75fd?vop=1&amp;pid=3ae581e6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34_1#6412c75fd.bracket?vop=1&amp;pid=3ae581e69&amp;color=0,0,0&amp;vpa=11&amp;vtp=1&amp;bbb=1"/>
          <p:cNvSpPr/>
          <p:nvPr/>
        </p:nvSpPr>
        <p:spPr>
          <a:xfrm>
            <a:off x="6628671" y="1075182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33_2#6412c75fd.choices?vop=1&amp;pid=3ae581e69&amp;color=0,0,0&amp;vtp=1&amp;bbb=1"/>
              <p:cNvSpPr/>
              <p:nvPr/>
            </p:nvSpPr>
            <p:spPr>
              <a:xfrm>
                <a:off x="832104" y="1443990"/>
                <a:ext cx="10533888" cy="2141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有一个解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存在极小值和极大值，则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33_2#6412c75fd.choices?vop=1&amp;pid=3ae581e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3990"/>
                <a:ext cx="10533888" cy="2141284"/>
              </a:xfrm>
              <a:prstGeom prst="rect">
                <a:avLst/>
              </a:prstGeom>
              <a:blipFill>
                <a:blip r:embed="rId4"/>
                <a:stretch>
                  <a:fillRect l="-1389" b="-4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35_1#6412c75fd?vop=1&amp;pid=3ae581e69&amp;color=0,0,0&amp;vtp=1&amp;bbb=1&amp;hb=1"/>
              <p:cNvSpPr/>
              <p:nvPr/>
            </p:nvSpPr>
            <p:spPr>
              <a:xfrm>
                <a:off x="832104" y="3577590"/>
                <a:ext cx="10533888" cy="186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，等式两边同时取对数，可得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，移项得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，要使等式成立，则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只有一个解，B正确.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3_AS.35_1#6412c75fd?vop=1&amp;pid=3ae581e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7590"/>
                <a:ext cx="10533888" cy="1866900"/>
              </a:xfrm>
              <a:prstGeom prst="rect">
                <a:avLst/>
              </a:prstGeom>
              <a:blipFill>
                <a:blip r:embed="rId5"/>
                <a:stretch>
                  <a:fillRect l="-1389" b="-42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5_1#6412c75fd?vop=1&amp;pid=3ae581e69&amp;color=0,0,0&amp;vtp=1&amp;bbb=1&amp;hb=1">
                <a:extLst>
                  <a:ext uri="{FF2B5EF4-FFF2-40B4-BE49-F238E27FC236}">
                    <a16:creationId xmlns:a16="http://schemas.microsoft.com/office/drawing/2014/main" id="{87D460E3-F97E-7089-C8AF-ADE3E5856BB8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546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有两个零点，即方程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方程两边同时取对数可得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有两个根，只需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有两个变号零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3_AS.35_1#6412c75fd?vop=1&amp;pid=3ae581e69&amp;color=0,0,0&amp;vtp=1&amp;bbb=1&amp;hb=1">
                <a:extLst>
                  <a:ext uri="{FF2B5EF4-FFF2-40B4-BE49-F238E27FC236}">
                    <a16:creationId xmlns:a16="http://schemas.microsoft.com/office/drawing/2014/main" id="{87D460E3-F97E-7089-C8AF-ADE3E5856B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46600"/>
              </a:xfrm>
              <a:prstGeom prst="rect">
                <a:avLst/>
              </a:prstGeom>
              <a:blipFill>
                <a:blip r:embed="rId2"/>
                <a:stretch>
                  <a:fillRect l="-1389" b="-12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83974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c661780f7.fixed?color=255,255,255&amp;vtp=1&amp;bbb=1"/>
          <p:cNvSpPr/>
          <p:nvPr/>
        </p:nvSpPr>
        <p:spPr>
          <a:xfrm>
            <a:off x="0" y="1426464"/>
            <a:ext cx="12188952" cy="10972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0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全书综合检测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5_1#6412c75fd?vop=1&amp;pid=3ae581e69&amp;color=0,0,0&amp;vtp=1&amp;bbb=1&amp;hb=1">
                <a:extLst>
                  <a:ext uri="{FF2B5EF4-FFF2-40B4-BE49-F238E27FC236}">
                    <a16:creationId xmlns:a16="http://schemas.microsoft.com/office/drawing/2014/main" id="{15289701-6953-068E-F85E-4ABA1F8F2CB6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84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有两个变号零点，只需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存在极大值和极小值，则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35_1#6412c75fd?vop=1&amp;pid=3ae581e69&amp;color=0,0,0&amp;vtp=1&amp;bbb=1&amp;hb=1">
                <a:extLst>
                  <a:ext uri="{FF2B5EF4-FFF2-40B4-BE49-F238E27FC236}">
                    <a16:creationId xmlns:a16="http://schemas.microsoft.com/office/drawing/2014/main" id="{15289701-6953-068E-F85E-4ABA1F8F2C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46830"/>
              </a:xfrm>
              <a:prstGeom prst="rect">
                <a:avLst/>
              </a:prstGeom>
              <a:blipFill>
                <a:blip r:embed="rId2"/>
                <a:stretch>
                  <a:fillRect l="-1389" b="-36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57461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4e06a035?pid=c661780f7&amp;color=0,0,0&amp;vtp=1&amp;bt=1&amp;bbb=1"/>
          <p:cNvSpPr/>
          <p:nvPr/>
        </p:nvSpPr>
        <p:spPr>
          <a:xfrm>
            <a:off x="832104" y="1078992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三、填空题（本题共3小题，每小题5分，共15分）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BD.36_1#6656ba045?vop=1&amp;pid=94e06a035&amp;color=0,0,0&amp;vtp=1&amp;bbb=1&amp;hb=1"/>
              <p:cNvSpPr/>
              <p:nvPr/>
            </p:nvSpPr>
            <p:spPr>
              <a:xfrm>
                <a:off x="832104" y="1530985"/>
                <a:ext cx="10533888" cy="722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是公比不为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algn="l" latinLnBrk="1">
                  <a:lnSpc>
                    <a:spcPts val="2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写出满足上述条件的一个值即可）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3_BD.36_1#6656ba045?vop=1&amp;pid=94e06a0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0985"/>
                <a:ext cx="10533888" cy="722630"/>
              </a:xfrm>
              <a:prstGeom prst="rect">
                <a:avLst/>
              </a:prstGeom>
              <a:blipFill>
                <a:blip r:embed="rId3"/>
                <a:stretch>
                  <a:fillRect l="-1389" t="-3361" r="-3704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3_AN.37_1#6656ba045.blank?vop=1&amp;pid=94e06a035&amp;color=0,0,0&amp;vpa=12&amp;vtp=1&amp;bbb=1"/>
          <p:cNvSpPr/>
          <p:nvPr/>
        </p:nvSpPr>
        <p:spPr>
          <a:xfrm>
            <a:off x="7432071" y="1496187"/>
            <a:ext cx="4071938" cy="392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或12或15或16（任填其中一个即可）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3_AS.38_1#6656ba045?vop=1&amp;pid=94e06a035&amp;color=0,0,0&amp;vtp=1&amp;bbb=1&amp;hb=1"/>
              <p:cNvSpPr/>
              <p:nvPr/>
            </p:nvSpPr>
            <p:spPr>
              <a:xfrm>
                <a:off x="832104" y="2263647"/>
                <a:ext cx="10533888" cy="220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的不同组合有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{7,12,15,16}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3_AS.38_1#6656ba045?vop=1&amp;pid=94e06a0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3647"/>
                <a:ext cx="10533888" cy="2209800"/>
              </a:xfrm>
              <a:prstGeom prst="rect">
                <a:avLst/>
              </a:prstGeom>
              <a:blipFill>
                <a:blip r:embed="rId4"/>
                <a:stretch>
                  <a:fillRect l="-1389" r="-347" b="-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39_1#14f988abe?vop=1&amp;pid=94e06a035&amp;color=0,0,0&amp;vtp=1&amp;bt=1&amp;bbb=1"/>
              <p:cNvSpPr/>
              <p:nvPr/>
            </p:nvSpPr>
            <p:spPr>
              <a:xfrm>
                <a:off x="832104" y="1078993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任意实数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时，恒有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3_BD.39_1#14f988abe?vop=1&amp;pid=94e06a03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40_1#14f988abe.blank?vop=1&amp;pid=94e06a035&amp;color=0,0,0&amp;vpa=13&amp;vtp=1&amp;bbb=1"/>
              <p:cNvSpPr/>
              <p:nvPr/>
            </p:nvSpPr>
            <p:spPr>
              <a:xfrm>
                <a:off x="9390444" y="1142746"/>
                <a:ext cx="869950" cy="2606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40_1#14f988abe.blank?vop=1&amp;pid=94e06a035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444" y="1142746"/>
                <a:ext cx="869950" cy="260668"/>
              </a:xfrm>
              <a:prstGeom prst="rect">
                <a:avLst/>
              </a:prstGeom>
              <a:blipFill>
                <a:blip r:embed="rId4"/>
                <a:stretch>
                  <a:fillRect l="-5594" t="-4651" r="-6294" b="-441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41_1#14f988abe?vop=1&amp;pid=94e06a035&amp;color=0,0,0&amp;vtp=1&amp;bbb=1"/>
              <p:cNvSpPr/>
              <p:nvPr/>
            </p:nvSpPr>
            <p:spPr>
              <a:xfrm>
                <a:off x="832104" y="1562100"/>
                <a:ext cx="10533888" cy="3046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时恒成立，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3_AS.41_1#14f988abe?vop=1&amp;pid=94e06a0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2100"/>
                <a:ext cx="10533888" cy="3046730"/>
              </a:xfrm>
              <a:prstGeom prst="rect">
                <a:avLst/>
              </a:prstGeom>
              <a:blipFill>
                <a:blip r:embed="rId5"/>
                <a:stretch>
                  <a:fillRect l="-1389" b="-4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42_1#ba5c13a00?vop=1&amp;pid=94e06a035&amp;color=0,0,0&amp;vtp=1&amp;bt=1&amp;bbb=1&amp;hb=1"/>
              <p:cNvSpPr/>
              <p:nvPr/>
            </p:nvSpPr>
            <p:spPr>
              <a:xfrm>
                <a:off x="832104" y="1078993"/>
                <a:ext cx="10533888" cy="961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，若对于任意的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，恒有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值范围为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3_BD.42_1#ba5c13a00?vop=1&amp;pid=94e06a0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961644"/>
              </a:xfrm>
              <a:prstGeom prst="rect">
                <a:avLst/>
              </a:prstGeom>
              <a:blipFill>
                <a:blip r:embed="rId3"/>
                <a:stretch>
                  <a:fillRect l="-1389" r="-1100" b="-1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43_1#ba5c13a00.blank?vop=1&amp;pid=94e06a035&amp;color=0,0,0&amp;vpa=14&amp;vtp=1&amp;bbb=1&amp;rh=30.61504"/>
              <p:cNvSpPr/>
              <p:nvPr/>
            </p:nvSpPr>
            <p:spPr>
              <a:xfrm>
                <a:off x="1789367" y="1591246"/>
                <a:ext cx="1057847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43_1#ba5c13a00.blank?vop=1&amp;pid=94e06a035&amp;color=0,0,0&amp;vpa=14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367" y="1591246"/>
                <a:ext cx="1057847" cy="388811"/>
              </a:xfrm>
              <a:prstGeom prst="rect">
                <a:avLst/>
              </a:prstGeom>
              <a:blipFill>
                <a:blip r:embed="rId4"/>
                <a:stretch>
                  <a:fillRect l="-5780" r="-5202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44_1#ba5c13a00?vop=1&amp;pid=94e06a035&amp;color=0,0,0&amp;vtp=1&amp;bbb=1"/>
              <p:cNvSpPr/>
              <p:nvPr/>
            </p:nvSpPr>
            <p:spPr>
              <a:xfrm>
                <a:off x="832104" y="2041779"/>
                <a:ext cx="10533888" cy="384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，不妨设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提示：函数单调递减时，其导数小于等于0，且不恒为0）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上恒成立，变形为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4" name="QB_3_AS.44_1#ba5c13a00?vop=1&amp;pid=94e06a03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41779"/>
                <a:ext cx="10533888" cy="3848100"/>
              </a:xfrm>
              <a:prstGeom prst="rect">
                <a:avLst/>
              </a:prstGeom>
              <a:blipFill>
                <a:blip r:embed="rId5"/>
                <a:stretch>
                  <a:fillRect l="-1389" b="-20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44_1#ba5c13a00?vop=1&amp;pid=94e06a035&amp;color=0,0,0&amp;vtp=1&amp;bbb=1">
                <a:extLst>
                  <a:ext uri="{FF2B5EF4-FFF2-40B4-BE49-F238E27FC236}">
                    <a16:creationId xmlns:a16="http://schemas.microsoft.com/office/drawing/2014/main" id="{72E2738B-153A-AA91-8ED3-0CC46FA53BAC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04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处取得极大值，也是最大值，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AS.44_1#ba5c13a00?vop=1&amp;pid=94e06a035&amp;color=0,0,0&amp;vtp=1&amp;bbb=1">
                <a:extLst>
                  <a:ext uri="{FF2B5EF4-FFF2-40B4-BE49-F238E27FC236}">
                    <a16:creationId xmlns:a16="http://schemas.microsoft.com/office/drawing/2014/main" id="{72E2738B-153A-AA91-8ED3-0CC46FA53B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048000"/>
              </a:xfrm>
              <a:prstGeom prst="rect">
                <a:avLst/>
              </a:prstGeom>
              <a:blipFill>
                <a:blip r:embed="rId2"/>
                <a:stretch>
                  <a:fillRect l="-1389" b="-28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680942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7586bb4f?pid=c661780f7&amp;color=0,0,0&amp;vtp=1&amp;bt=1&amp;bbb=1"/>
          <p:cNvSpPr/>
          <p:nvPr/>
        </p:nvSpPr>
        <p:spPr>
          <a:xfrm>
            <a:off x="832104" y="1078992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四、解答题（本题共5小题，共77分.解答应写出文字说明、证明过程或演算步骤）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BD.45_1#916f710d8?vop=1&amp;pid=17586bb4f&amp;color=0,0,0&amp;vtp=1&amp;bbb=1&amp;hb=1"/>
              <p:cNvSpPr/>
              <p:nvPr/>
            </p:nvSpPr>
            <p:spPr>
              <a:xfrm>
                <a:off x="832104" y="1576825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3_BD.45_1#916f710d8?vop=1&amp;pid=17586bb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76825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46_1#4cc025c7b?vop=1&amp;pid=916f710d8&amp;color=0,0,0&amp;vtp=1&amp;bbb=1"/>
              <p:cNvSpPr/>
              <p:nvPr/>
            </p:nvSpPr>
            <p:spPr>
              <a:xfrm>
                <a:off x="832104" y="239274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46_1#4cc025c7b?vop=1&amp;pid=916f710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92743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47_1#4cc025c7b?vop=1&amp;pid=916f710d8&amp;color=0,0,0&amp;vtp=1&amp;bbb=1"/>
              <p:cNvSpPr/>
              <p:nvPr/>
            </p:nvSpPr>
            <p:spPr>
              <a:xfrm>
                <a:off x="832104" y="2766060"/>
                <a:ext cx="10533888" cy="21191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3(3+6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)−4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=3(3+4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AN.47_1#4cc025c7b?vop=1&amp;pid=916f710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6060"/>
                <a:ext cx="10533888" cy="2119186"/>
              </a:xfrm>
              <a:prstGeom prst="rect">
                <a:avLst/>
              </a:prstGeom>
              <a:blipFill>
                <a:blip r:embed="rId5"/>
                <a:stretch>
                  <a:fillRect l="-1389" b="-6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8_1#a3c92f542?vop=1&amp;pid=916f710d8&amp;color=0,0,0&amp;vtp=1&amp;bt=1&amp;bbb=1"/>
              <p:cNvSpPr/>
              <p:nvPr/>
            </p:nvSpPr>
            <p:spPr>
              <a:xfrm>
                <a:off x="832104" y="1078992"/>
                <a:ext cx="10533888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8_1#a3c92f542?vop=1&amp;pid=916f710d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965200"/>
              </a:xfrm>
              <a:prstGeom prst="rect">
                <a:avLst/>
              </a:prstGeom>
              <a:blipFill>
                <a:blip r:embed="rId3"/>
                <a:stretch>
                  <a:fillRect l="-1389" b="-1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49_1#a3c92f542?vop=1&amp;pid=916f710d8&amp;color=0,0,0&amp;vtp=1&amp;bbb=1"/>
              <p:cNvSpPr/>
              <p:nvPr/>
            </p:nvSpPr>
            <p:spPr>
              <a:xfrm>
                <a:off x="832104" y="2044700"/>
                <a:ext cx="10533888" cy="29011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49_1#a3c92f542?vop=1&amp;pid=916f710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44700"/>
                <a:ext cx="10533888" cy="2901125"/>
              </a:xfrm>
              <a:prstGeom prst="rect">
                <a:avLst/>
              </a:prstGeom>
              <a:blipFill>
                <a:blip r:embed="rId4"/>
                <a:stretch>
                  <a:fillRect l="-1389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50_1#593fce864?vop=1&amp;pid=17586bb4f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50_1#593fce864?vop=1&amp;pid=17586bb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51_1#20936ba1b?vop=1&amp;pid=593fce864&amp;color=0,0,0&amp;vtp=1&amp;bbb=1"/>
              <p:cNvSpPr/>
              <p:nvPr/>
            </p:nvSpPr>
            <p:spPr>
              <a:xfrm>
                <a:off x="832104" y="148290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51_1#20936ba1b?vop=1&amp;pid=593fce86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2907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2_1#20936ba1b?vop=1&amp;pid=593fce864&amp;color=0,0,0&amp;vtp=1&amp;bbb=1&amp;hb=1"/>
              <p:cNvSpPr/>
              <p:nvPr/>
            </p:nvSpPr>
            <p:spPr>
              <a:xfrm>
                <a:off x="832104" y="1856224"/>
                <a:ext cx="10533888" cy="3116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,无单调递增区间；当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减区间是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，单调递增区间是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52_1#20936ba1b?vop=1&amp;pid=593fce86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6224"/>
                <a:ext cx="10533888" cy="3116644"/>
              </a:xfrm>
              <a:prstGeom prst="rect">
                <a:avLst/>
              </a:prstGeom>
              <a:blipFill>
                <a:blip r:embed="rId5"/>
                <a:stretch>
                  <a:fillRect l="-1389" r="-1331" b="-25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3_1#04710edf4?vop=1&amp;pid=593fce864&amp;color=0,0,0&amp;vtp=1&amp;bt=1&amp;bbb=1"/>
              <p:cNvSpPr/>
              <p:nvPr/>
            </p:nvSpPr>
            <p:spPr>
              <a:xfrm>
                <a:off x="832104" y="1078992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为整数，且当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3_1#04710edf4?vop=1&amp;pid=593fce86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4_1#04710edf4?vop=1&amp;pid=593fce864&amp;color=0,0,0&amp;vtp=1&amp;bbb=1"/>
              <p:cNvSpPr/>
              <p:nvPr/>
            </p:nvSpPr>
            <p:spPr>
              <a:xfrm>
                <a:off x="832104" y="1616774"/>
                <a:ext cx="10533888" cy="3859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时，不等式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)≤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−2≤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−1)−(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(4)=2−2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)=0⇔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+1∈(4,5)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是整数，因此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的最大值为4.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54_1#04710edf4?vop=1&amp;pid=593fce86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16774"/>
                <a:ext cx="10533888" cy="3859530"/>
              </a:xfrm>
              <a:prstGeom prst="rect">
                <a:avLst/>
              </a:prstGeom>
              <a:blipFill>
                <a:blip r:embed="rId4"/>
                <a:stretch>
                  <a:fillRect l="-1389" b="-36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55_1#027a0be74?vop=1&amp;pid=17586bb4f&amp;color=0,0,0&amp;vtp=1&amp;bt=1&amp;bbb=1"/>
              <p:cNvSpPr/>
              <p:nvPr/>
            </p:nvSpPr>
            <p:spPr>
              <a:xfrm>
                <a:off x="832104" y="1078992"/>
                <a:ext cx="10533888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55_1#027a0be74?vop=1&amp;pid=17586bb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548323"/>
              </a:xfrm>
              <a:prstGeom prst="rect">
                <a:avLst/>
              </a:prstGeom>
              <a:blipFill>
                <a:blip r:embed="rId3"/>
                <a:stretch>
                  <a:fillRect l="-1389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56_1#bcef933c4?vop=1&amp;pid=027a0be74&amp;color=0,0,0&amp;vtp=1&amp;bbb=1"/>
              <p:cNvSpPr/>
              <p:nvPr/>
            </p:nvSpPr>
            <p:spPr>
              <a:xfrm>
                <a:off x="832104" y="163328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56_1#bcef933c4?vop=1&amp;pid=027a0be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3284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7_1#bcef933c4?vop=1&amp;pid=027a0be74&amp;color=0,0,0&amp;vtp=1&amp;bbb=1"/>
              <p:cNvSpPr/>
              <p:nvPr/>
            </p:nvSpPr>
            <p:spPr>
              <a:xfrm>
                <a:off x="832104" y="1997774"/>
                <a:ext cx="10533888" cy="79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57_1#bcef933c4?vop=1&amp;pid=027a0be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7774"/>
                <a:ext cx="10533888" cy="798830"/>
              </a:xfrm>
              <a:prstGeom prst="rect">
                <a:avLst/>
              </a:prstGeom>
              <a:blipFill>
                <a:blip r:embed="rId5"/>
                <a:stretch>
                  <a:fillRect l="-1389" b="-167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8e14e85e1?pid=c661780f7&amp;color=0,0,0&amp;vtp=1&amp;bt=1&amp;bbb=1"/>
          <p:cNvSpPr/>
          <p:nvPr/>
        </p:nvSpPr>
        <p:spPr>
          <a:xfrm>
            <a:off x="832104" y="107899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建议用时：120分钟</a:t>
            </a:r>
            <a:endParaRPr lang="en-US" altLang="zh-CN" sz="1800" dirty="0"/>
          </a:p>
        </p:txBody>
      </p:sp>
      <p:sp>
        <p:nvSpPr>
          <p:cNvPr id="3" name="C_2_BD#fd3d704bd?pid=c661780f7&amp;color=0,0,0&amp;vtp=1&amp;bbb=1&amp;hb=1"/>
          <p:cNvSpPr/>
          <p:nvPr/>
        </p:nvSpPr>
        <p:spPr>
          <a:xfrm>
            <a:off x="832104" y="1579245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一、单项选择题（本题共8小题，每小题5分，共40分.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1_1#12de40924?vop=1&amp;pid=fd3d704bd&amp;color=0,0,0&amp;vtp=1&amp;bbb=1"/>
              <p:cNvSpPr/>
              <p:nvPr/>
            </p:nvSpPr>
            <p:spPr>
              <a:xfrm>
                <a:off x="832104" y="258730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1_1#12de40924?vop=1&amp;pid=fd3d70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8730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3_AN.2_1#12de40924.bracket?vop=1&amp;pid=fd3d704bd&amp;color=0,0,0&amp;vpa=1&amp;vtp=1"/>
          <p:cNvSpPr/>
          <p:nvPr/>
        </p:nvSpPr>
        <p:spPr>
          <a:xfrm>
            <a:off x="6469094" y="2583495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C_3_BD.1_2#12de40924.choices?vop=1&amp;pid=fd3d704bd&amp;color=0,0,0&amp;vtp=1&amp;bbb=1"/>
          <p:cNvSpPr/>
          <p:nvPr/>
        </p:nvSpPr>
        <p:spPr>
          <a:xfrm>
            <a:off x="832104" y="295084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3_AS.3_1#12de40924?vop=1&amp;pid=fd3d704bd&amp;color=0,0,0&amp;vtp=1&amp;bbb=1"/>
              <p:cNvSpPr/>
              <p:nvPr/>
            </p:nvSpPr>
            <p:spPr>
              <a:xfrm>
                <a:off x="832104" y="3315335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3_AS.3_1#12de40924?vop=1&amp;pid=fd3d70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15335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8_1#437961106?vop=1&amp;pid=027a0be74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2）在曲线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上，是否存在三个不同的点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平行?若存在，求出直线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的斜率；若不存在，请说明理由.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QO_4_BD.58_1#437961106?vop=1&amp;pid=027a0be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0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59_1#437961106?vop=1&amp;pid=027a0be74&amp;color=0,0,0&amp;vtp=1&amp;bbb=1">
                <a:extLst>
                  <a:ext uri="{FF2B5EF4-FFF2-40B4-BE49-F238E27FC236}">
                    <a16:creationId xmlns:a16="http://schemas.microsoft.com/office/drawing/2014/main" id="{816379A5-1B29-2457-67F7-142421FE608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7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【解】不存在.理由如下：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设存在这样的点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平行，所以直线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无解.故这样的点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不存在.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59_1#437961106?vop=1&amp;pid=027a0be74&amp;color=0,0,0&amp;vtp=1&amp;bbb=1">
                <a:extLst>
                  <a:ext uri="{FF2B5EF4-FFF2-40B4-BE49-F238E27FC236}">
                    <a16:creationId xmlns:a16="http://schemas.microsoft.com/office/drawing/2014/main" id="{816379A5-1B29-2457-67F7-142421FE60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77130"/>
              </a:xfrm>
              <a:prstGeom prst="rect">
                <a:avLst/>
              </a:prstGeom>
              <a:blipFill>
                <a:blip r:embed="rId2"/>
                <a:stretch>
                  <a:fillRect l="-1389" t="-490" b="-28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686833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60_1#4eb658dde?vop=1&amp;pid=17586bb4f&amp;color=0,0,0&amp;vtp=1&amp;bt=1&amp;bbb=1&amp;hb=1"/>
              <p:cNvSpPr/>
              <p:nvPr/>
            </p:nvSpPr>
            <p:spPr>
              <a:xfrm>
                <a:off x="832104" y="1080000"/>
                <a:ext cx="10533888" cy="167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）拉格朗日中值定理反映了函数与导数之间的重要联系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，是微分学中重要的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理论基础之一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.其定理陈述如下：如果函数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上连续，在区间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内可导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，则存在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60_1#4eb658dde?vop=1&amp;pid=17586bb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75130"/>
              </a:xfrm>
              <a:prstGeom prst="rect">
                <a:avLst/>
              </a:prstGeom>
              <a:blipFill>
                <a:blip r:embed="rId3"/>
                <a:stretch>
                  <a:fillRect l="-1389" r="-1505" b="-8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1_1#d656ecaeb?vop=1&amp;pid=4eb658dde&amp;color=0,0,0&amp;vtp=1&amp;bbb=1"/>
              <p:cNvSpPr/>
              <p:nvPr/>
            </p:nvSpPr>
            <p:spPr>
              <a:xfrm>
                <a:off x="832104" y="279481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61_1#d656ecaeb?vop=1&amp;pid=4eb658d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94817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62_1#d656ecaeb?vop=1&amp;pid=4eb658dde&amp;color=0,0,0&amp;vtp=1&amp;bbb=1&amp;hb=1"/>
              <p:cNvSpPr/>
              <p:nvPr/>
            </p:nvSpPr>
            <p:spPr>
              <a:xfrm>
                <a:off x="832104" y="3168134"/>
                <a:ext cx="10533888" cy="2195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【解】根据题意，函数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=3×2+2=8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=3×8+2=26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62_1#d656ecaeb?vop=1&amp;pid=4eb658d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8134"/>
                <a:ext cx="10533888" cy="2195830"/>
              </a:xfrm>
              <a:prstGeom prst="rect">
                <a:avLst/>
              </a:prstGeom>
              <a:blipFill>
                <a:blip r:embed="rId5"/>
                <a:stretch>
                  <a:fillRect l="-1389" b="-6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3_1#6621dee4c?vop=1&amp;pid=4eb658dde&amp;color=0,0,0&amp;vtp=1&amp;bt=1&amp;bbb=1"/>
              <p:cNvSpPr/>
              <p:nvPr/>
            </p:nvSpPr>
            <p:spPr>
              <a:xfrm>
                <a:off x="832104" y="1080000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63_1#6621dee4c?vop=1&amp;pid=4eb658dd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5755"/>
              </a:xfrm>
              <a:prstGeom prst="rect">
                <a:avLst/>
              </a:prstGeom>
              <a:blipFill>
                <a:blip r:embed="rId3"/>
                <a:stretch>
                  <a:fillRect l="-1389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64_1#6621dee4c?vop=1&amp;pid=4eb658dde&amp;color=0,0,0&amp;vtp=1&amp;bbb=1&amp;hb=1"/>
              <p:cNvSpPr/>
              <p:nvPr/>
            </p:nvSpPr>
            <p:spPr>
              <a:xfrm>
                <a:off x="832104" y="1414454"/>
                <a:ext cx="10533888" cy="75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是首项为3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比为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3的等比数列.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64_1#6621dee4c?vop=1&amp;pid=4eb658d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14454"/>
                <a:ext cx="10533888" cy="757555"/>
              </a:xfrm>
              <a:prstGeom prst="rect">
                <a:avLst/>
              </a:prstGeom>
              <a:blipFill>
                <a:blip r:embed="rId4"/>
                <a:stretch>
                  <a:fillRect l="-1389" t="-2419" r="-752" b="-193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65_1#d1983c83e?vop=1&amp;pid=4eb658dde&amp;color=0,0,0&amp;vtp=1&amp;bbb=1&amp;hb=1"/>
              <p:cNvSpPr/>
              <p:nvPr/>
            </p:nvSpPr>
            <p:spPr>
              <a:xfrm>
                <a:off x="832104" y="2176454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，问：是否存在实数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，总有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成立？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65_1#d1983c83e?vop=1&amp;pid=4eb658d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76454"/>
                <a:ext cx="10533888" cy="914400"/>
              </a:xfrm>
              <a:prstGeom prst="rect">
                <a:avLst/>
              </a:prstGeom>
              <a:blipFill>
                <a:blip r:embed="rId5"/>
                <a:stretch>
                  <a:fillRect l="-1389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66_1#d1983c83e?vop=1&amp;pid=4eb658dde&amp;color=0,0,0&amp;vtp=1&amp;bbb=1&amp;hb=1"/>
              <p:cNvSpPr/>
              <p:nvPr/>
            </p:nvSpPr>
            <p:spPr>
              <a:xfrm>
                <a:off x="832104" y="3090916"/>
                <a:ext cx="10533888" cy="28559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【解】存在.由（2）可得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所以存在实数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，满足题意.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66_1#d1983c83e?vop=1&amp;pid=4eb658d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0916"/>
                <a:ext cx="10533888" cy="2855913"/>
              </a:xfrm>
              <a:prstGeom prst="rect">
                <a:avLst/>
              </a:prstGeom>
              <a:blipFill>
                <a:blip r:embed="rId6"/>
                <a:stretch>
                  <a:fillRect l="-1389" t="-853" b="-2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67_1#73134363c?vop=1&amp;pid=17586bb4f&amp;color=0,0,0&amp;vtp=1&amp;bt=1&amp;bbb=1&amp;hb=1"/>
              <p:cNvSpPr/>
              <p:nvPr/>
            </p:nvSpPr>
            <p:spPr>
              <a:xfrm>
                <a:off x="832104" y="108000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）已知数列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，称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为由数列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生成的“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函数”.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QO_3_BD.67_1#73134363c?vop=1&amp;pid=17586bb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2859"/>
              </a:xfrm>
              <a:prstGeom prst="rect">
                <a:avLst/>
              </a:prstGeom>
              <a:blipFill>
                <a:blip r:embed="rId3"/>
                <a:stretch>
                  <a:fillRect l="-1389" r="-8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8_1#688b8caf9?vop=1&amp;pid=73134363c&amp;color=0,0,0&amp;vtp=1&amp;bbb=1"/>
              <p:cNvSpPr/>
              <p:nvPr/>
            </p:nvSpPr>
            <p:spPr>
              <a:xfrm>
                <a:off x="832104" y="190010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68_1#688b8caf9?vop=1&amp;pid=7313436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0102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69_1#688b8caf9?vop=1&amp;pid=73134363c&amp;color=0,0,0&amp;vtp=1&amp;bbb=1&amp;hb=1"/>
              <p:cNvSpPr/>
              <p:nvPr/>
            </p:nvSpPr>
            <p:spPr>
              <a:xfrm>
                <a:off x="832104" y="2273419"/>
                <a:ext cx="1053388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(2,4)=2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的公差为2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=3+4=7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(2,4)=2×1+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×7=2+4+24+112=142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69_1#688b8caf9?vop=1&amp;pid=7313436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3419"/>
                <a:ext cx="10533888" cy="1611059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0_1#d9cb0921d?vop=1&amp;pid=73134363c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70_1#d9cb0921d?vop=1&amp;pid=73134363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71_1#d9cb0921d?vop=1&amp;pid=73134363c&amp;color=0,0,0&amp;vtp=1&amp;bbb=1&amp;hb=1"/>
              <p:cNvSpPr/>
              <p:nvPr/>
            </p:nvSpPr>
            <p:spPr>
              <a:xfrm>
                <a:off x="832104" y="1453634"/>
                <a:ext cx="10533888" cy="402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的公差为1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−2)+⋯+0+1=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也符合上式，所以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4_AN.71_1#d9cb0921d?vop=1&amp;pid=7313436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53634"/>
                <a:ext cx="10533888" cy="4025900"/>
              </a:xfrm>
              <a:prstGeom prst="rect">
                <a:avLst/>
              </a:prstGeom>
              <a:blipFill>
                <a:blip r:embed="rId4"/>
                <a:stretch>
                  <a:fillRect l="-1389" b="-22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71_1#d9cb0921d?vop=1&amp;pid=73134363c&amp;color=0,0,0&amp;vtp=1&amp;bbb=1&amp;hb=1">
                <a:extLst>
                  <a:ext uri="{FF2B5EF4-FFF2-40B4-BE49-F238E27FC236}">
                    <a16:creationId xmlns:a16="http://schemas.microsoft.com/office/drawing/2014/main" id="{4E77D2D5-D29E-9E96-EFF9-7DCBCDEDA347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687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8−12+16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27−27+24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64−48+32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时，均满足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所以满足题意的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的最小值为4.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N.71_1#d9cb0921d?vop=1&amp;pid=73134363c&amp;color=0,0,0&amp;vtp=1&amp;bbb=1&amp;hb=1">
                <a:extLst>
                  <a:ext uri="{FF2B5EF4-FFF2-40B4-BE49-F238E27FC236}">
                    <a16:creationId xmlns:a16="http://schemas.microsoft.com/office/drawing/2014/main" id="{4E77D2D5-D29E-9E96-EFF9-7DCBCDEDA3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87830"/>
              </a:xfrm>
              <a:prstGeom prst="rect">
                <a:avLst/>
              </a:prstGeom>
              <a:blipFill>
                <a:blip r:embed="rId2"/>
                <a:stretch>
                  <a:fillRect l="-1389" b="-83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099832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2_1#479b5b060?vop=1&amp;pid=73134363c&amp;color=0,0,0&amp;vtp=1&amp;bt=1&amp;bbb=1&amp;hb=1"/>
              <p:cNvSpPr/>
              <p:nvPr/>
            </p:nvSpPr>
            <p:spPr>
              <a:xfrm>
                <a:off x="832104" y="1078992"/>
                <a:ext cx="10533888" cy="158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（3）记函数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函数”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72_1#479b5b060?vop=1&amp;pid=73134363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587500"/>
              </a:xfrm>
              <a:prstGeom prst="rect">
                <a:avLst/>
              </a:prstGeom>
              <a:blipFill>
                <a:blip r:embed="rId3"/>
                <a:stretch>
                  <a:fillRect l="-1389" b="-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73_1#479b5b060?vop=1&amp;pid=73134363c&amp;color=0,0,0&amp;vtp=1&amp;bbb=1">
                <a:extLst>
                  <a:ext uri="{FF2B5EF4-FFF2-40B4-BE49-F238E27FC236}">
                    <a16:creationId xmlns:a16="http://schemas.microsoft.com/office/drawing/2014/main" id="{D18C6BB2-D194-78F5-6097-970547889C8C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69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+⋯+[1+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+⋯+[1+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73_1#479b5b060?vop=1&amp;pid=73134363c&amp;color=0,0,0&amp;vtp=1&amp;bbb=1">
                <a:extLst>
                  <a:ext uri="{FF2B5EF4-FFF2-40B4-BE49-F238E27FC236}">
                    <a16:creationId xmlns:a16="http://schemas.microsoft.com/office/drawing/2014/main" id="{D18C6BB2-D194-78F5-6097-970547889C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99000"/>
              </a:xfrm>
              <a:prstGeom prst="rect">
                <a:avLst/>
              </a:prstGeom>
              <a:blipFill>
                <a:blip r:embed="rId2"/>
                <a:stretch>
                  <a:fillRect l="-1389" b="-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248220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2970e15d5?vop=1&amp;pid=fd3d704bd&amp;color=0,0,0&amp;vtp=1&amp;bt=1&amp;bbb=1"/>
              <p:cNvSpPr/>
              <p:nvPr/>
            </p:nvSpPr>
            <p:spPr>
              <a:xfrm>
                <a:off x="832104" y="1078993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的图象的切线，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则切线方程为(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3_BD.4_1#2970e15d5?vop=1&amp;pid=fd3d704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2970e15d5.bracket?vop=1&amp;pid=fd3d704bd&amp;color=0,0,0&amp;vpa=2&amp;vtp=1"/>
          <p:cNvSpPr/>
          <p:nvPr/>
        </p:nvSpPr>
        <p:spPr>
          <a:xfrm>
            <a:off x="7390416" y="1303528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4_2#2970e15d5.choices?vop=1&amp;pid=fd3d704bd&amp;color=0,0,0&amp;vtp=1&amp;bbb=1"/>
              <p:cNvSpPr/>
              <p:nvPr/>
            </p:nvSpPr>
            <p:spPr>
              <a:xfrm>
                <a:off x="832104" y="160477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4_2#2970e15d5.choices?vop=1&amp;pid=fd3d70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4772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6_1#2970e15d5?vop=1&amp;pid=fd3d704bd&amp;color=0,0,0&amp;vtp=1&amp;bbb=1&amp;hb=1"/>
              <p:cNvSpPr/>
              <p:nvPr/>
            </p:nvSpPr>
            <p:spPr>
              <a:xfrm>
                <a:off x="832104" y="1969262"/>
                <a:ext cx="10533888" cy="1789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【解析】设切点坐标为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切线的斜率为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为切线过点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代入切线方程中，可得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则所求切线方程为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3_AS.6_1#2970e15d5?vop=1&amp;pid=fd3d70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69262"/>
                <a:ext cx="10533888" cy="1789430"/>
              </a:xfrm>
              <a:prstGeom prst="rect">
                <a:avLst/>
              </a:prstGeom>
              <a:blipFill>
                <a:blip r:embed="rId5"/>
                <a:stretch>
                  <a:fillRect l="-1389" r="-868" b="-7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7_1#d7310ee36?vop=1&amp;pid=fd3d704bd&amp;color=0,0,0&amp;vtp=1&amp;bt=1&amp;bbb=1"/>
              <p:cNvSpPr/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上可导，且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的导数，则“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3_BD.7_1#d7310ee36?vop=1&amp;pid=fd3d704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8_1#d7310ee36.bracket?vop=1&amp;pid=fd3d704bd&amp;color=0,0,0&amp;vpa=3&amp;vtp=1"/>
          <p:cNvSpPr/>
          <p:nvPr/>
        </p:nvSpPr>
        <p:spPr>
          <a:xfrm>
            <a:off x="9882284" y="107518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3_BD.7_2#d7310ee36.choices?vop=1&amp;pid=fd3d704bd&amp;color=0,0,0&amp;vtp=1&amp;bbb=1"/>
          <p:cNvSpPr/>
          <p:nvPr/>
        </p:nvSpPr>
        <p:spPr>
          <a:xfrm>
            <a:off x="832104" y="14439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9_1#d7310ee36?vop=1&amp;pid=fd3d704bd&amp;color=0,0,0&amp;vtp=1&amp;bbb=1"/>
              <p:cNvSpPr/>
              <p:nvPr/>
            </p:nvSpPr>
            <p:spPr>
              <a:xfrm>
                <a:off x="832104" y="2225675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的定义域都为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，两边同时求导，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)]′=[−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为偶函数时，取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，显然满足条件，但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显然不是奇函数.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为偶函数”的充分不必要条件.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AS.9_1#d7310ee36?vop=1&amp;pid=fd3d704b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25675"/>
                <a:ext cx="10533888" cy="3288030"/>
              </a:xfrm>
              <a:prstGeom prst="rect">
                <a:avLst/>
              </a:prstGeom>
              <a:blipFill>
                <a:blip r:embed="rId4"/>
                <a:stretch>
                  <a:fillRect l="-1389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0_1#febb9b2c0?vop=1&amp;pid=fd3d704bd&amp;color=0,0,0&amp;vtp=1&amp;bt=1&amp;bbb=1&amp;hb=1"/>
              <p:cNvSpPr/>
              <p:nvPr/>
            </p:nvSpPr>
            <p:spPr>
              <a:xfrm>
                <a:off x="832104" y="107899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设首项为1的数列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的个位数字为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0_1#febb9b2c0?vop=1&amp;pid=fd3d704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1_1#febb9b2c0.bracket?vop=1&amp;pid=fd3d704bd&amp;color=0,0,0&amp;vpa=4&amp;vtp=1"/>
          <p:cNvSpPr/>
          <p:nvPr/>
        </p:nvSpPr>
        <p:spPr>
          <a:xfrm>
            <a:off x="1015460" y="1484757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3_BD.10_2#febb9b2c0.choices?vop=1&amp;pid=fd3d704bd&amp;color=0,0,0&amp;vtp=1&amp;bbb=1"/>
          <p:cNvSpPr/>
          <p:nvPr/>
        </p:nvSpPr>
        <p:spPr>
          <a:xfrm>
            <a:off x="832104" y="190315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EX.12_1#febb9b2c0?vop=1&amp;pid=fd3d704bd&amp;color=0,0,0&amp;vtp=1&amp;bbb=1&amp;hb=1">
                <a:extLst>
                  <a:ext uri="{FF2B5EF4-FFF2-40B4-BE49-F238E27FC236}">
                    <a16:creationId xmlns:a16="http://schemas.microsoft.com/office/drawing/2014/main" id="{9FA37863-C035-04FF-2D33-0F66DA2EFD24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668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是公差为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赋值计算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运用累加法可得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EX.12_1#febb9b2c0?vop=1&amp;pid=fd3d704bd&amp;color=0,0,0&amp;vtp=1&amp;bbb=1&amp;hb=1">
                <a:extLst>
                  <a:ext uri="{FF2B5EF4-FFF2-40B4-BE49-F238E27FC236}">
                    <a16:creationId xmlns:a16="http://schemas.microsoft.com/office/drawing/2014/main" id="{9FA37863-C035-04FF-2D33-0F66DA2EFD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68655"/>
              </a:xfrm>
              <a:prstGeom prst="rect">
                <a:avLst/>
              </a:prstGeom>
              <a:blipFill>
                <a:blip r:embed="rId2"/>
                <a:stretch>
                  <a:fillRect l="-1389" t="-7273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AS.13_1#febb9b2c0?vop=1&amp;pid=fd3d704bd&amp;color=0,0,0&amp;vtp=1&amp;bbb=1&amp;hb=1">
                <a:extLst>
                  <a:ext uri="{FF2B5EF4-FFF2-40B4-BE49-F238E27FC236}">
                    <a16:creationId xmlns:a16="http://schemas.microsoft.com/office/drawing/2014/main" id="{6E4C8443-536B-0556-3582-6444B5CAF9CD}"/>
                  </a:ext>
                </a:extLst>
              </p:cNvPr>
              <p:cNvSpPr/>
              <p:nvPr/>
            </p:nvSpPr>
            <p:spPr>
              <a:xfrm>
                <a:off x="832104" y="1750822"/>
                <a:ext cx="10533888" cy="4303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是公差为2的等差数列，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−1)(3+2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也符合上式，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的个位数为5.故选D.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3_AS.13_1#febb9b2c0?vop=1&amp;pid=fd3d704bd&amp;color=0,0,0&amp;vtp=1&amp;bbb=1&amp;hb=1">
                <a:extLst>
                  <a:ext uri="{FF2B5EF4-FFF2-40B4-BE49-F238E27FC236}">
                    <a16:creationId xmlns:a16="http://schemas.microsoft.com/office/drawing/2014/main" id="{6E4C8443-536B-0556-3582-6444B5CAF9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50822"/>
                <a:ext cx="10533888" cy="4303459"/>
              </a:xfrm>
              <a:prstGeom prst="rect">
                <a:avLst/>
              </a:prstGeom>
              <a:blipFill>
                <a:blip r:embed="rId3"/>
                <a:stretch>
                  <a:fillRect l="-1389" t="-708" b="-32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623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4_1#b6b93f487?vop=1&amp;pid=fd3d704bd&amp;color=0,0,0&amp;vtp=1&amp;bt=1&amp;bbb=1&amp;hb=1"/>
              <p:cNvSpPr/>
              <p:nvPr/>
            </p:nvSpPr>
            <p:spPr>
              <a:xfrm>
                <a:off x="832104" y="1080000"/>
                <a:ext cx="10533888" cy="205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月相是指天文学中对于地球上看到的月球被太阳照亮部分的称呼.将一个记录连续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15天月相变化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，将满月等分成240份，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天月球被太阳照亮部分所占满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月的份数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.已知第1天月球被太阳照亮部分占满月的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；第15天为满月，即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1项到第5项是公比为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的等比数列，第5项到第15项是公差为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均为正整数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4_1#b6b93f487?vop=1&amp;pid=fd3d704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52955"/>
              </a:xfrm>
              <a:prstGeom prst="rect">
                <a:avLst/>
              </a:prstGeom>
              <a:blipFill>
                <a:blip r:embed="rId3"/>
                <a:stretch>
                  <a:fillRect l="-1389" r="-752" b="-71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5_1#b6b93f487.bracket?vop=1&amp;pid=fd3d704bd&amp;color=0,0,0&amp;vpa=5&amp;vtp=1"/>
          <p:cNvSpPr/>
          <p:nvPr/>
        </p:nvSpPr>
        <p:spPr>
          <a:xfrm>
            <a:off x="1483709" y="27684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3_BD.14_2#b6b93f487.choices?vop=1&amp;pid=fd3d704bd&amp;color=0,0,0&amp;vtp=1&amp;bbb=1"/>
          <p:cNvSpPr/>
          <p:nvPr/>
        </p:nvSpPr>
        <p:spPr>
          <a:xfrm>
            <a:off x="832104" y="313727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6_1#b6b93f487?vop=1&amp;pid=fd3d704bd&amp;color=0,0,0&amp;vtp=1&amp;bbb=1&amp;hb=1"/>
              <p:cNvSpPr/>
              <p:nvPr/>
            </p:nvSpPr>
            <p:spPr>
              <a:xfrm>
                <a:off x="832104" y="3501763"/>
                <a:ext cx="10533888" cy="7731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不是正整数，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≥405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不是正整数.所以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3_AS.16_1#b6b93f487?vop=1&amp;pid=fd3d70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01763"/>
                <a:ext cx="10533888" cy="773113"/>
              </a:xfrm>
              <a:prstGeom prst="rect">
                <a:avLst/>
              </a:prstGeom>
              <a:blipFill>
                <a:blip r:embed="rId4"/>
                <a:stretch>
                  <a:fillRect l="-1389" r="-5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7_1#1e8afe083?vop=1&amp;pid=fd3d704bd&amp;color=0,0,0&amp;vtp=1&amp;bt=1&amp;bbb=1"/>
              <p:cNvSpPr/>
              <p:nvPr/>
            </p:nvSpPr>
            <p:spPr>
              <a:xfrm>
                <a:off x="832104" y="1078992"/>
                <a:ext cx="10533888" cy="833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则以下说法中正确的个数是(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3_BD.17_1#1e8afe083?vop=1&amp;pid=fd3d704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833057"/>
              </a:xfrm>
              <a:prstGeom prst="rect">
                <a:avLst/>
              </a:prstGeom>
              <a:blipFill>
                <a:blip r:embed="rId3"/>
                <a:stretch>
                  <a:fillRect l="-1389" r="-1563" b="-160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8_1#1e8afe083.bracket?vop=1&amp;pid=fd3d704bd&amp;color=0,0,0&amp;vpa=6&amp;vtp=1"/>
          <p:cNvSpPr/>
          <p:nvPr/>
        </p:nvSpPr>
        <p:spPr>
          <a:xfrm>
            <a:off x="10843989" y="120999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3_BD.17_2#1e8afe083.choices?vop=1&amp;pid=fd3d704bd&amp;color=0,0,0&amp;vtp=1&amp;bbb=1"/>
          <p:cNvSpPr/>
          <p:nvPr/>
        </p:nvSpPr>
        <p:spPr>
          <a:xfrm>
            <a:off x="832104" y="191408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9_1#1e8afe083?vop=1&amp;pid=fd3d704bd&amp;color=0,0,0&amp;vtp=1&amp;bbb=1&amp;hb=1"/>
              <p:cNvSpPr/>
              <p:nvPr/>
            </p:nvSpPr>
            <p:spPr>
              <a:xfrm>
                <a:off x="832104" y="2278571"/>
                <a:ext cx="10533888" cy="36878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，故①正确；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的奇数项是以3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为公差的等差数列，偶数项是以5为首项，6为公差的等差数列，则当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，故②正确；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=5+11+⋯+6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(5+6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，故③正确.故选D.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3_AS.19_1#1e8afe083?vop=1&amp;pid=fd3d704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571"/>
                <a:ext cx="10533888" cy="3687826"/>
              </a:xfrm>
              <a:prstGeom prst="rect">
                <a:avLst/>
              </a:prstGeom>
              <a:blipFill>
                <a:blip r:embed="rId4"/>
                <a:stretch>
                  <a:fillRect l="-1389" r="-3009" b="-21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6020</Words>
  <Application>Microsoft Office PowerPoint</Application>
  <PresentationFormat>宽屏</PresentationFormat>
  <Paragraphs>336</Paragraphs>
  <Slides>38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5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2025-10-22T07:28:32Z</dcterms:created>
  <dcterms:modified xsi:type="dcterms:W3CDTF">2025-10-22T07:50:50Z</dcterms:modified>
  <cp:category/>
  <cp:contentStatus/>
</cp:coreProperties>
</file>