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9" r:id="rId28"/>
    <p:sldId id="282" r:id="rId29"/>
    <p:sldId id="290" r:id="rId30"/>
    <p:sldId id="283" r:id="rId31"/>
    <p:sldId id="284" r:id="rId32"/>
    <p:sldId id="285" r:id="rId33"/>
    <p:sldId id="286" r:id="rId34"/>
    <p:sldId id="287" r:id="rId35"/>
    <p:sldId id="291" r:id="rId36"/>
    <p:sldId id="288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8542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c71d3e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数列的新背景及新定义问题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1c22ec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等差、等比数列的定义、基本量的计算及性质应用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2813def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数列求通项与数列求和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c7a54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数列与不等式的综合问题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EX.16_1#a49dd5387?vop=1&amp;pid=b31c22ec8&amp;color=0,0,0&amp;vtp=1&amp;bt=1&amp;bbb=1"/>
              <p:cNvSpPr/>
              <p:nvPr/>
            </p:nvSpPr>
            <p:spPr>
              <a:xfrm>
                <a:off x="832104" y="1508760"/>
                <a:ext cx="10533888" cy="24940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8−(−1)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10×(−4+23)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EX.16_1#a49dd5387?vop=1&amp;pid=b31c22e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94026"/>
              </a:xfrm>
              <a:prstGeom prst="rect">
                <a:avLst/>
              </a:prstGeom>
              <a:blipFill>
                <a:blip r:embed="rId3"/>
                <a:stretch>
                  <a:fillRect l="-1389" b="-31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7_1#c773da56e?vop=1&amp;pid=b31c22ec8&amp;color=0,0,0&amp;vtp=1&amp;bt=1&amp;bbb=1"/>
          <p:cNvSpPr/>
          <p:nvPr/>
        </p:nvSpPr>
        <p:spPr>
          <a:xfrm>
            <a:off x="832104" y="1508760"/>
            <a:ext cx="10621963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若一个等比数列的各项均为正数，且前4项的和等于4，前8项的和等于68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，则这个数列的公比等于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4_AN.18_1#c773da56e.blank?vop=1&amp;pid=b31c22ec8&amp;color=0,0,0&amp;vpa=5&amp;vtp=1"/>
          <p:cNvSpPr/>
          <p:nvPr/>
        </p:nvSpPr>
        <p:spPr>
          <a:xfrm>
            <a:off x="10951622" y="146685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9_1#c773da56e?vop=1&amp;pid=b31c22ec8&amp;color=0,0,0&amp;vtp=1&amp;bbb=1"/>
              <p:cNvSpPr/>
              <p:nvPr/>
            </p:nvSpPr>
            <p:spPr>
              <a:xfrm>
                <a:off x="832104" y="1875790"/>
                <a:ext cx="10533888" cy="2806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【解析】设该等比数列为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关键点由等比数列的各项均为正数，可知公比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=8≠68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提示：使用等比数列前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项和公式时，先考虑公比是否为1）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据题意可得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8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（负值舍去）.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19_1#c773da56e?vop=1&amp;pid=b31c22e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2806700"/>
              </a:xfrm>
              <a:prstGeom prst="rect">
                <a:avLst/>
              </a:prstGeom>
              <a:blipFill>
                <a:blip r:embed="rId3"/>
                <a:stretch>
                  <a:fillRect l="-1389" b="-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EX.20_1#c773da56e?vop=1&amp;pid=b31c22ec8&amp;color=0,0,0&amp;vtp=1&amp;bt=1&amp;bbb=1&amp;hb=1"/>
              <p:cNvSpPr/>
              <p:nvPr/>
            </p:nvSpPr>
            <p:spPr>
              <a:xfrm>
                <a:off x="832104" y="1508760"/>
                <a:ext cx="10533888" cy="2497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由解析可知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该数列的公比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是不为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68−4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负值舍去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解析可知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该数列的公比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是不为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由已知可得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负值舍去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EX.20_1#c773da56e?vop=1&amp;pid=b31c22e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97455"/>
              </a:xfrm>
              <a:prstGeom prst="rect">
                <a:avLst/>
              </a:prstGeom>
              <a:blipFill>
                <a:blip r:embed="rId3"/>
                <a:stretch>
                  <a:fillRect l="-1389" r="-2025" b="-58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1_1#c6b64c66b?vop=1&amp;pid=a2813def0&amp;color=0,0,0&amp;vtp=1&amp;bt=1&amp;bbb=1"/>
              <p:cNvSpPr/>
              <p:nvPr/>
            </p:nvSpPr>
            <p:spPr>
              <a:xfrm>
                <a:off x="832104" y="1508760"/>
                <a:ext cx="10533888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1_1#c6b64c66b?vop=1&amp;pid=a2813de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87400"/>
              </a:xfrm>
              <a:prstGeom prst="rect">
                <a:avLst/>
              </a:prstGeom>
              <a:blipFill>
                <a:blip r:embed="rId3"/>
                <a:stretch>
                  <a:fillRect l="-1389" b="-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2_1#3aca13284?vop=1&amp;pid=c6b64c66b&amp;color=0,0,0&amp;vtp=1&amp;bbb=1"/>
              <p:cNvSpPr/>
              <p:nvPr/>
            </p:nvSpPr>
            <p:spPr>
              <a:xfrm>
                <a:off x="832104" y="22987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,写出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2_1#3aca13284?vop=1&amp;pid=c6b64c66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870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3_1#3aca13284?vop=1&amp;pid=c6b64c66b&amp;color=0,0,0&amp;vtp=1&amp;bbb=1"/>
              <p:cNvSpPr/>
              <p:nvPr/>
            </p:nvSpPr>
            <p:spPr>
              <a:xfrm>
                <a:off x="832104" y="266319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+2+1=5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是以2为首项，3为公差的等差数列,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3_1#3aca13284?vop=1&amp;pid=c6b64c66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3190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4_1#c8e9b33cb?vop=1&amp;pid=c6b64c66b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的前20项和.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4_1#c8e9b33cb?vop=1&amp;pid=c6b64c66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5_1#c8e9b33cb?vop=1&amp;pid=c6b64c66b&amp;color=0,0,0&amp;vtp=1&amp;bbb=1"/>
              <p:cNvSpPr/>
              <p:nvPr/>
            </p:nvSpPr>
            <p:spPr>
              <a:xfrm>
                <a:off x="832104" y="1875282"/>
                <a:ext cx="10533888" cy="3605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的前20项和为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知可将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为奇数的情况转化求解）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=2×10+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×3=155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的前20项和为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2×155−10=300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5_1#c8e9b33cb?vop=1&amp;pid=c6b64c66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605530"/>
              </a:xfrm>
              <a:prstGeom prst="rect">
                <a:avLst/>
              </a:prstGeom>
              <a:blipFill>
                <a:blip r:embed="rId4"/>
                <a:stretch>
                  <a:fillRect l="-1389" b="-3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6_1#dbb322ab4?vop=1&amp;pid=a2813def0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6_1#dbb322ab4?vop=1&amp;pid=a2813de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7_1#69d5607ec?vop=1&amp;pid=dbb322ab4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7_1#69d5607ec?vop=1&amp;pid=dbb322a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8_1#69d5607ec?vop=1&amp;pid=dbb322ab4&amp;color=0,0,0&amp;vtp=1&amp;bbb=1"/>
              <p:cNvSpPr/>
              <p:nvPr/>
            </p:nvSpPr>
            <p:spPr>
              <a:xfrm>
                <a:off x="832104" y="2290572"/>
                <a:ext cx="10533888" cy="11920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,两式相减得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是首项为4，公比为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=4⋅(−3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8_1#69d5607ec?vop=1&amp;pid=dbb322ab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192086"/>
              </a:xfrm>
              <a:prstGeom prst="rect">
                <a:avLst/>
              </a:prstGeom>
              <a:blipFill>
                <a:blip r:embed="rId5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c013aa063?vop=1&amp;pid=dbb322ab4&amp;color=0,0,0&amp;vtp=1&amp;bt=1&amp;bbb=1"/>
              <p:cNvSpPr/>
              <p:nvPr/>
            </p:nvSpPr>
            <p:spPr>
              <a:xfrm>
                <a:off x="832104" y="1508760"/>
                <a:ext cx="10533888" cy="3634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9_1#c013aa063?vop=1&amp;pid=dbb322ab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411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0_1#c013aa063?vop=1&amp;pid=dbb322ab4&amp;color=0,0,0&amp;vtp=1&amp;bbb=1&amp;hb=1"/>
              <p:cNvSpPr/>
              <p:nvPr/>
            </p:nvSpPr>
            <p:spPr>
              <a:xfrm>
                <a:off x="832104" y="1875282"/>
                <a:ext cx="10533888" cy="206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【解】由（1）及题意得，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=4(1⋅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=4(1⋅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，两式相减可得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30_1#c013aa063?vop=1&amp;pid=dbb322ab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068830"/>
              </a:xfrm>
              <a:prstGeom prst="rect">
                <a:avLst/>
              </a:prstGeom>
              <a:blipFill>
                <a:blip r:embed="rId4"/>
                <a:stretch>
                  <a:fillRect l="-1389" b="-6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31_1#c013aa063?vop=1&amp;pid=dbb322ab4&amp;color=0,0,0&amp;vtp=1&amp;bbb=1&amp;hb=1"/>
              <p:cNvSpPr/>
              <p:nvPr/>
            </p:nvSpPr>
            <p:spPr>
              <a:xfrm>
                <a:off x="832104" y="3945382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同时减去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−(2×1−1)⋅3=1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满足上式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EX.31_1#c013aa063?vop=1&amp;pid=dbb322ab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5382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r="-23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2_1#de3394a6d?vop=1&amp;pid=a2813def0&amp;color=0,0,0&amp;vtp=1&amp;bt=1&amp;bbb=1"/>
              <p:cNvSpPr/>
              <p:nvPr/>
            </p:nvSpPr>
            <p:spPr>
              <a:xfrm>
                <a:off x="832104" y="1508760"/>
                <a:ext cx="10533888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2_1#de3394a6d?vop=1&amp;pid=a2813de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41630"/>
              </a:xfrm>
              <a:prstGeom prst="rect">
                <a:avLst/>
              </a:prstGeom>
              <a:blipFill>
                <a:blip r:embed="rId3"/>
                <a:stretch>
                  <a:fillRect l="-1389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3_1#0a5aa9e1a?vop=1&amp;pid=de3394a6d&amp;color=0,0,0&amp;vtp=1&amp;bbb=1"/>
              <p:cNvSpPr/>
              <p:nvPr/>
            </p:nvSpPr>
            <p:spPr>
              <a:xfrm>
                <a:off x="832104" y="1893379"/>
                <a:ext cx="10533888" cy="34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3_1#0a5aa9e1a?vop=1&amp;pid=de3394a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3379"/>
                <a:ext cx="10533888" cy="344805"/>
              </a:xfrm>
              <a:prstGeom prst="rect">
                <a:avLst/>
              </a:prstGeom>
              <a:blipFill>
                <a:blip r:embed="rId4"/>
                <a:stretch>
                  <a:fillRect l="-1389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4_1#0a5aa9e1a?vop=1&amp;pid=de3394a6d&amp;color=0,0,0&amp;vtp=1&amp;bbb=1"/>
              <p:cNvSpPr/>
              <p:nvPr/>
            </p:nvSpPr>
            <p:spPr>
              <a:xfrm>
                <a:off x="832104" y="2242820"/>
                <a:ext cx="10533888" cy="3484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=0=1−1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4_1#0a5aa9e1a?vop=1&amp;pid=de3394a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2820"/>
                <a:ext cx="10533888" cy="3484880"/>
              </a:xfrm>
              <a:prstGeom prst="rect">
                <a:avLst/>
              </a:prstGeom>
              <a:blipFill>
                <a:blip r:embed="rId5"/>
                <a:stretch>
                  <a:fillRect l="-1389" t="-175" b="-3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35_1#0a5aa9e1a?vop=1&amp;pid=de3394a6d&amp;color=0,0,0&amp;vtp=1&amp;bt=1&amp;bbb=1"/>
              <p:cNvSpPr/>
              <p:nvPr/>
            </p:nvSpPr>
            <p:spPr>
              <a:xfrm>
                <a:off x="832104" y="1508760"/>
                <a:ext cx="10533888" cy="44936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,①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累乘法得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满足上式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EX.35_1#0a5aa9e1a?vop=1&amp;pid=de3394a6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93641"/>
              </a:xfrm>
              <a:prstGeom prst="rect">
                <a:avLst/>
              </a:prstGeom>
              <a:blipFill>
                <a:blip r:embed="rId3"/>
                <a:stretch>
                  <a:fillRect l="-1389" t="-543" b="-2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6_1#ab79bded8?vop=1&amp;pid=de3394a6d&amp;color=0,0,0&amp;vtp=1&amp;bt=1&amp;bbb=1"/>
              <p:cNvSpPr/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6_1#ab79bded8?vop=1&amp;pid=de3394a6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7_1#ab79bded8?vop=1&amp;pid=de3394a6d&amp;color=0,0,0&amp;vtp=1&amp;bbb=1"/>
              <p:cNvSpPr/>
              <p:nvPr/>
            </p:nvSpPr>
            <p:spPr>
              <a:xfrm>
                <a:off x="832104" y="2019109"/>
                <a:ext cx="10533888" cy="2941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③−④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=2−(2+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7_1#ab79bded8?vop=1&amp;pid=de3394a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109"/>
                <a:ext cx="10533888" cy="2941638"/>
              </a:xfrm>
              <a:prstGeom prst="rect">
                <a:avLst/>
              </a:prstGeom>
              <a:blipFill>
                <a:blip r:embed="rId4"/>
                <a:stretch>
                  <a:fillRect l="-1389" b="-28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b6e6ea03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7b6e6ea03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真题上分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8_1#573a916e1?vop=1&amp;pid=4c7a54dd3&amp;color=0,0,0&amp;vtp=1&amp;bt=1&amp;bbb=1"/>
              <p:cNvSpPr/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8_1#573a916e1?vop=1&amp;pid=4c7a54dd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9_1#7ae1d12e0?vop=1&amp;pid=573a916e1&amp;color=0,0,0&amp;vtp=1&amp;bbb=1"/>
              <p:cNvSpPr/>
              <p:nvPr/>
            </p:nvSpPr>
            <p:spPr>
              <a:xfrm>
                <a:off x="832104" y="198094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9_1#7ae1d12e0?vop=1&amp;pid=573a916e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0946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0_1#7ae1d12e0?vop=1&amp;pid=573a916e1&amp;color=0,0,0&amp;vtp=1&amp;bbb=1"/>
              <p:cNvSpPr/>
              <p:nvPr/>
            </p:nvSpPr>
            <p:spPr>
              <a:xfrm>
                <a:off x="832104" y="2345436"/>
                <a:ext cx="10533888" cy="3386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【解】由题知，数列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满足上式，所以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提示：不要忽略验证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是否满足）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0_1#7ae1d12e0?vop=1&amp;pid=573a916e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45436"/>
                <a:ext cx="10533888" cy="3386455"/>
              </a:xfrm>
              <a:prstGeom prst="rect">
                <a:avLst/>
              </a:prstGeom>
              <a:blipFill>
                <a:blip r:embed="rId5"/>
                <a:stretch>
                  <a:fillRect l="-1389" b="-36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41_1#7ae1d12e0?vop=1&amp;pid=573a916e1&amp;color=0,0,0&amp;vtp=1&amp;bt=1&amp;bbb=1"/>
              <p:cNvSpPr/>
              <p:nvPr/>
            </p:nvSpPr>
            <p:spPr>
              <a:xfrm>
                <a:off x="832104" y="1508760"/>
                <a:ext cx="10533888" cy="3379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EX.41_1#7ae1d12e0?vop=1&amp;pid=573a916e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79978"/>
              </a:xfrm>
              <a:prstGeom prst="rect">
                <a:avLst/>
              </a:prstGeom>
              <a:blipFill>
                <a:blip r:embed="rId3"/>
                <a:stretch>
                  <a:fillRect l="-1389" b="-2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2_1#94b4d6752?vop=1&amp;pid=573a916e1&amp;color=0,0,0&amp;vtp=1&amp;bt=1&amp;bbb=1"/>
              <p:cNvSpPr/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2_1#94b4d6752?vop=1&amp;pid=573a916e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3_1#94b4d6752?vop=1&amp;pid=573a916e1&amp;color=0,0,0&amp;vtp=1&amp;bbb=1&amp;hb=1"/>
              <p:cNvSpPr/>
              <p:nvPr/>
            </p:nvSpPr>
            <p:spPr>
              <a:xfrm>
                <a:off x="832104" y="2095500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【证明】由（1）知，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43_1#94b4d6752?vop=1&amp;pid=573a916e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5500"/>
                <a:ext cx="10533888" cy="939800"/>
              </a:xfrm>
              <a:prstGeom prst="rect">
                <a:avLst/>
              </a:prstGeom>
              <a:blipFill>
                <a:blip r:embed="rId4"/>
                <a:stretch>
                  <a:fillRect l="-1389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4_1#82038b156?vop=1&amp;pid=4c7a54dd3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为公差不为零的等差数列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项和.已知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4_1#82038b156?vop=1&amp;pid=4c7a54dd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5_1#3273f6cb8?vop=1&amp;pid=82038b156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5_1#3273f6cb8?vop=1&amp;pid=82038b1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6_1#3273f6cb8?vop=1&amp;pid=82038b156&amp;color=0,0,0&amp;vtp=1&amp;bbb=1"/>
              <p:cNvSpPr/>
              <p:nvPr/>
            </p:nvSpPr>
            <p:spPr>
              <a:xfrm>
                <a:off x="832104" y="2290572"/>
                <a:ext cx="10533888" cy="134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+10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−1)×2=2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6_1#3273f6cb8?vop=1&amp;pid=82038b1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346200"/>
              </a:xfrm>
              <a:prstGeom prst="rect">
                <a:avLst/>
              </a:prstGeom>
              <a:blipFill>
                <a:blip r:embed="rId5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47_1#8c7f21b89?vop=1&amp;pid=82038b156&amp;color=0,0,0&amp;vtp=1&amp;bbb=1"/>
              <p:cNvSpPr/>
              <p:nvPr/>
            </p:nvSpPr>
            <p:spPr>
              <a:xfrm>
                <a:off x="832104" y="3649472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47_1#8c7f21b89?vop=1&amp;pid=82038b1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49472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48_1#8c7f21b89?vop=1&amp;pid=82038b156&amp;color=0,0,0&amp;vtp=1&amp;bbb=1"/>
              <p:cNvSpPr/>
              <p:nvPr/>
            </p:nvSpPr>
            <p:spPr>
              <a:xfrm>
                <a:off x="832104" y="4013962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【解】结合（1）可知，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−1)×2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等价于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的最小值为7.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48_1#8c7f21b89?vop=1&amp;pid=82038b15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13962"/>
                <a:ext cx="10533888" cy="1217930"/>
              </a:xfrm>
              <a:prstGeom prst="rect">
                <a:avLst/>
              </a:prstGeom>
              <a:blipFill>
                <a:blip r:embed="rId7"/>
                <a:stretch>
                  <a:fillRect l="-1389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49_1#82038b156?vop=1&amp;pid=4c7a54dd3&amp;color=0,0,0&amp;vtp=1&amp;bt=1&amp;bbb=1&amp;hb=1"/>
              <p:cNvSpPr/>
              <p:nvPr/>
            </p:nvSpPr>
            <p:spPr>
              <a:xfrm>
                <a:off x="832104" y="1508760"/>
                <a:ext cx="10533888" cy="2916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的公差不为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−3)×2=2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=−4+2(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−1)−6&gt;0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49_1#82038b156?vop=1&amp;pid=4c7a54dd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16555"/>
              </a:xfrm>
              <a:prstGeom prst="rect">
                <a:avLst/>
              </a:prstGeom>
              <a:blipFill>
                <a:blip r:embed="rId3"/>
                <a:stretch>
                  <a:fillRect l="-1389" b="-48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0_1#72393edd1?vop=1&amp;pid=4c7a54dd3&amp;color=0,0,0&amp;vtp=1&amp;bt=1&amp;bbb=1&amp;hb=1"/>
              <p:cNvSpPr/>
              <p:nvPr/>
            </p:nvSpPr>
            <p:spPr>
              <a:xfrm>
                <a:off x="832104" y="1508760"/>
                <a:ext cx="10533888" cy="10591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50_1#72393edd1?vop=1&amp;pid=4c7a54dd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059180"/>
              </a:xfrm>
              <a:prstGeom prst="rect">
                <a:avLst/>
              </a:prstGeom>
              <a:blipFill>
                <a:blip r:embed="rId3"/>
                <a:stretch>
                  <a:fillRect l="-1389" b="-132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1_1#ac79ef235?vop=1&amp;pid=72393edd1&amp;color=0,0,0&amp;vtp=1&amp;bbb=1"/>
              <p:cNvSpPr/>
              <p:nvPr/>
            </p:nvSpPr>
            <p:spPr>
              <a:xfrm>
                <a:off x="832104" y="2611437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51_1#ac79ef235?vop=1&amp;pid=72393e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11437"/>
                <a:ext cx="10533888" cy="354330"/>
              </a:xfrm>
              <a:prstGeom prst="rect">
                <a:avLst/>
              </a:prstGeom>
              <a:blipFill>
                <a:blip r:embed="rId4"/>
                <a:stretch>
                  <a:fillRect l="-1389" t="-1695" b="-372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2_1#ac79ef235?vop=1&amp;pid=72393edd1&amp;color=0,0,0&amp;vtp=1&amp;bbb=1"/>
              <p:cNvSpPr/>
              <p:nvPr/>
            </p:nvSpPr>
            <p:spPr>
              <a:xfrm>
                <a:off x="832104" y="2974848"/>
                <a:ext cx="10533888" cy="3116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−6,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−6)+(2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)+(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−6)=16,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52_1#ac79ef235?vop=1&amp;pid=72393e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74848"/>
                <a:ext cx="10533888" cy="3116580"/>
              </a:xfrm>
              <a:prstGeom prst="rect">
                <a:avLst/>
              </a:prstGeom>
              <a:blipFill>
                <a:blip r:embed="rId5"/>
                <a:stretch>
                  <a:fillRect l="-1389" b="-45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83a423b19?vop=1&amp;pid=72393edd1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（2）证明:当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3_1#83a423b19?vop=1&amp;pid=72393edd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4_1#83a423b19?vop=1&amp;pid=72393edd1&amp;color=0,0,0&amp;vtp=1&amp;bbb=1"/>
              <p:cNvSpPr/>
              <p:nvPr/>
            </p:nvSpPr>
            <p:spPr>
              <a:xfrm>
                <a:off x="832104" y="1875282"/>
                <a:ext cx="10533888" cy="386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[5+(2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−3,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+6,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=−1+14+3+22+7+30+⋯+(2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−7)+(4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=[−1+3+⋯+(2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−7)+(2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−3)]+[14+22+⋯+(4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(14+4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3" name="QO_5_AN.54_1#83a423b19?vop=1&amp;pid=72393edd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860800"/>
              </a:xfrm>
              <a:prstGeom prst="rect">
                <a:avLst/>
              </a:prstGeom>
              <a:blipFill>
                <a:blip r:embed="rId4"/>
                <a:stretch>
                  <a:fillRect l="-1389" b="-23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54_1#83a423b19?vop=1&amp;pid=72393edd1&amp;color=0,0,0&amp;vtp=1&amp;bbb=1">
                <a:extLst>
                  <a:ext uri="{FF2B5EF4-FFF2-40B4-BE49-F238E27FC236}">
                    <a16:creationId xmlns:a16="http://schemas.microsoft.com/office/drawing/2014/main" id="{C355C918-809C-82C0-D510-3F996D27B7D6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059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=−1+14+3+22+7+30+⋯+(2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−5)+(4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=[−1+3+⋯+(2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−5)]+[14+22+⋯+(4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(14+4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上可知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54_1#83a423b19?vop=1&amp;pid=72393edd1&amp;color=0,0,0&amp;vtp=1&amp;bbb=1">
                <a:extLst>
                  <a:ext uri="{FF2B5EF4-FFF2-40B4-BE49-F238E27FC236}">
                    <a16:creationId xmlns:a16="http://schemas.microsoft.com/office/drawing/2014/main" id="{C355C918-809C-82C0-D510-3F996D27B7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059430"/>
              </a:xfrm>
              <a:prstGeom prst="rect">
                <a:avLst/>
              </a:prstGeom>
              <a:blipFill>
                <a:blip r:embed="rId2"/>
                <a:stretch>
                  <a:fillRect l="-1389" b="-4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601049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5_1#83a423b19?vop=1&amp;pid=72393edd1&amp;color=0,0,0&amp;vtp=1&amp;bt=1&amp;bbb=1"/>
              <p:cNvSpPr/>
              <p:nvPr/>
            </p:nvSpPr>
            <p:spPr>
              <a:xfrm>
                <a:off x="832104" y="1508760"/>
                <a:ext cx="10533888" cy="4089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[5+(2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=12×1+1+12×2+1+⋯+12×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2" name="QO_5_EX.55_1#83a423b19?vop=1&amp;pid=72393edd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089400"/>
              </a:xfrm>
              <a:prstGeom prst="rect">
                <a:avLst/>
              </a:prstGeom>
              <a:blipFill>
                <a:blip r:embed="rId3"/>
                <a:stretch>
                  <a:fillRect l="-1389" b="-20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5_1#83a423b19?vop=1&amp;pid=72393edd1&amp;color=0,0,0&amp;vtp=1&amp;bt=1&amp;bbb=1">
                <a:extLst>
                  <a:ext uri="{FF2B5EF4-FFF2-40B4-BE49-F238E27FC236}">
                    <a16:creationId xmlns:a16="http://schemas.microsoft.com/office/drawing/2014/main" id="{A62E2E8D-0A8F-BFB5-31EA-0E7E83F5887E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2103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EX.55_1#83a423b19?vop=1&amp;pid=72393edd1&amp;color=0,0,0&amp;vtp=1&amp;bt=1&amp;bbb=1">
                <a:extLst>
                  <a:ext uri="{FF2B5EF4-FFF2-40B4-BE49-F238E27FC236}">
                    <a16:creationId xmlns:a16="http://schemas.microsoft.com/office/drawing/2014/main" id="{A62E2E8D-0A8F-BFB5-31EA-0E7E83F588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10310"/>
              </a:xfrm>
              <a:prstGeom prst="rect">
                <a:avLst/>
              </a:prstGeom>
              <a:blipFill>
                <a:blip r:embed="rId2"/>
                <a:stretch>
                  <a:fillRect l="-1389" b="-120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4975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1be4cc4b?vop=1&amp;pid=b31c22ec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项和.已知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_1#81be4cc4b?vop=1&amp;pid=b31c22e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1be4cc4b.bracket?vop=1&amp;pid=b31c22ec8&amp;color=0,0,0&amp;vpa=1&amp;vtp=1"/>
          <p:cNvSpPr/>
          <p:nvPr/>
        </p:nvSpPr>
        <p:spPr>
          <a:xfrm>
            <a:off x="7194390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81be4cc4b.choices?vop=1&amp;pid=b31c22ec8&amp;color=0,0,0&amp;vtp=1&amp;bbb=1"/>
              <p:cNvSpPr/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69972" algn="l"/>
                    <a:tab pos="5114544" algn="l"/>
                    <a:tab pos="78750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81be4cc4b.choices?vop=1&amp;pid=b31c22e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81be4cc4b?vop=1&amp;pid=b31c22ec8&amp;color=0,0,0&amp;vtp=1&amp;bbb=1"/>
              <p:cNvSpPr/>
              <p:nvPr/>
            </p:nvSpPr>
            <p:spPr>
              <a:xfrm>
                <a:off x="832104" y="2413191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3_1#81be4cc4b?vop=1&amp;pid=b31c22e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3191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6_1#af38d6972?vop=1&amp;pid=7c71d3ee8&amp;color=0,0,0&amp;vtp=1&amp;bt=1&amp;bbb=1&amp;hb=1"/>
              <p:cNvSpPr/>
              <p:nvPr/>
            </p:nvSpPr>
            <p:spPr>
              <a:xfrm>
                <a:off x="832104" y="1508760"/>
                <a:ext cx="10533888" cy="1659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图①是中国古代建筑中的举架结构，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是桁，相邻桁的水平距离称为步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，垂直距离称为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.图②是某古代建筑屋顶截面的示意图，其中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是相等的步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邻桁的举步之比分别为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成公差为0.1的等差数列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，且直线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0.725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56_1#af38d6972?vop=1&amp;pid=7c71d3e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59255"/>
              </a:xfrm>
              <a:prstGeom prst="rect">
                <a:avLst/>
              </a:prstGeom>
              <a:blipFill>
                <a:blip r:embed="rId3"/>
                <a:stretch>
                  <a:fillRect l="-1389" r="-1100" b="-84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7_1#af38d6972.bracket?vop=1&amp;pid=7c71d3ee8&amp;color=0,0,0&amp;vpa=6&amp;vtp=1"/>
          <p:cNvSpPr/>
          <p:nvPr/>
        </p:nvSpPr>
        <p:spPr>
          <a:xfrm>
            <a:off x="3710019" y="2803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56_3#af38d6972?iti=1&amp;htil=1&amp;vop=1&amp;pid=7c71d3ee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312" y="3301491"/>
            <a:ext cx="1938528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56_4#af38d6972?iti=2&amp;htil=1&amp;vop=1&amp;pid=7c71d3ee8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4344" y="3301491"/>
            <a:ext cx="2807208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56_5#af38d6972?iti=1&amp;htil=1&amp;vop=1&amp;pid=7c71d3ee8&amp;color=0,0,0&amp;vtp=1&amp;bbb=1"/>
          <p:cNvSpPr/>
          <p:nvPr/>
        </p:nvSpPr>
        <p:spPr>
          <a:xfrm>
            <a:off x="3210782" y="4845811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7" name="QC_4_BD.56_6#af38d6972?iti=2&amp;htil=1&amp;vop=1&amp;pid=7c71d3ee8&amp;color=0,0,0&amp;vtp=1&amp;bbb=1"/>
          <p:cNvSpPr/>
          <p:nvPr/>
        </p:nvSpPr>
        <p:spPr>
          <a:xfrm>
            <a:off x="8473153" y="4845811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/>
          </a:p>
        </p:txBody>
      </p:sp>
      <p:sp>
        <p:nvSpPr>
          <p:cNvPr id="8" name="QC_4_BD.56_7#af38d6972.choices?vop=1&amp;pid=7c71d3ee8&amp;color=0,0,0&amp;vtp=1&amp;bbb=1"/>
          <p:cNvSpPr/>
          <p:nvPr/>
        </p:nvSpPr>
        <p:spPr>
          <a:xfrm>
            <a:off x="832104" y="526116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60472" algn="l"/>
                <a:tab pos="5368544" algn="l"/>
                <a:tab pos="81163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0.75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0.85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0.9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8_1#af38d6972?vop=1&amp;pid=7c71d3ee8&amp;color=0,0,0&amp;vtp=1&amp;bt=1&amp;bbb=1"/>
              <p:cNvSpPr/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【解析】如图，连接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，延长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轴交于点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58_1#af38d6972?vop=1&amp;pid=7c71d3ee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blipFill>
                <a:blip r:embed="rId3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AS.58_2#af38d6972?vop=1&amp;pid=7c71d3ee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0872" y="1996822"/>
            <a:ext cx="2807208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58_3#af38d6972?vop=1&amp;pid=7c71d3ee8&amp;color=0,0,0&amp;vtp=1&amp;bbb=1&amp;hb=1"/>
              <p:cNvSpPr/>
              <p:nvPr/>
            </p:nvSpPr>
            <p:spPr>
              <a:xfrm>
                <a:off x="832104" y="3558922"/>
                <a:ext cx="10533888" cy="24897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成公差为0.1的等差数列，所以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关键点利用等差数列的性质，将各条线段用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表示出来）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.所以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𝐴𝑂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+0.2)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𝑂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=0.725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58_3#af38d6972?vop=1&amp;pid=7c71d3ee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58922"/>
                <a:ext cx="10533888" cy="2489772"/>
              </a:xfrm>
              <a:prstGeom prst="rect">
                <a:avLst/>
              </a:prstGeom>
              <a:blipFill>
                <a:blip r:embed="rId5"/>
                <a:stretch>
                  <a:fillRect l="-1389" b="-19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9_1#28e7ef8cb?vop=1&amp;pid=7c71d3ee8&amp;color=0,0,0&amp;vtp=1&amp;bt=1&amp;bbb=1&amp;hb=1"/>
              <p:cNvSpPr/>
              <p:nvPr/>
            </p:nvSpPr>
            <p:spPr>
              <a:xfrm>
                <a:off x="832104" y="1508760"/>
                <a:ext cx="10533888" cy="163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汉代刘歆设计的“铜嘉量”是龠、合、升、斗、斛五量合一的标准量器，其中升量器、斗量器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、斛量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器的形状均可视为圆柱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.若升、斗、斛量器的容积成公比为10的等比数列，底面直径依次为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，且斛量器的高为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230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，则斗量器的高为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，升量器的高为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5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不计量器的厚度）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59_1#28e7ef8cb?vop=1&amp;pid=7c71d3e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30680"/>
              </a:xfrm>
              <a:prstGeom prst="rect">
                <a:avLst/>
              </a:prstGeom>
              <a:blipFill>
                <a:blip r:embed="rId3"/>
                <a:stretch>
                  <a:fillRect l="-1389" t="-749" r="-1157" b="-86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60_1#28e7ef8cb.blank?vop=1&amp;pid=7c71d3ee8&amp;color=0,0,0&amp;vpa=7&amp;vtp=1&amp;bbb=1"/>
          <p:cNvSpPr/>
          <p:nvPr/>
        </p:nvSpPr>
        <p:spPr>
          <a:xfrm>
            <a:off x="7149560" y="2404618"/>
            <a:ext cx="43338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23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61_1#28e7ef8cb.blank?vop=1&amp;pid=7c71d3ee8&amp;color=0,0,0&amp;vpa=8&amp;vtp=1&amp;bbb=1&amp;rh=30.85"/>
              <p:cNvSpPr/>
              <p:nvPr/>
            </p:nvSpPr>
            <p:spPr>
              <a:xfrm>
                <a:off x="9625267" y="2287143"/>
                <a:ext cx="407988" cy="3917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61_1#28e7ef8cb.blank?vop=1&amp;pid=7c71d3ee8&amp;color=0,0,0&amp;vpa=8&amp;vtp=1&amp;bbb=1&amp;rh=30.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5267" y="2287143"/>
                <a:ext cx="407988" cy="391795"/>
              </a:xfrm>
              <a:prstGeom prst="rect">
                <a:avLst/>
              </a:prstGeom>
              <a:blipFill>
                <a:blip r:embed="rId4"/>
                <a:stretch>
                  <a:fillRect l="-1493"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62_1#28e7ef8cb?vop=1&amp;pid=7c71d3ee8&amp;color=0,0,0&amp;vtp=1&amp;bbb=1&amp;hb=1"/>
              <p:cNvSpPr/>
              <p:nvPr/>
            </p:nvSpPr>
            <p:spPr>
              <a:xfrm>
                <a:off x="832104" y="2996692"/>
                <a:ext cx="10533888" cy="30539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【解析】设升量器的高为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,底面半径为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，斗量器的高为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,底面半径为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，斛量器的</a:t>
                </a: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，底面半径为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,容积为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×230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成等比数列且公比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⋅100=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×230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𝑉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⋅10=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325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×230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斗量器的高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，升量器的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62_1#28e7ef8cb?vop=1&amp;pid=7c71d3ee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96692"/>
                <a:ext cx="10533888" cy="3053906"/>
              </a:xfrm>
              <a:prstGeom prst="rect">
                <a:avLst/>
              </a:prstGeom>
              <a:blipFill>
                <a:blip r:embed="rId5"/>
                <a:stretch>
                  <a:fillRect l="-1389" t="-399" r="-231" b="-25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63_1#0bb9a1a5a?vop=1&amp;pid=7c71d3ee8&amp;color=0,0,0&amp;vtp=1&amp;bt=1&amp;bbb=1&amp;hb=1"/>
              <p:cNvSpPr/>
              <p:nvPr/>
            </p:nvSpPr>
            <p:spPr>
              <a:xfrm>
                <a:off x="832104" y="1508760"/>
                <a:ext cx="10533888" cy="2260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某校学生在研究民间剪纸艺术时，发现剪纸时经常会沿纸的某条对称轴把纸对折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.规格为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的长方形纸,对折1次共可以得到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两种规格的图形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，它们的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面积之和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dm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，对折2次共可以得到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三种规格的图形，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它们的面积之和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=180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dm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，以此类推.则对折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4次共可以得到不同规格图形的种数为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如果对折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那么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dm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63_1#0bb9a1a5a?vop=1&amp;pid=7c71d3e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260600"/>
              </a:xfrm>
              <a:prstGeom prst="rect">
                <a:avLst/>
              </a:prstGeom>
              <a:blipFill>
                <a:blip r:embed="rId3"/>
                <a:stretch>
                  <a:fillRect l="-1389" r="-3414" b="-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64_1#0bb9a1a5a.blank?vop=1&amp;pid=7c71d3ee8&amp;color=0,0,0&amp;vpa=9&amp;vtp=1"/>
          <p:cNvSpPr/>
          <p:nvPr/>
        </p:nvSpPr>
        <p:spPr>
          <a:xfrm>
            <a:off x="9484138" y="2735580"/>
            <a:ext cx="30003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65_1#0bb9a1a5a.blank?vop=1&amp;pid=7c71d3ee8&amp;color=0,0,0&amp;vpa=10&amp;vtp=1&amp;bbb=1&amp;rh=30.54504"/>
              <p:cNvSpPr/>
              <p:nvPr/>
            </p:nvSpPr>
            <p:spPr>
              <a:xfrm>
                <a:off x="1882711" y="3198938"/>
                <a:ext cx="1417320" cy="3879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240(3−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65_1#0bb9a1a5a.blank?vop=1&amp;pid=7c71d3ee8&amp;color=0,0,0&amp;vpa=10&amp;vtp=1&amp;bbb=1&amp;rh=30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711" y="3198938"/>
                <a:ext cx="1417320" cy="387922"/>
              </a:xfrm>
              <a:prstGeom prst="rect">
                <a:avLst/>
              </a:prstGeom>
              <a:blipFill>
                <a:blip r:embed="rId4"/>
                <a:stretch>
                  <a:fillRect l="-2155" r="-3879"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EX.66_1#0bb9a1a5a?vop=1&amp;pid=7c71d3ee8&amp;color=0,0,0&amp;vtp=1&amp;bbb=1&amp;hb=1"/>
              <p:cNvSpPr/>
              <p:nvPr/>
            </p:nvSpPr>
            <p:spPr>
              <a:xfrm>
                <a:off x="832104" y="3733291"/>
                <a:ext cx="10533888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对折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次可以得到不同规格的图形的种数为数列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  <m:r>
                      <a:rPr lang="en-US" altLang="zh-CN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m:rPr>
                                  <m:nor/>
                                </m:rPr>
                                <a:rPr lang="en-US" altLang="zh-CN" sz="1800" b="0">
                                  <a:solidFill>
                                    <a:srgbClr val="000000"/>
                                  </a:solidFill>
                                </a:rPr>
                                <m:t>根据前几项</m:t>
                              </m:r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altLang="zh-CN" sz="1800" b="0">
                                  <a:solidFill>
                                    <a:srgbClr val="000000"/>
                                  </a:solidFill>
                                </a:rPr>
                                <m:t>归纳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对折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次可以得到不</a:t>
                </a:r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同规格的图形的面积之和为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  <m:r>
                      <a:rPr lang="en-US" altLang="zh-CN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m:rPr>
                                  <m:nor/>
                                </m:rPr>
                                <a:rPr lang="en-US" altLang="zh-CN" b="0">
                                  <a:solidFill>
                                    <a:srgbClr val="000000"/>
                                  </a:solidFill>
                                </a:rPr>
                                <m:t>根据前几项</m:t>
                              </m:r>
                              <m:r>
                                <a:rPr lang="en-US" altLang="zh-CN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altLang="zh-CN" b="0">
                                  <a:solidFill>
                                    <a:srgbClr val="000000"/>
                                  </a:solidFill>
                                </a:rPr>
                                <m:t>归纳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m:rPr>
                                  <m:nor/>
                                </m:rPr>
                                <a:rPr lang="en-US" altLang="zh-CN" b="0">
                                  <a:solidFill>
                                    <a:srgbClr val="000000"/>
                                  </a:solidFill>
                                </a:rPr>
                                <m:t>错位相减法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m:rPr>
                              <m:nor/>
                            </m:rPr>
                            <a:rPr lang="en-US" altLang="zh-CN" b="0">
                              <a:solidFill>
                                <a:srgbClr val="000000"/>
                              </a:solidFill>
                            </a:rPr>
                            <m:t>求和</m:t>
                          </m:r>
                        </m:e>
                      </m:mr>
                    </m:m>
                    <m:r>
                      <a:rPr lang="en-US" altLang="zh-CN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limLow>
                      <m:limLowPr>
                        <m:ctrlPr>
                          <a:rPr lang="en-US" altLang="zh-CN" b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EX.66_1#0bb9a1a5a?vop=1&amp;pid=7c71d3ee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33291"/>
                <a:ext cx="10533888" cy="1511300"/>
              </a:xfrm>
              <a:prstGeom prst="rect">
                <a:avLst/>
              </a:prstGeom>
              <a:blipFill>
                <a:blip r:embed="rId5"/>
                <a:stretch>
                  <a:fillRect l="-1389" b="-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67_1#0bb9a1a5a?vop=1&amp;pid=7c71d3ee8&amp;color=0,0,0&amp;vtp=1&amp;bt=1&amp;bbb=1&amp;hb=1"/>
              <p:cNvSpPr/>
              <p:nvPr/>
            </p:nvSpPr>
            <p:spPr>
              <a:xfrm>
                <a:off x="832104" y="1508760"/>
                <a:ext cx="10533888" cy="426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【解析】记对折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次可以得到不同规格图形的种数为数列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，依题意有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，对折3次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四种规格的图形，即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对折4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，可以得到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×0.75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dm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五种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规格的图形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.于是数列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.记对折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次可以得到不同规格图形的面积之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，依题意有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=2×120=240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=3×60=180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=4×30=120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=5×15=75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，于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  <m:d>
                      <m:dPr>
                        <m:begChr m:val="["/>
                        <m:endChr m:val="]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2×1+3×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]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=120</m:t>
                        </m:r>
                        <m:d>
                          <m:dPr>
                            <m:begChr m:val="["/>
                            <m:endChr m:val="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两式作差得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B_4_AS.67_1#0bb9a1a5a?vop=1&amp;pid=7c71d3e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267200"/>
              </a:xfrm>
              <a:prstGeom prst="rect">
                <a:avLst/>
              </a:prstGeom>
              <a:blipFill>
                <a:blip r:embed="rId3"/>
                <a:stretch>
                  <a:fillRect l="-1389" r="-1273" b="-2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67_1#0bb9a1a5a?vop=1&amp;pid=7c71d3ee8&amp;color=0,0,0&amp;vtp=1&amp;bt=1&amp;bbb=1&amp;hb=1">
                <a:extLst>
                  <a:ext uri="{FF2B5EF4-FFF2-40B4-BE49-F238E27FC236}">
                    <a16:creationId xmlns:a16="http://schemas.microsoft.com/office/drawing/2014/main" id="{20417B44-A20E-9F15-8439-32B5F5C7DC57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3970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200"/>
                  </a:lnSpc>
                </a:pPr>
                <a:endParaRPr lang="en-US" altLang="zh-CN" sz="100" b="0" i="0" kern="0" spc="-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limLow>
                      <m:limLow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2×1+1×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+⋯+1×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+1)⋅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begChr m:val=""/>
                        <m:endChr m:val="]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=120</m:t>
                        </m:r>
                        <m:d>
                          <m:dPr>
                            <m:begChr m:val="["/>
                            <m:endChr m:val="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2+</m:t>
                            </m:r>
                          </m:e>
                        </m:d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f>
                                  <m:f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zh-CN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en-US" altLang="zh-CN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𝑛</m:t>
                                        </m:r>
                                        <m:r>
                                          <a:rPr lang="en-US" altLang="zh-CN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</m:d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+1)⋅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  <m:d>
                      <m:dPr>
                        <m:begChr m:val="["/>
                        <m:endChr m:val="]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+1)⋅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=240(3−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67_1#0bb9a1a5a?vop=1&amp;pid=7c71d3ee8&amp;color=0,0,0&amp;vtp=1&amp;bt=1&amp;bbb=1&amp;hb=1">
                <a:extLst>
                  <a:ext uri="{FF2B5EF4-FFF2-40B4-BE49-F238E27FC236}">
                    <a16:creationId xmlns:a16="http://schemas.microsoft.com/office/drawing/2014/main" id="{20417B44-A20E-9F15-8439-32B5F5C7DC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397000"/>
              </a:xfrm>
              <a:prstGeom prst="rect">
                <a:avLst/>
              </a:prstGeom>
              <a:blipFill>
                <a:blip r:embed="rId2"/>
                <a:stretch>
                  <a:fillRect l="-58" b="-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636613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8_1#92db0310d?vop=1&amp;pid=7c71d3ee8&amp;color=0,0,0&amp;vtp=1&amp;bt=1&amp;bbb=1&amp;hb=1"/>
              <p:cNvSpPr/>
              <p:nvPr/>
            </p:nvSpPr>
            <p:spPr>
              <a:xfrm>
                <a:off x="832104" y="1508760"/>
                <a:ext cx="10533888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为正整数，数列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是公差不为0的等差数列，若从中删去两项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𝑗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后剩余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项可被平均分为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组，且每组的4个数都能构成等差数列，则称数列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可分数列.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68_1#92db0310d?vop=1&amp;pid=7c71d3ee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08355"/>
              </a:xfrm>
              <a:prstGeom prst="rect">
                <a:avLst/>
              </a:prstGeom>
              <a:blipFill>
                <a:blip r:embed="rId3"/>
                <a:stretch>
                  <a:fillRect l="-1389" r="-2894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9_1#e9f113a25?vop=1&amp;pid=92db0310d&amp;color=0,0,0&amp;vtp=1&amp;bbb=1"/>
              <p:cNvSpPr/>
              <p:nvPr/>
            </p:nvSpPr>
            <p:spPr>
              <a:xfrm>
                <a:off x="832104" y="236480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（1）写出所有的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,使得数列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可分数列；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69_1#e9f113a25?vop=1&amp;pid=92db031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6480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70_1#e9f113a25?vop=1&amp;pid=92db0310d&amp;color=0,0,0&amp;vtp=1&amp;bbb=1"/>
              <p:cNvSpPr/>
              <p:nvPr/>
            </p:nvSpPr>
            <p:spPr>
              <a:xfrm>
                <a:off x="832104" y="278009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【解】满足题意的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(1,6)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70_1#e9f113a25?vop=1&amp;pid=92db031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80093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71_1#f890e8159?vop=1&amp;pid=92db0310d&amp;color=0,0,0&amp;vtp=1&amp;bbb=1"/>
              <p:cNvSpPr/>
              <p:nvPr/>
            </p:nvSpPr>
            <p:spPr>
              <a:xfrm>
                <a:off x="832104" y="319538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时，证明：数列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(2,13)−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可分数列.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71_1#f890e8159?vop=1&amp;pid=92db031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5383"/>
                <a:ext cx="10533888" cy="360680"/>
              </a:xfrm>
              <a:prstGeom prst="rect">
                <a:avLst/>
              </a:prstGeom>
              <a:blipFill>
                <a:blip r:embed="rId6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72_1#f890e8159?vop=1&amp;pid=92db0310d&amp;color=0,0,0&amp;vtp=1&amp;bbb=1&amp;hb=1"/>
              <p:cNvSpPr/>
              <p:nvPr/>
            </p:nvSpPr>
            <p:spPr>
              <a:xfrm>
                <a:off x="832104" y="356870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【证明】因为在公差不为0的等差数列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可连续4项为一组等差数列，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需证明序号为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1，3，4，5，6，7，8，9，10，11，12，14的项可分成三组项数为4的等差数列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(1,4,7,10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(3,6,9,12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(5,8,11,14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三组满足题意，所以当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(2,13)−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可分数列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72_1#f890e8159?vop=1&amp;pid=92db0310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68700"/>
                <a:ext cx="10533888" cy="2030730"/>
              </a:xfrm>
              <a:prstGeom prst="rect">
                <a:avLst/>
              </a:prstGeom>
              <a:blipFill>
                <a:blip r:embed="rId7"/>
                <a:stretch>
                  <a:fillRect l="-1389" r="-1157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4_1#81be4cc4b?vop=1&amp;pid=b31c22ec8&amp;color=0,0,0&amp;vtp=1&amp;bt=1&amp;bbb=1"/>
              <p:cNvSpPr/>
              <p:nvPr/>
            </p:nvSpPr>
            <p:spPr>
              <a:xfrm>
                <a:off x="832104" y="150876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EX.4_1#81be4cc4b?vop=1&amp;pid=b31c22e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l="-138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e0ad7f69e?vop=1&amp;pid=b31c22ec8&amp;color=0,0,0&amp;vtp=1&amp;bt=1&amp;bbb=1"/>
              <p:cNvSpPr/>
              <p:nvPr/>
            </p:nvSpPr>
            <p:spPr>
              <a:xfrm>
                <a:off x="832104" y="1508760"/>
                <a:ext cx="10533888" cy="33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5_1#e0ad7f69e?vop=1&amp;pid=b31c22e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2105"/>
              </a:xfrm>
              <a:prstGeom prst="rect">
                <a:avLst/>
              </a:prstGeom>
              <a:blipFill>
                <a:blip r:embed="rId3"/>
                <a:stretch>
                  <a:fillRect l="-1389" t="-7407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e0ad7f69e.bracket?vop=1&amp;pid=b31c22ec8&amp;color=0,0,0&amp;vpa=2&amp;vtp=1"/>
          <p:cNvSpPr/>
          <p:nvPr/>
        </p:nvSpPr>
        <p:spPr>
          <a:xfrm>
            <a:off x="6928263" y="1507236"/>
            <a:ext cx="331788" cy="3347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e0ad7f69e.choices?vop=1&amp;pid=b31c22ec8&amp;color=0,0,0&amp;vtp=1&amp;bbb=1"/>
              <p:cNvSpPr/>
              <p:nvPr/>
            </p:nvSpPr>
            <p:spPr>
              <a:xfrm>
                <a:off x="832104" y="1894649"/>
                <a:ext cx="10533888" cy="3276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2731897" algn="l"/>
                    <a:tab pos="5438394" algn="l"/>
                    <a:tab pos="81448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5_2#e0ad7f69e.choices?vop=1&amp;pid=b31c22e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4649"/>
                <a:ext cx="10533888" cy="327660"/>
              </a:xfrm>
              <a:prstGeom prst="rect">
                <a:avLst/>
              </a:prstGeom>
              <a:blipFill>
                <a:blip r:embed="rId4"/>
                <a:stretch>
                  <a:fillRect l="-1389" t="-7407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7_1#e0ad7f69e?vop=1&amp;pid=b31c22ec8&amp;color=0,0,0&amp;vtp=1&amp;bbb=1&amp;hb=1"/>
              <p:cNvSpPr/>
              <p:nvPr/>
            </p:nvSpPr>
            <p:spPr>
              <a:xfrm>
                <a:off x="832104" y="2232152"/>
                <a:ext cx="10533888" cy="3881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+10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=−3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另解：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=6×5+15×(−3)=−15(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另解: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=2−12=−10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=−10−5=−15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7_1#e0ad7f69e?vop=1&amp;pid=b31c22ec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32152"/>
                <a:ext cx="10533888" cy="3881755"/>
              </a:xfrm>
              <a:prstGeom prst="rect">
                <a:avLst/>
              </a:prstGeom>
              <a:blipFill>
                <a:blip r:embed="rId5"/>
                <a:stretch>
                  <a:fillRect l="-1389" t="-314" b="-36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8_1#e0ad7f69e?vop=1&amp;pid=b31c22ec8&amp;color=0,0,0&amp;vtp=1&amp;bt=1&amp;bbb=1"/>
              <p:cNvSpPr/>
              <p:nvPr/>
            </p:nvSpPr>
            <p:spPr>
              <a:xfrm>
                <a:off x="832104" y="1508760"/>
                <a:ext cx="10533888" cy="24814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×36+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×6=−15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EX.8_1#e0ad7f69e?vop=1&amp;pid=b31c22e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81453"/>
              </a:xfrm>
              <a:prstGeom prst="rect">
                <a:avLst/>
              </a:prstGeom>
              <a:blipFill>
                <a:blip r:embed="rId3"/>
                <a:stretch>
                  <a:fillRect l="-1389" b="-31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9f621ace5?vop=1&amp;pid=b31c22ec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9_1#9f621ace5?vop=1&amp;pid=b31c22e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9f621ace5.bracket?vop=1&amp;pid=b31c22ec8&amp;color=0,0,0&amp;vpa=3&amp;vtp=1&amp;bbb=1"/>
          <p:cNvSpPr/>
          <p:nvPr/>
        </p:nvSpPr>
        <p:spPr>
          <a:xfrm>
            <a:off x="9917779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9_2#9f621ace5.choices?vop=1&amp;pid=b31c22ec8&amp;color=0,0,0&amp;vtp=1&amp;bbb=1"/>
              <p:cNvSpPr/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484247" algn="l"/>
                    <a:tab pos="5044694" algn="l"/>
                    <a:tab pos="7617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9_2#9f621ace5.choices?vop=1&amp;pid=b31c22e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1_1#9f621ace5?vop=1&amp;pid=b31c22ec8&amp;color=0,0,0&amp;vtp=1&amp;bbb=1&amp;hb=1"/>
              <p:cNvSpPr/>
              <p:nvPr/>
            </p:nvSpPr>
            <p:spPr>
              <a:xfrm>
                <a:off x="832104" y="2413064"/>
                <a:ext cx="10533888" cy="307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÷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（舍去），故A正确;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另解: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,故B错误;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4×[1−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,VC错误；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4×[1−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正确.故选AD.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1_1#9f621ace5?vop=1&amp;pid=b31c22ec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3064"/>
                <a:ext cx="10533888" cy="3073400"/>
              </a:xfrm>
              <a:prstGeom prst="rect">
                <a:avLst/>
              </a:prstGeom>
              <a:blipFill>
                <a:blip r:embed="rId5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12_1#9f621ace5?vop=1&amp;pid=b31c22ec8&amp;color=0,0,0&amp;vtp=1&amp;bt=1&amp;bbb=1&amp;hb=1"/>
              <p:cNvSpPr/>
              <p:nvPr/>
            </p:nvSpPr>
            <p:spPr>
              <a:xfrm>
                <a:off x="832104" y="1508760"/>
                <a:ext cx="10533888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舍去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），故A正确；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12_1#9f621ace5?vop=1&amp;pid=b31c22e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727200"/>
              </a:xfrm>
              <a:prstGeom prst="rect">
                <a:avLst/>
              </a:prstGeom>
              <a:blipFill>
                <a:blip r:embed="rId3"/>
                <a:stretch>
                  <a:fillRect l="-1389" b="-45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3_1#a49dd5387?vop=1&amp;pid=b31c22ec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13_1#a49dd5387?vop=1&amp;pid=b31c22ec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4_1#a49dd5387.blank?vop=1&amp;pid=b31c22ec8&amp;color=0,0,0&amp;vpa=4&amp;vtp=1&amp;bbb=1"/>
          <p:cNvSpPr/>
          <p:nvPr/>
        </p:nvSpPr>
        <p:spPr>
          <a:xfrm>
            <a:off x="8349456" y="1466850"/>
            <a:ext cx="4333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5_1#a49dd5387?vop=1&amp;pid=b31c22ec8&amp;color=0,0,0&amp;vtp=1&amp;bbb=1"/>
              <p:cNvSpPr/>
              <p:nvPr/>
            </p:nvSpPr>
            <p:spPr>
              <a:xfrm>
                <a:off x="832104" y="1875790"/>
                <a:ext cx="10533888" cy="20495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+7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=−4,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=3.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10×(−4+23)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15_1#a49dd5387?vop=1&amp;pid=b31c22e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2049526"/>
              </a:xfrm>
              <a:prstGeom prst="rect">
                <a:avLst/>
              </a:prstGeom>
              <a:blipFill>
                <a:blip r:embed="rId4"/>
                <a:stretch>
                  <a:fillRect l="-1389" b="-38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4089</Words>
  <Application>Microsoft Office PowerPoint</Application>
  <PresentationFormat>宽屏</PresentationFormat>
  <Paragraphs>284</Paragraphs>
  <Slides>36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2025-10-22T07:07:08Z</dcterms:created>
  <dcterms:modified xsi:type="dcterms:W3CDTF">2025-10-22T07:13:08Z</dcterms:modified>
  <cp:category/>
  <cp:contentStatus/>
</cp:coreProperties>
</file>