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5" r:id="rId38"/>
    <p:sldId id="292" r:id="rId39"/>
    <p:sldId id="293" r:id="rId40"/>
    <p:sldId id="294" r:id="rId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884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a4d3800093b1c6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dc994f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切线问题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c7ac25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利用导数研究函数的单调性、极值、最值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2c2bb3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导数的综合应用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8_1#f441ca920?vop=1&amp;pid=4c7ac2526&amp;color=0,0,0&amp;vtp=1&amp;bt=1&amp;bbb=1"/>
              <p:cNvSpPr/>
              <p:nvPr/>
            </p:nvSpPr>
            <p:spPr>
              <a:xfrm>
                <a:off x="832104" y="1508759"/>
                <a:ext cx="10533888" cy="33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是定义在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上的奇函数，且当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8_1#f441ca920?vop=1&amp;pid=4c7ac252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59"/>
                <a:ext cx="10533888" cy="332105"/>
              </a:xfrm>
              <a:prstGeom prst="rect">
                <a:avLst/>
              </a:prstGeom>
              <a:blipFill>
                <a:blip r:embed="rId3"/>
                <a:stretch>
                  <a:fillRect l="-1389" t="-10909" b="-4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9_1#f441ca920.bracket?vop=1&amp;pid=4c7ac2526&amp;color=0,0,0&amp;vpa=6&amp;vtp=1&amp;bbb=1"/>
          <p:cNvSpPr/>
          <p:nvPr/>
        </p:nvSpPr>
        <p:spPr>
          <a:xfrm>
            <a:off x="9547320" y="1501012"/>
            <a:ext cx="661988" cy="3347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8_2#f441ca920.choices?vop=1&amp;pid=4c7ac2526&amp;color=0,0,0&amp;vtp=1&amp;bbb=1"/>
              <p:cNvSpPr/>
              <p:nvPr/>
            </p:nvSpPr>
            <p:spPr>
              <a:xfrm>
                <a:off x="832104" y="1846453"/>
                <a:ext cx="10533888" cy="744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0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8_2#f441ca920.choices?vop=1&amp;pid=4c7ac25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6453"/>
                <a:ext cx="10533888" cy="744284"/>
              </a:xfrm>
              <a:prstGeom prst="rect">
                <a:avLst/>
              </a:prstGeom>
              <a:blipFill>
                <a:blip r:embed="rId4"/>
                <a:stretch>
                  <a:fillRect l="-1389" t="-1639" b="-188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0_1#f441ca920?vop=1&amp;pid=4c7ac2526&amp;color=0,0,0&amp;vtp=1&amp;bbb=1&amp;hb=1"/>
              <p:cNvSpPr/>
              <p:nvPr/>
            </p:nvSpPr>
            <p:spPr>
              <a:xfrm>
                <a:off x="832104" y="2634234"/>
                <a:ext cx="10533888" cy="3383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是定义在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上的奇函数,所以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,故A正确;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提示：若奇函数的定义域中包含0,则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)=[(−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−3]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,故B正确；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的应用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处取得极小值,因此奇函数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处取得极大值,故D正确;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提示：奇函数在关于原点对称的区间上单调性相同）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处取得极大值, 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(−1)=−(1−3)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−2=2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−2&gt;2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,因此在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上也存在满足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的区间,故C错误.故选ABD.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20_1#f441ca920?vop=1&amp;pid=4c7ac252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34234"/>
                <a:ext cx="10533888" cy="3383280"/>
              </a:xfrm>
              <a:prstGeom prst="rect">
                <a:avLst/>
              </a:prstGeom>
              <a:blipFill>
                <a:blip r:embed="rId5"/>
                <a:stretch>
                  <a:fillRect l="-1389" t="-360" r="-1042" b="-41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21_1#f441ca920?vop=1&amp;pid=4c7ac2526&amp;color=0,0,0&amp;vtp=1&amp;bt=1&amp;bb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快解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分析可作出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的大致图象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如图所示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由图可知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选项错误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EX.21_1#f441ca920?vop=1&amp;pid=4c7ac252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EX.21_2#f441ca920?vop=1&amp;pid=4c7ac252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1184" y="2406777"/>
            <a:ext cx="2386584" cy="28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2_1#779df7dab?vop=1&amp;pid=4c7ac2526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的极值点，则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2_1#779df7dab?vop=1&amp;pid=4c7ac252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3_1#779df7dab.blank?vop=1&amp;pid=4c7ac2526&amp;color=0,0,0&amp;vpa=7&amp;vtp=1&amp;bbb=1"/>
              <p:cNvSpPr/>
              <p:nvPr/>
            </p:nvSpPr>
            <p:spPr>
              <a:xfrm>
                <a:off x="7605523" y="1546542"/>
                <a:ext cx="415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23_1#779df7dab.blank?vop=1&amp;pid=4c7ac2526&amp;color=0,0,0&amp;vpa=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23" y="1546542"/>
                <a:ext cx="415925" cy="260350"/>
              </a:xfrm>
              <a:prstGeom prst="rect">
                <a:avLst/>
              </a:prstGeom>
              <a:blipFill>
                <a:blip r:embed="rId4"/>
                <a:stretch>
                  <a:fillRect r="-4412" b="-1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4_1#779df7dab?vop=1&amp;pid=4c7ac2526&amp;color=0,0,0&amp;vtp=1&amp;bbb=1&amp;hb=1"/>
              <p:cNvSpPr/>
              <p:nvPr/>
            </p:nvSpPr>
            <p:spPr>
              <a:xfrm>
                <a:off x="832104" y="1875790"/>
                <a:ext cx="10533888" cy="1611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的极值点,所以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′(2)=12−4(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+3)+3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,经检验，符合题意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24_1#779df7dab?vop=1&amp;pid=4c7ac252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1611059"/>
              </a:xfrm>
              <a:prstGeom prst="rect">
                <a:avLst/>
              </a:prstGeom>
              <a:blipFill>
                <a:blip r:embed="rId5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EX.25_1#779df7dab?htil=1&amp;vop=1&amp;pid=4c7ac2526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33767" y="1591056"/>
            <a:ext cx="1060704" cy="97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EX.25_2#779df7dab?htil=1&amp;vop=1&amp;pid=4c7ac2526&amp;color=0,0,0&amp;vtp=1&amp;bt=1&amp;bbb=1&amp;hb=1&amp;hs=1"/>
              <p:cNvSpPr/>
              <p:nvPr/>
            </p:nvSpPr>
            <p:spPr>
              <a:xfrm>
                <a:off x="832104" y="1508760"/>
                <a:ext cx="933602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的极值点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′(2)=2−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经检验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符合题意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4_EX.25_2#779df7dab?htil=1&amp;vop=1&amp;pid=4c7ac252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9336024" cy="1189355"/>
              </a:xfrm>
              <a:prstGeom prst="rect">
                <a:avLst/>
              </a:prstGeom>
              <a:blipFill>
                <a:blip r:embed="rId4"/>
                <a:stretch>
                  <a:fillRect l="-1568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25_3#779df7dab?vop=1&amp;pid=4c7ac2526&amp;color=0,0,0&amp;vtp=1&amp;bbb=1&amp;hb=1"/>
              <p:cNvSpPr/>
              <p:nvPr/>
            </p:nvSpPr>
            <p:spPr>
              <a:xfrm>
                <a:off x="832104" y="3051175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的极值点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所以由数轴标根法可得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的图象如图所示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合题意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EX.25_3#779df7dab?vop=1&amp;pid=4c7ac252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51175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EX.25_2#779df7dab?htil=1&amp;vop=1&amp;pid=4c7ac2526&amp;color=0,0,0&amp;vtp=1&amp;bt=1&amp;bbb=1&amp;hb=1&amp;hs=1">
            <a:extLst>
              <a:ext uri="{FF2B5EF4-FFF2-40B4-BE49-F238E27FC236}">
                <a16:creationId xmlns:a16="http://schemas.microsoft.com/office/drawing/2014/main" id="{83C4C0E1-0D52-D961-B4FB-E670F5BAEC4C}"/>
              </a:ext>
            </a:extLst>
          </p:cNvPr>
          <p:cNvSpPr/>
          <p:nvPr/>
        </p:nvSpPr>
        <p:spPr>
          <a:xfrm>
            <a:off x="827992" y="2696210"/>
            <a:ext cx="10536017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快解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6_1#24756794e?vop=1&amp;pid=4c7ac2526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6_1#24756794e?vop=1&amp;pid=4c7ac252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7_1#d2031f747?vop=1&amp;pid=24756794e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7_1#d2031f747?vop=1&amp;pid=24756794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8_1#d2031f747?vop=1&amp;pid=24756794e&amp;color=0,0,0&amp;vtp=1&amp;bbb=1&amp;hb=1"/>
              <p:cNvSpPr/>
              <p:nvPr/>
            </p:nvSpPr>
            <p:spPr>
              <a:xfrm>
                <a:off x="832104" y="2290572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28_1#d2031f747?vop=1&amp;pid=24756794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9_1#37cd5bb65?vop=1&amp;pid=24756794e&amp;color=0,0,0&amp;vtp=1&amp;bt=1&amp;bbb=1"/>
              <p:cNvSpPr/>
              <p:nvPr/>
            </p:nvSpPr>
            <p:spPr>
              <a:xfrm>
                <a:off x="832104" y="1508760"/>
                <a:ext cx="10533888" cy="35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有极小值，且极小值小于0，求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9_1#37cd5bb65?vop=1&amp;pid=24756794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4330"/>
              </a:xfrm>
              <a:prstGeom prst="rect">
                <a:avLst/>
              </a:prstGeom>
              <a:blipFill>
                <a:blip r:embed="rId3"/>
                <a:stretch>
                  <a:fillRect l="-1389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0_1#37cd5bb65?vop=1&amp;pid=24756794e&amp;color=0,0,0&amp;vtp=1&amp;bbb=1&amp;hb=1"/>
              <p:cNvSpPr/>
              <p:nvPr/>
            </p:nvSpPr>
            <p:spPr>
              <a:xfrm>
                <a:off x="832104" y="1863345"/>
                <a:ext cx="10533888" cy="4011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极值点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的极小值点，极小值为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,则问题转化为解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,所以不等式可化为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,所以不等式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30_1#37cd5bb65?vop=1&amp;pid=24756794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3345"/>
                <a:ext cx="10533888" cy="4011930"/>
              </a:xfrm>
              <a:prstGeom prst="rect">
                <a:avLst/>
              </a:prstGeom>
              <a:blipFill>
                <a:blip r:embed="rId4"/>
                <a:stretch>
                  <a:fillRect l="-1389" r="-810" b="-33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1_1#22220e619?vop=1&amp;pid=22c2bb365&amp;color=0,0,0&amp;vtp=1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31_1#22220e619?vop=1&amp;pid=22c2bb36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2_1#b21901a21?vop=1&amp;pid=22220e619&amp;color=0,0,0&amp;vtp=1&amp;bbb=1"/>
              <p:cNvSpPr/>
              <p:nvPr/>
            </p:nvSpPr>
            <p:spPr>
              <a:xfrm>
                <a:off x="832104" y="2036001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存在唯一的极值点和唯一的零点.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32_1#b21901a21?vop=1&amp;pid=22220e6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6001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3_1#b21901a21?vop=1&amp;pid=22220e619&amp;color=0,0,0&amp;vtp=1&amp;bbb=1"/>
              <p:cNvSpPr/>
              <p:nvPr/>
            </p:nvSpPr>
            <p:spPr>
              <a:xfrm>
                <a:off x="832104" y="2400491"/>
                <a:ext cx="10533888" cy="3262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上有唯一的极大值点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上有唯一的零点，所以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上有唯一的零点.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33_1#b21901a21?vop=1&amp;pid=22220e6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0491"/>
                <a:ext cx="10533888" cy="3262630"/>
              </a:xfrm>
              <a:prstGeom prst="rect">
                <a:avLst/>
              </a:prstGeom>
              <a:blipFill>
                <a:blip r:embed="rId5"/>
                <a:stretch>
                  <a:fillRect l="-1389" r="-1794" b="-4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4_1#d78454681?vop=1&amp;pid=22220e619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的极值点和零点.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4_1#d78454681?vop=1&amp;pid=22220e61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35_1#988a176af?vop=1&amp;pid=d78454681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（ⅰ）设函数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35_1#988a176af?vop=1&amp;pid=d784546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36_1#988a176af?vop=1&amp;pid=d78454681&amp;color=0,0,0&amp;vtp=1&amp;bbb=1"/>
              <p:cNvSpPr/>
              <p:nvPr/>
            </p:nvSpPr>
            <p:spPr>
              <a:xfrm>
                <a:off x="832104" y="2290572"/>
                <a:ext cx="10533888" cy="22484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,且由（1）知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36_1#988a176af?vop=1&amp;pid=d784546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2248472"/>
              </a:xfrm>
              <a:prstGeom prst="rect">
                <a:avLst/>
              </a:prstGeom>
              <a:blipFill>
                <a:blip r:embed="rId5"/>
                <a:stretch>
                  <a:fillRect l="-1389" b="-35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36_2#988a176af?vop=1&amp;pid=d78454681&amp;color=0,0,0&amp;mp=1&amp;vtp=1&amp;bt=1&amp;bbb=1"/>
              <p:cNvSpPr/>
              <p:nvPr/>
            </p:nvSpPr>
            <p:spPr>
              <a:xfrm>
                <a:off x="832104" y="1508760"/>
                <a:ext cx="10533888" cy="2754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+1)−(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]}÷[(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)+4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O_6_AN.36_2#988a176af?vop=1&amp;pid=d78454681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754630"/>
              </a:xfrm>
              <a:prstGeom prst="rect">
                <a:avLst/>
              </a:prstGeom>
              <a:blipFill>
                <a:blip r:embed="rId3"/>
                <a:stretch>
                  <a:fillRect l="-1389" r="-58" b="-51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7_1#5cc1807b0?vop=1&amp;pid=d78454681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（ⅱ）比较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的大小，并证明你的结论.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37_1#5cc1807b0?vop=1&amp;pid=d7845468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8_1#5cc1807b0?vop=1&amp;pid=d78454681&amp;color=0,0,0&amp;vtp=1&amp;bbb=1"/>
              <p:cNvSpPr/>
              <p:nvPr/>
            </p:nvSpPr>
            <p:spPr>
              <a:xfrm>
                <a:off x="832104" y="1875282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)−0=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上的零点，所以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38_1#5cc1807b0?vop=1&amp;pid=d784546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030730"/>
              </a:xfrm>
              <a:prstGeom prst="rect">
                <a:avLst/>
              </a:prstGeom>
              <a:blipFill>
                <a:blip r:embed="rId4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cd24a252.fixed?pid=f178db344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2cd24a252.fixed?pid=f178db344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真题上分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39_1#22220e619?vop=1&amp;pid=22c2bb365&amp;color=0,0,0&amp;vtp=1&amp;bt=1&amp;bbb=1"/>
              <p:cNvSpPr/>
              <p:nvPr/>
            </p:nvSpPr>
            <p:spPr>
              <a:xfrm>
                <a:off x="832104" y="1508760"/>
                <a:ext cx="10533888" cy="3746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EX.39_1#22220e619?vop=1&amp;pid=22c2bb36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746500"/>
              </a:xfrm>
              <a:prstGeom prst="rect">
                <a:avLst/>
              </a:prstGeom>
              <a:blipFill>
                <a:blip r:embed="rId3"/>
                <a:stretch>
                  <a:fillRect l="-1389" b="-13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39_2#22220e619?vop=1&amp;pid=22c2bb365&amp;color=0,0,0&amp;mp=1&amp;vtp=1&amp;bt=1&amp;bbb=1"/>
              <p:cNvSpPr/>
              <p:nvPr/>
            </p:nvSpPr>
            <p:spPr>
              <a:xfrm>
                <a:off x="832104" y="1508760"/>
                <a:ext cx="10533888" cy="3043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ii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证明如下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EX.39_2#22220e619?vop=1&amp;pid=22c2bb365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043555"/>
              </a:xfrm>
              <a:prstGeom prst="rect">
                <a:avLst/>
              </a:prstGeom>
              <a:blipFill>
                <a:blip r:embed="rId3"/>
                <a:stretch>
                  <a:fillRect l="-1389" b="-46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0_1#45fc50757?vop=1&amp;pid=22c2bb365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40_1#45fc50757?vop=1&amp;pid=22c2bb36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1_1#f67b13938?vop=1&amp;pid=45fc50757&amp;color=0,0,0&amp;vtp=1&amp;bbb=1"/>
              <p:cNvSpPr/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的单调区间；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41_1#f67b13938?vop=1&amp;pid=45fc5075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725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2_1#f67b13938?vop=1&amp;pid=45fc50757&amp;color=0,0,0&amp;vtp=1&amp;bbb=1"/>
              <p:cNvSpPr/>
              <p:nvPr/>
            </p:nvSpPr>
            <p:spPr>
              <a:xfrm>
                <a:off x="832104" y="229057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2_1#f67b13938?vop=1&amp;pid=45fc5075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0572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3_1#493267749?vop=1&amp;pid=45fc50757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不经过点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3_1#493267749?vop=1&amp;pid=45fc5075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4_1#493267749?vop=1&amp;pid=45fc50757&amp;color=0,0,0&amp;vtp=1&amp;bbb=1&amp;hb=1"/>
              <p:cNvSpPr/>
              <p:nvPr/>
            </p:nvSpPr>
            <p:spPr>
              <a:xfrm>
                <a:off x="832104" y="1875282"/>
                <a:ext cx="10533888" cy="3453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𝑘𝑡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(1+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)≠0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不经过点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44_1#493267749?vop=1&amp;pid=45fc5075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453130"/>
              </a:xfrm>
              <a:prstGeom prst="rect">
                <a:avLst/>
              </a:prstGeom>
              <a:blipFill>
                <a:blip r:embed="rId4"/>
                <a:stretch>
                  <a:fillRect l="-1389" b="-40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5_1#cf4b5d1ae?vop=1&amp;pid=45fc50757&amp;color=0,0,0&amp;vtp=1&amp;bt=1&amp;bbb=1&amp;hb=1"/>
              <p:cNvSpPr/>
              <p:nvPr/>
            </p:nvSpPr>
            <p:spPr>
              <a:xfrm>
                <a:off x="832104" y="1508760"/>
                <a:ext cx="10533888" cy="11878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时，设点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轴的交点，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𝐴𝐶𝑂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𝐴𝐵𝑂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SimSun" pitchFamily="34" charset="0"/>
                        <a:ea typeface="SimSun" pitchFamily="34" charset="-122"/>
                        <a:cs typeface="SimSun" pitchFamily="34" charset="-120"/>
                      </a:rPr>
                      <m:t>△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𝐴𝐵𝑂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的面积，是否存在点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𝐴𝐶𝑂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𝐴𝐵𝑂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成立？若存在，这样的点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有几个？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参考数据：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1.09&lt;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3&lt;1.10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1.60&lt;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5&lt;1.61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1.94&lt;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7&lt;1.95)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45_1#cf4b5d1ae?vop=1&amp;pid=45fc5075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87895"/>
              </a:xfrm>
              <a:prstGeom prst="rect">
                <a:avLst/>
              </a:prstGeom>
              <a:blipFill>
                <a:blip r:embed="rId3"/>
                <a:stretch>
                  <a:fillRect l="-1389" b="-123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6_1#cf4b5d1ae?vop=1&amp;pid=45fc50757&amp;color=0,0,0&amp;vtp=1&amp;bbb=1"/>
              <p:cNvSpPr/>
              <p:nvPr/>
            </p:nvSpPr>
            <p:spPr>
              <a:xfrm>
                <a:off x="832104" y="2704592"/>
                <a:ext cx="10533888" cy="297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【解】存在.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（2）得，当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𝐴𝐶𝑂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𝐴𝐵𝑂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|×|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|=15×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|×|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|=15|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)]=15[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46_1#cf4b5d1ae?vop=1&amp;pid=45fc5075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4592"/>
                <a:ext cx="10533888" cy="2971800"/>
              </a:xfrm>
              <a:prstGeom prst="rect">
                <a:avLst/>
              </a:prstGeom>
              <a:blipFill>
                <a:blip r:embed="rId4"/>
                <a:stretch>
                  <a:fillRect l="-1389" b="-16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46_2#cf4b5d1ae?vop=1&amp;pid=45fc50757&amp;color=0,0,0&amp;mp=1&amp;vtp=1&amp;bt=1&amp;bbb=1&amp;hb=1"/>
              <p:cNvSpPr/>
              <p:nvPr/>
            </p:nvSpPr>
            <p:spPr>
              <a:xfrm>
                <a:off x="832104" y="1508760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∈(4,+∞)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)=6−13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(4)=20−13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46_2#cf4b5d1ae?vop=1&amp;pid=45fc5075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76400"/>
              </a:xfrm>
              <a:prstGeom prst="rect">
                <a:avLst/>
              </a:prstGeom>
              <a:blipFill>
                <a:blip r:embed="rId3"/>
                <a:stretch>
                  <a:fillRect l="-1389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AN.46_3#cf4b5d1ae?htil=2&amp;vop=1&amp;pid=45fc5075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8043" y="3320351"/>
            <a:ext cx="2916936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6_4#cf4b5d1ae?htil=2&amp;vop=1&amp;pid=45fc50757&amp;color=0,0,0&amp;vtp=1&amp;bbb=1&amp;hb=1"/>
              <p:cNvSpPr/>
              <p:nvPr/>
            </p:nvSpPr>
            <p:spPr>
              <a:xfrm>
                <a:off x="832104" y="3193351"/>
                <a:ext cx="7488936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的大致图象如图所示.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上有两个零点，故有两个这样的点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𝐴𝐶𝑂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△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𝐴𝐵𝑂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46_4#cf4b5d1ae?htil=2&amp;vop=1&amp;pid=45fc5075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93351"/>
                <a:ext cx="7488936" cy="1192530"/>
              </a:xfrm>
              <a:prstGeom prst="rect">
                <a:avLst/>
              </a:prstGeom>
              <a:blipFill>
                <a:blip r:embed="rId5"/>
                <a:stretch>
                  <a:fillRect l="-195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7_1#d4c1a6b96?vop=1&amp;pid=22c2bb365&amp;color=0,0,0&amp;vtp=1&amp;bt=1&amp;bbb=1"/>
              <p:cNvSpPr/>
              <p:nvPr/>
            </p:nvSpPr>
            <p:spPr>
              <a:xfrm>
                <a:off x="832104" y="1508760"/>
                <a:ext cx="10533888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47_1#d4c1a6b96?vop=1&amp;pid=22c2bb36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01333"/>
              </a:xfrm>
              <a:prstGeom prst="rect">
                <a:avLst/>
              </a:prstGeom>
              <a:blipFill>
                <a:blip r:embed="rId3"/>
                <a:stretch>
                  <a:fillRect l="-1389" b="-1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8_1#dbe23c375?vop=1&amp;pid=d4c1a6b96&amp;color=0,0,0&amp;vtp=1&amp;bbb=1"/>
              <p:cNvSpPr/>
              <p:nvPr/>
            </p:nvSpPr>
            <p:spPr>
              <a:xfrm>
                <a:off x="832104" y="202101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48_1#dbe23c375?vop=1&amp;pid=d4c1a6b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2101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9_1#dbe23c375?vop=1&amp;pid=d4c1a6b96&amp;color=0,0,0&amp;vtp=1&amp;bbb=1"/>
              <p:cNvSpPr/>
              <p:nvPr/>
            </p:nvSpPr>
            <p:spPr>
              <a:xfrm>
                <a:off x="832104" y="2385505"/>
                <a:ext cx="10533888" cy="2246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−(−1)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−2)∈[−1,0)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∈(−∞,−2]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∈[−2,+∞)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9_1#dbe23c375?vop=1&amp;pid=d4c1a6b9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85505"/>
                <a:ext cx="10533888" cy="2246630"/>
              </a:xfrm>
              <a:prstGeom prst="rect">
                <a:avLst/>
              </a:prstGeom>
              <a:blipFill>
                <a:blip r:embed="rId5"/>
                <a:stretch>
                  <a:fillRect l="-1389" b="-62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0_1#1d6e0a843?vop=1&amp;pid=d4c1a6b96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（2）证明：曲线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是中心对称图形；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50_1#1d6e0a843?vop=1&amp;pid=d4c1a6b9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1_1#1d6e0a843?vop=1&amp;pid=d4c1a6b96&amp;color=0,0,0&amp;vtp=1&amp;bbb=1&amp;hb=1"/>
              <p:cNvSpPr/>
              <p:nvPr/>
            </p:nvSpPr>
            <p:spPr>
              <a:xfrm>
                <a:off x="832104" y="1875282"/>
                <a:ext cx="10533888" cy="3503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的奇函数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，其图象关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于坐标原点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的图象可由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的图象向右平移1个单位长度，再向上平移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个单位长度得到，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中心对称图形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51_1#1d6e0a843?vop=1&amp;pid=d4c1a6b9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503930"/>
              </a:xfrm>
              <a:prstGeom prst="rect">
                <a:avLst/>
              </a:prstGeom>
              <a:blipFill>
                <a:blip r:embed="rId4"/>
                <a:stretch>
                  <a:fillRect l="-1389" r="-1215" b="-40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52_1#1d6e0a843?vop=1&amp;pid=d4c1a6b96&amp;color=0,0,0&amp;vtp=1&amp;bt=1&amp;bbb=1&amp;hb=1"/>
              <p:cNvSpPr/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中心对称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是中心对称图形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EX.52_1#1d6e0a843?vop=1&amp;pid=d4c1a6b9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926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3_1#70272fca8?vop=1&amp;pid=d4c1a6b96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53_1#70272fca8?vop=1&amp;pid=d4c1a6b9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4_1#70272fca8?vop=1&amp;pid=d4c1a6b96&amp;color=0,0,0&amp;vtp=1&amp;bbb=1&amp;hb=1"/>
              <p:cNvSpPr/>
              <p:nvPr/>
            </p:nvSpPr>
            <p:spPr>
              <a:xfrm>
                <a:off x="832104" y="1875282"/>
                <a:ext cx="10533888" cy="2907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(1)=−2⇒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=−2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必有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(1)=2+3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≥0⇒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否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54_1#70272fca8?vop=1&amp;pid=d4c1a6b9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907030"/>
              </a:xfrm>
              <a:prstGeom prst="rect">
                <a:avLst/>
              </a:prstGeom>
              <a:blipFill>
                <a:blip r:embed="rId4"/>
                <a:stretch>
                  <a:fillRect l="-1389" b="-46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8e11b44c6?vop=1&amp;pid=3dc994f27&amp;color=0,0,0&amp;vtp=1&amp;bt=1&amp;bbb=1"/>
              <p:cNvSpPr/>
              <p:nvPr/>
            </p:nvSpPr>
            <p:spPr>
              <a:xfrm>
                <a:off x="832104" y="1508760"/>
                <a:ext cx="10533888" cy="5705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处的切线与两坐标轴所围成的三角形的面积为(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8e11b44c6?vop=1&amp;pid=3dc994f2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70548"/>
              </a:xfrm>
              <a:prstGeom prst="rect">
                <a:avLst/>
              </a:prstGeom>
              <a:blipFill>
                <a:blip r:embed="rId3"/>
                <a:stretch>
                  <a:fillRect l="-1389" r="-231" b="-139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8e11b44c6.bracket?vop=1&amp;pid=3dc994f27&amp;color=0,0,0&amp;vpa=1&amp;vtp=1"/>
          <p:cNvSpPr/>
          <p:nvPr/>
        </p:nvSpPr>
        <p:spPr>
          <a:xfrm>
            <a:off x="10697242" y="1784414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8e11b44c6.choices?vop=1&amp;pid=3dc994f27&amp;color=0,0,0&amp;vtp=1&amp;bbb=1"/>
              <p:cNvSpPr/>
              <p:nvPr/>
            </p:nvSpPr>
            <p:spPr>
              <a:xfrm>
                <a:off x="832104" y="2082356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8e11b44c6.choices?vop=1&amp;pid=3dc994f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82356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8e11b44c6?vop=1&amp;pid=3dc994f27&amp;color=0,0,0&amp;vtp=1&amp;bbb=1&amp;hb=1"/>
              <p:cNvSpPr/>
              <p:nvPr/>
            </p:nvSpPr>
            <p:spPr>
              <a:xfrm>
                <a:off x="832104" y="2619058"/>
                <a:ext cx="10533888" cy="135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.则所求三角形的面积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×1×|−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AS.3_1#8e11b44c6?vop=1&amp;pid=3dc994f2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19058"/>
                <a:ext cx="10533888" cy="1358900"/>
              </a:xfrm>
              <a:prstGeom prst="rect">
                <a:avLst/>
              </a:prstGeom>
              <a:blipFill>
                <a:blip r:embed="rId5"/>
                <a:stretch>
                  <a:fillRect l="-1389" r="-1042" b="-58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54_2#70272fca8?vop=1&amp;pid=d4c1a6b96&amp;color=0,0,0&amp;mp=1&amp;vtp=1&amp;bt=1&amp;bbb=1&amp;hb=1"/>
              <p:cNvSpPr/>
              <p:nvPr/>
            </p:nvSpPr>
            <p:spPr>
              <a:xfrm>
                <a:off x="832104" y="1508760"/>
                <a:ext cx="10533888" cy="24690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−1]&gt;0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,对任意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，符合条件.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54_2#70272fca8?vop=1&amp;pid=d4c1a6b9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69071"/>
              </a:xfrm>
              <a:prstGeom prst="rect">
                <a:avLst/>
              </a:prstGeom>
              <a:blipFill>
                <a:blip r:embed="rId3"/>
                <a:stretch>
                  <a:fillRect l="-1389" b="-32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5_1#351197348?vop=1&amp;pid=22c2bb365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56_1#1656bd706?vop=1&amp;pid=351197348&amp;color=0,0,0&amp;vtp=1&amp;bbb=1"/>
              <p:cNvSpPr/>
              <p:nvPr/>
            </p:nvSpPr>
            <p:spPr>
              <a:xfrm>
                <a:off x="832104" y="1875282"/>
                <a:ext cx="10533888" cy="4910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56_1#1656bd706?vop=1&amp;pid=3511973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491046"/>
              </a:xfrm>
              <a:prstGeom prst="rect">
                <a:avLst/>
              </a:prstGeom>
              <a:blipFill>
                <a:blip r:embed="rId3"/>
                <a:stretch>
                  <a:fillRect l="-1389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57_1#1656bd706?vop=1&amp;pid=351197348&amp;color=0,0,0&amp;vtp=1&amp;bbb=1"/>
              <p:cNvSpPr/>
              <p:nvPr/>
            </p:nvSpPr>
            <p:spPr>
              <a:xfrm>
                <a:off x="832104" y="2374011"/>
                <a:ext cx="10533888" cy="1979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=5×2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57_1#1656bd706?vop=1&amp;pid=3511973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74011"/>
                <a:ext cx="10533888" cy="1979930"/>
              </a:xfrm>
              <a:prstGeom prst="rect">
                <a:avLst/>
              </a:prstGeom>
              <a:blipFill>
                <a:blip r:embed="rId4"/>
                <a:stretch>
                  <a:fillRect l="-1389" b="-70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57_2#1656bd706?vop=1&amp;pid=351197348&amp;color=0,0,0&amp;vtp=1&amp;bt=1&amp;bbb=1"/>
              <p:cNvSpPr/>
              <p:nvPr/>
            </p:nvSpPr>
            <p:spPr>
              <a:xfrm>
                <a:off x="832104" y="1508760"/>
                <a:ext cx="10533888" cy="44777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并化简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且等号不恒成立,故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上单调递增;</a:t>
                </a:r>
                <a:endParaRPr lang="en-US" altLang="zh-CN" sz="1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上单调递减,</a:t>
                </a:r>
                <a:endParaRPr lang="en-US" altLang="zh-CN" sz="1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的单调性得到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O_5_AN.57_2#1656bd706?vop=1&amp;pid=351197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477766"/>
              </a:xfrm>
              <a:prstGeom prst="rect">
                <a:avLst/>
              </a:prstGeom>
              <a:blipFill>
                <a:blip r:embed="rId3"/>
                <a:stretch>
                  <a:fillRect l="-1389" t="-545" b="-29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58_1#1656bd706?vop=1&amp;pid=351197348&amp;color=0,0,0&amp;vtp=1&amp;bt=1&amp;bbb=1&amp;hb=1"/>
              <p:cNvSpPr/>
              <p:nvPr/>
            </p:nvSpPr>
            <p:spPr>
              <a:xfrm>
                <a:off x="832104" y="1508760"/>
                <a:ext cx="10533888" cy="3947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)=5×2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提示：函数在闭区间上的最值在区间端点或极值点处取得）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4&lt;3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的最大值为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EX.58_1#1656bd706?vop=1&amp;pid=35119734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947859"/>
              </a:xfrm>
              <a:prstGeom prst="rect">
                <a:avLst/>
              </a:prstGeom>
              <a:blipFill>
                <a:blip r:embed="rId3"/>
                <a:stretch>
                  <a:fillRect l="-1389" b="-35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9_1#99c1c63d9?vop=1&amp;pid=351197348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（2）给定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59_1#99c1c63d9?vop=1&amp;pid=351197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0_1#99c1c63d9?vop=1&amp;pid=351197348&amp;color=0,0,0&amp;vtp=1&amp;bbb=1"/>
              <p:cNvSpPr/>
              <p:nvPr/>
            </p:nvSpPr>
            <p:spPr>
              <a:xfrm>
                <a:off x="832104" y="1875282"/>
                <a:ext cx="10533888" cy="412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′∈[−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]=[−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′∈(0,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minπ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′∈[−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max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{-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60_1#99c1c63d9?vop=1&amp;pid=3511973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4123055"/>
              </a:xfrm>
              <a:prstGeom prst="rect">
                <a:avLst/>
              </a:prstGeom>
              <a:blipFill>
                <a:blip r:embed="rId4"/>
                <a:stretch>
                  <a:fillRect l="-1389" b="-34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61_1#99c1c63d9?vop=1&amp;pid=351197348&amp;color=0,0,0&amp;vtp=1&amp;bt=1&amp;bbb=1"/>
              <p:cNvSpPr/>
              <p:nvPr/>
            </p:nvSpPr>
            <p:spPr>
              <a:xfrm>
                <a:off x="832104" y="1508760"/>
                <a:ext cx="10533888" cy="4211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提示：提出与结论相反的假设）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]⊆(2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假设不成立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提示：把假设当结论推矛盾）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EX.61_1#99c1c63d9?vop=1&amp;pid=351197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211955"/>
              </a:xfrm>
              <a:prstGeom prst="rect">
                <a:avLst/>
              </a:prstGeom>
              <a:blipFill>
                <a:blip r:embed="rId3"/>
                <a:stretch>
                  <a:fillRect l="-1389" b="-34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2_1#9b64b3280?vop=1&amp;pid=351197348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62_1#9b64b3280?vop=1&amp;pid=351197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3_1#9b64b3280?vop=1&amp;pid=351197348&amp;color=0,0,0&amp;vtp=1&amp;bbb=1&amp;hb=1"/>
              <p:cNvSpPr/>
              <p:nvPr/>
            </p:nvSpPr>
            <p:spPr>
              <a:xfrm>
                <a:off x="832104" y="1875282"/>
                <a:ext cx="10533888" cy="3975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为周期的偶函数,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只需考虑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时即可.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=20(4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且不恒为0，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且不恒为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5_AN.63_1#9b64b3280?vop=1&amp;pid=35119734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975100"/>
              </a:xfrm>
              <a:prstGeom prst="rect">
                <a:avLst/>
              </a:prstGeom>
              <a:blipFill>
                <a:blip r:embed="rId4"/>
                <a:stretch>
                  <a:fillRect l="-1389" b="-23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63_1#9b64b3280?vop=1&amp;pid=351197348&amp;color=0,0,0&amp;vtp=1&amp;bbb=1&amp;hb=1">
                <a:extLst>
                  <a:ext uri="{FF2B5EF4-FFF2-40B4-BE49-F238E27FC236}">
                    <a16:creationId xmlns:a16="http://schemas.microsoft.com/office/drawing/2014/main" id="{7016AB37-6B31-CA03-7D35-898BAD2833C2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83311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∴5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63_1#9b64b3280?vop=1&amp;pid=351197348&amp;color=0,0,0&amp;vtp=1&amp;bbb=1&amp;hb=1">
                <a:extLst>
                  <a:ext uri="{FF2B5EF4-FFF2-40B4-BE49-F238E27FC236}">
                    <a16:creationId xmlns:a16="http://schemas.microsoft.com/office/drawing/2014/main" id="{7016AB37-6B31-CA03-7D35-898BAD2833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833118"/>
              </a:xfrm>
              <a:prstGeom prst="rect">
                <a:avLst/>
              </a:prstGeom>
              <a:blipFill>
                <a:blip r:embed="rId2"/>
                <a:stretch>
                  <a:fillRect l="-1389" b="-46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489594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64_1#9b64b3280?vop=1&amp;pid=351197348&amp;color=0,0,0&amp;vtp=1&amp;bt=1&amp;bbb=1"/>
              <p:cNvSpPr/>
              <p:nvPr/>
            </p:nvSpPr>
            <p:spPr>
              <a:xfrm>
                <a:off x="832104" y="1508760"/>
                <a:ext cx="10533888" cy="30924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由余弦型函数周期性可令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EX.64_1#9b64b3280?vop=1&amp;pid=3511973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092450"/>
              </a:xfrm>
              <a:prstGeom prst="rect">
                <a:avLst/>
              </a:prstGeom>
              <a:blipFill>
                <a:blip r:embed="rId3"/>
                <a:stretch>
                  <a:fillRect l="-1389" b="-25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64_2#9b64b3280?vop=1&amp;pid=351197348&amp;color=0,0,0&amp;mp=1&amp;vtp=1&amp;bt=1&amp;bbb=1"/>
              <p:cNvSpPr/>
              <p:nvPr/>
            </p:nvSpPr>
            <p:spPr>
              <a:xfrm>
                <a:off x="832104" y="1508760"/>
                <a:ext cx="10533888" cy="3173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,1,2,3,4,5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分别有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EX.64_2#9b64b3280?vop=1&amp;pid=351197348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173159"/>
              </a:xfrm>
              <a:prstGeom prst="rect">
                <a:avLst/>
              </a:prstGeom>
              <a:blipFill>
                <a:blip r:embed="rId3"/>
                <a:stretch>
                  <a:fillRect l="-1389" b="-44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_1#390a754cc?vop=1&amp;pid=3dc994f27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的一条切线，则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BD.4_1#390a754cc?vop=1&amp;pid=3dc994f2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5_1#390a754cc.blank?vop=1&amp;pid=3dc994f27&amp;color=0,0,0&amp;vpa=2&amp;vtp=1"/>
          <p:cNvSpPr/>
          <p:nvPr/>
        </p:nvSpPr>
        <p:spPr>
          <a:xfrm>
            <a:off x="7034943" y="1466850"/>
            <a:ext cx="3000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6_1#390a754cc?vop=1&amp;pid=3dc994f27&amp;color=0,0,0&amp;vtp=1&amp;bbb=1&amp;hb=1"/>
              <p:cNvSpPr/>
              <p:nvPr/>
            </p:nvSpPr>
            <p:spPr>
              <a:xfrm>
                <a:off x="832104" y="1875790"/>
                <a:ext cx="10533888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.设切点为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一条切线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+1=2,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+5=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6_1#390a754cc?vop=1&amp;pid=3dc994f2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1092200"/>
              </a:xfrm>
              <a:prstGeom prst="rect">
                <a:avLst/>
              </a:prstGeom>
              <a:blipFill>
                <a:blip r:embed="rId4"/>
                <a:stretch>
                  <a:fillRect l="-1389" r="-4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64_3#9b64b3280?vop=1&amp;pid=351197348&amp;color=0,0,0&amp;mp=1&amp;vtp=1&amp;bt=1&amp;bbb=1&amp;hb=1"/>
              <p:cNvSpPr/>
              <p:nvPr/>
            </p:nvSpPr>
            <p:spPr>
              <a:xfrm>
                <a:off x="832104" y="1508760"/>
                <a:ext cx="10533888" cy="2741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&gt;6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另解: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由（2）得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，取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EX.64_3#9b64b3280?vop=1&amp;pid=35119734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741359"/>
              </a:xfrm>
              <a:prstGeom prst="rect">
                <a:avLst/>
              </a:prstGeom>
              <a:blipFill>
                <a:blip r:embed="rId3"/>
                <a:stretch>
                  <a:fillRect l="-1389" b="-51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7_1#d06113b9b?vop=1&amp;pid=3dc994f27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处的切线也是曲线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7_1#d06113b9b?vop=1&amp;pid=3dc994f2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8_1#d06113b9b.blank?vop=1&amp;pid=3dc994f27&amp;color=0,0,0&amp;vpa=3&amp;vtp=1&amp;bbb=1"/>
              <p:cNvSpPr/>
              <p:nvPr/>
            </p:nvSpPr>
            <p:spPr>
              <a:xfrm>
                <a:off x="8959786" y="1546542"/>
                <a:ext cx="484188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8_1#d06113b9b.blank?vop=1&amp;pid=3dc994f27&amp;color=0,0,0&amp;vpa=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9786" y="1546542"/>
                <a:ext cx="484188" cy="260350"/>
              </a:xfrm>
              <a:prstGeom prst="rect">
                <a:avLst/>
              </a:prstGeom>
              <a:blipFill>
                <a:blip r:embed="rId4"/>
                <a:stretch>
                  <a:fillRect l="-6329" t="-2381" r="-3797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9_1#d06113b9b?vop=1&amp;pid=3dc994f27&amp;color=0,0,0&amp;vtp=1&amp;bbb=1&amp;hb=1"/>
              <p:cNvSpPr/>
              <p:nvPr/>
            </p:nvSpPr>
            <p:spPr>
              <a:xfrm>
                <a:off x="832104" y="187579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处的切线斜率为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以切线方程为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.因为直线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也是曲线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,则曲线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的切点坐标为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9_1#d06113b9b?vop=1&amp;pid=3dc994f2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r="-98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820e26a07?vop=1&amp;pid=4c7ac2526&amp;color=0,0,0&amp;vtp=1&amp;bt=1&amp;bbb=1"/>
              <p:cNvSpPr/>
              <p:nvPr/>
            </p:nvSpPr>
            <p:spPr>
              <a:xfrm>
                <a:off x="832104" y="1508760"/>
                <a:ext cx="10533888" cy="391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1.04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0_1#820e26a07?vop=1&amp;pid=4c7ac252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91859"/>
              </a:xfrm>
              <a:prstGeom prst="rect">
                <a:avLst/>
              </a:prstGeom>
              <a:blipFill>
                <a:blip r:embed="rId3"/>
                <a:stretch>
                  <a:fillRect l="-1389" b="-35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820e26a07.bracket?vop=1&amp;pid=4c7ac2526&amp;color=0,0,0&amp;vpa=4&amp;vtp=1"/>
          <p:cNvSpPr/>
          <p:nvPr/>
        </p:nvSpPr>
        <p:spPr>
          <a:xfrm>
            <a:off x="6172930" y="1504379"/>
            <a:ext cx="331788" cy="3919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0_2#820e26a07.choices?vop=1&amp;pid=4c7ac2526&amp;color=0,0,0&amp;vtp=1&amp;bbb=1"/>
              <p:cNvSpPr/>
              <p:nvPr/>
            </p:nvSpPr>
            <p:spPr>
              <a:xfrm>
                <a:off x="832104" y="1900619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0147" algn="l"/>
                    <a:tab pos="5374894" algn="l"/>
                    <a:tab pos="80496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0_2#820e26a07.choices?vop=1&amp;pid=4c7ac25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0619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12_1#820e26a07?vop=1&amp;pid=4c7ac2526&amp;color=0,0,0&amp;vtp=1&amp;bbb=1&amp;hb=1"/>
              <p:cNvSpPr/>
              <p:nvPr/>
            </p:nvSpPr>
            <p:spPr>
              <a:xfrm>
                <a:off x="832104" y="2265109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的大小与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的大小时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可以通过泰勒展开式求出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的近似值进行比较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也可以通过构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造函数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利用单调性比较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EX.12_1#820e26a07?vop=1&amp;pid=4c7ac252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5109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r="-58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3_1#820e26a07?vop=1&amp;pid=4c7ac2526&amp;color=0,0,0&amp;vtp=1&amp;bbb=1&amp;hb=1"/>
              <p:cNvSpPr/>
              <p:nvPr/>
            </p:nvSpPr>
            <p:spPr>
              <a:xfrm>
                <a:off x="832104" y="3046794"/>
                <a:ext cx="10533888" cy="140404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1.01=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,排除A,D.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据泰勒展开式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(1+0.01)≈2×(0.01−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0.01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)=0.02−0.000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1=0.019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=(1+0.04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−1≈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×0.04+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0.04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=0.02−0.000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2=0.019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,排除C.故选B.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3_1#820e26a07?vop=1&amp;pid=4c7ac252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46794"/>
                <a:ext cx="10533888" cy="1404049"/>
              </a:xfrm>
              <a:prstGeom prst="rect">
                <a:avLst/>
              </a:prstGeom>
              <a:blipFill>
                <a:blip r:embed="rId6"/>
                <a:stretch>
                  <a:fillRect l="-1389" b="-56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14_1#820e26a07?vop=1&amp;pid=4c7ac2526&amp;color=0,0,0&amp;vtp=1&amp;bt=1&amp;bbb=1&amp;hb=1"/>
              <p:cNvSpPr/>
              <p:nvPr/>
            </p:nvSpPr>
            <p:spPr>
              <a:xfrm>
                <a:off x="832104" y="1508760"/>
                <a:ext cx="10533888" cy="3208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1.01=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1.020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(0.02).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(0.02)&lt;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(0.01).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1+4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1+4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1+4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(0.01)&gt;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EX.14_1#820e26a07?vop=1&amp;pid=4c7ac25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08655"/>
              </a:xfrm>
              <a:prstGeom prst="rect">
                <a:avLst/>
              </a:prstGeom>
              <a:blipFill>
                <a:blip r:embed="rId3"/>
                <a:stretch>
                  <a:fillRect l="-1389" b="-43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5_1#082f0e171?vop=1&amp;pid=4c7ac2526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）设函数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5_1#082f0e171?vop=1&amp;pid=4c7ac252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6_1#082f0e171.bracket?vop=1&amp;pid=4c7ac2526&amp;color=0,0,0&amp;vpa=5&amp;vtp=1&amp;bbb=1"/>
          <p:cNvSpPr/>
          <p:nvPr/>
        </p:nvSpPr>
        <p:spPr>
          <a:xfrm>
            <a:off x="5693442" y="150495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5_2#082f0e171.choices?vop=1&amp;pid=4c7ac2526&amp;color=0,0,0&amp;vtp=1&amp;bbb=1"/>
              <p:cNvSpPr/>
              <p:nvPr/>
            </p:nvSpPr>
            <p:spPr>
              <a:xfrm>
                <a:off x="832104" y="187579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有三个零点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的对称轴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的对称中心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5_2#082f0e171.choices?vop=1&amp;pid=4c7ac252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1608455"/>
              </a:xfrm>
              <a:prstGeom prst="rect">
                <a:avLst/>
              </a:prstGeom>
              <a:blipFill>
                <a:blip r:embed="rId4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7_1#082f0e171?vop=1&amp;pid=4c7ac2526&amp;color=0,0,0&amp;vtp=1&amp;bt=1&amp;bbb=1&amp;hb=1"/>
              <p:cNvSpPr/>
              <p:nvPr/>
            </p:nvSpPr>
            <p:spPr>
              <a:xfrm>
                <a:off x="832104" y="1508760"/>
                <a:ext cx="10533888" cy="46659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.A选项，当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的零点为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有三个零点，A正确；B选项，当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的极小值点，B错误;C选项，若直线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的对称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使等式恒成立，故不存在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的对称轴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;D选项，若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的对称中心，则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+1+2(1−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+1=6−6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(12−6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+6=6−6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,所以存在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,使得点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的对称中心，D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7_1#082f0e171?vop=1&amp;pid=4c7ac252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665980"/>
              </a:xfrm>
              <a:prstGeom prst="rect">
                <a:avLst/>
              </a:prstGeom>
              <a:blipFill>
                <a:blip r:embed="rId3"/>
                <a:stretch>
                  <a:fillRect l="-1389" t="-131" r="-1273" b="-30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6242</Words>
  <Application>Microsoft Office PowerPoint</Application>
  <PresentationFormat>宽屏</PresentationFormat>
  <Paragraphs>318</Paragraphs>
  <Slides>40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7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2025-10-22T07:54:13Z</dcterms:created>
  <dcterms:modified xsi:type="dcterms:W3CDTF">2025-10-22T07:59:55Z</dcterms:modified>
  <cp:category/>
  <cp:contentStatus/>
</cp:coreProperties>
</file>