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4182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97a4d3800093b1c6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9_2#fe095cd33?vop=1&amp;pid=616b1cfa1&amp;color=0,0,0&amp;mp=1&amp;vtp=1&amp;bt=1&amp;bbb=1&amp;hb=1"/>
              <p:cNvSpPr/>
              <p:nvPr/>
            </p:nvSpPr>
            <p:spPr>
              <a:xfrm>
                <a:off x="832104" y="1080000"/>
                <a:ext cx="10533888" cy="25833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，所以对任意正整数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≥[(3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28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9_2#fe095cd33?vop=1&amp;pid=616b1cfa1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583371"/>
              </a:xfrm>
              <a:prstGeom prst="rect">
                <a:avLst/>
              </a:prstGeom>
              <a:blipFill>
                <a:blip r:embed="rId3"/>
                <a:stretch>
                  <a:fillRect l="-1389" b="-33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822131c8?pid=498919f5c&amp;color=0,0,0&amp;vtp=1&amp;bt=1&amp;bbb=1&amp;hb=1"/>
          <p:cNvSpPr/>
          <p:nvPr/>
        </p:nvSpPr>
        <p:spPr>
          <a:xfrm>
            <a:off x="832104" y="1080000"/>
            <a:ext cx="10533888" cy="1343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二、多项选择题（本题共2小题，每小题6分，共12分.在每小题给出的选项中</a:t>
            </a: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，有多</a:t>
            </a:r>
          </a:p>
          <a:p>
            <a:pPr latinLnBrk="1">
              <a:lnSpc>
                <a:spcPts val="3900"/>
              </a:lnSpc>
            </a:pP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项符合题目要求</a:t>
            </a: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.全部选对的得6分，部分选对的得部分分，有选错的得0分）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20_1#70682a1c6?vop=1&amp;pid=e822131c8&amp;color=0,0,0&amp;vtp=1&amp;bbb=1"/>
              <p:cNvSpPr/>
              <p:nvPr/>
            </p:nvSpPr>
            <p:spPr>
              <a:xfrm>
                <a:off x="832104" y="2086155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C_4_BD.20_1#70682a1c6?vop=1&amp;pid=e822131c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86155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21_1#70682a1c6.bracket?vop=1&amp;pid=e822131c8&amp;color=0,0,0&amp;vpa=7&amp;vtp=1&amp;bbb=1"/>
          <p:cNvSpPr/>
          <p:nvPr/>
        </p:nvSpPr>
        <p:spPr>
          <a:xfrm>
            <a:off x="9458738" y="2082345"/>
            <a:ext cx="6619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20_2#70682a1c6.choices?vop=1&amp;pid=e822131c8&amp;color=0,0,0&amp;vtp=1&amp;bbb=1"/>
              <p:cNvSpPr/>
              <p:nvPr/>
            </p:nvSpPr>
            <p:spPr>
              <a:xfrm>
                <a:off x="832104" y="2449695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为递减数列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20_2#70682a1c6.choices?vop=1&amp;pid=e822131c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49695"/>
                <a:ext cx="10533888" cy="770255"/>
              </a:xfrm>
              <a:prstGeom prst="rect">
                <a:avLst/>
              </a:prstGeom>
              <a:blipFill>
                <a:blip r:embed="rId4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2_1#70682a1c6?vop=1&amp;pid=e822131c8&amp;color=0,0,0&amp;vtp=1&amp;bt=1&amp;bbb=1&amp;hb=1"/>
              <p:cNvSpPr/>
              <p:nvPr/>
            </p:nvSpPr>
            <p:spPr>
              <a:xfrm>
                <a:off x="832104" y="1080000"/>
                <a:ext cx="10533888" cy="45704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式作差得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A分析可得，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−1)=−1(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，故B正确；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是减函数，所以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递减，即数列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为递减数列，故D正确.故选BCD.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22_1#70682a1c6?vop=1&amp;pid=e822131c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570413"/>
              </a:xfrm>
              <a:prstGeom prst="rect">
                <a:avLst/>
              </a:prstGeom>
              <a:blipFill>
                <a:blip r:embed="rId3"/>
                <a:stretch>
                  <a:fillRect l="-1389" b="-18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3_1#90ab029c8?vop=1&amp;pid=e822131c8&amp;color=0,0,0&amp;vtp=1&amp;bt=1&amp;bbb=1&amp;hb=1"/>
              <p:cNvSpPr/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新定义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的公约数只有1，则称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互质.对于正整数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是小于或等于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的正整数中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互质的数的个数.函数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以其首名研究者欧拉的名字命名，称为欧拉函数，例如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(4)=2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(6)=2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则下列结论正确的是(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23_1#90ab029c8?vop=1&amp;pid=e822131c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4_1#90ab029c8.bracket?vop=1&amp;pid=e822131c8&amp;color=0,0,0&amp;vpa=8&amp;vtp=1&amp;bbb=1"/>
          <p:cNvSpPr/>
          <p:nvPr/>
        </p:nvSpPr>
        <p:spPr>
          <a:xfrm>
            <a:off x="5336889" y="1904865"/>
            <a:ext cx="6619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3_2#90ab029c8.choices?vop=1&amp;pid=e822131c8&amp;color=0,0,0&amp;vtp=1&amp;bbb=1"/>
              <p:cNvSpPr/>
              <p:nvPr/>
            </p:nvSpPr>
            <p:spPr>
              <a:xfrm>
                <a:off x="832104" y="2275832"/>
                <a:ext cx="10533888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(15)=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为质数时，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)}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是等比数列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(100)=30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23_2#90ab029c8.choices?vop=1&amp;pid=e822131c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5832"/>
                <a:ext cx="10533888" cy="765810"/>
              </a:xfrm>
              <a:prstGeom prst="rect">
                <a:avLst/>
              </a:prstGeom>
              <a:blipFill>
                <a:blip r:embed="rId4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5_1#90ab029c8?vop=1&amp;pid=e822131c8&amp;color=0,0,0&amp;vtp=1&amp;bt=1&amp;bbb=1&amp;hb=1"/>
              <p:cNvSpPr/>
              <p:nvPr/>
            </p:nvSpPr>
            <p:spPr>
              <a:xfrm>
                <a:off x="832104" y="1080000"/>
                <a:ext cx="10533888" cy="3707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【解析】对于A，小于或等于15且与15互质的数有1,2,4,7,8,11,13,14，所以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(15)=8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(5)=4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(15)=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B，质数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的因数只有1和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，所以从1到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的所有的数均与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互质，所以当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为质数时，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C，因为2是质数，所以在不超过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的整数中，所有的偶数的个数为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，根据欧拉函数的定义可得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是等比数列，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D，因为100是偶数，小于100的正奇数有50个，其中是5的倍数的奇数有10个，它们与100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不互质，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(100)=40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，故D不正确.故选ABC.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25_1#90ab029c8?vop=1&amp;pid=e822131c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707130"/>
              </a:xfrm>
              <a:prstGeom prst="rect">
                <a:avLst/>
              </a:prstGeom>
              <a:blipFill>
                <a:blip r:embed="rId3"/>
                <a:stretch>
                  <a:fillRect l="-1389" r="-1157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155d3e3c?pid=498919f5c&amp;color=0,0,0&amp;vtp=1&amp;bt=1&amp;bbb=1"/>
          <p:cNvSpPr/>
          <p:nvPr/>
        </p:nvSpPr>
        <p:spPr>
          <a:xfrm>
            <a:off x="832104" y="1080000"/>
            <a:ext cx="10533888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三、填空题（本题共2小题，每小题5分，共10分）</a:t>
            </a:r>
            <a:endParaRPr lang="en-US" altLang="zh-CN" sz="22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BD.26_1#494031444?vop=1&amp;pid=6155d3e3c&amp;color=0,0,0&amp;vtp=1&amp;bbb=1"/>
              <p:cNvSpPr/>
              <p:nvPr/>
            </p:nvSpPr>
            <p:spPr>
              <a:xfrm>
                <a:off x="832104" y="1534025"/>
                <a:ext cx="10533888" cy="7503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390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4_BD.26_1#494031444?vop=1&amp;pid=6155d3e3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34025"/>
                <a:ext cx="10533888" cy="750316"/>
              </a:xfrm>
              <a:prstGeom prst="rect">
                <a:avLst/>
              </a:prstGeom>
              <a:blipFill>
                <a:blip r:embed="rId3"/>
                <a:stretch>
                  <a:fillRect l="-1389" b="-146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27_1#494031444.blank?vop=1&amp;pid=6155d3e3c&amp;color=0,0,0&amp;vpa=9&amp;vtp=1&amp;bbb=1&amp;rh=48.18"/>
              <p:cNvSpPr/>
              <p:nvPr/>
            </p:nvSpPr>
            <p:spPr>
              <a:xfrm>
                <a:off x="7118286" y="1593080"/>
                <a:ext cx="1540955" cy="6118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4,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−1,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27_1#494031444.blank?vop=1&amp;pid=6155d3e3c&amp;color=0,0,0&amp;vpa=9&amp;vtp=1&amp;bbb=1&amp;rh=48.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8286" y="1593080"/>
                <a:ext cx="1540955" cy="611886"/>
              </a:xfrm>
              <a:prstGeom prst="rect">
                <a:avLst/>
              </a:prstGeom>
              <a:blipFill>
                <a:blip r:embed="rId4"/>
                <a:stretch>
                  <a:fillRect b="-19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28_1#494031444?vop=1&amp;pid=6155d3e3c&amp;color=0,0,0&amp;vtp=1&amp;bbb=1"/>
              <p:cNvSpPr/>
              <p:nvPr/>
            </p:nvSpPr>
            <p:spPr>
              <a:xfrm>
                <a:off x="832104" y="2294120"/>
                <a:ext cx="10533888" cy="1511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+1−[2(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−1)+1]=4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不满足上式，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B_4_AS.28_1#494031444?vop=1&amp;pid=6155d3e3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4120"/>
                <a:ext cx="10533888" cy="1511300"/>
              </a:xfrm>
              <a:prstGeom prst="rect">
                <a:avLst/>
              </a:prstGeom>
              <a:blipFill>
                <a:blip r:embed="rId5"/>
                <a:stretch>
                  <a:fillRect l="-1389" b="-4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9_1#50d591eb8?vop=1&amp;pid=6155d3e3c&amp;color=0,0,0&amp;vtp=1&amp;bt=1&amp;bbb=1"/>
              <p:cNvSpPr/>
              <p:nvPr/>
            </p:nvSpPr>
            <p:spPr>
              <a:xfrm>
                <a:off x="832104" y="1118100"/>
                <a:ext cx="10698163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100项和为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4_BD.29_1#50d591eb8?vop=1&amp;pid=6155d3e3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118100"/>
                <a:ext cx="10698163" cy="360680"/>
              </a:xfrm>
              <a:prstGeom prst="rect">
                <a:avLst/>
              </a:prstGeom>
              <a:blipFill>
                <a:blip r:embed="rId3"/>
                <a:stretch>
                  <a:fillRect l="-1368" t="-3333" r="-171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30_1#50d591eb8.blank?vop=1&amp;pid=6155d3e3c&amp;color=0,0,0&amp;vpa=10&amp;vtp=1&amp;bbb=1"/>
          <p:cNvSpPr/>
          <p:nvPr/>
        </p:nvSpPr>
        <p:spPr>
          <a:xfrm>
            <a:off x="7739349" y="1076190"/>
            <a:ext cx="56673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101</a:t>
            </a:r>
            <a:endParaRPr lang="en-US" altLang="zh-CN" dirty="0"/>
          </a:p>
        </p:txBody>
      </p:sp>
      <p:sp>
        <p:nvSpPr>
          <p:cNvPr id="4" name="QB_4_AN.31_1#50d591eb8.blank?vop=1&amp;pid=6155d3e3c&amp;color=0,0,0&amp;vpa=11&amp;vtp=1&amp;bbb=1"/>
          <p:cNvSpPr/>
          <p:nvPr/>
        </p:nvSpPr>
        <p:spPr>
          <a:xfrm>
            <a:off x="10494867" y="1076190"/>
            <a:ext cx="8143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32_1#50d591eb8?vop=1&amp;pid=6155d3e3c&amp;color=0,0,0&amp;vtp=1&amp;bbb=1"/>
              <p:cNvSpPr/>
              <p:nvPr/>
            </p:nvSpPr>
            <p:spPr>
              <a:xfrm>
                <a:off x="832104" y="1485130"/>
                <a:ext cx="10533888" cy="1511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的奇数项、偶数项分别构成等差数列.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奇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数项以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为首项，2为公差，偶数项以3为首项，2为公差，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，前100项和为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(−1+97)×50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(3+101)×50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B_4_AS.32_1#50d591eb8?vop=1&amp;pid=6155d3e3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5130"/>
                <a:ext cx="10533888" cy="1511300"/>
              </a:xfrm>
              <a:prstGeom prst="rect">
                <a:avLst/>
              </a:prstGeom>
              <a:blipFill>
                <a:blip r:embed="rId4"/>
                <a:stretch>
                  <a:fillRect l="-13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117c67cc?pid=498919f5c&amp;color=0,0,0&amp;vtp=1&amp;bt=1&amp;bbb=1"/>
          <p:cNvSpPr/>
          <p:nvPr/>
        </p:nvSpPr>
        <p:spPr>
          <a:xfrm>
            <a:off x="832104" y="1080000"/>
            <a:ext cx="10533888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四、解答题（本题共3小题，共48分.解答应写出文字说明、证明过程或演算步骤）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33_1#44783c017?vop=1&amp;pid=7117c67cc&amp;color=0,0,0&amp;vtp=1&amp;bbb=1"/>
              <p:cNvSpPr/>
              <p:nvPr/>
            </p:nvSpPr>
            <p:spPr>
              <a:xfrm>
                <a:off x="832104" y="1585775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本小题满分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33_1#44783c017?vop=1&amp;pid=7117c67c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85775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34_1#708e8ba74?vop=1&amp;pid=44783c017&amp;color=0,0,0&amp;vtp=1&amp;bbb=1"/>
              <p:cNvSpPr/>
              <p:nvPr/>
            </p:nvSpPr>
            <p:spPr>
              <a:xfrm>
                <a:off x="832104" y="1991288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34_1#708e8ba74?vop=1&amp;pid=44783c01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91288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5_1#708e8ba74?vop=1&amp;pid=44783c017&amp;color=0,0,0&amp;vtp=1&amp;bbb=1"/>
              <p:cNvSpPr/>
              <p:nvPr/>
            </p:nvSpPr>
            <p:spPr>
              <a:xfrm>
                <a:off x="832104" y="2364605"/>
                <a:ext cx="10533888" cy="1092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是等差数列，设其公差为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+5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=7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+21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=14,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AN.35_1#708e8ba74?vop=1&amp;pid=44783c01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64605"/>
                <a:ext cx="10533888" cy="1092200"/>
              </a:xfrm>
              <a:prstGeom prst="rect">
                <a:avLst/>
              </a:prstGeom>
              <a:blipFill>
                <a:blip r:embed="rId5"/>
                <a:stretch>
                  <a:fillRect l="-1389" b="-5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BD.36_1#508f9253a?vop=1&amp;pid=44783c017&amp;color=0,0,0&amp;vtp=1&amp;bbb=1"/>
              <p:cNvSpPr/>
              <p:nvPr/>
            </p:nvSpPr>
            <p:spPr>
              <a:xfrm>
                <a:off x="832104" y="345680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BD.36_1#508f9253a?vop=1&amp;pid=44783c01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56805"/>
                <a:ext cx="10533888" cy="363855"/>
              </a:xfrm>
              <a:prstGeom prst="rect">
                <a:avLst/>
              </a:prstGeom>
              <a:blipFill>
                <a:blip r:embed="rId6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AN.37_1#508f9253a?vop=1&amp;pid=44783c017&amp;color=0,0,0&amp;vtp=1&amp;bbb=1&amp;hb=1"/>
              <p:cNvSpPr/>
              <p:nvPr/>
            </p:nvSpPr>
            <p:spPr>
              <a:xfrm>
                <a:off x="832104" y="3821295"/>
                <a:ext cx="10533888" cy="9160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【解】由（1）知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(−2+2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−4)⋅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O_5_AN.37_1#508f9253a?vop=1&amp;pid=44783c01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21295"/>
                <a:ext cx="10533888" cy="916051"/>
              </a:xfrm>
              <a:prstGeom prst="rect">
                <a:avLst/>
              </a:prstGeom>
              <a:blipFill>
                <a:blip r:embed="rId7"/>
                <a:stretch>
                  <a:fillRect l="-1389" b="-8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8_1#4eb9fcd01?vop=1&amp;pid=7117c67cc&amp;color=0,0,0&amp;vtp=1&amp;bt=1&amp;bbb=1"/>
              <p:cNvSpPr/>
              <p:nvPr/>
            </p:nvSpPr>
            <p:spPr>
              <a:xfrm>
                <a:off x="832104" y="1080000"/>
                <a:ext cx="10533888" cy="459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本小题满分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38_1#4eb9fcd01?vop=1&amp;pid=7117c67c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59359"/>
              </a:xfrm>
              <a:prstGeom prst="rect">
                <a:avLst/>
              </a:prstGeom>
              <a:blipFill>
                <a:blip r:embed="rId3"/>
                <a:stretch>
                  <a:fillRect l="-1389" b="-171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39_1#b68a1e946?vop=1&amp;pid=4eb9fcd01&amp;color=0,0,0&amp;vtp=1&amp;bbb=1"/>
              <p:cNvSpPr/>
              <p:nvPr/>
            </p:nvSpPr>
            <p:spPr>
              <a:xfrm>
                <a:off x="832104" y="155072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39_1#b68a1e946?vop=1&amp;pid=4eb9fcd0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5072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40_1#b68a1e946?vop=1&amp;pid=4eb9fcd01&amp;color=0,0,0&amp;vtp=1&amp;bbb=1"/>
              <p:cNvSpPr/>
              <p:nvPr/>
            </p:nvSpPr>
            <p:spPr>
              <a:xfrm>
                <a:off x="832104" y="1915215"/>
                <a:ext cx="10533888" cy="18940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𝐾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𝐾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𝐾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𝐾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，化简得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，符合上式.因此，数列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40_1#b68a1e946?vop=1&amp;pid=4eb9fcd0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5215"/>
                <a:ext cx="10533888" cy="1894078"/>
              </a:xfrm>
              <a:prstGeom prst="rect">
                <a:avLst/>
              </a:prstGeom>
              <a:blipFill>
                <a:blip r:embed="rId5"/>
                <a:stretch>
                  <a:fillRect l="-1389" b="-45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1_1#8ced6f881?vop=1&amp;pid=4eb9fcd01&amp;color=0,0,0&amp;vtp=1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也是等差数列.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41_1#8ced6f881?vop=1&amp;pid=4eb9fcd0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42_1#233845807?vop=1&amp;pid=8ced6f881&amp;color=0,0,0&amp;vtp=1&amp;bbb=1"/>
              <p:cNvSpPr/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（ⅰ）求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BD.42_1#233845807?vop=1&amp;pid=8ced6f88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43_1#233845807?vop=1&amp;pid=8ced6f881&amp;color=0,0,0&amp;vtp=1&amp;bbb=1&amp;hb=1"/>
              <p:cNvSpPr/>
              <p:nvPr/>
            </p:nvSpPr>
            <p:spPr>
              <a:xfrm>
                <a:off x="832104" y="1861812"/>
                <a:ext cx="10533888" cy="175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为等差数列，其通项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等差数列的性质可知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，等差数列的通项应为关于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的一次函数，故二次项系数必须为零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=0⇒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6_AN.43_1#233845807?vop=1&amp;pid=8ced6f88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1812"/>
                <a:ext cx="10533888" cy="1752600"/>
              </a:xfrm>
              <a:prstGeom prst="rect">
                <a:avLst/>
              </a:prstGeom>
              <a:blipFill>
                <a:blip r:embed="rId5"/>
                <a:stretch>
                  <a:fillRect l="-1389" b="-48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498919f5c.fixed?pid=e45ef1eed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4400" dirty="0"/>
          </a:p>
        </p:txBody>
      </p:sp>
      <p:sp>
        <p:nvSpPr>
          <p:cNvPr id="3" name="C_2_BD#498919f5c.fixed?pid=e45ef1eed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第一章全章上分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4_1#8ab10b515?vop=1&amp;pid=8ced6f881&amp;color=0,0,0&amp;vtp=1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（ⅱ）数列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，证明：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44_1#8ab10b515?vop=1&amp;pid=8ced6f88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5_1#8ab10b515?vop=1&amp;pid=8ced6f881&amp;color=0,0,0&amp;vtp=1&amp;bbb=1&amp;hb=1"/>
              <p:cNvSpPr/>
              <p:nvPr/>
            </p:nvSpPr>
            <p:spPr>
              <a:xfrm>
                <a:off x="832104" y="1446522"/>
                <a:ext cx="10533888" cy="3352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−1)×1=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代入上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式成立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limLow>
                      <m:limLowPr>
                        <m:ctrlPr>
                          <a:rPr lang="en-US" altLang="zh-CN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limLow>
                      <m:limLowPr>
                        <m:ctrlPr>
                          <a:rPr lang="en-US" altLang="zh-CN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45_1#8ab10b515?vop=1&amp;pid=8ced6f88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3352800"/>
              </a:xfrm>
              <a:prstGeom prst="rect">
                <a:avLst/>
              </a:prstGeom>
              <a:blipFill>
                <a:blip r:embed="rId4"/>
                <a:stretch>
                  <a:fillRect l="-1389" b="-3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45_2#8ab10b515?vop=1&amp;pid=8ced6f881&amp;color=0,0,0&amp;mp=1&amp;vtp=1&amp;bt=1&amp;bbb=1"/>
              <p:cNvSpPr/>
              <p:nvPr/>
            </p:nvSpPr>
            <p:spPr>
              <a:xfrm>
                <a:off x="832104" y="1080000"/>
                <a:ext cx="10533888" cy="2373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原命题得证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AN.45_2#8ab10b515?vop=1&amp;pid=8ced6f881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373630"/>
              </a:xfrm>
              <a:prstGeom prst="rect">
                <a:avLst/>
              </a:prstGeom>
              <a:blipFill>
                <a:blip r:embed="rId3"/>
                <a:stretch>
                  <a:fillRect l="-1389" b="-58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6_1#f7686a6d0?vop=1&amp;pid=7117c67cc&amp;color=0,0,0&amp;vtp=1&amp;bt=1&amp;bbb=1"/>
              <p:cNvSpPr/>
              <p:nvPr/>
            </p:nvSpPr>
            <p:spPr>
              <a:xfrm>
                <a:off x="832104" y="1080000"/>
                <a:ext cx="10533888" cy="444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本小题满分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46_1#f7686a6d0?vop=1&amp;pid=7117c67c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44500"/>
              </a:xfrm>
              <a:prstGeom prst="rect">
                <a:avLst/>
              </a:prstGeom>
              <a:blipFill>
                <a:blip r:embed="rId3"/>
                <a:stretch>
                  <a:fillRect l="-1389" t="-5479" b="-109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47_1#fe4ddde6c?vop=1&amp;pid=f7686a6d0&amp;color=0,0,0&amp;vtp=1&amp;bbb=1"/>
              <p:cNvSpPr/>
              <p:nvPr/>
            </p:nvSpPr>
            <p:spPr>
              <a:xfrm>
                <a:off x="832104" y="1532120"/>
                <a:ext cx="10533888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（1）证明数列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为等差数列，并求数列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47_1#fe4ddde6c?vop=1&amp;pid=f7686a6d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32120"/>
                <a:ext cx="10533888" cy="584200"/>
              </a:xfrm>
              <a:prstGeom prst="rect">
                <a:avLst/>
              </a:prstGeom>
              <a:blipFill>
                <a:blip r:embed="rId4"/>
                <a:stretch>
                  <a:fillRect l="-1389" b="-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48_1#fe4ddde6c?vop=1&amp;pid=f7686a6d0&amp;color=0,0,0&amp;vtp=1&amp;bbb=1"/>
              <p:cNvSpPr/>
              <p:nvPr/>
            </p:nvSpPr>
            <p:spPr>
              <a:xfrm>
                <a:off x="832104" y="2116320"/>
                <a:ext cx="10533888" cy="187839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为等差数列，其首项为1，公差为1.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−1)×1=1+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48_1#fe4ddde6c?vop=1&amp;pid=f7686a6d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16320"/>
                <a:ext cx="10533888" cy="1878394"/>
              </a:xfrm>
              <a:prstGeom prst="rect">
                <a:avLst/>
              </a:prstGeom>
              <a:blipFill>
                <a:blip r:embed="rId5"/>
                <a:stretch>
                  <a:fillRect l="-1389" b="-45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9_1#89a58237c?vop=1&amp;pid=f7686a6d0&amp;color=0,0,0&amp;vtp=1&amp;bt=1&amp;bbb=1"/>
              <p:cNvSpPr/>
              <p:nvPr/>
            </p:nvSpPr>
            <p:spPr>
              <a:xfrm>
                <a:off x="832104" y="1080000"/>
                <a:ext cx="10533888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为满足不等式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的个数，求数列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49_1#89a58237c?vop=1&amp;pid=f7686a6d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82600"/>
              </a:xfrm>
              <a:prstGeom prst="rect">
                <a:avLst/>
              </a:prstGeom>
              <a:blipFill>
                <a:blip r:embed="rId3"/>
                <a:stretch>
                  <a:fillRect l="-1389" b="-113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0_1#89a58237c?vop=1&amp;pid=f7686a6d0&amp;color=0,0,0&amp;vtp=1&amp;bbb=1"/>
              <p:cNvSpPr/>
              <p:nvPr/>
            </p:nvSpPr>
            <p:spPr>
              <a:xfrm>
                <a:off x="832104" y="1572125"/>
                <a:ext cx="10533888" cy="2970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+1)+1=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满足不等式的正整数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的个数为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①−②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50_1#89a58237c?vop=1&amp;pid=f7686a6d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72125"/>
                <a:ext cx="10533888" cy="2970530"/>
              </a:xfrm>
              <a:prstGeom prst="rect">
                <a:avLst/>
              </a:prstGeom>
              <a:blipFill>
                <a:blip r:embed="rId4"/>
                <a:stretch>
                  <a:fillRect l="-1389" b="-47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1_1#afc1a9977?vop=1&amp;pid=f7686a6d0&amp;color=0,0,0&amp;vtp=1&amp;bt=1&amp;bbb=1&amp;hb=1"/>
              <p:cNvSpPr/>
              <p:nvPr/>
            </p:nvSpPr>
            <p:spPr>
              <a:xfrm>
                <a:off x="832104" y="1080000"/>
                <a:ext cx="10533888" cy="849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（3）在（2）的条件下，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，若不等式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都成立，求实数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取值范围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51_1#afc1a9977?vop=1&amp;pid=f7686a6d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849630"/>
              </a:xfrm>
              <a:prstGeom prst="rect">
                <a:avLst/>
              </a:prstGeom>
              <a:blipFill>
                <a:blip r:embed="rId3"/>
                <a:stretch>
                  <a:fillRect l="-1389" b="-164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52_1#afc1a9977?vop=1&amp;pid=f7686a6d0&amp;color=0,0,0&amp;vtp=1&amp;bbb=1&amp;hb=1">
                <a:extLst>
                  <a:ext uri="{FF2B5EF4-FFF2-40B4-BE49-F238E27FC236}">
                    <a16:creationId xmlns:a16="http://schemas.microsoft.com/office/drawing/2014/main" id="{7A75E059-77FD-AD06-78AD-98CAD2BB727F}"/>
                  </a:ext>
                </a:extLst>
              </p:cNvPr>
              <p:cNvSpPr/>
              <p:nvPr/>
            </p:nvSpPr>
            <p:spPr>
              <a:xfrm>
                <a:off x="832104" y="1079999"/>
                <a:ext cx="10533888" cy="446360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【解】由已知可得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为递增数列，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取最小值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为递减数列，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取最大值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8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−3&lt;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𝜆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N.52_1#afc1a9977?vop=1&amp;pid=f7686a6d0&amp;color=0,0,0&amp;vtp=1&amp;bbb=1&amp;hb=1">
                <a:extLst>
                  <a:ext uri="{FF2B5EF4-FFF2-40B4-BE49-F238E27FC236}">
                    <a16:creationId xmlns:a16="http://schemas.microsoft.com/office/drawing/2014/main" id="{7A75E059-77FD-AD06-78AD-98CAD2BB72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9999"/>
                <a:ext cx="10533888" cy="4463606"/>
              </a:xfrm>
              <a:prstGeom prst="rect">
                <a:avLst/>
              </a:prstGeom>
              <a:blipFill>
                <a:blip r:embed="rId2"/>
                <a:stretch>
                  <a:fillRect l="-1389" b="-19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039863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24935d9ac?pid=498919f5c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建议用时：90分钟</a:t>
            </a:r>
            <a:endParaRPr lang="en-US" altLang="zh-CN" sz="1800" dirty="0"/>
          </a:p>
        </p:txBody>
      </p:sp>
      <p:sp>
        <p:nvSpPr>
          <p:cNvPr id="3" name="C_3_BD#616b1cfa1?pid=498919f5c&amp;color=0,0,0&amp;vtp=1&amp;bbb=1&amp;hb=1"/>
          <p:cNvSpPr/>
          <p:nvPr/>
        </p:nvSpPr>
        <p:spPr>
          <a:xfrm>
            <a:off x="832104" y="1582285"/>
            <a:ext cx="10533888" cy="1343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一、单项选择题（本题共6小题，每小题5分，共30分.</a:t>
            </a: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在每小题给出的四个选项中，</a:t>
            </a:r>
          </a:p>
          <a:p>
            <a:pPr latinLnBrk="1">
              <a:lnSpc>
                <a:spcPts val="3900"/>
              </a:lnSpc>
            </a:pP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只有一项是符合题目要求的</a:t>
            </a: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1#685b61c04?vop=1&amp;pid=616b1cfa1&amp;color=0,0,0&amp;vtp=1&amp;bbb=1"/>
              <p:cNvSpPr/>
              <p:nvPr/>
            </p:nvSpPr>
            <p:spPr>
              <a:xfrm>
                <a:off x="832104" y="2590345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_1#685b61c04?vop=1&amp;pid=616b1cfa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90345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2_1#685b61c04.bracket?vop=1&amp;pid=616b1cfa1&amp;color=0,0,0&amp;vpa=1&amp;vtp=1"/>
          <p:cNvSpPr/>
          <p:nvPr/>
        </p:nvSpPr>
        <p:spPr>
          <a:xfrm>
            <a:off x="7509288" y="2586535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6" name="QC_4_BD.1_2#685b61c04.choices?vop=1&amp;pid=616b1cfa1&amp;color=0,0,0&amp;vtp=1&amp;bbb=1"/>
          <p:cNvSpPr/>
          <p:nvPr/>
        </p:nvSpPr>
        <p:spPr>
          <a:xfrm>
            <a:off x="832104" y="295388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01722" algn="l"/>
                <a:tab pos="5305044" algn="l"/>
                <a:tab pos="802106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3_1#685b61c04?vop=1&amp;pid=616b1cfa1&amp;color=0,0,0&amp;vtp=1&amp;bbb=1"/>
              <p:cNvSpPr/>
              <p:nvPr/>
            </p:nvSpPr>
            <p:spPr>
              <a:xfrm>
                <a:off x="832104" y="3318375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为等差数列且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提示：等差中项的性质）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，又公差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C_4_AS.3_1#685b61c04?vop=1&amp;pid=616b1cfa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18375"/>
                <a:ext cx="10533888" cy="2030730"/>
              </a:xfrm>
              <a:prstGeom prst="rect">
                <a:avLst/>
              </a:prstGeom>
              <a:blipFill>
                <a:blip r:embed="rId4"/>
                <a:stretch>
                  <a:fillRect l="-1389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5d2126bba?vop=1&amp;pid=616b1cfa1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4_1#5d2126bba?vop=1&amp;pid=616b1cfa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5d2126bba.bracket?vop=1&amp;pid=616b1cfa1&amp;color=0,0,0&amp;vpa=2&amp;vtp=1"/>
          <p:cNvSpPr/>
          <p:nvPr/>
        </p:nvSpPr>
        <p:spPr>
          <a:xfrm>
            <a:off x="6155595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4_2#5d2126bba.choices?vop=1&amp;pid=616b1cfa1&amp;color=0,0,0&amp;vtp=1&amp;bbb=1"/>
              <p:cNvSpPr/>
              <p:nvPr/>
            </p:nvSpPr>
            <p:spPr>
              <a:xfrm>
                <a:off x="832104" y="1489003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846197" algn="l"/>
                    <a:tab pos="5501894" algn="l"/>
                    <a:tab pos="81956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−13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4_2#5d2126bba.choices?vop=1&amp;pid=616b1cfa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9003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6_1#5d2126bba?vop=1&amp;pid=616b1cfa1&amp;color=0,0,0&amp;vtp=1&amp;bbb=1"/>
              <p:cNvSpPr/>
              <p:nvPr/>
            </p:nvSpPr>
            <p:spPr>
              <a:xfrm>
                <a:off x="832104" y="1862320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的奇数项为2，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数项为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6_1#5d2126bba?vop=1&amp;pid=616b1cfa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2320"/>
                <a:ext cx="10533888" cy="2030730"/>
              </a:xfrm>
              <a:prstGeom prst="rect">
                <a:avLst/>
              </a:prstGeom>
              <a:blipFill>
                <a:blip r:embed="rId5"/>
                <a:stretch>
                  <a:fillRect l="-1389" b="-65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0ea2d291e?vop=1&amp;pid=616b1cfa1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取最小值时,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7_1#0ea2d291e?vop=1&amp;pid=616b1cfa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8_1#0ea2d291e.bracket?vop=1&amp;pid=616b1cfa1&amp;color=0,0,0&amp;vpa=3&amp;vtp=1"/>
          <p:cNvSpPr/>
          <p:nvPr/>
        </p:nvSpPr>
        <p:spPr>
          <a:xfrm>
            <a:off x="9486678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4_BD.7_2#0ea2d291e.choices?vop=1&amp;pid=616b1cfa1&amp;color=0,0,0&amp;vtp=1&amp;bbb=1"/>
          <p:cNvSpPr/>
          <p:nvPr/>
        </p:nvSpPr>
        <p:spPr>
          <a:xfrm>
            <a:off x="832104" y="144703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25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9_1#0ea2d291e?vop=1&amp;pid=616b1cfa1&amp;color=0,0,0&amp;vtp=1&amp;bbb=1&amp;hb=1"/>
              <p:cNvSpPr/>
              <p:nvPr/>
            </p:nvSpPr>
            <p:spPr>
              <a:xfrm>
                <a:off x="832104" y="181152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，由等差数列的性质，可得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为递增数列，故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最小值时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的值为14.故选C.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9_1#0ea2d291e?vop=1&amp;pid=616b1cfa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11520"/>
                <a:ext cx="10533888" cy="1192530"/>
              </a:xfrm>
              <a:prstGeom prst="rect">
                <a:avLst/>
              </a:prstGeom>
              <a:blipFill>
                <a:blip r:embed="rId4"/>
                <a:stretch>
                  <a:fillRect l="-1389" r="-1100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10_1#0ea2d291e?vop=1&amp;pid=616b1cfa1&amp;color=0,0,0&amp;vtp=1&amp;bt=1&amp;bbb=1&amp;hb=1"/>
              <p:cNvSpPr/>
              <p:nvPr/>
            </p:nvSpPr>
            <p:spPr>
              <a:xfrm>
                <a:off x="832104" y="1080000"/>
                <a:ext cx="10533888" cy="163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快解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由等差数列的前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项和的性质可知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可看作是关于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的二次函数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由题易知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抛物线开口向上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所以抛物线对称轴方程为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取最小值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EX.10_1#0ea2d291e?vop=1&amp;pid=616b1cfa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33855"/>
              </a:xfrm>
              <a:prstGeom prst="rect">
                <a:avLst/>
              </a:prstGeom>
              <a:blipFill>
                <a:blip r:embed="rId3"/>
                <a:stretch>
                  <a:fillRect l="-1389" r="-2199" b="-89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1_1#a27df75ef?vop=1&amp;pid=616b1cfa1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已知正项等比数列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1_1#a27df75ef?vop=1&amp;pid=616b1cfa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2_1#a27df75ef.bracket?vop=1&amp;pid=616b1cfa1&amp;color=0,0,0&amp;vpa=4&amp;vtp=1"/>
          <p:cNvSpPr/>
          <p:nvPr/>
        </p:nvSpPr>
        <p:spPr>
          <a:xfrm>
            <a:off x="9139206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1_2#a27df75ef.choices?vop=1&amp;pid=616b1cfa1&amp;color=0,0,0&amp;vtp=1&amp;bbb=1"/>
              <p:cNvSpPr/>
              <p:nvPr/>
            </p:nvSpPr>
            <p:spPr>
              <a:xfrm>
                <a:off x="832104" y="1447030"/>
                <a:ext cx="10533888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665222" algn="l"/>
                    <a:tab pos="5444744" algn="l"/>
                    <a:tab pos="80845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1_2#a27df75ef.choices?vop=1&amp;pid=616b1cfa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7030"/>
                <a:ext cx="10533888" cy="391859"/>
              </a:xfrm>
              <a:prstGeom prst="rect">
                <a:avLst/>
              </a:prstGeom>
              <a:blipFill>
                <a:blip r:embed="rId4"/>
                <a:stretch>
                  <a:fillRect l="-1389" b="-353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3_1#a27df75ef?vop=1&amp;pid=616b1cfa1&amp;color=0,0,0&amp;vtp=1&amp;bbb=1"/>
              <p:cNvSpPr/>
              <p:nvPr/>
            </p:nvSpPr>
            <p:spPr>
              <a:xfrm>
                <a:off x="832104" y="1849049"/>
                <a:ext cx="10533888" cy="1638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8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【解析】由题意，显然数列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首项不为0且公比不为1，由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,可得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(1−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(1−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4</m:t>
                                    </m:r>
                                  </m:sup>
                                </m:s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式相除可得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为正项等比数列，即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13_1#a27df75ef?vop=1&amp;pid=616b1cfa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49049"/>
                <a:ext cx="10533888" cy="1638300"/>
              </a:xfrm>
              <a:prstGeom prst="rect">
                <a:avLst/>
              </a:prstGeom>
              <a:blipFill>
                <a:blip r:embed="rId5"/>
                <a:stretch>
                  <a:fillRect l="-1389" b="-33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4_1#8db75db4c?vop=1&amp;pid=616b1cfa1&amp;color=0,0,0&amp;vtp=1&amp;bt=1&amp;bbb=1&amp;hb=1"/>
          <p:cNvSpPr/>
          <p:nvPr/>
        </p:nvSpPr>
        <p:spPr>
          <a:xfrm>
            <a:off x="832104" y="1080000"/>
            <a:ext cx="10533888" cy="1570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新情境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我国古代有一数学问题：今有垣厚十六尺，两鼠对穿，大鼠日一尺，小鼠日半尺，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大鼠日增倍，</a:t>
            </a: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小鼠日自半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，问几何日相逢?意思是：今有土墙厚16尺，两鼠从墙两侧同时打洞，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大鼠第一天打洞一尺，</a:t>
            </a: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小鼠第一天打洞半尺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，大鼠之后每天打洞长度比前一天多一倍，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小鼠之后每天打洞长度是前一天的一半，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问两鼠相逢需要的最少天数为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向上取整）(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15_1#8db75db4c.bracket?vop=1&amp;pid=616b1cfa1&amp;color=0,0,0&amp;vpa=5&amp;vtp=1"/>
          <p:cNvSpPr/>
          <p:nvPr/>
        </p:nvSpPr>
        <p:spPr>
          <a:xfrm>
            <a:off x="5358860" y="2289929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4_BD.14_2#8db75db4c.choices?vop=1&amp;pid=616b1cfa1&amp;color=0,0,0&amp;vtp=1&amp;bbb=1"/>
          <p:cNvSpPr/>
          <p:nvPr/>
        </p:nvSpPr>
        <p:spPr>
          <a:xfrm>
            <a:off x="832104" y="2703377"/>
            <a:ext cx="105338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1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6_1#8db75db4c?vop=1&amp;pid=616b1cfa1&amp;color=0,0,0&amp;vtp=1&amp;bbb=1&amp;hb=1"/>
              <p:cNvSpPr/>
              <p:nvPr/>
            </p:nvSpPr>
            <p:spPr>
              <a:xfrm>
                <a:off x="832104" y="3058533"/>
                <a:ext cx="10533888" cy="252298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【解析】设大鼠第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天打洞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尺，小鼠第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天打洞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尺，其中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是首项为1，公比为2的等比数列，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易知数列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为递增数列，因为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&lt;16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=32−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，所以两鼠相遇至少需要5天.故选C．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16_1#8db75db4c?vop=1&amp;pid=616b1cfa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58533"/>
                <a:ext cx="10533888" cy="2522982"/>
              </a:xfrm>
              <a:prstGeom prst="rect">
                <a:avLst/>
              </a:prstGeom>
              <a:blipFill>
                <a:blip r:embed="rId3"/>
                <a:stretch>
                  <a:fillRect l="-1389" r="-3299" b="-31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7_1#fe095cd33?vop=1&amp;pid=616b1cfa1&amp;color=0,0,0&amp;vtp=1&amp;bt=1&amp;bbb=1&amp;hb=1"/>
              <p:cNvSpPr/>
              <p:nvPr/>
            </p:nvSpPr>
            <p:spPr>
              <a:xfrm>
                <a:off x="832104" y="1080000"/>
                <a:ext cx="10533888" cy="859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对任意的正整数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，则实数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7_1#fe095cd33?vop=1&amp;pid=616b1cfa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859155"/>
              </a:xfrm>
              <a:prstGeom prst="rect">
                <a:avLst/>
              </a:prstGeom>
              <a:blipFill>
                <a:blip r:embed="rId3"/>
                <a:stretch>
                  <a:fillRect l="-1389" r="-1273" b="-170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8_1#fe095cd33.bracket?vop=1&amp;pid=616b1cfa1&amp;color=0,0,0&amp;vpa=6&amp;vtp=1"/>
          <p:cNvSpPr/>
          <p:nvPr/>
        </p:nvSpPr>
        <p:spPr>
          <a:xfrm>
            <a:off x="2395760" y="15746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7_2#fe095cd33.choices?vop=1&amp;pid=616b1cfa1&amp;color=0,0,0&amp;vtp=1&amp;bbb=1"/>
              <p:cNvSpPr/>
              <p:nvPr/>
            </p:nvSpPr>
            <p:spPr>
              <a:xfrm>
                <a:off x="832104" y="1943408"/>
                <a:ext cx="10533888" cy="535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33472" algn="l"/>
                    <a:tab pos="5292344" algn="l"/>
                    <a:tab pos="79639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7_2#fe095cd33.choices?vop=1&amp;pid=616b1cfa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43408"/>
                <a:ext cx="10533888" cy="535623"/>
              </a:xfrm>
              <a:prstGeom prst="rect">
                <a:avLst/>
              </a:prstGeom>
              <a:blipFill>
                <a:blip r:embed="rId4"/>
                <a:stretch>
                  <a:fillRect l="-1389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9_1#fe095cd33?vop=1&amp;pid=616b1cfa1&amp;color=0,0,0&amp;vtp=1&amp;bbb=1&amp;hb=1"/>
              <p:cNvSpPr/>
              <p:nvPr/>
            </p:nvSpPr>
            <p:spPr>
              <a:xfrm>
                <a:off x="832104" y="2489191"/>
                <a:ext cx="10533888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−2−(3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为公比，1为首项的等比数列，所以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对任意的正整数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≥(3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对任意的正整数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[(3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提示：将恒成立问题转化成最值问题）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19_1#fe095cd33?vop=1&amp;pid=616b1cfa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89191"/>
                <a:ext cx="10533888" cy="2446655"/>
              </a:xfrm>
              <a:prstGeom prst="rect">
                <a:avLst/>
              </a:prstGeom>
              <a:blipFill>
                <a:blip r:embed="rId5"/>
                <a:stretch>
                  <a:fillRect l="-1389" r="-1042" b="-49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2692</Words>
  <Application>Microsoft Office PowerPoint</Application>
  <PresentationFormat>宽屏</PresentationFormat>
  <Paragraphs>184</Paragraphs>
  <Slides>25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2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2025-10-22T07:07:32Z</dcterms:created>
  <dcterms:modified xsi:type="dcterms:W3CDTF">2025-10-22T07:11:36Z</dcterms:modified>
  <cp:category/>
  <cp:contentStatus/>
</cp:coreProperties>
</file>