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4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409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025800008f08c3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1cf6cb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创新情境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2004ce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强基自招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7c140d63b.fixed?pid=e45ef1eed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7c140d63b.fixed?pid=e45ef1eed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素养上分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_1#2b808271e?vop=1&amp;pid=51cf6cb19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给定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，使乘积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为整数的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称为“理想数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”，则在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∈[1,2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046]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内的所有“理想数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”的和为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BD.1_1#2b808271e?vop=1&amp;pid=51cf6cb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2_1#2b808271e.blank?vop=1&amp;pid=51cf6cb19&amp;color=0,0,0&amp;vpa=1&amp;vtp=1&amp;bbb=1"/>
          <p:cNvSpPr/>
          <p:nvPr/>
        </p:nvSpPr>
        <p:spPr>
          <a:xfrm>
            <a:off x="4836890" y="1876425"/>
            <a:ext cx="8143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072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3_1#2b808271e?vop=1&amp;pid=51cf6cb19&amp;color=0,0,0&amp;vtp=1&amp;bbb=1&amp;hb=1"/>
              <p:cNvSpPr/>
              <p:nvPr/>
            </p:nvSpPr>
            <p:spPr>
              <a:xfrm>
                <a:off x="832104" y="2279777"/>
                <a:ext cx="10533888" cy="21353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为整数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4×⋯×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+1)×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∈[1,2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046]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内所有的“理想数”为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其和为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−2+⋯+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4×(1−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−20=4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AS.3_1#2b808271e?vop=1&amp;pid=51cf6cb1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9777"/>
                <a:ext cx="10533888" cy="2135378"/>
              </a:xfrm>
              <a:prstGeom prst="rect">
                <a:avLst/>
              </a:prstGeom>
              <a:blipFill>
                <a:blip r:embed="rId4"/>
                <a:stretch>
                  <a:fillRect l="-1389" r="-810" b="-37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_1#b3e4d3686?vop=1&amp;pid=51cf6cb19&amp;color=0,0,0&amp;vtp=1&amp;bt=1&amp;bbb=1&amp;hb=1"/>
              <p:cNvSpPr/>
              <p:nvPr/>
            </p:nvSpPr>
            <p:spPr>
              <a:xfrm>
                <a:off x="832104" y="1508760"/>
                <a:ext cx="10533888" cy="25539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龙曲线是按下面的规则画成的图形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：将前一代的每一条折线段都作为下一代的等腰直角三角形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，依次画出所有直角三角形的两直角边，使得所画的相邻两线段永远垂直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（即所画的直角三角形在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前一代曲线的左右两边交替出现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）.例如第一代龙曲线（图①）是以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为斜边画出等腰直角三角形的直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所得的折线图，图②、图③依次为第二代、第三代龙曲线（虚线即为其前一代龙曲线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折线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长为第一代龙曲线的长度，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代龙曲线的长度为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4_1#b3e4d3686?vop=1&amp;pid=51cf6cb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553970"/>
              </a:xfrm>
              <a:prstGeom prst="rect">
                <a:avLst/>
              </a:prstGeom>
              <a:blipFill>
                <a:blip r:embed="rId3"/>
                <a:stretch>
                  <a:fillRect l="-1389" r="-1331" b="-19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5_1#b3e4d3686.blank?vop=1&amp;pid=51cf6cb19&amp;color=0,0,0&amp;vpa=2&amp;vtp=1&amp;bbb=1&amp;rh=30.65504"/>
              <p:cNvSpPr/>
              <p:nvPr/>
            </p:nvSpPr>
            <p:spPr>
              <a:xfrm>
                <a:off x="4217670" y="3526217"/>
                <a:ext cx="1089597" cy="3893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5_1#b3e4d3686.blank?vop=1&amp;pid=51cf6cb19&amp;color=0,0,0&amp;vpa=2&amp;vtp=1&amp;bbb=1&amp;rh=30.65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7670" y="3526217"/>
                <a:ext cx="1089597" cy="389319"/>
              </a:xfrm>
              <a:prstGeom prst="rect">
                <a:avLst/>
              </a:prstGeom>
              <a:blipFill>
                <a:blip r:embed="rId4"/>
                <a:stretch>
                  <a:fillRect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4_BD.4_3#b3e4d3686?iti=1&amp;htil=1&amp;vop=1&amp;pid=51cf6cb19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0240" y="4755006"/>
            <a:ext cx="1335024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4_BD.4_4#b3e4d3686?iti=2&amp;htil=1&amp;vop=1&amp;pid=51cf6cb19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400" y="4636134"/>
            <a:ext cx="1225296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4_BD.4_5#b3e4d3686?iti=3&amp;htil=1&amp;vop=1&amp;pid=51cf6cb19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41080" y="4197222"/>
            <a:ext cx="1938528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BD.4_6#b3e4d3686?iti=1&amp;htil=1&amp;vop=1&amp;pid=51cf6cb19&amp;color=0,0,0&amp;vtp=1&amp;bbb=1"/>
          <p:cNvSpPr/>
          <p:nvPr/>
        </p:nvSpPr>
        <p:spPr>
          <a:xfrm>
            <a:off x="2332958" y="5686678"/>
            <a:ext cx="509587" cy="367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图①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p:sp>
        <p:nvSpPr>
          <p:cNvPr id="8" name="QB_4_BD.4_7#b3e4d3686?iti=2&amp;htil=1&amp;vop=1&amp;pid=51cf6cb19&amp;color=0,0,0&amp;vtp=1&amp;bbb=1"/>
          <p:cNvSpPr/>
          <p:nvPr/>
        </p:nvSpPr>
        <p:spPr>
          <a:xfrm>
            <a:off x="5844255" y="5686678"/>
            <a:ext cx="509587" cy="367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图②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p:sp>
        <p:nvSpPr>
          <p:cNvPr id="9" name="QB_4_BD.4_8#b3e4d3686?iti=3&amp;htil=1&amp;vop=1&amp;pid=51cf6cb19&amp;color=0,0,0&amp;vtp=1&amp;bbb=1"/>
          <p:cNvSpPr/>
          <p:nvPr/>
        </p:nvSpPr>
        <p:spPr>
          <a:xfrm>
            <a:off x="9355551" y="5677534"/>
            <a:ext cx="509587" cy="367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图③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6_1#b3e4d3686?vop=1&amp;pid=51cf6cb19&amp;color=0,0,0&amp;vtp=1&amp;bt=1&amp;bbb=1&amp;hb=1"/>
              <p:cNvSpPr/>
              <p:nvPr/>
            </p:nvSpPr>
            <p:spPr>
              <a:xfrm>
                <a:off x="832104" y="1508760"/>
                <a:ext cx="10533888" cy="37233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，可得折线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的长为2，即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龙曲线的性质可知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，每个题图上实线的长为虚线的长的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，即每一代龙曲线的长度为其前一代龙曲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线的长度的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倍，即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是以2为首项，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为公比的等比数列，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=2⋅(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)+⋯+2(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2+1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4+1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4+1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8+1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AS.6_1#b3e4d3686?vop=1&amp;pid=51cf6cb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723323"/>
              </a:xfrm>
              <a:prstGeom prst="rect">
                <a:avLst/>
              </a:prstGeom>
              <a:blipFill>
                <a:blip r:embed="rId3"/>
                <a:stretch>
                  <a:fillRect l="-1389" b="-22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d2384ab72?vop=1&amp;pid=02004ced8&amp;color=0,0,0&amp;vtp=1&amp;bt=1&amp;bbb=1"/>
              <p:cNvSpPr/>
              <p:nvPr/>
            </p:nvSpPr>
            <p:spPr>
              <a:xfrm>
                <a:off x="832104" y="1508760"/>
                <a:ext cx="10533888" cy="50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）已知在数列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≥0,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则下列选项中正确的有(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7_1#d2384ab72?vop=1&amp;pid=02004ced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08000"/>
              </a:xfrm>
              <a:prstGeom prst="rect">
                <a:avLst/>
              </a:prstGeom>
              <a:blipFill>
                <a:blip r:embed="rId3"/>
                <a:stretch>
                  <a:fillRect l="-1389" b="-96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d2384ab72.bracket?vop=1&amp;pid=02004ced8&amp;color=0,0,0&amp;vpa=3&amp;vtp=1&amp;bbb=1"/>
          <p:cNvSpPr/>
          <p:nvPr/>
        </p:nvSpPr>
        <p:spPr>
          <a:xfrm>
            <a:off x="10037984" y="1682242"/>
            <a:ext cx="6619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7_2#d2384ab72.choices?vop=1&amp;pid=02004ced8&amp;color=0,0,0&amp;vtp=1&amp;bbb=1"/>
              <p:cNvSpPr/>
              <p:nvPr/>
            </p:nvSpPr>
            <p:spPr>
              <a:xfrm>
                <a:off x="832104" y="20193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，使存在正整数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，使不存在正整数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，使存在正整数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，使不存在正整数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4_BD.7_2#d2384ab72.choices?vop=1&amp;pid=02004ced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9300"/>
                <a:ext cx="10533888" cy="1608455"/>
              </a:xfrm>
              <a:prstGeom prst="rect">
                <a:avLst/>
              </a:prstGeom>
              <a:blipFill>
                <a:blip r:embed="rId4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9_1#d2384ab72?vop=1&amp;pid=02004ced8&amp;color=0,0,0&amp;vtp=1&amp;bt=1&amp;bbb=1&amp;hb=1"/>
              <p:cNvSpPr/>
              <p:nvPr/>
            </p:nvSpPr>
            <p:spPr>
              <a:xfrm>
                <a:off x="832104" y="1508760"/>
                <a:ext cx="10533888" cy="3453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的项正负交替，故B，D正确.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𝜆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显然存在正整数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恒成立，C正确.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的二次函数式，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的一次函数式，故当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的项正负交替，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,使存在正整数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恒成立,故A错误.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BCD.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9_1#d2384ab72?vop=1&amp;pid=02004ced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453130"/>
              </a:xfrm>
              <a:prstGeom prst="rect">
                <a:avLst/>
              </a:prstGeom>
              <a:blipFill>
                <a:blip r:embed="rId3"/>
                <a:stretch>
                  <a:fillRect l="-1389" r="-2025" b="-40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0_1#a68171b25?vop=1&amp;pid=02004ced8&amp;color=0,0,0&amp;vtp=1&amp;bt=1&amp;bbb=1&amp;hb=1"/>
              <p:cNvSpPr/>
              <p:nvPr/>
            </p:nvSpPr>
            <p:spPr>
              <a:xfrm>
                <a:off x="832104" y="1508760"/>
                <a:ext cx="10533888" cy="1054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表示不超过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的最大整数，并用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表示小数部分，已知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b="0">
                                <a:solidFill>
                                  <a:srgbClr val="000000"/>
                                </a:solidFill>
                              </a:rPr>
                              <m:t> </m:t>
                            </m:r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024</m:t>
                            </m:r>
                          </m:lim>
                        </m:limUpp>
                      </m:e>
                      <m:lim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10_1#a68171b25?vop=1&amp;pid=02004ced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054100"/>
              </a:xfrm>
              <a:prstGeom prst="rect">
                <a:avLst/>
              </a:prstGeom>
              <a:blipFill>
                <a:blip r:embed="rId3"/>
                <a:stretch>
                  <a:fillRect l="-1389" b="-11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11_1#a68171b25?vop=1&amp;pid=02004ced8&amp;color=0,0,0&amp;vtp=1&amp;bbb=1"/>
              <p:cNvSpPr/>
              <p:nvPr/>
            </p:nvSpPr>
            <p:spPr>
              <a:xfrm>
                <a:off x="832104" y="2564892"/>
                <a:ext cx="10533888" cy="17634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−[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猜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想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AN.11_1#a68171b25?vop=1&amp;pid=02004ced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64892"/>
                <a:ext cx="10533888" cy="1763459"/>
              </a:xfrm>
              <a:prstGeom prst="rect">
                <a:avLst/>
              </a:prstGeom>
              <a:blipFill>
                <a:blip r:embed="rId4"/>
                <a:stretch>
                  <a:fillRect l="-1389" b="-79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11_2#a68171b25?vop=1&amp;pid=02004ced8&amp;color=0,0,0&amp;mp=1&amp;vtp=1&amp;bt=1&amp;bbb=1&amp;hb=1"/>
              <p:cNvSpPr/>
              <p:nvPr/>
            </p:nvSpPr>
            <p:spPr>
              <a:xfrm>
                <a:off x="832104" y="1508760"/>
                <a:ext cx="10533888" cy="2857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时猜想成立，即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−[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=2[(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+1)−1]+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时，猜想成立.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，都有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是公差为2，首项为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的等差数列，</a:t>
                </a: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b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b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b="0">
                                <a:solidFill>
                                  <a:srgbClr val="FF0000"/>
                                </a:solidFill>
                              </a:rPr>
                              <m:t> </m:t>
                            </m:r>
                            <m:r>
                              <a:rPr lang="en-US" altLang="zh-CN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024</m:t>
                            </m:r>
                          </m:lim>
                        </m:limUpp>
                      </m:e>
                      <m:lim>
                        <m:r>
                          <a:rPr lang="en-US" altLang="zh-CN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024×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024×2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×2=2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024(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023)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AN.11_2#a68171b25?vop=1&amp;pid=02004ced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857500"/>
              </a:xfrm>
              <a:prstGeom prst="rect">
                <a:avLst/>
              </a:prstGeom>
              <a:blipFill>
                <a:blip r:embed="rId3"/>
                <a:stretch>
                  <a:fillRect l="-1389" r="-9838" b="-4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940</Words>
  <Application>Microsoft Office PowerPoint</Application>
  <PresentationFormat>宽屏</PresentationFormat>
  <Paragraphs>63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2025-10-22T07:54:18Z</dcterms:created>
  <dcterms:modified xsi:type="dcterms:W3CDTF">2025-10-22T07:55:39Z</dcterms:modified>
  <cp:category/>
  <cp:contentStatus/>
</cp:coreProperties>
</file>