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7" r:id="rId9"/>
    <p:sldId id="262" r:id="rId10"/>
    <p:sldId id="263" r:id="rId11"/>
    <p:sldId id="268" r:id="rId12"/>
    <p:sldId id="269" r:id="rId13"/>
    <p:sldId id="264" r:id="rId14"/>
    <p:sldId id="265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7" d="100"/>
          <a:sy n="77" d="100"/>
        </p:scale>
        <p:origin x="1050" y="-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238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6bbba7ab66dfaa57#tid=68f840f97025800008f08c3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825a95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创新情境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d44b0b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强基自招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11_1#26691cbbc?vop=1&amp;pid=8d44b0be6&amp;color=0,0,0&amp;bt=1&amp;bbb=1"/>
              <p:cNvSpPr/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C_4_BD.11_1#26691cbbc?vop=1&amp;pid=8d44b0be6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2_1#26691cbbc.bracket?vop=1&amp;pid=8d44b0be6&amp;color=0,0,0&amp;vpa=4&amp;bbb=1"/>
          <p:cNvSpPr/>
          <p:nvPr/>
        </p:nvSpPr>
        <p:spPr>
          <a:xfrm>
            <a:off x="3786219" y="1734884"/>
            <a:ext cx="4968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11_2#26691cbbc.choices?vop=1&amp;pid=8d44b0be6&amp;color=0,0,0&amp;bbb=1"/>
              <p:cNvSpPr/>
              <p:nvPr/>
            </p:nvSpPr>
            <p:spPr>
              <a:xfrm>
                <a:off x="832104" y="2035874"/>
                <a:ext cx="10533888" cy="11100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有两个解，则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有最小值，则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有最小值，则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有两个解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4_BD.11_2#26691cbbc.choices?vop=1&amp;pid=8d44b0be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5874"/>
                <a:ext cx="10533888" cy="1110044"/>
              </a:xfrm>
              <a:prstGeom prst="rect">
                <a:avLst/>
              </a:prstGeom>
              <a:blipFill>
                <a:blip r:embed="rId4"/>
                <a:stretch>
                  <a:fillRect l="-1389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AS.13_1#26691cbbc?vop=1&amp;pid=8d44b0be6&amp;color=0,0,0&amp;bbb=1"/>
              <p:cNvSpPr/>
              <p:nvPr/>
            </p:nvSpPr>
            <p:spPr>
              <a:xfrm>
                <a:off x="832104" y="3158300"/>
                <a:ext cx="10533888" cy="2755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取得极大值，极大值为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，且当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有两个解，则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时，方程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恒有根，即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有最小值0,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 xmlns="">
          <p:sp>
            <p:nvSpPr>
              <p:cNvPr id="5" name="QC_4_AS.13_1#26691cbbc?vop=1&amp;pid=8d44b0be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58300"/>
                <a:ext cx="10533888" cy="2755900"/>
              </a:xfrm>
              <a:prstGeom prst="rect">
                <a:avLst/>
              </a:prstGeom>
              <a:blipFill>
                <a:blip r:embed="rId5"/>
                <a:stretch>
                  <a:fillRect l="-1389" r="-2836" b="-13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3_1#26691cbbc?vop=1&amp;pid=8d44b0be6&amp;color=0,0,0&amp;bbb=1">
                <a:extLst>
                  <a:ext uri="{FF2B5EF4-FFF2-40B4-BE49-F238E27FC236}">
                    <a16:creationId xmlns:a16="http://schemas.microsoft.com/office/drawing/2014/main" id="{8A942389-36D6-2214-86F3-743E91FA4C70}"/>
                  </a:ext>
                </a:extLst>
              </p:cNvPr>
              <p:cNvSpPr/>
              <p:nvPr/>
            </p:nvSpPr>
            <p:spPr>
              <a:xfrm>
                <a:off x="832104" y="1305469"/>
                <a:ext cx="10533888" cy="474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恒有最小值，故B，C不正确.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∈(2,+∞)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2" name="QC_4_AS.13_1#26691cbbc?vop=1&amp;pid=8d44b0be6&amp;color=0,0,0&amp;bbb=1">
                <a:extLst>
                  <a:ext uri="{FF2B5EF4-FFF2-40B4-BE49-F238E27FC236}">
                    <a16:creationId xmlns:a16="http://schemas.microsoft.com/office/drawing/2014/main" id="{8A942389-36D6-2214-86F3-743E91FA4C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05469"/>
                <a:ext cx="10533888" cy="4749800"/>
              </a:xfrm>
              <a:prstGeom prst="rect">
                <a:avLst/>
              </a:prstGeom>
              <a:blipFill>
                <a:blip r:embed="rId2"/>
                <a:stretch>
                  <a:fillRect l="-1389" b="-20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010423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3_1#26691cbbc?vop=1&amp;pid=8d44b0be6&amp;color=0,0,0&amp;bbb=1">
                <a:extLst>
                  <a:ext uri="{FF2B5EF4-FFF2-40B4-BE49-F238E27FC236}">
                    <a16:creationId xmlns:a16="http://schemas.microsoft.com/office/drawing/2014/main" id="{73986794-3530-BA8C-D4BC-E65FA9E85FAF}"/>
                  </a:ext>
                </a:extLst>
              </p:cNvPr>
              <p:cNvSpPr/>
              <p:nvPr/>
            </p:nvSpPr>
            <p:spPr>
              <a:xfrm>
                <a:off x="832104" y="1518412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有两个解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妨令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&gt;4−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，故D正确.故选AD.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13_1#26691cbbc?vop=1&amp;pid=8d44b0be6&amp;color=0,0,0&amp;bbb=1">
                <a:extLst>
                  <a:ext uri="{FF2B5EF4-FFF2-40B4-BE49-F238E27FC236}">
                    <a16:creationId xmlns:a16="http://schemas.microsoft.com/office/drawing/2014/main" id="{73986794-3530-BA8C-D4BC-E65FA9E85F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8412"/>
                <a:ext cx="10533888" cy="2449830"/>
              </a:xfrm>
              <a:prstGeom prst="rect">
                <a:avLst/>
              </a:prstGeom>
              <a:blipFill>
                <a:blip r:embed="rId2"/>
                <a:stretch>
                  <a:fillRect l="-1389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548476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BD.14_1#b32370ab3?vop=1&amp;pid=8d44b0be6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∈[0,3]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4_BD.14_1#b32370ab3?vop=1&amp;pid=8d44b0be6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4_AN.15_1#b32370ab3.blank?vop=1&amp;pid=8d44b0be6&amp;color=0,0,0&amp;vpa=5&amp;bbb=1"/>
              <p:cNvSpPr/>
              <p:nvPr/>
            </p:nvSpPr>
            <p:spPr>
              <a:xfrm>
                <a:off x="6698615" y="1546542"/>
                <a:ext cx="8858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4_AN.15_1#b32370ab3.blank?vop=1&amp;pid=8d44b0be6&amp;color=0,0,0&amp;vpa=5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8615" y="1546542"/>
                <a:ext cx="885825" cy="260350"/>
              </a:xfrm>
              <a:prstGeom prst="rect">
                <a:avLst/>
              </a:prstGeom>
              <a:blipFill>
                <a:blip r:embed="rId4"/>
                <a:stretch>
                  <a:fillRect l="-6207" t="-7143" r="-6207" b="-428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AS.16_1#b32370ab3?vop=1&amp;pid=8d44b0be6&amp;color=0,0,0&amp;bbb=1"/>
              <p:cNvSpPr/>
              <p:nvPr/>
            </p:nvSpPr>
            <p:spPr>
              <a:xfrm>
                <a:off x="832104" y="1875790"/>
                <a:ext cx="10533888" cy="941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4_AS.16_1#b32370ab3?vop=1&amp;pid=8d44b0be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941959"/>
              </a:xfrm>
              <a:prstGeom prst="rect">
                <a:avLst/>
              </a:prstGeom>
              <a:blipFill>
                <a:blip r:embed="rId5"/>
                <a:stretch>
                  <a:fillRect l="-1389" b="-84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QB_4_AS.16_2#b32370ab3?colgroup=15,14,9,14&amp;vop=1&amp;pid=8d44b0be6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60363336"/>
                  </p:ext>
                </p:extLst>
              </p:nvPr>
            </p:nvGraphicFramePr>
            <p:xfrm>
              <a:off x="832104" y="2953004"/>
              <a:ext cx="10524744" cy="945072"/>
            </p:xfrm>
            <a:graphic>
              <a:graphicData uri="http://schemas.openxmlformats.org/drawingml/2006/table">
                <a:tbl>
                  <a:tblPr/>
                  <a:tblGrid>
                    <a:gridCol w="29443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(0,3)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(3,+∞)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-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↗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极大值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↘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QB_4_AS.16_2#b32370ab3?colgroup=15,14,9,14&amp;vop=1&amp;pid=8d44b0be6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60363336"/>
                  </p:ext>
                </p:extLst>
              </p:nvPr>
            </p:nvGraphicFramePr>
            <p:xfrm>
              <a:off x="832104" y="2953004"/>
              <a:ext cx="10524744" cy="945072"/>
            </p:xfrm>
            <a:graphic>
              <a:graphicData uri="http://schemas.openxmlformats.org/drawingml/2006/table">
                <a:tbl>
                  <a:tblPr/>
                  <a:tblGrid>
                    <a:gridCol w="29443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07" t="-1923" r="-257971" b="-2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03640" t="-1923" r="-166809" b="-2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70021" t="-1923" r="-428" b="-2153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07" t="-101923" r="-257971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03640" t="-101923" r="-166809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-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07" t="-201923" r="-257971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03640" t="-201923" r="-166809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极大值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70021" t="-201923" r="-428" b="-153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4_AS.16_3#b32370ab3?vop=1&amp;pid=8d44b0be6&amp;color=0,0,0&amp;bbb=1"/>
              <p:cNvSpPr/>
              <p:nvPr/>
            </p:nvSpPr>
            <p:spPr>
              <a:xfrm>
                <a:off x="832104" y="4032504"/>
                <a:ext cx="10533888" cy="1522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∈[0,3]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)∈[0,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∈(3,+∞)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)∈(0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∈(3,+∞)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QB_4_AS.16_3#b32370ab3?vop=1&amp;pid=8d44b0be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32504"/>
                <a:ext cx="10533888" cy="1522730"/>
              </a:xfrm>
              <a:prstGeom prst="rect">
                <a:avLst/>
              </a:prstGeom>
              <a:blipFill>
                <a:blip r:embed="rId7"/>
                <a:stretch>
                  <a:fillRect l="-1389" b="-92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17_1#85bc25b94?vop=1&amp;pid=8d44b0be6&amp;color=0,0,0&amp;bt=1&amp;bbb=1&amp;hb=1"/>
              <p:cNvSpPr/>
              <p:nvPr/>
            </p:nvSpPr>
            <p:spPr>
              <a:xfrm>
                <a:off x="832104" y="1508759"/>
                <a:ext cx="10533888" cy="93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均为正数，则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的最大值和最小值是否存在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？是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多少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？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4_BD.17_1#85bc25b94?vop=1&amp;pid=8d44b0be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59"/>
                <a:ext cx="10533888" cy="938530"/>
              </a:xfrm>
              <a:prstGeom prst="rect">
                <a:avLst/>
              </a:prstGeom>
              <a:blipFill>
                <a:blip r:embed="rId3"/>
                <a:stretch>
                  <a:fillRect l="-1389" r="-1215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4_AN.18_1#85bc25b94?vop=1&amp;pid=8d44b0be6&amp;color=0,0,0&amp;bbb=1"/>
              <p:cNvSpPr/>
              <p:nvPr/>
            </p:nvSpPr>
            <p:spPr>
              <a:xfrm>
                <a:off x="832104" y="2451100"/>
                <a:ext cx="10533888" cy="3632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【解】存在，最大值为3,最小值为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5−3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𝑐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≤4−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𝑐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𝑐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𝑐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algn="l" latinLnBrk="1">
                  <a:lnSpc>
                    <a:spcPct val="110000"/>
                  </a:lnSpc>
                </a:pPr>
                <a:endParaRPr lang="en-US" altLang="zh-CN" sz="1800" dirty="0"/>
              </a:p>
            </p:txBody>
          </p:sp>
        </mc:Choice>
        <mc:Fallback xmlns="">
          <p:sp>
            <p:nvSpPr>
              <p:cNvPr id="3" name="QO_4_AN.18_1#85bc25b94?vop=1&amp;pid=8d44b0be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51100"/>
                <a:ext cx="10533888" cy="3632200"/>
              </a:xfrm>
              <a:prstGeom prst="rect">
                <a:avLst/>
              </a:prstGeom>
              <a:blipFill>
                <a:blip r:embed="rId4"/>
                <a:stretch>
                  <a:fillRect l="-1389" b="-26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AN.18_1#85bc25b94?vop=1&amp;pid=8d44b0be6&amp;color=0,0,0&amp;bbb=1">
                <a:extLst>
                  <a:ext uri="{FF2B5EF4-FFF2-40B4-BE49-F238E27FC236}">
                    <a16:creationId xmlns:a16="http://schemas.microsoft.com/office/drawing/2014/main" id="{B4EF8B15-E490-1A6D-8F92-CB43930FAE1A}"/>
                  </a:ext>
                </a:extLst>
              </p:cNvPr>
              <p:cNvSpPr/>
              <p:nvPr/>
            </p:nvSpPr>
            <p:spPr>
              <a:xfrm>
                <a:off x="832104" y="1080001"/>
                <a:ext cx="10533888" cy="4965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2≤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的最大值和最小值存在，且最大值为3，最小值为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4_AN.18_1#85bc25b94?vop=1&amp;pid=8d44b0be6&amp;color=0,0,0&amp;bbb=1">
                <a:extLst>
                  <a:ext uri="{FF2B5EF4-FFF2-40B4-BE49-F238E27FC236}">
                    <a16:creationId xmlns:a16="http://schemas.microsoft.com/office/drawing/2014/main" id="{B4EF8B15-E490-1A6D-8F92-CB43930FAE1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1"/>
                <a:ext cx="10533888" cy="4965700"/>
              </a:xfrm>
              <a:prstGeom prst="rect">
                <a:avLst/>
              </a:prstGeom>
              <a:blipFill>
                <a:blip r:embed="rId2"/>
                <a:stretch>
                  <a:fillRect l="-1389" t="-245" b="-15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887910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44425c99.fixed?pid=f178db344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导数及其应用</a:t>
            </a:r>
            <a:endParaRPr lang="en-US" altLang="zh-CN" sz="4400" dirty="0"/>
          </a:p>
        </p:txBody>
      </p:sp>
      <p:sp>
        <p:nvSpPr>
          <p:cNvPr id="3" name="C_2_BD#c44425c99.fixed?pid=f178db344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素养上分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_1#1cd6457d5?htil=1&amp;vop=1&amp;pid=b825a9571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42302" y="1591056"/>
            <a:ext cx="1508760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4_BD.1_2#1cd6457d5?htil=1&amp;vop=1&amp;pid=b825a9571&amp;color=0,0,0&amp;bt=1&amp;bbb=1&amp;hb=1"/>
              <p:cNvSpPr/>
              <p:nvPr/>
            </p:nvSpPr>
            <p:spPr>
              <a:xfrm>
                <a:off x="832104" y="1508760"/>
                <a:ext cx="8942832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的图象交于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图截取两函数在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之间的部分图象得到一条封闭曲线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，则下列说法正确的是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4_BD.1_2#1cd6457d5?htil=1&amp;vop=1&amp;pid=b825a957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8942832" cy="1189355"/>
              </a:xfrm>
              <a:prstGeom prst="rect">
                <a:avLst/>
              </a:prstGeom>
              <a:blipFill>
                <a:blip r:embed="rId4"/>
                <a:stretch>
                  <a:fillRect l="-1636" r="-1022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_1#1cd6457d5.bracket?vop=1&amp;pid=b825a9571&amp;color=0,0,0&amp;vpa=1&amp;bbb=1"/>
          <p:cNvSpPr/>
          <p:nvPr/>
        </p:nvSpPr>
        <p:spPr>
          <a:xfrm>
            <a:off x="1015460" y="233362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BD.1_3#1cd6457d5.choices?htil=1&amp;vop=1&amp;pid=b825a9571&amp;color=0,0,0&amp;bbb=1&amp;hb=1"/>
              <p:cNvSpPr/>
              <p:nvPr/>
            </p:nvSpPr>
            <p:spPr>
              <a:xfrm>
                <a:off x="832104" y="2704592"/>
                <a:ext cx="8942832" cy="20764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封闭曲线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的横坐标为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封闭曲线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上的点到直线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距离的最大值为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封闭曲线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上存在互异的两点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，分别过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的切线，斜率记为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，满足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4_BD.1_3#1cd6457d5.choices?htil=1&amp;vop=1&amp;pid=b825a9571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4592"/>
                <a:ext cx="8942832" cy="2076450"/>
              </a:xfrm>
              <a:prstGeom prst="rect">
                <a:avLst/>
              </a:prstGeom>
              <a:blipFill>
                <a:blip r:embed="rId5"/>
                <a:stretch>
                  <a:fillRect l="-1636" r="-1636" b="-2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AS.3_1#1cd6457d5?vop=1&amp;pid=b825a9571&amp;color=0,0,0&amp;bt=1&amp;bbb=1&amp;hb=1"/>
              <p:cNvSpPr/>
              <p:nvPr/>
            </p:nvSpPr>
            <p:spPr>
              <a:xfrm>
                <a:off x="832104" y="1508760"/>
                <a:ext cx="10533888" cy="293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【解析】对于A，由函数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与函数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互为反函数，所以封闭曲线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对称，故A正确；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−1=−2&lt;0</m:t>
                    </m:r>
                  </m:oMath>
                </a14:m>
                <a:r>
                  <a:rPr lang="zh-CN" altLang="en-US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C_4_AS.3_1#1cd6457d5?vop=1&amp;pid=b825a957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933700"/>
              </a:xfrm>
              <a:prstGeom prst="rect">
                <a:avLst/>
              </a:prstGeom>
              <a:blipFill>
                <a:blip r:embed="rId3"/>
                <a:stretch>
                  <a:fillRect l="-1389" r="-1852" b="-31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1cd6457d5?vop=1&amp;pid=b825a9571&amp;color=0,0,0&amp;bt=1&amp;bbb=1&amp;hb=1">
                <a:extLst>
                  <a:ext uri="{FF2B5EF4-FFF2-40B4-BE49-F238E27FC236}">
                    <a16:creationId xmlns:a16="http://schemas.microsoft.com/office/drawing/2014/main" id="{4273A9EE-4469-6FC7-3CF6-4F47B8BD904F}"/>
                  </a:ext>
                </a:extLst>
              </p:cNvPr>
              <p:cNvSpPr/>
              <p:nvPr/>
            </p:nvSpPr>
            <p:spPr>
              <a:xfrm>
                <a:off x="832104" y="1330521"/>
                <a:ext cx="10533888" cy="4707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于C，设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，由B知，当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∈(−4,−3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，所以封闭曲线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上的点的横坐标取值范围为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其中</a:t>
                </a:r>
                <a:endParaRPr lang="en-US" altLang="zh-CN" sz="18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∈(−4,−3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上斜率为1的切线对应的切点坐标为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封闭曲线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上的点到直线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距离的最大值为点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的距离，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提示：根据曲线的对称性得）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以所求距离的最大值为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于D，由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上斜率</a:t>
                </a:r>
                <a:endParaRPr lang="en-US" altLang="zh-CN" sz="18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为1的切线对应的切点为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，结合C选项可知封闭曲线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上存在互异的两点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分别过这</a:t>
                </a:r>
                <a:endParaRPr lang="en-US" altLang="zh-CN" sz="18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两点作曲线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的切线，斜率相等，故D正确.故选ACD.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3_1#1cd6457d5?vop=1&amp;pid=b825a9571&amp;color=0,0,0&amp;bt=1&amp;bbb=1&amp;hb=1">
                <a:extLst>
                  <a:ext uri="{FF2B5EF4-FFF2-40B4-BE49-F238E27FC236}">
                    <a16:creationId xmlns:a16="http://schemas.microsoft.com/office/drawing/2014/main" id="{4273A9EE-4469-6FC7-3CF6-4F47B8BD90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30521"/>
                <a:ext cx="10533888" cy="4707255"/>
              </a:xfrm>
              <a:prstGeom prst="rect">
                <a:avLst/>
              </a:prstGeom>
              <a:blipFill>
                <a:blip r:embed="rId2"/>
                <a:stretch>
                  <a:fillRect l="-1389" r="-521" b="-31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916064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BD.4_1#9fca8f43b?vop=1&amp;pid=b825a9571&amp;color=0,0,0&amp;bt=1&amp;bbb=1&amp;hb=1"/>
              <p:cNvSpPr/>
              <p:nvPr/>
            </p:nvSpPr>
            <p:spPr>
              <a:xfrm>
                <a:off x="832104" y="1508760"/>
                <a:ext cx="10533888" cy="1214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在平面直角坐标系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𝑥𝑂𝑦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中，将函数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的图象绕坐标原点逆时针旋转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，所得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曲线仍然是某个函数的图象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旋转函数.若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旋转函数，则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4_BD.4_1#9fca8f43b?vop=1&amp;pid=b825a957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214755"/>
              </a:xfrm>
              <a:prstGeom prst="rect">
                <a:avLst/>
              </a:prstGeom>
              <a:blipFill>
                <a:blip r:embed="rId3"/>
                <a:stretch>
                  <a:fillRect l="-1389" r="-752" b="-115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4_AN.5_1#9fca8f43b.blank?vop=1&amp;pid=b825a9571&amp;color=0,0,0&amp;vpa=2&amp;bbb=1"/>
              <p:cNvSpPr/>
              <p:nvPr/>
            </p:nvSpPr>
            <p:spPr>
              <a:xfrm>
                <a:off x="849566" y="2402521"/>
                <a:ext cx="1004824" cy="2701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[−2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4_AN.5_1#9fca8f43b.blank?vop=1&amp;pid=b825a9571&amp;color=0,0,0&amp;vpa=2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566" y="2402521"/>
                <a:ext cx="1004824" cy="270193"/>
              </a:xfrm>
              <a:prstGeom prst="rect">
                <a:avLst/>
              </a:prstGeom>
              <a:blipFill>
                <a:blip r:embed="rId4"/>
                <a:stretch>
                  <a:fillRect l="-5455" r="-5455" b="-454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EX.6_1#9fca8f43b?vop=1&amp;pid=b825a9571&amp;color=0,0,0&amp;bbb=1&amp;hb=1"/>
              <p:cNvSpPr/>
              <p:nvPr/>
            </p:nvSpPr>
            <p:spPr>
              <a:xfrm>
                <a:off x="832104" y="2726117"/>
                <a:ext cx="10533888" cy="1659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本题关键点在于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旋转函数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这一条件的等价转换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由题意分析可知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的图象绕着坐标原点逆时针旋转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不存在与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轴垂直的直线和旋转后的函数图象有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个或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个以上的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交点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即不存在直线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个以上的交点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利用导数进一步求解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4_EX.6_1#9fca8f43b?vop=1&amp;pid=b825a9571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26117"/>
                <a:ext cx="10533888" cy="1659255"/>
              </a:xfrm>
              <a:prstGeom prst="rect">
                <a:avLst/>
              </a:prstGeom>
              <a:blipFill>
                <a:blip r:embed="rId5"/>
                <a:stretch>
                  <a:fillRect l="-1389" r="-3241" b="-88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AS.7_1#9fca8f43b?vop=1&amp;pid=b825a9571&amp;color=0,0,0&amp;bt=1&amp;bbb=1&amp;hb=1"/>
              <p:cNvSpPr/>
              <p:nvPr/>
            </p:nvSpPr>
            <p:spPr>
              <a:xfrm>
                <a:off x="832104" y="1508760"/>
                <a:ext cx="10533888" cy="431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旋转函数，则将函数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的图象绕着坐标原点逆时针旋转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，不存在与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轴垂直的直线和旋转后的函数图象有2个或2个以上的交点，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不存在直线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的图象有2个或2个以上的交点，即对任意的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至多有一个解，即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至多有一个解.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至多有一个解，且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先增后减，故与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至多有一个解矛盾，舍去；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上至多有一个解，符合要求；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→+∞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)→−∞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B_4_AS.7_1#9fca8f43b?vop=1&amp;pid=b825a957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318000"/>
              </a:xfrm>
              <a:prstGeom prst="rect">
                <a:avLst/>
              </a:prstGeom>
              <a:blipFill>
                <a:blip r:embed="rId3"/>
                <a:stretch>
                  <a:fillRect l="-1389" b="-21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7_1#9fca8f43b?vop=1&amp;pid=b825a9571&amp;color=0,0,0&amp;bt=1&amp;bbb=1&amp;hb=1">
                <a:extLst>
                  <a:ext uri="{FF2B5EF4-FFF2-40B4-BE49-F238E27FC236}">
                    <a16:creationId xmlns:a16="http://schemas.microsoft.com/office/drawing/2014/main" id="{80D9613B-2537-8198-488D-88C4E89631D5}"/>
                  </a:ext>
                </a:extLst>
              </p:cNvPr>
              <p:cNvSpPr/>
              <p:nvPr/>
            </p:nvSpPr>
            <p:spPr>
              <a:xfrm>
                <a:off x="832104" y="1568515"/>
                <a:ext cx="10533888" cy="331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至多有一个解，故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为单调递减函数，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综上所述，实数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[−2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AS.7_1#9fca8f43b?vop=1&amp;pid=b825a9571&amp;color=0,0,0&amp;bt=1&amp;bbb=1&amp;hb=1">
                <a:extLst>
                  <a:ext uri="{FF2B5EF4-FFF2-40B4-BE49-F238E27FC236}">
                    <a16:creationId xmlns:a16="http://schemas.microsoft.com/office/drawing/2014/main" id="{80D9613B-2537-8198-488D-88C4E89631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68515"/>
                <a:ext cx="10533888" cy="3312859"/>
              </a:xfrm>
              <a:prstGeom prst="rect">
                <a:avLst/>
              </a:prstGeom>
              <a:blipFill>
                <a:blip r:embed="rId2"/>
                <a:stretch>
                  <a:fillRect l="-1389" b="-42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613968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8_1#8f6259bf3?vop=1&amp;pid=8d44b0be6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处可导的(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4_BD.8_1#8f6259bf3?vop=1&amp;pid=8d44b0be6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9_1#8f6259bf3.bracket?vop=1&amp;pid=8d44b0be6&amp;color=0,0,0&amp;vpa=3"/>
          <p:cNvSpPr/>
          <p:nvPr/>
        </p:nvSpPr>
        <p:spPr>
          <a:xfrm>
            <a:off x="7487697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4_BD.8_2#8f6259bf3.choices?vop=1&amp;pid=8d44b0be6&amp;color=0,0,0&amp;bbb=1"/>
          <p:cNvSpPr/>
          <p:nvPr/>
        </p:nvSpPr>
        <p:spPr>
          <a:xfrm>
            <a:off x="832104" y="187579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74894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充要条件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充分不必要条件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74894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必要不充分条件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既不充分也不必要条件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AS.10_1#8f6259bf3?vop=1&amp;pid=8d44b0be6&amp;color=0,0,0&amp;bbb=1&amp;hb=1"/>
              <p:cNvSpPr/>
              <p:nvPr/>
            </p:nvSpPr>
            <p:spPr>
              <a:xfrm>
                <a:off x="832104" y="2657475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【解析】充分性：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处是否可导，还需要看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处是否可导，因此不具备充分性；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处可导只能代表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有意义，不能得出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，因此不具备必要性.故选D.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4_AS.10_1#8f6259bf3?vop=1&amp;pid=8d44b0be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57475"/>
                <a:ext cx="10533888" cy="2030730"/>
              </a:xfrm>
              <a:prstGeom prst="rect">
                <a:avLst/>
              </a:prstGeom>
              <a:blipFill>
                <a:blip r:embed="rId4"/>
                <a:stretch>
                  <a:fillRect l="-1389" r="-1042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344</Words>
  <Application>Microsoft Office PowerPoint</Application>
  <PresentationFormat>宽屏</PresentationFormat>
  <Paragraphs>137</Paragraphs>
  <Slides>15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 (正文)</vt:lpstr>
      <vt:lpstr>等线</vt:lpstr>
      <vt:lpstr>SimHei</vt:lpstr>
      <vt:lpstr>楷体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SKUser</cp:lastModifiedBy>
  <cp:revision>3</cp:revision>
  <dcterms:created xsi:type="dcterms:W3CDTF">2025-10-22T02:40:49Z</dcterms:created>
  <dcterms:modified xsi:type="dcterms:W3CDTF">2025-10-22T08:04:58Z</dcterms:modified>
  <cp:category/>
  <cp:contentStatus/>
</cp:coreProperties>
</file>