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7" r:id="rId19"/>
    <p:sldId id="273" r:id="rId20"/>
    <p:sldId id="274" r:id="rId21"/>
    <p:sldId id="288" r:id="rId22"/>
    <p:sldId id="289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07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025800008f0875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5a5c1a00?vcp=1&amp;pid=869f62926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四、转化与化归思想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1_1#5d18c6fd1?vcp=1&amp;vop=1&amp;pid=85a5c1a00&amp;color=36,64,97&amp;vtp=1&amp;bbb=1"/>
              <p:cNvSpPr/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1_1#5d18c6fd1?vcp=1&amp;vop=1&amp;pid=85a5c1a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22_1#5d18c6fd1?vcp=1&amp;vop=1&amp;pid=85a5c1a00&amp;color=36,64,97&amp;vtp=1&amp;bbb=1"/>
              <p:cNvSpPr/>
              <p:nvPr/>
            </p:nvSpPr>
            <p:spPr>
              <a:xfrm>
                <a:off x="539496" y="1688171"/>
                <a:ext cx="11109960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利用已知递推关系构造等差数列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，利用等差数列求通项公式.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EX.22_1#5d18c6fd1?vcp=1&amp;vop=1&amp;pid=85a5c1a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501015"/>
              </a:xfrm>
              <a:prstGeom prst="rect">
                <a:avLst/>
              </a:prstGeom>
              <a:blipFill>
                <a:blip r:embed="rId4"/>
                <a:stretch>
                  <a:fillRect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3_1#5d18c6fd1?vcp=1&amp;vop=1&amp;pid=85a5c1a00&amp;color=36,64,97&amp;vtp=1&amp;bbb=1"/>
              <p:cNvSpPr/>
              <p:nvPr/>
            </p:nvSpPr>
            <p:spPr>
              <a:xfrm>
                <a:off x="539496" y="2194456"/>
                <a:ext cx="11109960" cy="2278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的两边同除以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为公差的等差数列,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23_1#5d18c6fd1?vcp=1&amp;vop=1&amp;pid=85a5c1a0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94456"/>
                <a:ext cx="11109960" cy="2278253"/>
              </a:xfrm>
              <a:prstGeom prst="rect">
                <a:avLst/>
              </a:prstGeom>
              <a:blipFill>
                <a:blip r:embed="rId5"/>
                <a:stretch>
                  <a:fillRect l="-1317" b="-3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EX.24_1#5d18c6fd1?vcp=1&amp;vop=1&amp;pid=85a5c1a00&amp;color=36,64,97&amp;vtp=1&amp;bbb=1&amp;hb=1"/>
          <p:cNvSpPr/>
          <p:nvPr/>
        </p:nvSpPr>
        <p:spPr>
          <a:xfrm>
            <a:off x="539496" y="447950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【解题策略】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由递推公式求通项公式，要求掌握的方法有两种：一种是先找出数列的前几项，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通过观察、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归纳得出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，然后证明；另一种是先通过变形转化为等差数列或等比数列，再利用公式求出.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6f9c5e66?vcp=1&amp;pid=ccd3a4123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46f9c5e66?vcp=1&amp;pid=ccd3a4123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高考强化与强基计划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pic>
        <p:nvPicPr>
          <p:cNvPr id="4" name="C_4_BD#9ee12fcc8?vcp=1&amp;pid=46f9c5e66&amp;color=0,55,96&amp;tib=255,255,255&amp;vtp=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488" y="1481796"/>
            <a:ext cx="6675120" cy="365760"/>
          </a:xfrm>
          <a:prstGeom prst="rect">
            <a:avLst/>
          </a:prstGeom>
        </p:spPr>
      </p:pic>
      <p:sp>
        <p:nvSpPr>
          <p:cNvPr id="5" name="C_5_BD#7d5393055?vcp=1&amp;pid=9ee12fcc8&amp;color=101,101,255&amp;vtp=1&amp;bbb=1"/>
          <p:cNvSpPr/>
          <p:nvPr/>
        </p:nvSpPr>
        <p:spPr>
          <a:xfrm>
            <a:off x="539496" y="1977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等差数列、等比数列中基本量的计算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5_1#044e71235?vaa=1&amp;vcp=1&amp;vop=1&amp;pid=7d5393055&amp;color=36,64,97&amp;vtp=1&amp;bbb=1"/>
              <p:cNvSpPr/>
              <p:nvPr/>
            </p:nvSpPr>
            <p:spPr>
              <a:xfrm>
                <a:off x="539496" y="2479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[全国二2025·7,5分]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6" name="QC_6_BD.25_1#044e71235?vaa=1&amp;vcp=1&amp;vop=1&amp;pid=7d53930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989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6_AN.27_1#044e71235.bracket?vaa=1&amp;vcp=1&amp;vop=1&amp;pid=7d5393055&amp;color=36,64,97&amp;vpa=1&amp;vtp=1"/>
          <p:cNvSpPr/>
          <p:nvPr/>
        </p:nvSpPr>
        <p:spPr>
          <a:xfrm>
            <a:off x="9060561" y="256370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5_2#044e71235.choices?vaa=1&amp;vcp=1&amp;vop=1&amp;pid=7d5393055&amp;color=36,64,97&amp;vtp=1&amp;bbb=1"/>
              <p:cNvSpPr/>
              <p:nvPr/>
            </p:nvSpPr>
            <p:spPr>
              <a:xfrm>
                <a:off x="539496" y="2885844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75915" algn="l"/>
                    <a:tab pos="57264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25_2#044e71235.choices?vaa=1&amp;vcp=1&amp;vop=1&amp;pid=7d53930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5844"/>
                <a:ext cx="11109960" cy="355600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6_AS.26_1#044e71235?vaa=1&amp;vcp=1&amp;vop=1&amp;pid=7d5393055&amp;color=36,64,97&amp;vtp=1&amp;bbb=1&amp;hb=1"/>
              <p:cNvSpPr/>
              <p:nvPr/>
            </p:nvSpPr>
            <p:spPr>
              <a:xfrm>
                <a:off x="539496" y="3246461"/>
                <a:ext cx="11109960" cy="2309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+10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</m:t>
                            </m:r>
                          </m:e>
                        </m:eqArr>
                      </m:e>
                    </m:d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8827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8827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FF8827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=6×5+15×(−3)=−15(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=2−12=−10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=−10−5=−15)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9" name="QC_6_AS.26_1#044e71235?vaa=1&amp;vcp=1&amp;vop=1&amp;pid=7d539305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6461"/>
                <a:ext cx="11109960" cy="2309940"/>
              </a:xfrm>
              <a:prstGeom prst="rect">
                <a:avLst/>
              </a:prstGeom>
              <a:blipFill>
                <a:blip r:embed="rId7"/>
                <a:stretch>
                  <a:fillRect l="-1317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9_1#5ffadc076?vaa=1&amp;vcp=1&amp;vop=1&amp;pid=7d5393055&amp;color=36,64,97&amp;vtp=1&amp;bt=1&amp;bbb=1&amp;hb=1"/>
              <p:cNvSpPr/>
              <p:nvPr/>
            </p:nvSpPr>
            <p:spPr>
              <a:xfrm>
                <a:off x="539496" y="159774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[全国二2025·9,6分]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9_1#5ffadc076?vaa=1&amp;vcp=1&amp;vop=1&amp;pid=7d539305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9774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262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5ffadc076.bracket?vaa=1&amp;vcp=1&amp;vop=1&amp;pid=7d5393055&amp;color=36,64,97&amp;vpa=2&amp;vtp=1&amp;bbb=1"/>
          <p:cNvSpPr/>
          <p:nvPr/>
        </p:nvSpPr>
        <p:spPr>
          <a:xfrm>
            <a:off x="942721" y="2095963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9_2#5ffadc076.choices?vaa=1&amp;vcp=1&amp;vop=1&amp;pid=7d5393055&amp;color=36,64,97&amp;vtp=1&amp;bbb=1"/>
              <p:cNvSpPr/>
              <p:nvPr/>
            </p:nvSpPr>
            <p:spPr>
              <a:xfrm>
                <a:off x="539496" y="237282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21915" algn="l"/>
                    <a:tab pos="5320030" algn="l"/>
                    <a:tab pos="8043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9_2#5ffadc076.choices?vaa=1&amp;vcp=1&amp;vop=1&amp;pid=7d53930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2823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0_1#5ffadc076?vaa=1&amp;vcp=1&amp;vop=1&amp;pid=7d5393055&amp;color=36,64,97&amp;vtp=1&amp;bbb=1&amp;hb=1"/>
              <p:cNvSpPr/>
              <p:nvPr/>
            </p:nvSpPr>
            <p:spPr>
              <a:xfrm>
                <a:off x="539496" y="2910097"/>
                <a:ext cx="11109960" cy="257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÷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（舍去），故A正确;由A可知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zh-CN" altLang="en-US" sz="1800" b="0" i="0">
                  <a:solidFill>
                    <a:srgbClr val="FF8827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,故B错误;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错误；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4×[1−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30_1#5ffadc076?vaa=1&amp;vcp=1&amp;vop=1&amp;pid=7d539305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0097"/>
                <a:ext cx="11109960" cy="2578100"/>
              </a:xfrm>
              <a:prstGeom prst="rect">
                <a:avLst/>
              </a:prstGeom>
              <a:blipFill>
                <a:blip r:embed="rId5"/>
                <a:stretch>
                  <a:fillRect l="-1317" r="-1207" b="-2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3_1#3c4a6de36?vaa=1&amp;vcp=1&amp;vop=1&amp;pid=7d5393055&amp;color=36,64,97&amp;vtp=1&amp;bt=1&amp;bbb=1"/>
              <p:cNvSpPr/>
              <p:nvPr/>
            </p:nvSpPr>
            <p:spPr>
              <a:xfrm>
                <a:off x="539496" y="233634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[北京2025·5，4分]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是公差不为0的等差数列,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33_1#3c4a6de36?vaa=1&amp;vcp=1&amp;vop=1&amp;pid=7d539305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634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5_1#3c4a6de36.bracket?vaa=1&amp;vcp=1&amp;vop=1&amp;pid=7d5393055&amp;color=36,64,97&amp;vpa=3&amp;vtp=1"/>
          <p:cNvSpPr/>
          <p:nvPr/>
        </p:nvSpPr>
        <p:spPr>
          <a:xfrm>
            <a:off x="10756519" y="241584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3_2#3c4a6de36.choices?vaa=1&amp;vcp=1&amp;vop=1&amp;pid=7d5393055&amp;color=36,64,97&amp;vtp=1&amp;bbb=1"/>
              <p:cNvSpPr/>
              <p:nvPr/>
            </p:nvSpPr>
            <p:spPr>
              <a:xfrm>
                <a:off x="539496" y="275042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45765" algn="l"/>
                    <a:tab pos="5866130" algn="l"/>
                    <a:tab pos="85832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C.16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.18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6_BD.33_2#3c4a6de36.choices?vaa=1&amp;vcp=1&amp;vop=1&amp;pid=7d53930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42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4_1#3c4a6de36?vaa=1&amp;vcp=1&amp;vop=1&amp;pid=7d5393055&amp;color=36,64,97&amp;vtp=1&amp;bbb=1&amp;hb=1"/>
              <p:cNvSpPr/>
              <p:nvPr/>
            </p:nvSpPr>
            <p:spPr>
              <a:xfrm>
                <a:off x="539496" y="3123742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，所以由等比中项的性质得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)⋅(−2+5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−1)⋅2=2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=2×10−4=16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34_1#3c4a6de36?vaa=1&amp;vcp=1&amp;vop=1&amp;pid=7d539305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3742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110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3b46922ea?vaa=1&amp;vcp=1&amp;vop=1&amp;pid=7d5393055&amp;color=36,64,97&amp;vtp=1&amp;bt=1&amp;bbb=1&amp;hb=1"/>
          <p:cNvSpPr/>
          <p:nvPr/>
        </p:nvSpPr>
        <p:spPr>
          <a:xfrm>
            <a:off x="539496" y="216978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[全国一2025·13，5分]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若一个等比数列的各项均为正数，且前4项的和等于4，前8项的和等于68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，则这个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数列的公比等于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6_AN.39_1#3b46922ea.blank?vaa=1&amp;vcp=1&amp;vop=1&amp;pid=7d5393055&amp;color=36,64,97&amp;vpa=4&amp;vtp=1"/>
          <p:cNvSpPr/>
          <p:nvPr/>
        </p:nvSpPr>
        <p:spPr>
          <a:xfrm>
            <a:off x="2145252" y="2537447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8_1#3b46922ea?vaa=1&amp;vcp=1&amp;vop=1&amp;pid=7d5393055&amp;color=36,64,97&amp;vtp=1&amp;bbb=1&amp;hb=1"/>
              <p:cNvSpPr/>
              <p:nvPr/>
            </p:nvSpPr>
            <p:spPr>
              <a:xfrm>
                <a:off x="539496" y="2947911"/>
                <a:ext cx="11109960" cy="196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设该等比数列为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（关键：由等比数列的各项均为正数，可知公比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=8≠68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（提示：使用等比数列前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项和公式时，先考虑公比是否为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</a:t>
                </a:r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意可得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8</m:t>
                                    </m:r>
                                  </m:sup>
                                </m:s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（负值舍去）.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38_1#3b46922ea?vaa=1&amp;vcp=1&amp;vop=1&amp;pid=7d539305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7911"/>
                <a:ext cx="11109960" cy="1968500"/>
              </a:xfrm>
              <a:prstGeom prst="rect">
                <a:avLst/>
              </a:prstGeom>
              <a:blipFill>
                <a:blip r:embed="rId3"/>
                <a:stretch>
                  <a:fillRect l="-1317" r="-768" b="-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1_1#d54d5aece?vaa=1&amp;vcp=1&amp;vop=1&amp;pid=7d5393055&amp;color=36,64,97&amp;vtp=1&amp;bt=1&amp;bbb=1"/>
              <p:cNvSpPr/>
              <p:nvPr/>
            </p:nvSpPr>
            <p:spPr>
              <a:xfrm>
                <a:off x="539496" y="232665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[全国新课标Ⅱ2025·12,5分]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spc="-5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 spc="-5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2" name="QB_6_BD.41_1#d54d5aece?vaa=1&amp;vcp=1&amp;vop=1&amp;pid=7d539305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665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3_1#d54d5aece.blank?vaa=1&amp;vcp=1&amp;vop=1&amp;pid=7d5393055&amp;color=36,64,97&amp;vpa=5&amp;vtp=1&amp;bbb=1"/>
          <p:cNvSpPr/>
          <p:nvPr/>
        </p:nvSpPr>
        <p:spPr>
          <a:xfrm>
            <a:off x="10918538" y="2284748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2_1#d54d5aece?vaa=1&amp;vcp=1&amp;vop=1&amp;pid=7d5393055&amp;color=36,64,97&amp;vtp=1&amp;bbb=1"/>
              <p:cNvSpPr/>
              <p:nvPr/>
            </p:nvSpPr>
            <p:spPr>
              <a:xfrm>
                <a:off x="539496" y="2697244"/>
                <a:ext cx="11109960" cy="20495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=3.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10×(−4+23)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6_AS.42_1#d54d5aece?vaa=1&amp;vcp=1&amp;vop=1&amp;pid=7d539305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7244"/>
                <a:ext cx="11109960" cy="2049526"/>
              </a:xfrm>
              <a:prstGeom prst="rect">
                <a:avLst/>
              </a:prstGeom>
              <a:blipFill>
                <a:blip r:embed="rId4"/>
                <a:stretch>
                  <a:fillRect l="-1317" b="-38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5_1#6b7cd1551?vcp=1&amp;vop=1&amp;pid=7d5393055&amp;color=36,64,97&amp;vtp=1&amp;bt=1&amp;bbb=1&amp;hb=1"/>
              <p:cNvSpPr/>
              <p:nvPr/>
            </p:nvSpPr>
            <p:spPr>
              <a:xfrm>
                <a:off x="539496" y="960932"/>
                <a:ext cx="11109960" cy="862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[全国新课标Ⅰ2023·20,12分]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5_1#6b7cd1551?vcp=1&amp;vop=1&amp;pid=7d539305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0932"/>
                <a:ext cx="11109960" cy="862140"/>
              </a:xfrm>
              <a:prstGeom prst="rect">
                <a:avLst/>
              </a:prstGeom>
              <a:blipFill>
                <a:blip r:embed="rId3"/>
                <a:stretch>
                  <a:fillRect l="-1317" b="-163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46_1#ff3a87ba3?vcp=1&amp;vop=1&amp;pid=6b7cd1551&amp;color=36,64,97&amp;vtp=1&amp;bbb=1"/>
              <p:cNvSpPr/>
              <p:nvPr/>
            </p:nvSpPr>
            <p:spPr>
              <a:xfrm>
                <a:off x="539496" y="18722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46_1#ff3a87ba3?vcp=1&amp;vop=1&amp;pid=6b7cd15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7222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47_1#ff3a87ba3?vcp=1&amp;vop=1&amp;pid=6b7cd1551&amp;color=36,64,97&amp;vtp=1&amp;bbb=1"/>
              <p:cNvSpPr/>
              <p:nvPr/>
            </p:nvSpPr>
            <p:spPr>
              <a:xfrm>
                <a:off x="539496" y="2245537"/>
                <a:ext cx="11109960" cy="3783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47_1#ff3a87ba3?vcp=1&amp;vop=1&amp;pid=6b7cd15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5537"/>
                <a:ext cx="11109960" cy="3783140"/>
              </a:xfrm>
              <a:prstGeom prst="rect">
                <a:avLst/>
              </a:prstGeom>
              <a:blipFill>
                <a:blip r:embed="rId5"/>
                <a:stretch>
                  <a:fillRect l="-1317" b="-37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8_1#9ecbab64c?vcp=1&amp;vop=1&amp;pid=6b7cd1551&amp;color=36,64,97&amp;vtp=1&amp;bt=1&amp;bbb=1"/>
              <p:cNvSpPr/>
              <p:nvPr/>
            </p:nvSpPr>
            <p:spPr>
              <a:xfrm>
                <a:off x="539496" y="107605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48_1#9ecbab64c?vcp=1&amp;vop=1&amp;pid=6b7cd155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7605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9_1#9ecbab64c?vcp=1&amp;vop=1&amp;pid=6b7cd1551&amp;color=36,64,97&amp;vtp=1&amp;bbb=1"/>
              <p:cNvSpPr/>
              <p:nvPr/>
            </p:nvSpPr>
            <p:spPr>
              <a:xfrm>
                <a:off x="539496" y="1449691"/>
                <a:ext cx="11109960" cy="417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3" name="QO_7_AN.49_1#9ecbab64c?vcp=1&amp;vop=1&amp;pid=6b7cd15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9691"/>
                <a:ext cx="11109960" cy="4178300"/>
              </a:xfrm>
              <a:prstGeom prst="rect">
                <a:avLst/>
              </a:prstGeom>
              <a:blipFill>
                <a:blip r:embed="rId4"/>
                <a:stretch>
                  <a:fillRect l="-1317" b="-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49_1#9ecbab64c?vcp=1&amp;vop=1&amp;pid=6b7cd1551&amp;color=36,64,97&amp;vtp=1&amp;bbb=1">
                <a:extLst>
                  <a:ext uri="{FF2B5EF4-FFF2-40B4-BE49-F238E27FC236}">
                    <a16:creationId xmlns:a16="http://schemas.microsoft.com/office/drawing/2014/main" id="{8DAC89DB-717B-5A33-5440-55B8AE5558C1}"/>
                  </a:ext>
                </a:extLst>
              </p:cNvPr>
              <p:cNvSpPr/>
              <p:nvPr/>
            </p:nvSpPr>
            <p:spPr>
              <a:xfrm>
                <a:off x="539496" y="2447721"/>
                <a:ext cx="11109960" cy="18351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51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49_1#9ecbab64c?vcp=1&amp;vop=1&amp;pid=6b7cd1551&amp;color=36,64,97&amp;vtp=1&amp;bbb=1">
                <a:extLst>
                  <a:ext uri="{FF2B5EF4-FFF2-40B4-BE49-F238E27FC236}">
                    <a16:creationId xmlns:a16="http://schemas.microsoft.com/office/drawing/2014/main" id="{8DAC89DB-717B-5A33-5440-55B8AE5558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7721"/>
                <a:ext cx="11109960" cy="1835150"/>
              </a:xfrm>
              <a:prstGeom prst="rect">
                <a:avLst/>
              </a:prstGeom>
              <a:blipFill>
                <a:blip r:embed="rId2"/>
                <a:stretch>
                  <a:fillRect l="-1317" b="-4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2906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7e11fcec?vcp=1&amp;pid=9ee12fc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等差数列、等比数列的性质及应用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50_1#9d6697b7a?vaa=1&amp;vcp=1&amp;vop=1&amp;pid=67e11fcec&amp;color=36,64,97&amp;vtp=1&amp;bbb=1&amp;hb=1"/>
              <p:cNvSpPr/>
              <p:nvPr/>
            </p:nvSpPr>
            <p:spPr>
              <a:xfrm>
                <a:off x="539496" y="131833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[北京2021·6，4分]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《中国共产党党旗党徽制作和使用的若干规定》指出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，中国共产党党旗为旗面缀有金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黄色党徽图案的红旗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，通用规格有五种.这五种规格党旗的长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）成等差数列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,对应的宽为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）,且长与宽之比都相等.已知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50_1#9d6697b7a?vaa=1&amp;vcp=1&amp;vop=1&amp;pid=67e11fce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26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52_1#9d6697b7a.bracket?vaa=1&amp;vcp=1&amp;vop=1&amp;pid=67e11fcec&amp;color=36,64,97&amp;vpa=6&amp;vtp=1"/>
          <p:cNvSpPr/>
          <p:nvPr/>
        </p:nvSpPr>
        <p:spPr>
          <a:xfrm>
            <a:off x="9899015" y="22402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50_2#9d6697b7a.choices?vaa=1&amp;vcp=1&amp;vop=1&amp;pid=67e11fcec&amp;color=36,64,97&amp;vtp=1&amp;bbb=1"/>
          <p:cNvSpPr/>
          <p:nvPr/>
        </p:nvSpPr>
        <p:spPr>
          <a:xfrm>
            <a:off x="539496" y="25174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87015" algn="l"/>
                <a:tab pos="5548630" algn="l"/>
                <a:tab pos="84245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C.128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1_1#9d6697b7a?vaa=1&amp;vcp=1&amp;vop=1&amp;pid=67e11fcec&amp;color=36,64,97&amp;vtp=1&amp;bbb=1"/>
              <p:cNvSpPr/>
              <p:nvPr/>
            </p:nvSpPr>
            <p:spPr>
              <a:xfrm>
                <a:off x="539496" y="2881971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是常数，所以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51_1#9d6697b7a?vaa=1&amp;vcp=1&amp;vop=1&amp;pid=67e11fce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1971"/>
                <a:ext cx="11109960" cy="939800"/>
              </a:xfrm>
              <a:prstGeom prst="rect">
                <a:avLst/>
              </a:prstGeom>
              <a:blipFill>
                <a:blip r:embed="rId4"/>
                <a:stretch>
                  <a:fillRect l="-1317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fada54cc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ad9ed043?vcp=1&amp;pid=9ee12fc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数列的判定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54_1#4dc2dd6a5?vcp=1&amp;vop=1&amp;pid=6ad9ed043&amp;color=36,64,97&amp;vtp=1&amp;bbb=1&amp;hb=1"/>
              <p:cNvSpPr/>
              <p:nvPr/>
            </p:nvSpPr>
            <p:spPr>
              <a:xfrm>
                <a:off x="539496" y="131833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[全国甲理2021·18，12分]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的各项均为正数，记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项和,从下面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①②③中选取两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个作为条件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，证明另外一个成立.①数列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是等差数列；②数列{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}是等差数列；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：若选择不同的组合分别解答，则按第一个解答计分.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BD.54_1#4dc2dd6a5?vcp=1&amp;vop=1&amp;pid=6ad9ed04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5_1#4dc2dd6a5?vcp=1&amp;vop=1&amp;pid=6ad9ed043&amp;color=36,64,97&amp;vtp=1&amp;bbb=1"/>
              <p:cNvSpPr/>
              <p:nvPr/>
            </p:nvSpPr>
            <p:spPr>
              <a:xfrm>
                <a:off x="539496" y="2565488"/>
                <a:ext cx="11109960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【证明】若选条件①②，则证明③：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}是等差数列，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边平方整理得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4" name="QO_6_AN.55_1#4dc2dd6a5?vcp=1&amp;vop=1&amp;pid=6ad9ed0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5488"/>
                <a:ext cx="11109960" cy="3378200"/>
              </a:xfrm>
              <a:prstGeom prst="rect">
                <a:avLst/>
              </a:prstGeom>
              <a:blipFill>
                <a:blip r:embed="rId4"/>
                <a:stretch>
                  <a:fillRect l="-1317" b="-1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55_1#4dc2dd6a5?vcp=1&amp;vop=1&amp;pid=6ad9ed043&amp;color=36,64,97&amp;vtp=1&amp;bbb=1">
                <a:extLst>
                  <a:ext uri="{FF2B5EF4-FFF2-40B4-BE49-F238E27FC236}">
                    <a16:creationId xmlns:a16="http://schemas.microsoft.com/office/drawing/2014/main" id="{01BBF0EB-0406-6805-4686-C5737C0878B4}"/>
                  </a:ext>
                </a:extLst>
              </p:cNvPr>
              <p:cNvSpPr/>
              <p:nvPr/>
            </p:nvSpPr>
            <p:spPr>
              <a:xfrm>
                <a:off x="539496" y="958709"/>
                <a:ext cx="11109960" cy="508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选条件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①③，则证明②：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（常数），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选条件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②③，则证明①：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数列{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}是等差数列，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O_6_AN.55_1#4dc2dd6a5?vcp=1&amp;vop=1&amp;pid=6ad9ed043&amp;color=36,64,97&amp;vtp=1&amp;bbb=1">
                <a:extLst>
                  <a:ext uri="{FF2B5EF4-FFF2-40B4-BE49-F238E27FC236}">
                    <a16:creationId xmlns:a16="http://schemas.microsoft.com/office/drawing/2014/main" id="{01BBF0EB-0406-6805-4686-C5737C0878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58709"/>
                <a:ext cx="11109960" cy="5080000"/>
              </a:xfrm>
              <a:prstGeom prst="rect">
                <a:avLst/>
              </a:prstGeom>
              <a:blipFill>
                <a:blip r:embed="rId2"/>
                <a:stretch>
                  <a:fillRect l="-1317" b="-1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3442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55_1#4dc2dd6a5?vcp=1&amp;vop=1&amp;pid=6ad9ed043&amp;color=36,64,97&amp;vtp=1&amp;bbb=1">
                <a:extLst>
                  <a:ext uri="{FF2B5EF4-FFF2-40B4-BE49-F238E27FC236}">
                    <a16:creationId xmlns:a16="http://schemas.microsoft.com/office/drawing/2014/main" id="{D8DAD013-1DD9-B54A-9B73-E995E21D9C41}"/>
                  </a:ext>
                </a:extLst>
              </p:cNvPr>
              <p:cNvSpPr/>
              <p:nvPr/>
            </p:nvSpPr>
            <p:spPr>
              <a:xfrm>
                <a:off x="539496" y="1987410"/>
                <a:ext cx="11109960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（常数），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55_1#4dc2dd6a5?vcp=1&amp;vop=1&amp;pid=6ad9ed043&amp;color=36,64,97&amp;vtp=1&amp;bbb=1">
                <a:extLst>
                  <a:ext uri="{FF2B5EF4-FFF2-40B4-BE49-F238E27FC236}">
                    <a16:creationId xmlns:a16="http://schemas.microsoft.com/office/drawing/2014/main" id="{D8DAD013-1DD9-B54A-9B73-E995E21D9C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7410"/>
                <a:ext cx="11109960" cy="2865755"/>
              </a:xfrm>
              <a:prstGeom prst="rect">
                <a:avLst/>
              </a:prstGeom>
              <a:blipFill>
                <a:blip r:embed="rId2"/>
                <a:stretch>
                  <a:fillRect l="-1317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1266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5_BD#3cf19bc53?vcp=1&amp;pid=9ee12fcc8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考点4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数列的前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>
          <p:sp>
            <p:nvSpPr>
              <p:cNvPr id="2" name="C_5_BD#3cf19bc53?vcp=1&amp;pid=9ee12fcc8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56_1#39f63500a?vaa=1&amp;vcp=1&amp;vop=1&amp;pid=3cf19bc53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[全国新课标Ⅱ2025·8，5分]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56_1#39f63500a?vaa=1&amp;vcp=1&amp;vop=1&amp;pid=3cf19bc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58_1#39f63500a.bracket?vaa=1&amp;vcp=1&amp;vop=1&amp;pid=3cf19bc53&amp;color=36,64,97&amp;vpa=7&amp;vtp=1"/>
          <p:cNvSpPr/>
          <p:nvPr/>
        </p:nvSpPr>
        <p:spPr>
          <a:xfrm>
            <a:off x="10376027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56_2#39f63500a.choices?vaa=1&amp;vcp=1&amp;vop=1&amp;pid=3cf19bc53&amp;color=36,64,97&amp;vtp=1&amp;bbb=1"/>
              <p:cNvSpPr/>
              <p:nvPr/>
            </p:nvSpPr>
            <p:spPr>
              <a:xfrm>
                <a:off x="539496" y="1730144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6540" algn="l"/>
                    <a:tab pos="5453380" algn="l"/>
                    <a:tab pos="83134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.120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B.85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56_2#39f63500a.choices?vaa=1&amp;vcp=1&amp;vop=1&amp;pid=3cf19bc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7_1#39f63500a?vaa=1&amp;vcp=1&amp;vop=1&amp;pid=3cf19bc53&amp;color=36,64,97&amp;vtp=1&amp;bbb=1&amp;hb=1"/>
              <p:cNvSpPr/>
              <p:nvPr/>
            </p:nvSpPr>
            <p:spPr>
              <a:xfrm>
                <a:off x="539496" y="2090761"/>
                <a:ext cx="1110996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提示：本题中等比数列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≠±1)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=21(1−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57_1#39f63500a?vaa=1&amp;vcp=1&amp;vop=1&amp;pid=3cf19bc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0761"/>
                <a:ext cx="11109960" cy="1854200"/>
              </a:xfrm>
              <a:prstGeom prst="rect">
                <a:avLst/>
              </a:prstGeom>
              <a:blipFill>
                <a:blip r:embed="rId6"/>
                <a:stretch>
                  <a:fillRect l="-1317" b="-2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0_1#1c6837b03?vcp=1&amp;vop=1&amp;pid=3cf19bc53&amp;color=36,64,97&amp;vtp=1&amp;bt=1&amp;bbb=1"/>
              <p:cNvSpPr/>
              <p:nvPr/>
            </p:nvSpPr>
            <p:spPr>
              <a:xfrm>
                <a:off x="539496" y="253728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[全国甲理2024·18,12分]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60_1#1c6837b03?vcp=1&amp;vop=1&amp;pid=3cf19bc5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728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61_1#fdbe4c946?vcp=1&amp;vop=1&amp;pid=1c6837b03&amp;color=36,64,97&amp;vtp=1&amp;bbb=1"/>
              <p:cNvSpPr/>
              <p:nvPr/>
            </p:nvSpPr>
            <p:spPr>
              <a:xfrm>
                <a:off x="539496" y="294019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61_1#fdbe4c946?vcp=1&amp;vop=1&amp;pid=1c6837b0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0195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62_1#fdbe4c946?vcp=1&amp;vop=1&amp;pid=1c6837b03&amp;color=36,64,97&amp;vtp=1&amp;bbb=1"/>
              <p:cNvSpPr/>
              <p:nvPr/>
            </p:nvSpPr>
            <p:spPr>
              <a:xfrm>
                <a:off x="539496" y="3313511"/>
                <a:ext cx="11109960" cy="11920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,两式相减得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是首项为4，公比为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=4⋅(−3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62_1#fdbe4c946?vcp=1&amp;vop=1&amp;pid=1c6837b0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3511"/>
                <a:ext cx="11109960" cy="1192086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3_1#c6a2a25af?vcp=1&amp;vop=1&amp;pid=1c6837b03&amp;color=36,64,97&amp;vtp=1&amp;bt=1&amp;bbb=1"/>
              <p:cNvSpPr/>
              <p:nvPr/>
            </p:nvSpPr>
            <p:spPr>
              <a:xfrm>
                <a:off x="539496" y="1470615"/>
                <a:ext cx="11109960" cy="363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63_1#c6a2a25af?vcp=1&amp;vop=1&amp;pid=1c6837b0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0615"/>
                <a:ext cx="11109960" cy="363411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4_1#c6a2a25af?vcp=1&amp;vop=1&amp;pid=1c6837b03&amp;color=36,64,97&amp;vtp=1&amp;bbb=1&amp;hb=1"/>
              <p:cNvSpPr/>
              <p:nvPr/>
            </p:nvSpPr>
            <p:spPr>
              <a:xfrm>
                <a:off x="539496" y="1844249"/>
                <a:ext cx="11109960" cy="3745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【解】方法一：由（1）及题意得，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，两式相减可得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：由（1）及题意，得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,两边同时减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−(2×1−1)⋅3=1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足上式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64_1#c6a2a25af?vcp=1&amp;vop=1&amp;pid=1c6837b0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4249"/>
                <a:ext cx="11109960" cy="3745040"/>
              </a:xfrm>
              <a:prstGeom prst="rect">
                <a:avLst/>
              </a:prstGeom>
              <a:blipFill>
                <a:blip r:embed="rId4"/>
                <a:stretch>
                  <a:fillRect l="-1317" r="-1207" b="-37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83ba0e5e4?vcp=1&amp;pid=9ee12fc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等差数列、等比数列的综合应用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5_1#a3963c6d2?vcp=1&amp;vop=1&amp;pid=83ba0e5e4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[全国新高考Ⅱ2022·17，10分]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是公比为2的等比数列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BD.65_1#a3963c6d2?vcp=1&amp;vop=1&amp;pid=83ba0e5e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66_1#77d3c5ad6?vcp=1&amp;vop=1&amp;pid=a3963c6d2&amp;color=36,64,97&amp;vtp=1&amp;bbb=1"/>
              <p:cNvSpPr/>
              <p:nvPr/>
            </p:nvSpPr>
            <p:spPr>
              <a:xfrm>
                <a:off x="539496" y="213463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66_1#77d3c5ad6?vcp=1&amp;vop=1&amp;pid=a3963c6d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463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67_1#77d3c5ad6?vcp=1&amp;vop=1&amp;pid=a3963c6d2&amp;color=36,64,97&amp;vtp=1&amp;bbb=1&amp;hb=1"/>
              <p:cNvSpPr/>
              <p:nvPr/>
            </p:nvSpPr>
            <p:spPr>
              <a:xfrm>
                <a:off x="539496" y="250795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.②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①代入②，得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7_AN.67_1#77d3c5ad6?vcp=1&amp;vop=1&amp;pid=a3963c6d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7956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r="-115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68_1#b8b451bbf?vcp=1&amp;vop=1&amp;pid=a3963c6d2&amp;color=36,64,97&amp;vtp=1&amp;bt=1&amp;bbb=1"/>
              <p:cNvSpPr/>
              <p:nvPr/>
            </p:nvSpPr>
            <p:spPr>
              <a:xfrm>
                <a:off x="539496" y="209304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≤500}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中元素的个数.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68_1#b8b451bbf?vcp=1&amp;vop=1&amp;pid=a3963c6d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304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9_1#b8b451bbf?vcp=1&amp;vop=1&amp;pid=a3963c6d2&amp;color=36,64,97&amp;vtp=1&amp;bbb=1"/>
              <p:cNvSpPr/>
              <p:nvPr/>
            </p:nvSpPr>
            <p:spPr>
              <a:xfrm>
                <a:off x="539496" y="2466675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≤500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,3,4,5,6,7,8,9,10，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≤500}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中元素的个数为9.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69_1#b8b451bbf?vcp=1&amp;vop=1&amp;pid=a3963c6d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6675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e875d0a4?vcp=1&amp;pid=9ee12fcc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数列与数学文化、实际应用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70_1#67757accf?vaa=1&amp;vcp=1&amp;vop=1&amp;pid=2e875d0a4&amp;color=36,64,97&amp;vtp=1&amp;bbb=1&amp;hb=1"/>
              <p:cNvSpPr/>
              <p:nvPr/>
            </p:nvSpPr>
            <p:spPr>
              <a:xfrm>
                <a:off x="539496" y="1318332"/>
                <a:ext cx="11109960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[全国新高考Ⅱ2022·3，5分]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图①是中国古代建筑中的举架结构，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𝐵𝐵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𝐶𝐶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是桁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，相邻桁的水平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距离称为步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，垂直距离称为举.图②是某古代建筑屋顶截面的示意图，其中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kern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是相等的步，相邻桁的举步之比分别为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成公差为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0.1的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等差数列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0.725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70_1#67757accf?vaa=1&amp;vcp=1&amp;vop=1&amp;pid=2e875d0a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1659255"/>
              </a:xfrm>
              <a:prstGeom prst="rect">
                <a:avLst/>
              </a:prstGeom>
              <a:blipFill>
                <a:blip r:embed="rId3"/>
                <a:stretch>
                  <a:fillRect l="-1317" r="-1207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BD.70_3#67757accf?iti=1&amp;htil=1&amp;vaa=1&amp;vcp=1&amp;vop=1&amp;pid=2e875d0a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816" y="3101681"/>
            <a:ext cx="2734056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6_BD.70_4#67757accf?iti=2&amp;htil=1&amp;vaa=1&amp;vcp=1&amp;vop=1&amp;pid=2e875d0a4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0648" y="3686897"/>
            <a:ext cx="280720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6_BD.70_5#67757accf?iti=1&amp;htil=1&amp;vaa=1&amp;vcp=1&amp;vop=1&amp;pid=2e875d0a4&amp;color=36,64,97&amp;vtp=1&amp;bbb=1"/>
          <p:cNvSpPr/>
          <p:nvPr/>
        </p:nvSpPr>
        <p:spPr>
          <a:xfrm>
            <a:off x="3069050" y="5222073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8" name="QC_6_BD.70_6#67757accf?iti=2&amp;htil=1&amp;vaa=1&amp;vcp=1&amp;vop=1&amp;pid=2e875d0a4&amp;color=36,64,97&amp;vtp=1&amp;bbb=1"/>
          <p:cNvSpPr/>
          <p:nvPr/>
        </p:nvSpPr>
        <p:spPr>
          <a:xfrm>
            <a:off x="8619458" y="5231217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9" name="QC_6_BD.70_7#67757accf.choices?vaa=1&amp;vcp=1&amp;vop=1&amp;pid=2e875d0a4&amp;color=36,64,97&amp;vtp=1&amp;bbb=1"/>
          <p:cNvSpPr/>
          <p:nvPr/>
        </p:nvSpPr>
        <p:spPr>
          <a:xfrm>
            <a:off x="539496" y="56455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01315" algn="l"/>
                <a:tab pos="5662930" algn="l"/>
                <a:tab pos="85388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.0.75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C.0.85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.0.9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72_1#67757accf?vaa=1&amp;vcp=1&amp;vop=1&amp;pid=2e875d0a4&amp;color=36,64,97&amp;vtp=1&amp;bt=1&amp;bbb=1&amp;hb=1"/>
              <p:cNvSpPr/>
              <p:nvPr/>
            </p:nvSpPr>
            <p:spPr>
              <a:xfrm>
                <a:off x="539496" y="828000"/>
                <a:ext cx="11109960" cy="3262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，延长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成公差为0.1的等差数列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（关键：利用等差数列的性质，将各条线段用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表示出来）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+0.2)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72_1#67757accf?vaa=1&amp;vcp=1&amp;vop=1&amp;pid=2e875d0a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62440"/>
              </a:xfrm>
              <a:prstGeom prst="rect">
                <a:avLst/>
              </a:prstGeom>
              <a:blipFill>
                <a:blip r:embed="rId3"/>
                <a:stretch>
                  <a:fillRect l="-1317" r="-494" b="-4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AS.72_2#67757accf?vaa=1&amp;vcp=1&amp;vop=1&amp;pid=2e875d0a4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4215344"/>
            <a:ext cx="280720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73_1#67757accf?vaa=1&amp;vcp=1&amp;vop=1&amp;pid=2e875d0a4&amp;color=36,64,97&amp;vtp=1&amp;bbb=1"/>
          <p:cNvSpPr/>
          <p:nvPr/>
        </p:nvSpPr>
        <p:spPr>
          <a:xfrm>
            <a:off x="539496" y="5777444"/>
            <a:ext cx="11109960" cy="3987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cd3a4123.fixed?vcp=1&amp;pid=fada54cc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328" y="2697480"/>
            <a:ext cx="3090672" cy="1188720"/>
          </a:xfrm>
          <a:prstGeom prst="rect">
            <a:avLst/>
          </a:prstGeom>
        </p:spPr>
      </p:pic>
      <p:sp>
        <p:nvSpPr>
          <p:cNvPr id="3" name="C_2_BD#ccd3a4123.fixed?vcp=1&amp;pid=fada54cc3&amp;color=61,88,159&amp;vtp=1&amp;bbb=1"/>
          <p:cNvSpPr/>
          <p:nvPr/>
        </p:nvSpPr>
        <p:spPr>
          <a:xfrm>
            <a:off x="2679192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2_BD#ccd3a4123.fixed?vcp=1&amp;pid=fada54cc3&amp;color=61,88,159&amp;vtp=1&amp;bbb=1"/>
          <p:cNvSpPr/>
          <p:nvPr/>
        </p:nvSpPr>
        <p:spPr>
          <a:xfrm>
            <a:off x="6300216" y="2587752"/>
            <a:ext cx="5891784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全章总结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4_1#0a1dedad0?vaa=1&amp;vcp=1&amp;vop=1&amp;pid=2e875d0a4&amp;color=36,64,97&amp;vtp=1&amp;bt=1&amp;bbb=1&amp;hb=1"/>
              <p:cNvSpPr/>
              <p:nvPr/>
            </p:nvSpPr>
            <p:spPr>
              <a:xfrm>
                <a:off x="539496" y="1120222"/>
                <a:ext cx="11109960" cy="157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[北京2024·14,5分]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汉代刘歆设计的“铜嘉量”是龠、合、升、斗、斛五量合一的标准量器，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其中升量器、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斗量器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、斛量器的形状均可视为圆柱.若升、斗、斛量器的容积成公比为10的等比数列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，底面直径依次为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，且斛量器的高为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，则斗量器的高为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，升量器的高为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不计量器的厚度）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74_1#0a1dedad0?vaa=1&amp;vcp=1&amp;vop=1&amp;pid=2e875d0a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20222"/>
                <a:ext cx="11109960" cy="1573530"/>
              </a:xfrm>
              <a:prstGeom prst="rect">
                <a:avLst/>
              </a:prstGeom>
              <a:blipFill>
                <a:blip r:embed="rId3"/>
                <a:stretch>
                  <a:fillRect l="-1317" t="-775" r="-2086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76_1#0a1dedad0.blank?vaa=1&amp;vcp=1&amp;vop=1&amp;pid=2e875d0a4&amp;color=36,64,97&amp;vpa=9&amp;vtp=1&amp;bbb=1"/>
          <p:cNvSpPr/>
          <p:nvPr/>
        </p:nvSpPr>
        <p:spPr>
          <a:xfrm>
            <a:off x="7784051" y="1898097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77_1#0a1dedad0.blank?vaa=1&amp;vcp=1&amp;vop=1&amp;pid=2e875d0a4&amp;color=36,64,97&amp;vpa=10&amp;vtp=1&amp;bbb=1&amp;rh=30.85"/>
              <p:cNvSpPr/>
              <p:nvPr/>
            </p:nvSpPr>
            <p:spPr>
              <a:xfrm>
                <a:off x="10247057" y="1836247"/>
                <a:ext cx="407988" cy="39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77_1#0a1dedad0.blank?vaa=1&amp;vcp=1&amp;vop=1&amp;pid=2e875d0a4&amp;color=36,64,97&amp;vpa=10&amp;vtp=1&amp;bbb=1&amp;rh=30.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7057" y="1836247"/>
                <a:ext cx="407988" cy="391795"/>
              </a:xfrm>
              <a:prstGeom prst="rect">
                <a:avLst/>
              </a:prstGeom>
              <a:blipFill>
                <a:blip r:embed="rId4"/>
                <a:stretch>
                  <a:fillRect l="-1493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75_1#0a1dedad0?vaa=1&amp;vcp=1&amp;vop=1&amp;pid=2e875d0a4&amp;color=36,64,97&amp;vtp=1&amp;bbb=1&amp;hb=1"/>
              <p:cNvSpPr/>
              <p:nvPr/>
            </p:nvSpPr>
            <p:spPr>
              <a:xfrm>
                <a:off x="539496" y="2691465"/>
                <a:ext cx="11109960" cy="32602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设升量器的高为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，斗量器的高为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，斛量器的高为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成等比数列且公比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斗量器的高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，升量器的高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6_AS.75_1#0a1dedad0?vaa=1&amp;vcp=1&amp;vop=1&amp;pid=2e875d0a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1465"/>
                <a:ext cx="11109960" cy="3260281"/>
              </a:xfrm>
              <a:prstGeom prst="rect">
                <a:avLst/>
              </a:prstGeom>
              <a:blipFill>
                <a:blip r:embed="rId5"/>
                <a:stretch>
                  <a:fillRect l="-1317" b="-2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bb893413?vcp=1&amp;pid=9ee12fcc8&amp;color=101,101,255&amp;vtp=1&amp;bt=1&amp;bbb=1"/>
          <p:cNvSpPr/>
          <p:nvPr/>
        </p:nvSpPr>
        <p:spPr>
          <a:xfrm>
            <a:off x="539496" y="828000"/>
            <a:ext cx="11109960" cy="3952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考点7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数列与不等式的交汇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79_1#fe6a28133?vcp=1&amp;vop=1&amp;pid=2bb893413&amp;color=36,64,97&amp;vtp=1&amp;bbb=1&amp;hb=1"/>
              <p:cNvSpPr/>
              <p:nvPr/>
            </p:nvSpPr>
            <p:spPr>
              <a:xfrm>
                <a:off x="539496" y="1224748"/>
                <a:ext cx="11109960" cy="1039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[全国新课标Ⅱ2023·18,12分]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BD.79_1#fe6a28133?vcp=1&amp;vop=1&amp;pid=2bb8934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24748"/>
                <a:ext cx="11109960" cy="1039940"/>
              </a:xfrm>
              <a:prstGeom prst="rect">
                <a:avLst/>
              </a:prstGeom>
              <a:blipFill>
                <a:blip r:embed="rId3"/>
                <a:stretch>
                  <a:fillRect l="-1317" b="-12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80_1#ad60e878d?vcp=1&amp;vop=1&amp;pid=fe6a28133&amp;color=36,64,97&amp;vtp=1&amp;bbb=1"/>
              <p:cNvSpPr/>
              <p:nvPr/>
            </p:nvSpPr>
            <p:spPr>
              <a:xfrm>
                <a:off x="539496" y="2308121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80_1#ad60e878d?vcp=1&amp;vop=1&amp;pid=fe6a281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8121"/>
                <a:ext cx="11109960" cy="325565"/>
              </a:xfrm>
              <a:prstGeom prst="rect">
                <a:avLst/>
              </a:prstGeom>
              <a:blipFill>
                <a:blip r:embed="rId4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81_1#ad60e878d?vcp=1&amp;vop=1&amp;pid=fe6a28133&amp;color=36,64,97&amp;vtp=1&amp;bbb=1"/>
              <p:cNvSpPr/>
              <p:nvPr/>
            </p:nvSpPr>
            <p:spPr>
              <a:xfrm>
                <a:off x="539496" y="2633686"/>
                <a:ext cx="11109960" cy="3643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−6)+(2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−6)=16,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81_1#ad60e878d?vcp=1&amp;vop=1&amp;pid=fe6a281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3686"/>
                <a:ext cx="11109960" cy="3643440"/>
              </a:xfrm>
              <a:prstGeom prst="rect">
                <a:avLst/>
              </a:prstGeom>
              <a:blipFill>
                <a:blip r:embed="rId5"/>
                <a:stretch>
                  <a:fillRect l="-1317" t="-669" b="-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82_1#9027be32e?vcp=1&amp;vop=1&amp;pid=fe6a28133&amp;color=36,64,97&amp;vtp=1&amp;bt=1&amp;bbb=1"/>
              <p:cNvSpPr/>
              <p:nvPr/>
            </p:nvSpPr>
            <p:spPr>
              <a:xfrm>
                <a:off x="539496" y="828000"/>
                <a:ext cx="11109960" cy="296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证明:当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82_1#9027be32e?vcp=1&amp;vop=1&amp;pid=fe6a2813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296990"/>
              </a:xfrm>
              <a:prstGeom prst="rect">
                <a:avLst/>
              </a:prstGeom>
              <a:blipFill>
                <a:blip r:embed="rId3"/>
                <a:stretch>
                  <a:fillRect l="-1317" t="-20408" b="-44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83_1#9027be32e?vcp=1&amp;vop=1&amp;pid=fe6a28133&amp;color=36,64,97&amp;vtp=1&amp;bbb=1&amp;hb=1"/>
              <p:cNvSpPr/>
              <p:nvPr/>
            </p:nvSpPr>
            <p:spPr>
              <a:xfrm>
                <a:off x="539496" y="1135213"/>
                <a:ext cx="11109960" cy="95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[5+(2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7_AN.83_1#9027be32e?vcp=1&amp;vop=1&amp;pid=fe6a281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5213"/>
                <a:ext cx="11109960" cy="952500"/>
              </a:xfrm>
              <a:prstGeom prst="rect">
                <a:avLst/>
              </a:prstGeom>
              <a:blipFill>
                <a:blip r:embed="rId4"/>
                <a:stretch>
                  <a:fillRect l="-1317" b="-128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F8B127FE-476D-D804-12FB-72AB44F8CD57}"/>
                  </a:ext>
                </a:extLst>
              </p:cNvPr>
              <p:cNvSpPr/>
              <p:nvPr/>
            </p:nvSpPr>
            <p:spPr>
              <a:xfrm>
                <a:off x="539496" y="2116986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=−1+14+3+22+7+30+⋯+(2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−7)+(4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−3=[−1+3+⋯+(2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−3)]+[14+22+⋯+(4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(14+4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F8B127FE-476D-D804-12FB-72AB44F8CD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6986"/>
                <a:ext cx="11109960" cy="914400"/>
              </a:xfrm>
              <a:prstGeom prst="rect">
                <a:avLst/>
              </a:prstGeom>
              <a:blipFill>
                <a:blip r:embed="rId5"/>
                <a:stretch>
                  <a:fillRect l="-768" r="-604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237AA7E1-D191-C99A-DDEA-5EA228FC7E15}"/>
                  </a:ext>
                </a:extLst>
              </p:cNvPr>
              <p:cNvSpPr/>
              <p:nvPr/>
            </p:nvSpPr>
            <p:spPr>
              <a:xfrm>
                <a:off x="539496" y="3040213"/>
                <a:ext cx="11109960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237AA7E1-D191-C99A-DDEA-5EA228FC7E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0213"/>
                <a:ext cx="11109960" cy="1092200"/>
              </a:xfrm>
              <a:prstGeom prst="rect">
                <a:avLst/>
              </a:prstGeom>
              <a:blipFill>
                <a:blip r:embed="rId6"/>
                <a:stretch>
                  <a:fillRect l="-1317" b="-106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754360FD-51C9-0E0C-3F82-C7BB5BB5D556}"/>
                  </a:ext>
                </a:extLst>
              </p:cNvPr>
              <p:cNvSpPr/>
              <p:nvPr/>
            </p:nvSpPr>
            <p:spPr>
              <a:xfrm>
                <a:off x="539496" y="4161686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=−1+14+3+22+7+30+⋯+(2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−5)+(4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+6)=[−1+3+⋯+(2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−5)]+[14+22+⋯+(4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(14+4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754360FD-51C9-0E0C-3F82-C7BB5BB5D5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1686"/>
                <a:ext cx="11109960" cy="914400"/>
              </a:xfrm>
              <a:prstGeom prst="rect">
                <a:avLst/>
              </a:prstGeom>
              <a:blipFill>
                <a:blip r:embed="rId7"/>
                <a:stretch>
                  <a:fillRect l="-768" r="-494" b="-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AA8A1D83-D899-9C39-D5A0-8B4545057501}"/>
                  </a:ext>
                </a:extLst>
              </p:cNvPr>
              <p:cNvSpPr/>
              <p:nvPr/>
            </p:nvSpPr>
            <p:spPr>
              <a:xfrm>
                <a:off x="539496" y="5072213"/>
                <a:ext cx="11109960" cy="1058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综上可知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7_AN.83_1#9027be32e?vcp=1&amp;vop=1&amp;pid=fe6a28133&amp;color=36,64,97&amp;vtp=1&amp;bbb=1&amp;hb=1">
                <a:extLst>
                  <a:ext uri="{FF2B5EF4-FFF2-40B4-BE49-F238E27FC236}">
                    <a16:creationId xmlns:a16="http://schemas.microsoft.com/office/drawing/2014/main" id="{AA8A1D83-D899-9C39-D5A0-8B45450575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72213"/>
                <a:ext cx="11109960" cy="1058990"/>
              </a:xfrm>
              <a:prstGeom prst="rect">
                <a:avLst/>
              </a:prstGeom>
              <a:blipFill>
                <a:blip r:embed="rId8"/>
                <a:stretch>
                  <a:fillRect l="-1317" b="-132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4_1#b406c5ce4?vcp=1&amp;vop=1&amp;pid=2bb893413&amp;color=36,64,97&amp;vtp=1&amp;bt=1&amp;bbb=1"/>
              <p:cNvSpPr/>
              <p:nvPr/>
            </p:nvSpPr>
            <p:spPr>
              <a:xfrm>
                <a:off x="539496" y="932865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[全国新高考Ⅰ2022·17，10分]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4_1#b406c5ce4?vcp=1&amp;vop=1&amp;pid=2bb89341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32865"/>
                <a:ext cx="11109960" cy="469900"/>
              </a:xfrm>
              <a:prstGeom prst="rect">
                <a:avLst/>
              </a:prstGeom>
              <a:blipFill>
                <a:blip r:embed="rId3"/>
                <a:stretch>
                  <a:fillRect l="-1317" b="-10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85_1#03dcc6cab?vcp=1&amp;vop=1&amp;pid=b406c5ce4&amp;color=36,64,97&amp;vtp=1&amp;bbb=1"/>
              <p:cNvSpPr/>
              <p:nvPr/>
            </p:nvSpPr>
            <p:spPr>
              <a:xfrm>
                <a:off x="539496" y="140860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85_1#03dcc6cab?vcp=1&amp;vop=1&amp;pid=b406c5c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860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86_1#03dcc6cab?vcp=1&amp;vop=1&amp;pid=b406c5ce4&amp;color=36,64,97&amp;vtp=1&amp;bbb=1"/>
              <p:cNvSpPr/>
              <p:nvPr/>
            </p:nvSpPr>
            <p:spPr>
              <a:xfrm>
                <a:off x="539496" y="1773097"/>
                <a:ext cx="11109960" cy="23638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【解】由题知，数列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是首项为1，公差为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的等差数列，所以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（提示：不要忽略验证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是否满足）.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86_1#03dcc6cab?vcp=1&amp;vop=1&amp;pid=b406c5c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3097"/>
                <a:ext cx="11109960" cy="2363851"/>
              </a:xfrm>
              <a:prstGeom prst="rect">
                <a:avLst/>
              </a:prstGeom>
              <a:blipFill>
                <a:blip r:embed="rId5"/>
                <a:stretch>
                  <a:fillRect l="-1317" b="-3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BD.87_1#a64af8533?vcp=1&amp;vop=1&amp;pid=b406c5ce4&amp;color=36,64,97&amp;vtp=1&amp;bbb=1"/>
              <p:cNvSpPr/>
              <p:nvPr/>
            </p:nvSpPr>
            <p:spPr>
              <a:xfrm>
                <a:off x="539496" y="4143869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BD.87_1#a64af8533?vcp=1&amp;vop=1&amp;pid=b406c5c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43869"/>
                <a:ext cx="11109960" cy="584200"/>
              </a:xfrm>
              <a:prstGeom prst="rect">
                <a:avLst/>
              </a:prstGeom>
              <a:blipFill>
                <a:blip r:embed="rId6"/>
                <a:stretch>
                  <a:fillRect l="-1317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88_1#a64af8533?vcp=1&amp;vop=1&amp;pid=b406c5ce4&amp;color=36,64,97&amp;vtp=1&amp;bbb=1"/>
              <p:cNvSpPr/>
              <p:nvPr/>
            </p:nvSpPr>
            <p:spPr>
              <a:xfrm>
                <a:off x="539496" y="4728069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【证明】由（1）知，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88_1#a64af8533?vcp=1&amp;vop=1&amp;pid=b406c5c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28069"/>
                <a:ext cx="11109960" cy="939800"/>
              </a:xfrm>
              <a:prstGeom prst="rect">
                <a:avLst/>
              </a:prstGeom>
              <a:blipFill>
                <a:blip r:embed="rId7"/>
                <a:stretch>
                  <a:fillRect l="-1317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_BD#079a7988a?vcp=1&amp;pid=46f9c5e66&amp;color=0,55,96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488" y="828000"/>
            <a:ext cx="6656832" cy="365760"/>
          </a:xfrm>
          <a:prstGeom prst="rect">
            <a:avLst/>
          </a:prstGeom>
        </p:spPr>
      </p:pic>
      <p:sp>
        <p:nvSpPr>
          <p:cNvPr id="3" name="QO_5_BD.89_1#32963d7ef?vcp=1&amp;vop=1&amp;pid=079a7988a&amp;color=36,64,97&amp;vtp=1&amp;bbb=1&amp;hb=1"/>
          <p:cNvSpPr/>
          <p:nvPr/>
        </p:nvSpPr>
        <p:spPr>
          <a:xfrm>
            <a:off x="539496" y="132939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[清华大学2021强基计划]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有限项等差数列的公差为4，首项的平方与第二项起各项之和的和小于100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该数列可能有几项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90_1#32963d7ef?vcp=1&amp;vop=1&amp;pid=079a7988a&amp;color=36,64,97&amp;vtp=1&amp;bbb=1"/>
              <p:cNvSpPr/>
              <p:nvPr/>
            </p:nvSpPr>
            <p:spPr>
              <a:xfrm>
                <a:off x="539496" y="2111081"/>
                <a:ext cx="11109960" cy="331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−100&lt;0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该数列可能的项数为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3∼8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90_1#32963d7ef?vcp=1&amp;vop=1&amp;pid=079a7988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1081"/>
                <a:ext cx="11109960" cy="3310255"/>
              </a:xfrm>
              <a:prstGeom prst="rect">
                <a:avLst/>
              </a:prstGeom>
              <a:blipFill>
                <a:blip r:embed="rId4"/>
                <a:stretch>
                  <a:fillRect l="-1317" b="-4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69f62926?vcp=1&amp;pid=ccd3a4123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869f62926?vcp=1&amp;pid=ccd3a4123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数学思想方法</a:t>
            </a:r>
            <a:endParaRPr lang="en-US" altLang="zh-CN" sz="2400" dirty="0"/>
          </a:p>
        </p:txBody>
      </p:sp>
      <p:sp>
        <p:nvSpPr>
          <p:cNvPr id="4" name="C_4_BD#7630e0f27?vcp=1&amp;pid=869f62926&amp;color=101,101,255&amp;vtp=1&amp;bbb=1"/>
          <p:cNvSpPr/>
          <p:nvPr/>
        </p:nvSpPr>
        <p:spPr>
          <a:xfrm>
            <a:off x="539496" y="1354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一、函数与方程思想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_1#c622fb12e?vcp=1&amp;vop=1&amp;pid=7630e0f27&amp;color=36,64,97&amp;vtp=1&amp;bbb=1&amp;hb=1"/>
              <p:cNvSpPr/>
              <p:nvPr/>
            </p:nvSpPr>
            <p:spPr>
              <a:xfrm>
                <a:off x="539496" y="185212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，且第2项、第5项、第14项分别是一个等比数列的第2项、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第3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、第4项．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BD.1_1#c622fb12e?vcp=1&amp;vop=1&amp;pid=7630e0f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2121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65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BD.2_1#6f7e4b140?vcp=1&amp;vop=1&amp;pid=c622fb12e&amp;color=36,64,97&amp;vtp=1&amp;bbb=1"/>
              <p:cNvSpPr/>
              <p:nvPr/>
            </p:nvSpPr>
            <p:spPr>
              <a:xfrm>
                <a:off x="539496" y="266803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BD.2_1#6f7e4b140?vcp=1&amp;vop=1&amp;pid=c622fb12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6803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3_1#6f7e4b140?vcp=1&amp;vop=1&amp;pid=c622fb12e&amp;color=36,64,97&amp;vtp=1&amp;bbb=1"/>
              <p:cNvSpPr/>
              <p:nvPr/>
            </p:nvSpPr>
            <p:spPr>
              <a:xfrm>
                <a:off x="539496" y="304135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3_1#6f7e4b140?vcp=1&amp;vop=1&amp;pid=c622fb12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1356"/>
                <a:ext cx="11109960" cy="1608455"/>
              </a:xfrm>
              <a:prstGeom prst="rect">
                <a:avLst/>
              </a:prstGeom>
              <a:blipFill>
                <a:blip r:embed="rId6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_1#01cd2e191?vcp=1&amp;vop=1&amp;pid=c622fb12e&amp;color=36,64,97&amp;vtp=1&amp;bt=1&amp;bbb=1&amp;hb=1"/>
              <p:cNvSpPr/>
              <p:nvPr/>
            </p:nvSpPr>
            <p:spPr>
              <a:xfrm>
                <a:off x="539496" y="852823"/>
                <a:ext cx="11109960" cy="82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，是否存在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成立？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若存在，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求出最大的整数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；若不存在，请说明理由．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_1#01cd2e191?vcp=1&amp;vop=1&amp;pid=c622fb12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52823"/>
                <a:ext cx="11109960" cy="824230"/>
              </a:xfrm>
              <a:prstGeom prst="rect">
                <a:avLst/>
              </a:prstGeom>
              <a:blipFill>
                <a:blip r:embed="rId3"/>
                <a:stretch>
                  <a:fillRect l="-131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_1#01cd2e191?vcp=1&amp;vop=1&amp;pid=c622fb12e&amp;color=36,64,97&amp;vtp=1&amp;bbb=1&amp;hb=1"/>
              <p:cNvSpPr/>
              <p:nvPr/>
            </p:nvSpPr>
            <p:spPr>
              <a:xfrm>
                <a:off x="539496" y="1687086"/>
                <a:ext cx="11109960" cy="3170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设存在整数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均成立.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单调递增．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符合条件的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的最大值为8.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5_1#01cd2e191?vcp=1&amp;vop=1&amp;pid=c622fb12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7086"/>
                <a:ext cx="11109960" cy="3170555"/>
              </a:xfrm>
              <a:prstGeom prst="rect">
                <a:avLst/>
              </a:prstGeom>
              <a:blipFill>
                <a:blip r:embed="rId4"/>
                <a:stretch>
                  <a:fillRect l="-1317" b="-44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6_1#c622fb12e?vcp=1&amp;vop=1&amp;pid=7630e0f27&amp;color=36,64,97&amp;vtp=1&amp;bbb=1&amp;hb=1"/>
              <p:cNvSpPr/>
              <p:nvPr/>
            </p:nvSpPr>
            <p:spPr>
              <a:xfrm>
                <a:off x="539496" y="486716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（1）利用已知条件求出公差，再求通项公式;（2）利用裂项相消法求得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性求解使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成立的最大的整数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EX.6_1#c622fb12e?vcp=1&amp;vop=1&amp;pid=7630e0f2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67166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r="-823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fbfb5a7?vcp=1&amp;pid=869f62926&amp;color=101,101,255&amp;vtp=1&amp;bt=1&amp;bbb=1"/>
          <p:cNvSpPr/>
          <p:nvPr/>
        </p:nvSpPr>
        <p:spPr>
          <a:xfrm>
            <a:off x="539496" y="828000"/>
            <a:ext cx="11109960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二、整体思想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_1#6e19dd0b6?vcp=1&amp;vop=1&amp;pid=7dfbfb5a7&amp;color=36,64,97&amp;vtp=1&amp;bbb=1"/>
              <p:cNvSpPr/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的前4项之和为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，最后4项之和为36，且所有项之和为36，求其项数.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7_1#6e19dd0b6?vcp=1&amp;vop=1&amp;pid=7dfbfb5a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63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8_1#6e19dd0b6?vcp=1&amp;vop=1&amp;pid=7dfbfb5a7&amp;color=36,64,97&amp;vtp=1&amp;bbb=1&amp;hb=1"/>
              <p:cNvSpPr/>
              <p:nvPr/>
            </p:nvSpPr>
            <p:spPr>
              <a:xfrm>
                <a:off x="539496" y="1688171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由已知条件及等差数列的性质可得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为一个整体，利用等差数列的前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，整体代入即得项数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EX.8_1#6e19dd0b6?vcp=1&amp;vop=1&amp;pid=7dfbfb5a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r="-549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9_1#6e19dd0b6?vcp=1&amp;vop=1&amp;pid=7dfbfb5a7&amp;color=36,64,97&amp;vtp=1&amp;bbb=1&amp;hb=1"/>
              <p:cNvSpPr/>
              <p:nvPr/>
            </p:nvSpPr>
            <p:spPr>
              <a:xfrm>
                <a:off x="539496" y="2529863"/>
                <a:ext cx="11109960" cy="285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=36.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，结合等差数列的性质知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⋅8=36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的项数为9.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9_1#6e19dd0b6?vcp=1&amp;vop=1&amp;pid=7dfbfb5a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9863"/>
                <a:ext cx="11109960" cy="2856040"/>
              </a:xfrm>
              <a:prstGeom prst="rect">
                <a:avLst/>
              </a:prstGeom>
              <a:blipFill>
                <a:blip r:embed="rId5"/>
                <a:stretch>
                  <a:fillRect l="-1317" b="-4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EX.10_1#6e19dd0b6?vcp=1&amp;vop=1&amp;pid=7dfbfb5a7&amp;color=36,64,97&amp;vtp=1&amp;bbb=1"/>
              <p:cNvSpPr/>
              <p:nvPr/>
            </p:nvSpPr>
            <p:spPr>
              <a:xfrm>
                <a:off x="539496" y="541663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1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在使用等差数列的前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项和公式时，应该抓住等差数列的性质，要善于运用整体思想简化运算过程.</a:t>
                </a:r>
                <a:endParaRPr lang="en-US" altLang="zh-CN" sz="1800" spc="-100" dirty="0"/>
              </a:p>
            </p:txBody>
          </p:sp>
        </mc:Choice>
        <mc:Fallback>
          <p:sp>
            <p:nvSpPr>
              <p:cNvPr id="6" name="QO_5_EX.10_1#6e19dd0b6?vcp=1&amp;vop=1&amp;pid=7dfbfb5a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416636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07b5884?vcp=1&amp;pid=869f62926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三、分类讨论思想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1_1#a746f6bac?vcp=1&amp;vop=1&amp;pid=ff07b5884&amp;color=36,64,97&amp;vtp=1&amp;bbb=1&amp;hb=1"/>
              <p:cNvSpPr/>
              <p:nvPr/>
            </p:nvSpPr>
            <p:spPr>
              <a:xfrm>
                <a:off x="539496" y="131872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11_1#a746f6bac?vcp=1&amp;vop=1&amp;pid=ff07b58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721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82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12_1#a746f6bac?vcp=1&amp;vop=1&amp;pid=ff07b5884&amp;color=36,64,97&amp;vtp=1&amp;bbb=1&amp;hb=1"/>
              <p:cNvSpPr/>
              <p:nvPr/>
            </p:nvSpPr>
            <p:spPr>
              <a:xfrm>
                <a:off x="539496" y="209266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，即可得出数列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.利用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等比数列的通项公式和前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EX.12_1#a746f6bac?vcp=1&amp;vop=1&amp;pid=ff07b58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3_1#a746f6bac?vcp=1&amp;vop=1&amp;pid=ff07b5884&amp;color=36,64,97&amp;vtp=1&amp;bbb=1"/>
              <p:cNvSpPr/>
              <p:nvPr/>
            </p:nvSpPr>
            <p:spPr>
              <a:xfrm>
                <a:off x="539496" y="2874351"/>
                <a:ext cx="11109960" cy="2538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)−[(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也满足上式，故数列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≠120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不成立.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13_1#a746f6bac?vcp=1&amp;vop=1&amp;pid=ff07b58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4351"/>
                <a:ext cx="11109960" cy="2538540"/>
              </a:xfrm>
              <a:prstGeom prst="rect">
                <a:avLst/>
              </a:prstGeom>
              <a:blipFill>
                <a:blip r:embed="rId5"/>
                <a:stretch>
                  <a:fillRect l="-1317" b="-5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EX.14_1#a746f6bac?vcp=1&amp;vop=1&amp;pid=ff07b5884&amp;color=36,64,97&amp;vtp=1&amp;bbb=1"/>
              <p:cNvSpPr/>
              <p:nvPr/>
            </p:nvSpPr>
            <p:spPr>
              <a:xfrm>
                <a:off x="539496" y="544362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不确定且涉及等比数列前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项和公式时，需要对公比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进行讨论.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EX.14_1#a746f6bac?vcp=1&amp;vop=1&amp;pid=ff07b588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443624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3f1371034?vcp=1&amp;vop=1&amp;pid=ff07b5884&amp;color=36,64,97&amp;vtp=1&amp;bt=1&amp;bbb=1"/>
              <p:cNvSpPr/>
              <p:nvPr/>
            </p:nvSpPr>
            <p:spPr>
              <a:xfrm>
                <a:off x="539496" y="1237887"/>
                <a:ext cx="11109960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5_1#3f1371034?vcp=1&amp;vop=1&amp;pid=ff07b588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37887"/>
                <a:ext cx="11109960" cy="787400"/>
              </a:xfrm>
              <a:prstGeom prst="rect">
                <a:avLst/>
              </a:prstGeom>
              <a:blipFill>
                <a:blip r:embed="rId3"/>
                <a:stretch>
                  <a:fillRect l="-1317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6_1#c9289fbb7?vcp=1&amp;vop=1&amp;pid=3f1371034&amp;color=36,64,97&amp;vtp=1&amp;bbb=1"/>
              <p:cNvSpPr/>
              <p:nvPr/>
            </p:nvSpPr>
            <p:spPr>
              <a:xfrm>
                <a:off x="539496" y="203138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16_1#c9289fbb7?vcp=1&amp;vop=1&amp;pid=3f13710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138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7_1#c9289fbb7?vcp=1&amp;vop=1&amp;pid=3f1371034&amp;color=36,64,97&amp;vtp=1&amp;bbb=1"/>
              <p:cNvSpPr/>
              <p:nvPr/>
            </p:nvSpPr>
            <p:spPr>
              <a:xfrm>
                <a:off x="539496" y="2395873"/>
                <a:ext cx="11109960" cy="340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时，由题意，得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,于是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是以1为首项，1为公差的等差数列，所以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−1)⋅1=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7_1#c9289fbb7?vcp=1&amp;vop=1&amp;pid=3f13710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5873"/>
                <a:ext cx="11109960" cy="3403600"/>
              </a:xfrm>
              <a:prstGeom prst="rect">
                <a:avLst/>
              </a:prstGeom>
              <a:blipFill>
                <a:blip r:embed="rId5"/>
                <a:stretch>
                  <a:fillRect l="-1317" b="-1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8_1#9e21dcf81?vcp=1&amp;vop=1&amp;pid=3f1371034&amp;color=36,64,97&amp;vtp=1&amp;bt=1&amp;bbb=1"/>
              <p:cNvSpPr/>
              <p:nvPr/>
            </p:nvSpPr>
            <p:spPr>
              <a:xfrm>
                <a:off x="539496" y="828000"/>
                <a:ext cx="11109960" cy="344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的前100项和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8_1#9e21dcf81?vcp=1&amp;vop=1&amp;pid=3f137103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44615"/>
              </a:xfrm>
              <a:prstGeom prst="rect">
                <a:avLst/>
              </a:prstGeom>
              <a:blipFill>
                <a:blip r:embed="rId3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19_1#9e21dcf81?vcp=1&amp;vop=1&amp;pid=3f1371034&amp;color=36,64,97&amp;vtp=1&amp;bbb=1&amp;hb=1"/>
          <p:cNvSpPr/>
          <p:nvPr/>
        </p:nvSpPr>
        <p:spPr>
          <a:xfrm>
            <a:off x="539496" y="1175664"/>
            <a:ext cx="11109960" cy="393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方法一: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20_1#3f1371034?vcp=1&amp;vop=1&amp;pid=ff07b5884&amp;color=36,64,97&amp;vtp=1&amp;bbb=1&amp;hb=1"/>
              <p:cNvSpPr/>
              <p:nvPr/>
            </p:nvSpPr>
            <p:spPr>
              <a:xfrm>
                <a:off x="539496" y="4472457"/>
                <a:ext cx="11109960" cy="1516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（1）分别令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，2，3，计算可得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，由数列的分段形式推得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1为首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，1为公差的等差数列，再讨论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为奇数或偶数，可得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2）方法一:对数列分组求和，运用等差数列的求和公式，可得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，推得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，运用等差数列的求和公式，可得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EX.20_1#3f1371034?vcp=1&amp;vop=1&amp;pid=ff07b588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72457"/>
                <a:ext cx="11109960" cy="1516190"/>
              </a:xfrm>
              <a:prstGeom prst="rect">
                <a:avLst/>
              </a:prstGeom>
              <a:blipFill>
                <a:blip r:embed="rId4"/>
                <a:stretch>
                  <a:fillRect l="-1317" t="-403" b="-9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9_1#9e21dcf81?vcp=1&amp;vop=1&amp;pid=3f1371034&amp;color=36,64,97&amp;vtp=1&amp;bbb=1&amp;hb=1">
                <a:extLst>
                  <a:ext uri="{FF2B5EF4-FFF2-40B4-BE49-F238E27FC236}">
                    <a16:creationId xmlns:a16="http://schemas.microsoft.com/office/drawing/2014/main" id="{814B6442-83AC-1F87-258F-56FABC839A6D}"/>
                  </a:ext>
                </a:extLst>
              </p:cNvPr>
              <p:cNvSpPr/>
              <p:nvPr/>
            </p:nvSpPr>
            <p:spPr>
              <a:xfrm>
                <a:off x="539496" y="1611337"/>
                <a:ext cx="11109960" cy="965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)=(1+2+3+⋯+50)+(2+3+4+⋯+51)=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(1+50)×50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(2+51)×50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O_6_AN.19_1#9e21dcf81?vcp=1&amp;vop=1&amp;pid=3f1371034&amp;color=36,64,97&amp;vtp=1&amp;bbb=1&amp;hb=1">
                <a:extLst>
                  <a:ext uri="{FF2B5EF4-FFF2-40B4-BE49-F238E27FC236}">
                    <a16:creationId xmlns:a16="http://schemas.microsoft.com/office/drawing/2014/main" id="{814B6442-83AC-1F87-258F-56FABC839A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1337"/>
                <a:ext cx="11109960" cy="965200"/>
              </a:xfrm>
              <a:prstGeom prst="rect">
                <a:avLst/>
              </a:prstGeom>
              <a:blipFill>
                <a:blip r:embed="rId5"/>
                <a:stretch>
                  <a:fillRect l="-768" b="-62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19_1#9e21dcf81?vcp=1&amp;vop=1&amp;pid=3f1371034&amp;color=36,64,97&amp;vtp=1&amp;bbb=1&amp;hb=1">
                <a:extLst>
                  <a:ext uri="{FF2B5EF4-FFF2-40B4-BE49-F238E27FC236}">
                    <a16:creationId xmlns:a16="http://schemas.microsoft.com/office/drawing/2014/main" id="{2DFDAF5A-293B-1669-0581-45994938EB7C}"/>
                  </a:ext>
                </a:extLst>
              </p:cNvPr>
              <p:cNvSpPr/>
              <p:nvPr/>
            </p:nvSpPr>
            <p:spPr>
              <a:xfrm>
                <a:off x="539496" y="2559964"/>
                <a:ext cx="11109960" cy="1908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：由（1）知，当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50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×50=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3+101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×50=2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19_1#9e21dcf81?vcp=1&amp;vop=1&amp;pid=3f1371034&amp;color=36,64,97&amp;vtp=1&amp;bbb=1&amp;hb=1">
                <a:extLst>
                  <a:ext uri="{FF2B5EF4-FFF2-40B4-BE49-F238E27FC236}">
                    <a16:creationId xmlns:a16="http://schemas.microsoft.com/office/drawing/2014/main" id="{2DFDAF5A-293B-1669-0581-45994938EB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9964"/>
                <a:ext cx="11109960" cy="1908112"/>
              </a:xfrm>
              <a:prstGeom prst="rect">
                <a:avLst/>
              </a:prstGeom>
              <a:blipFill>
                <a:blip r:embed="rId6"/>
                <a:stretch>
                  <a:fillRect l="-1317" t="-639" b="-41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4716</Words>
  <Application>Microsoft Office PowerPoint</Application>
  <PresentationFormat>宽屏</PresentationFormat>
  <Paragraphs>315</Paragraphs>
  <Slides>34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2025-10-21T08:09:36Z</dcterms:created>
  <dcterms:modified xsi:type="dcterms:W3CDTF">2025-10-21T08:19:06Z</dcterms:modified>
  <cp:category/>
  <cp:contentStatus/>
</cp:coreProperties>
</file>