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4" r:id="rId11"/>
    <p:sldId id="265" r:id="rId12"/>
    <p:sldId id="266" r:id="rId13"/>
    <p:sldId id="267" r:id="rId14"/>
    <p:sldId id="295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96" r:id="rId30"/>
    <p:sldId id="282" r:id="rId31"/>
    <p:sldId id="283" r:id="rId32"/>
    <p:sldId id="284" r:id="rId33"/>
    <p:sldId id="285" r:id="rId34"/>
    <p:sldId id="297" r:id="rId35"/>
    <p:sldId id="286" r:id="rId36"/>
    <p:sldId id="287" r:id="rId37"/>
    <p:sldId id="288" r:id="rId38"/>
    <p:sldId id="298" r:id="rId39"/>
    <p:sldId id="289" r:id="rId40"/>
    <p:sldId id="290" r:id="rId41"/>
    <p:sldId id="299" r:id="rId42"/>
    <p:sldId id="291" r:id="rId43"/>
    <p:sldId id="292" r:id="rId44"/>
    <p:sldId id="293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668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7025800008f0875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17_1#d5beab224?vcp=1&amp;vop=1&amp;pid=9cb967bcb&amp;color=36,64,97&amp;vtp=1&amp;bbb=1&amp;hb=1">
                <a:extLst>
                  <a:ext uri="{FF2B5EF4-FFF2-40B4-BE49-F238E27FC236}">
                    <a16:creationId xmlns:a16="http://schemas.microsoft.com/office/drawing/2014/main" id="{BD543DEB-D870-6E4E-ACFE-53DBBCE95D41}"/>
                  </a:ext>
                </a:extLst>
              </p:cNvPr>
              <p:cNvSpPr/>
              <p:nvPr/>
            </p:nvSpPr>
            <p:spPr>
              <a:xfrm>
                <a:off x="539496" y="2541320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17_1#d5beab224?vcp=1&amp;vop=1&amp;pid=9cb967bcb&amp;color=36,64,97&amp;vtp=1&amp;bbb=1&amp;hb=1">
                <a:extLst>
                  <a:ext uri="{FF2B5EF4-FFF2-40B4-BE49-F238E27FC236}">
                    <a16:creationId xmlns:a16="http://schemas.microsoft.com/office/drawing/2014/main" id="{BD543DEB-D870-6E4E-ACFE-53DBBCE95D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1320"/>
                <a:ext cx="11109960" cy="1611630"/>
              </a:xfrm>
              <a:prstGeom prst="rect">
                <a:avLst/>
              </a:prstGeom>
              <a:blipFill>
                <a:blip r:embed="rId2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137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30c6cf5c?vcp=1&amp;pid=f0e821443&amp;color=101,101,255&amp;vtp=1&amp;bt=1&amp;bbb=1"/>
          <p:cNvSpPr/>
          <p:nvPr/>
        </p:nvSpPr>
        <p:spPr>
          <a:xfrm>
            <a:off x="539496" y="828000"/>
            <a:ext cx="11109960" cy="4242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四、构造思想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8_1#00dc2ba36?vcp=1&amp;vop=1&amp;pid=c30c6cf5c&amp;color=36,64,97&amp;vtp=1&amp;bbb=1"/>
              <p:cNvSpPr/>
              <p:nvPr/>
            </p:nvSpPr>
            <p:spPr>
              <a:xfrm>
                <a:off x="539496" y="1244052"/>
                <a:ext cx="11109960" cy="5447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18_1#00dc2ba36?vcp=1&amp;vop=1&amp;pid=c30c6cf5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44052"/>
                <a:ext cx="11109960" cy="544703"/>
              </a:xfrm>
              <a:prstGeom prst="rect">
                <a:avLst/>
              </a:prstGeom>
              <a:blipFill>
                <a:blip r:embed="rId3"/>
                <a:stretch>
                  <a:fillRect l="-1317" b="-15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19_1#5114a3a34?vcp=1&amp;vop=1&amp;pid=00dc2ba36&amp;color=36,64,97&amp;vtp=1&amp;bbb=1"/>
              <p:cNvSpPr/>
              <p:nvPr/>
            </p:nvSpPr>
            <p:spPr>
              <a:xfrm>
                <a:off x="539496" y="1793454"/>
                <a:ext cx="11109960" cy="4972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19_1#5114a3a34?vcp=1&amp;vop=1&amp;pid=00dc2ba3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93454"/>
                <a:ext cx="11109960" cy="497269"/>
              </a:xfrm>
              <a:prstGeom prst="rect">
                <a:avLst/>
              </a:prstGeom>
              <a:blipFill>
                <a:blip r:embed="rId4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0_1#5114a3a34?vcp=1&amp;vop=1&amp;pid=00dc2ba36&amp;color=36,64,97&amp;vtp=1&amp;bbb=1&amp;hb=1"/>
              <p:cNvSpPr/>
              <p:nvPr/>
            </p:nvSpPr>
            <p:spPr>
              <a:xfrm>
                <a:off x="539496" y="2293263"/>
                <a:ext cx="11109960" cy="3942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【证明】要证当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递增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，只需证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AN.20_1#5114a3a34?vcp=1&amp;vop=1&amp;pid=00dc2ba3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3263"/>
                <a:ext cx="11109960" cy="3942144"/>
              </a:xfrm>
              <a:prstGeom prst="rect">
                <a:avLst/>
              </a:prstGeom>
              <a:blipFill>
                <a:blip r:embed="rId5"/>
                <a:stretch>
                  <a:fillRect l="-1317" t="-155" b="-2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1_1#bc5579152?vcp=1&amp;vop=1&amp;pid=00dc2ba36&amp;color=36,64,97&amp;vtp=1&amp;bt=1&amp;bbb=1"/>
              <p:cNvSpPr/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1_1#bc5579152?vcp=1&amp;vop=1&amp;pid=00dc2ba3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blipFill>
                <a:blip r:embed="rId3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bc5579152?vcp=1&amp;vop=1&amp;pid=00dc2ba36&amp;color=36,64,97&amp;vtp=1&amp;bbb=1&amp;hb=1"/>
              <p:cNvSpPr/>
              <p:nvPr/>
            </p:nvSpPr>
            <p:spPr>
              <a:xfrm>
                <a:off x="539496" y="1162456"/>
                <a:ext cx="11109960" cy="4999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，从而当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面证明当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上不恒成立.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上不恒成立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2_1#bc5579152?vcp=1&amp;vop=1&amp;pid=00dc2ba3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2456"/>
                <a:ext cx="11109960" cy="4999165"/>
              </a:xfrm>
              <a:prstGeom prst="rect">
                <a:avLst/>
              </a:prstGeom>
              <a:blipFill>
                <a:blip r:embed="rId4"/>
                <a:stretch>
                  <a:fillRect l="-1317" r="-8782" b="-26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7a7bba1e?vcp=1&amp;pid=ca57140a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97a7bba1e?vcp=1&amp;pid=ca57140af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高考强化与强基计划</a:t>
            </a:r>
            <a:endParaRPr lang="en-US" altLang="zh-CN" sz="2400" dirty="0"/>
          </a:p>
        </p:txBody>
      </p:sp>
      <p:pic>
        <p:nvPicPr>
          <p:cNvPr id="4" name="C_4_BD#a4d141f7c?vcp=1&amp;pid=97a7bba1e&amp;color=0,55,96&amp;tib=255,255,255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488" y="1481796"/>
            <a:ext cx="6675120" cy="365760"/>
          </a:xfrm>
          <a:prstGeom prst="rect">
            <a:avLst/>
          </a:prstGeom>
        </p:spPr>
      </p:pic>
      <p:sp>
        <p:nvSpPr>
          <p:cNvPr id="5" name="C_5_BD#d6def1472?vcp=1&amp;pid=a4d141f7c&amp;color=101,101,255&amp;vtp=1&amp;bbb=1"/>
          <p:cNvSpPr/>
          <p:nvPr/>
        </p:nvSpPr>
        <p:spPr>
          <a:xfrm>
            <a:off x="539496" y="1977096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导数的几何意义及应用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23_1#e648ec348?vaa=1&amp;vcp=1&amp;vop=1&amp;pid=d6def1472&amp;color=36,64,97&amp;vtp=1&amp;bbb=1&amp;hb=1"/>
              <p:cNvSpPr/>
              <p:nvPr/>
            </p:nvSpPr>
            <p:spPr>
              <a:xfrm>
                <a:off x="539496" y="2428581"/>
                <a:ext cx="11109960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[全国甲理2024·6,5分]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处的切线与两坐标轴所围成的三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角形的面积为(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BD.23_1#e648ec348?vaa=1&amp;vcp=1&amp;vop=1&amp;pid=d6def147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8581"/>
                <a:ext cx="11109960" cy="808355"/>
              </a:xfrm>
              <a:prstGeom prst="rect">
                <a:avLst/>
              </a:prstGeom>
              <a:blipFill>
                <a:blip r:embed="rId5"/>
                <a:stretch>
                  <a:fillRect l="-1317" r="-329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23_2#e648ec348.choices?vaa=1&amp;vcp=1&amp;vop=1&amp;pid=d6def1472&amp;color=36,64,97&amp;vtp=1&amp;bbb=1"/>
              <p:cNvSpPr/>
              <p:nvPr/>
            </p:nvSpPr>
            <p:spPr>
              <a:xfrm>
                <a:off x="539496" y="3241190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BD.23_2#e648ec348.choices?vaa=1&amp;vcp=1&amp;vop=1&amp;pid=d6def147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1190"/>
                <a:ext cx="11109960" cy="525971"/>
              </a:xfrm>
              <a:prstGeom prst="rect">
                <a:avLst/>
              </a:prstGeom>
              <a:blipFill>
                <a:blip r:embed="rId6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24_1#e648ec348?htil=2&amp;vaa=1&amp;vcp=1&amp;vop=1&amp;pid=d6def1472&amp;color=36,64,97&amp;tib=255,255,255&amp;vtp=1&amp;hs=1" descr="preencoded.png">
            <a:extLst>
              <a:ext uri="{FF2B5EF4-FFF2-40B4-BE49-F238E27FC236}">
                <a16:creationId xmlns:a16="http://schemas.microsoft.com/office/drawing/2014/main" id="{C726C94D-8F19-4D86-F4B8-9E27C809FC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0617" y="2590978"/>
            <a:ext cx="1596371" cy="144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24_2#e648ec348?htil=2&amp;vaa=1&amp;vcp=1&amp;vop=1&amp;pid=d6def1472&amp;color=36,64,97&amp;vtp=1&amp;bbb=1&amp;hb=1&amp;hs=1">
                <a:extLst>
                  <a:ext uri="{FF2B5EF4-FFF2-40B4-BE49-F238E27FC236}">
                    <a16:creationId xmlns:a16="http://schemas.microsoft.com/office/drawing/2014/main" id="{05CFB56A-A92D-1992-8930-1B972459B7B5}"/>
                  </a:ext>
                </a:extLst>
              </p:cNvPr>
              <p:cNvSpPr/>
              <p:nvPr/>
            </p:nvSpPr>
            <p:spPr>
              <a:xfrm>
                <a:off x="539496" y="2603677"/>
                <a:ext cx="8851392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.则所求三角形的面积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×1×|−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AS.24_2#e648ec348?htil=2&amp;vaa=1&amp;vcp=1&amp;vop=1&amp;pid=d6def1472&amp;color=36,64,97&amp;vtp=1&amp;bbb=1&amp;hb=1&amp;hs=1">
                <a:extLst>
                  <a:ext uri="{FF2B5EF4-FFF2-40B4-BE49-F238E27FC236}">
                    <a16:creationId xmlns:a16="http://schemas.microsoft.com/office/drawing/2014/main" id="{05CFB56A-A92D-1992-8930-1B972459B7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3677"/>
                <a:ext cx="8851392" cy="1358900"/>
              </a:xfrm>
              <a:prstGeom prst="rect">
                <a:avLst/>
              </a:prstGeom>
              <a:blipFill>
                <a:blip r:embed="rId3"/>
                <a:stretch>
                  <a:fillRect l="-1653" b="-6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6_1#e648ec348?vaa=1&amp;vcp=1&amp;vop=1&amp;pid=d6def1472&amp;color=36,64,97&amp;vtp=1&amp;bbb=1&amp;hs=1">
            <a:extLst>
              <a:ext uri="{FF2B5EF4-FFF2-40B4-BE49-F238E27FC236}">
                <a16:creationId xmlns:a16="http://schemas.microsoft.com/office/drawing/2014/main" id="{283402A7-5040-0CE7-EDBC-50AA8877E447}"/>
              </a:ext>
            </a:extLst>
          </p:cNvPr>
          <p:cNvSpPr/>
          <p:nvPr/>
        </p:nvSpPr>
        <p:spPr>
          <a:xfrm>
            <a:off x="539496" y="396257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375585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7_1#87b3a6ac1?vaa=1&amp;vcp=1&amp;vop=1&amp;pid=d6def1472&amp;color=36,64,97&amp;vtp=1&amp;bt=1&amp;bbb=1"/>
              <p:cNvSpPr/>
              <p:nvPr/>
            </p:nvSpPr>
            <p:spPr>
              <a:xfrm>
                <a:off x="539496" y="28265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[全国一2025·12,5分]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的一条切线，则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BD.27_1#87b3a6ac1?vaa=1&amp;vcp=1&amp;vop=1&amp;pid=d6def147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65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9_1#87b3a6ac1.blank?vaa=1&amp;vcp=1&amp;vop=1&amp;pid=d6def1472&amp;color=36,64,97&amp;vpa=2&amp;vtp=1"/>
          <p:cNvSpPr/>
          <p:nvPr/>
        </p:nvSpPr>
        <p:spPr>
          <a:xfrm>
            <a:off x="9298209" y="2784652"/>
            <a:ext cx="2809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8_1#87b3a6ac1?vaa=1&amp;vcp=1&amp;vop=1&amp;pid=d6def1472&amp;color=36,64,97&amp;vtp=1&amp;bbb=1&amp;hb=1"/>
              <p:cNvSpPr/>
              <p:nvPr/>
            </p:nvSpPr>
            <p:spPr>
              <a:xfrm>
                <a:off x="539496" y="3197148"/>
                <a:ext cx="11109960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的一条切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+1=2,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+5=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28_1#87b3a6ac1?vaa=1&amp;vcp=1&amp;vop=1&amp;pid=d6def147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7148"/>
                <a:ext cx="11109960" cy="1092200"/>
              </a:xfrm>
              <a:prstGeom prst="rect">
                <a:avLst/>
              </a:prstGeom>
              <a:blipFill>
                <a:blip r:embed="rId4"/>
                <a:stretch>
                  <a:fillRect l="-1317" r="-1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1_1#caafcd551?vaa=1&amp;vcp=1&amp;vop=1&amp;pid=d6def1472&amp;color=36,64,97&amp;vtp=1&amp;bt=1&amp;bbb=1&amp;hb=1"/>
              <p:cNvSpPr/>
              <p:nvPr/>
            </p:nvSpPr>
            <p:spPr>
              <a:xfrm>
                <a:off x="539496" y="2173877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[全国新课标Ⅰ2024·13,5分]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处的切线也是曲线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31_1#caafcd551?vaa=1&amp;vcp=1&amp;vop=1&amp;pid=d6def147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3877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10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3_1#caafcd551.blank?vaa=1&amp;vcp=1&amp;vop=1&amp;pid=d6def1472&amp;color=36,64,97&amp;vpa=3&amp;vtp=1&amp;bbb=1"/>
              <p:cNvSpPr/>
              <p:nvPr/>
            </p:nvSpPr>
            <p:spPr>
              <a:xfrm>
                <a:off x="949896" y="2632664"/>
                <a:ext cx="484188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33_1#caafcd551.blank?vaa=1&amp;vcp=1&amp;vop=1&amp;pid=d6def1472&amp;color=36,64,97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896" y="2632664"/>
                <a:ext cx="484188" cy="260350"/>
              </a:xfrm>
              <a:prstGeom prst="rect">
                <a:avLst/>
              </a:prstGeom>
              <a:blipFill>
                <a:blip r:embed="rId4"/>
                <a:stretch>
                  <a:fillRect l="-6329" r="-3797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2_1#caafcd551?vaa=1&amp;vcp=1&amp;vop=1&amp;pid=d6def1472&amp;color=36,64,97&amp;vtp=1&amp;bbb=1&amp;hb=1"/>
              <p:cNvSpPr/>
              <p:nvPr/>
            </p:nvSpPr>
            <p:spPr>
              <a:xfrm>
                <a:off x="539496" y="2948958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的切点坐标为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6_AS.32_1#caafcd551?vaa=1&amp;vcp=1&amp;vop=1&amp;pid=d6def147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8958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71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daa02faa?vcp=1&amp;pid=a4d141f7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利用导数研究函数的性质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35_1#c56f92855?vaa=1&amp;vcp=1&amp;vop=1&amp;pid=8daa02faa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[全国二2025·10,6分]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上的奇函数，且当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6_BD.35_1#c56f92855?vaa=1&amp;vcp=1&amp;vop=1&amp;pid=8daa02fa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7_1#c56f92855.bracket?vaa=1&amp;vcp=1&amp;vop=1&amp;pid=8daa02faa&amp;color=36,64,97&amp;vpa=4&amp;vtp=1&amp;bbb=1"/>
          <p:cNvSpPr/>
          <p:nvPr/>
        </p:nvSpPr>
        <p:spPr>
          <a:xfrm>
            <a:off x="688721" y="1827998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5_2#c56f92855.choices?vaa=1&amp;vcp=1&amp;vop=1&amp;pid=8daa02faa&amp;color=36,64,97&amp;vtp=1&amp;bbb=1"/>
              <p:cNvSpPr/>
              <p:nvPr/>
            </p:nvSpPr>
            <p:spPr>
              <a:xfrm>
                <a:off x="539496" y="2092666"/>
                <a:ext cx="11109960" cy="810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6_BD.35_2#c56f92855.choices?vaa=1&amp;vcp=1&amp;vop=1&amp;pid=8daa02f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810959"/>
              </a:xfrm>
              <a:prstGeom prst="rect">
                <a:avLst/>
              </a:prstGeom>
              <a:blipFill>
                <a:blip r:embed="rId4"/>
                <a:stretch>
                  <a:fillRect l="-1317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36_1#c56f92855?vaa=1&amp;vcp=1&amp;vop=1&amp;pid=8daa02faa&amp;color=36,64,97&amp;vtp=1&amp;bbb=1&amp;hb=1"/>
              <p:cNvSpPr/>
              <p:nvPr/>
            </p:nvSpPr>
            <p:spPr>
              <a:xfrm>
                <a:off x="539496" y="2947439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上的奇函数,所以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提示：若奇函数的定义域中包含0,则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正确;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)=[(−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−3]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关键：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的应用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,故B正确；当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处取得极小值,因此奇函数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处取得极大值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:奇函数在关于原点对称的区间上单调性相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,故D正确;当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处取得极大值,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(−1)=−(1−3)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−2&gt;2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上也存在满足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的区间,故C错误.故选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36_1#c56f92855?vaa=1&amp;vcp=1&amp;vop=1&amp;pid=8daa02fa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7439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r="-988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9_1#a6550ce99?vaa=1&amp;vcp=1&amp;vop=1&amp;pid=8daa02faa&amp;color=36,64,97&amp;vtp=1&amp;bt=1&amp;bbb=1"/>
              <p:cNvSpPr/>
              <p:nvPr/>
            </p:nvSpPr>
            <p:spPr>
              <a:xfrm>
                <a:off x="539496" y="153716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[全国新课标Ⅰ2024`10,6分]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39_1#a6550ce99?vaa=1&amp;vcp=1&amp;vop=1&amp;pid=8daa02fa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3716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1_1#a6550ce99.bracket?vaa=1&amp;vcp=1&amp;vop=1&amp;pid=8daa02faa&amp;color=36,64,97&amp;vpa=5&amp;vtp=1&amp;bbb=1"/>
          <p:cNvSpPr/>
          <p:nvPr/>
        </p:nvSpPr>
        <p:spPr>
          <a:xfrm>
            <a:off x="8472615" y="1616665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9_2#a6550ce99.choices?vaa=1&amp;vcp=1&amp;vop=1&amp;pid=8daa02faa&amp;color=36,64,97&amp;vtp=1&amp;bbb=1"/>
              <p:cNvSpPr/>
              <p:nvPr/>
            </p:nvSpPr>
            <p:spPr>
              <a:xfrm>
                <a:off x="539496" y="1909273"/>
                <a:ext cx="11109960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9_2#a6550ce99.choices?vaa=1&amp;vcp=1&amp;vop=1&amp;pid=8daa02f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09273"/>
                <a:ext cx="11109960" cy="765810"/>
              </a:xfrm>
              <a:prstGeom prst="rect">
                <a:avLst/>
              </a:prstGeom>
              <a:blipFill>
                <a:blip r:embed="rId4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0_1#a6550ce99?vaa=1&amp;vcp=1&amp;vop=1&amp;pid=8daa02faa&amp;color=36,64,97&amp;vtp=1&amp;bbb=1&amp;hb=1"/>
              <p:cNvSpPr/>
              <p:nvPr/>
            </p:nvSpPr>
            <p:spPr>
              <a:xfrm>
                <a:off x="539496" y="2678258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的极小值点，A正确.当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,B错误.当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正确.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,所以当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40_1#a6550ce99?vaa=1&amp;vcp=1&amp;vop=1&amp;pid=8daa02fa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8258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r="-1372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3_1#ecacda589?vaa=1&amp;vcp=1&amp;vop=1&amp;pid=8daa02faa&amp;color=36,64,97&amp;vtp=1&amp;bt=1&amp;bbb=1"/>
              <p:cNvSpPr/>
              <p:nvPr/>
            </p:nvSpPr>
            <p:spPr>
              <a:xfrm>
                <a:off x="539496" y="1021860"/>
                <a:ext cx="11109960" cy="322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[全国新课标Ⅱ2024`11,6分]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43_1#ecacda589?vaa=1&amp;vcp=1&amp;vop=1&amp;pid=8daa02fa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21860"/>
                <a:ext cx="11109960" cy="322580"/>
              </a:xfrm>
              <a:prstGeom prst="rect">
                <a:avLst/>
              </a:prstGeom>
              <a:blipFill>
                <a:blip r:embed="rId3"/>
                <a:stretch>
                  <a:fillRect l="-1317" t="-1509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5_1#ecacda589.bracket?vaa=1&amp;vcp=1&amp;vop=1&amp;pid=8daa02faa&amp;color=36,64,97&amp;vpa=6&amp;vtp=1&amp;bbb=1"/>
          <p:cNvSpPr/>
          <p:nvPr/>
        </p:nvSpPr>
        <p:spPr>
          <a:xfrm>
            <a:off x="8494078" y="1070755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3_2#ecacda589.choices?vaa=1&amp;vcp=1&amp;vop=1&amp;pid=8daa02faa&amp;color=36,64,97&amp;vtp=1&amp;bbb=1"/>
              <p:cNvSpPr/>
              <p:nvPr/>
            </p:nvSpPr>
            <p:spPr>
              <a:xfrm>
                <a:off x="539496" y="1352695"/>
                <a:ext cx="11109960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有三个零点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7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的对称轴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的对称中心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6_BD.43_2#ecacda589.choices?vaa=1&amp;vcp=1&amp;vop=1&amp;pid=8daa02f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2695"/>
                <a:ext cx="11109960" cy="681355"/>
              </a:xfrm>
              <a:prstGeom prst="rect">
                <a:avLst/>
              </a:prstGeom>
              <a:blipFill>
                <a:blip r:embed="rId4"/>
                <a:stretch>
                  <a:fillRect l="-1317" t="-3571" r="-55" b="-205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4_1#ecacda589?vaa=1&amp;vcp=1&amp;vop=1&amp;pid=8daa02faa&amp;color=36,64,97&amp;vtp=1&amp;bbb=1&amp;hb=1"/>
              <p:cNvSpPr/>
              <p:nvPr/>
            </p:nvSpPr>
            <p:spPr>
              <a:xfrm>
                <a:off x="539496" y="2038114"/>
                <a:ext cx="11109960" cy="4008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.A选项，当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的零点为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有三个零点，A正确；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B选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的极小值点，B错误;C选项，若直线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的对称轴，则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使等式恒成立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另解：三次函数对应的曲线不存在对称轴）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的对称轴，C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错误;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的对称中心，则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+1+2(1−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+1=6−6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+6=6−6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,所以存在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,使得点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的对称中心，D正确.故选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44_1#ecacda589?vaa=1&amp;vcp=1&amp;vop=1&amp;pid=8daa02fa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8114"/>
                <a:ext cx="11109960" cy="4008565"/>
              </a:xfrm>
              <a:prstGeom prst="rect">
                <a:avLst/>
              </a:prstGeom>
              <a:blipFill>
                <a:blip r:embed="rId5"/>
                <a:stretch>
                  <a:fillRect l="-1317" t="-608" r="-3458" b="-3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233293e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233293e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e233293e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7_1#6d27547ee?vaa=1&amp;vcp=1&amp;vop=1&amp;pid=8daa02faa&amp;color=36,64,97&amp;vtp=1&amp;bt=1&amp;bbb=1"/>
              <p:cNvSpPr/>
              <p:nvPr/>
            </p:nvSpPr>
            <p:spPr>
              <a:xfrm>
                <a:off x="539496" y="141314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[全国新高考Ⅰ2022·10，5分]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47_1#6d27547ee?vaa=1&amp;vcp=1&amp;vop=1&amp;pid=8daa02fa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314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9_1#6d27547ee.bracket?vaa=1&amp;vcp=1&amp;vop=1&amp;pid=8daa02faa&amp;color=36,64,97&amp;vpa=7&amp;vtp=1&amp;bbb=1"/>
          <p:cNvSpPr/>
          <p:nvPr/>
        </p:nvSpPr>
        <p:spPr>
          <a:xfrm>
            <a:off x="8465503" y="1492649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7_2#6d27547ee.choices?vaa=1&amp;vcp=1&amp;vop=1&amp;pid=8daa02faa&amp;color=36,64,97&amp;vtp=1&amp;bbb=1"/>
              <p:cNvSpPr/>
              <p:nvPr/>
            </p:nvSpPr>
            <p:spPr>
              <a:xfrm>
                <a:off x="539496" y="1785257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有两个极值点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有三个零点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的对称中心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6_BD.47_2#6d27547ee.choices?vaa=1&amp;vcp=1&amp;vop=1&amp;pid=8daa02fa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5257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8_1#6d27547ee?vaa=1&amp;vcp=1&amp;vop=1&amp;pid=8daa02faa&amp;color=36,64,97&amp;vtp=1&amp;bbb=1&amp;hb=1"/>
              <p:cNvSpPr/>
              <p:nvPr/>
            </p:nvSpPr>
            <p:spPr>
              <a:xfrm>
                <a:off x="539496" y="2566942"/>
                <a:ext cx="11109960" cy="3059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有两个极值点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(−2)=−5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只有一个零点，故B错误.由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的对称中心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对称，将其向上平移一个单位长度可得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,故C正确.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处的切线方程分别为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48_1#6d27547ee?vaa=1&amp;vcp=1&amp;vop=1&amp;pid=8daa02fa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6942"/>
                <a:ext cx="11109960" cy="3059240"/>
              </a:xfrm>
              <a:prstGeom prst="rect">
                <a:avLst/>
              </a:prstGeom>
              <a:blipFill>
                <a:blip r:embed="rId5"/>
                <a:stretch>
                  <a:fillRect l="-1317" r="-2525" b="-4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1_1#2d26b70d5?vcp=1&amp;vop=1&amp;pid=8daa02faa&amp;color=36,64,97&amp;vtp=1&amp;bt=1&amp;bbb=1&amp;hb=1"/>
              <p:cNvSpPr/>
              <p:nvPr/>
            </p:nvSpPr>
            <p:spPr>
              <a:xfrm>
                <a:off x="539496" y="1555196"/>
                <a:ext cx="11109960" cy="798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[北京2025·20，节选]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51_1#2d26b70d5?vcp=1&amp;vop=1&amp;pid=8daa02fa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55196"/>
                <a:ext cx="11109960" cy="798640"/>
              </a:xfrm>
              <a:prstGeom prst="rect">
                <a:avLst/>
              </a:prstGeom>
              <a:blipFill>
                <a:blip r:embed="rId3"/>
                <a:stretch>
                  <a:fillRect l="-1317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52_1#f7082bdbb?vcp=1&amp;vop=1&amp;pid=2d26b70d5&amp;color=36,64,97&amp;vtp=1&amp;bbb=1"/>
              <p:cNvSpPr/>
              <p:nvPr/>
            </p:nvSpPr>
            <p:spPr>
              <a:xfrm>
                <a:off x="539496" y="240457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52_1#f7082bdbb?vcp=1&amp;vop=1&amp;pid=2d26b70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0457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3_1#f7082bdbb?vcp=1&amp;vop=1&amp;pid=2d26b70d5&amp;color=36,64,97&amp;vtp=1&amp;bbb=1"/>
              <p:cNvSpPr/>
              <p:nvPr/>
            </p:nvSpPr>
            <p:spPr>
              <a:xfrm>
                <a:off x="539496" y="2777889"/>
                <a:ext cx="11109960" cy="257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53_1#f7082bdbb?vcp=1&amp;vop=1&amp;pid=2d26b70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7889"/>
                <a:ext cx="11109960" cy="2578100"/>
              </a:xfrm>
              <a:prstGeom prst="rect">
                <a:avLst/>
              </a:prstGeom>
              <a:blipFill>
                <a:blip r:embed="rId5"/>
                <a:stretch>
                  <a:fillRect l="-1317" b="-3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54_1#e903cea64?vcp=1&amp;vop=1&amp;pid=2d26b70d5&amp;color=36,64,97&amp;vtp=1&amp;bt=1&amp;bbb=1"/>
              <p:cNvSpPr/>
              <p:nvPr/>
            </p:nvSpPr>
            <p:spPr>
              <a:xfrm>
                <a:off x="539496" y="82800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时，证明：除切点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在直线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的上方.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54_1#e903cea64?vcp=1&amp;vop=1&amp;pid=2d26b70d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5_1#e903cea64?vcp=1&amp;vop=1&amp;pid=2d26b70d5&amp;color=36,64,97&amp;vtp=1&amp;bbb=1"/>
              <p:cNvSpPr/>
              <p:nvPr/>
            </p:nvSpPr>
            <p:spPr>
              <a:xfrm>
                <a:off x="539496" y="1203666"/>
                <a:ext cx="11109960" cy="4964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【证明】由题可知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55_1#e903cea64?vcp=1&amp;vop=1&amp;pid=2d26b70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3666"/>
                <a:ext cx="11109960" cy="4964240"/>
              </a:xfrm>
              <a:prstGeom prst="rect">
                <a:avLst/>
              </a:prstGeom>
              <a:blipFill>
                <a:blip r:embed="rId4"/>
                <a:stretch>
                  <a:fillRect l="-1317" b="-2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a0bbd920?vcp=1&amp;pid=a4d141f7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利用导数解决不等式问题</a:t>
            </a:r>
            <a:endParaRPr lang="en-US" altLang="zh-CN" sz="2200" dirty="0"/>
          </a:p>
        </p:txBody>
      </p:sp>
      <p:sp>
        <p:nvSpPr>
          <p:cNvPr id="3" name="C_6_BD#27289fa6a?vcp=1&amp;pid=1a0bbd920&amp;color=255,136,39&amp;vtp=1&amp;bbb=1"/>
          <p:cNvSpPr/>
          <p:nvPr/>
        </p:nvSpPr>
        <p:spPr>
          <a:xfrm>
            <a:off x="539496" y="1319059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角度1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比较大小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56_1#70f339f4e?vaa=1&amp;vcp=1&amp;vop=1&amp;pid=27289fa6a&amp;color=36,64,97&amp;vtp=1&amp;bbb=1"/>
              <p:cNvSpPr/>
              <p:nvPr/>
            </p:nvSpPr>
            <p:spPr>
              <a:xfrm>
                <a:off x="539496" y="1753932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[全国乙理2021·12，5分]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56_1#70f339f4e?vaa=1&amp;vcp=1&amp;vop=1&amp;pid=27289fa6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3932"/>
                <a:ext cx="11109960" cy="391859"/>
              </a:xfrm>
              <a:prstGeom prst="rect">
                <a:avLst/>
              </a:prstGeom>
              <a:blipFill>
                <a:blip r:embed="rId3"/>
                <a:stretch>
                  <a:fillRect l="-1317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BD.56_2#70f339f4e.choices?vaa=1&amp;vcp=1&amp;vop=1&amp;pid=27289fa6a&amp;color=36,64,97&amp;vtp=1&amp;bbb=1"/>
              <p:cNvSpPr/>
              <p:nvPr/>
            </p:nvSpPr>
            <p:spPr>
              <a:xfrm>
                <a:off x="539496" y="2151150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BD.56_2#70f339f4e.choices?vaa=1&amp;vcp=1&amp;vop=1&amp;pid=27289fa6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51150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EX.57_1#70f339f4e?vaa=1&amp;vcp=1&amp;vop=1&amp;pid=27289fa6a&amp;color=36,64,97&amp;vtp=1&amp;bbb=1&amp;hb=1"/>
              <p:cNvSpPr/>
              <p:nvPr/>
            </p:nvSpPr>
            <p:spPr>
              <a:xfrm>
                <a:off x="539496" y="2515640"/>
                <a:ext cx="11109960" cy="12110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利用对数函数的单调性比较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；构造函数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d>
                          <m:dPr>
                            <m:begChr m:val=""/>
                            <m:endChr m:val="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(0.02)→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;构造函数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d>
                          <m:dPr>
                            <m:begChr m:val=""/>
                            <m:endChr m:val="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1→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(0.01)→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7_EX.57_1#70f339f4e?vaa=1&amp;vcp=1&amp;vop=1&amp;pid=27289fa6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5640"/>
                <a:ext cx="11109960" cy="1211009"/>
              </a:xfrm>
              <a:prstGeom prst="rect">
                <a:avLst/>
              </a:prstGeom>
              <a:blipFill>
                <a:blip r:embed="rId5"/>
                <a:stretch>
                  <a:fillRect l="-988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59_1#70f339f4e?vaa=1&amp;vcp=1&amp;vop=1&amp;pid=27289fa6a&amp;color=36,64,97&amp;vtp=1&amp;bt=1&amp;bbb=1&amp;hb=1"/>
              <p:cNvSpPr/>
              <p:nvPr/>
            </p:nvSpPr>
            <p:spPr>
              <a:xfrm>
                <a:off x="539496" y="828000"/>
                <a:ext cx="11109960" cy="4843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(0.02).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(0.02)&lt;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59_1#70f339f4e?vaa=1&amp;vcp=1&amp;vop=1&amp;pid=27289fa6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843590"/>
              </a:xfrm>
              <a:prstGeom prst="rect">
                <a:avLst/>
              </a:prstGeom>
              <a:blipFill>
                <a:blip r:embed="rId3"/>
                <a:stretch>
                  <a:fillRect l="-1317" t="-126" b="-2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0_1#70f339f4e?vaa=1&amp;vcp=1&amp;vop=1&amp;pid=27289fa6a&amp;color=36,64,97&amp;vtp=1&amp;bbb=1"/>
          <p:cNvSpPr/>
          <p:nvPr/>
        </p:nvSpPr>
        <p:spPr>
          <a:xfrm>
            <a:off x="539496" y="5675082"/>
            <a:ext cx="11109960" cy="379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61_1#3f31f3038?vcp=1&amp;vop=1&amp;pid=27289fa6a&amp;color=36,64,97&amp;vtp=1&amp;bt=1&amp;bbb=1"/>
              <p:cNvSpPr/>
              <p:nvPr/>
            </p:nvSpPr>
            <p:spPr>
              <a:xfrm>
                <a:off x="539496" y="1340789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[全国二2025·18,17分]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61_1#3f31f3038?vcp=1&amp;vop=1&amp;pid=27289fa6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40789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BD.62_1#882771504?vcp=1&amp;vop=1&amp;pid=3f31f3038&amp;color=36,64,97&amp;vtp=1&amp;bbb=1"/>
              <p:cNvSpPr/>
              <p:nvPr/>
            </p:nvSpPr>
            <p:spPr>
              <a:xfrm>
                <a:off x="539496" y="187158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存在唯一的极值点和唯一的零点.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BD.62_1#882771504?vcp=1&amp;vop=1&amp;pid=3f31f30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71586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N.63_1#882771504?vcp=1&amp;vop=1&amp;pid=3f31f3038&amp;color=36,64,97&amp;vtp=1&amp;bbb=1"/>
              <p:cNvSpPr/>
              <p:nvPr/>
            </p:nvSpPr>
            <p:spPr>
              <a:xfrm>
                <a:off x="539496" y="2236076"/>
                <a:ext cx="11109960" cy="3427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上有唯一的极大值点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上有唯一的零点，所以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上有唯一的零点.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AN.63_1#882771504?vcp=1&amp;vop=1&amp;pid=3f31f30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6076"/>
                <a:ext cx="11109960" cy="3427540"/>
              </a:xfrm>
              <a:prstGeom prst="rect">
                <a:avLst/>
              </a:prstGeom>
              <a:blipFill>
                <a:blip r:embed="rId5"/>
                <a:stretch>
                  <a:fillRect l="-1317" b="-40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64_1#566a1a4c5?vcp=1&amp;vop=1&amp;pid=3f31f3038&amp;color=36,64,97&amp;vtp=1&amp;bt=1&amp;bbb=1"/>
              <p:cNvSpPr/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的极值点和零点.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64_1#566a1a4c5?vcp=1&amp;vop=1&amp;pid=3f31f303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blipFill>
                <a:blip r:embed="rId3"/>
                <a:stretch>
                  <a:fillRect l="-1317" t="-13462" b="-4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9_BD.65_1#674bc8de8?vcp=1&amp;vop=1&amp;pid=566a1a4c5&amp;color=36,64,97&amp;vtp=1&amp;bbb=1"/>
              <p:cNvSpPr/>
              <p:nvPr/>
            </p:nvSpPr>
            <p:spPr>
              <a:xfrm>
                <a:off x="539496" y="1192491"/>
                <a:ext cx="11109960" cy="31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（Ⅰ）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9_BD.65_1#674bc8de8?vcp=1&amp;vop=1&amp;pid=566a1a4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92491"/>
                <a:ext cx="11109960" cy="316040"/>
              </a:xfrm>
              <a:prstGeom prst="rect">
                <a:avLst/>
              </a:prstGeom>
              <a:blipFill>
                <a:blip r:embed="rId4"/>
                <a:stretch>
                  <a:fillRect l="-1317" t="-13725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9_AN.66_1#674bc8de8?vcp=1&amp;vop=1&amp;pid=566a1a4c5&amp;color=36,64,97&amp;vtp=1&amp;bbb=1"/>
              <p:cNvSpPr/>
              <p:nvPr/>
            </p:nvSpPr>
            <p:spPr>
              <a:xfrm>
                <a:off x="539496" y="1514691"/>
                <a:ext cx="11109960" cy="463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9_AN.66_1#674bc8de8?vcp=1&amp;vop=1&amp;pid=566a1a4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14691"/>
                <a:ext cx="11109960" cy="4634040"/>
              </a:xfrm>
              <a:prstGeom prst="rect">
                <a:avLst/>
              </a:prstGeom>
              <a:blipFill>
                <a:blip r:embed="rId5"/>
                <a:stretch>
                  <a:fillRect l="-1317" t="-394" b="-30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9_BD.67_1#5e8401d09?vcp=1&amp;vop=1&amp;pid=566a1a4c5&amp;color=36,64,97&amp;vtp=1&amp;bt=1&amp;bbb=1"/>
              <p:cNvSpPr/>
              <p:nvPr/>
            </p:nvSpPr>
            <p:spPr>
              <a:xfrm>
                <a:off x="539496" y="146782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（Ⅱ）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的大小，并证明你的结论.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9_BD.67_1#5e8401d09?vcp=1&amp;vop=1&amp;pid=566a1a4c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782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9_AN.68_1#5e8401d09?vcp=1&amp;vop=1&amp;pid=566a1a4c5&amp;color=36,64,97&amp;vtp=1&amp;bbb=1"/>
              <p:cNvSpPr/>
              <p:nvPr/>
            </p:nvSpPr>
            <p:spPr>
              <a:xfrm>
                <a:off x="539496" y="1841455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，证明如下：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)−0=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上的零点，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9_AN.68_1#5e8401d09?vcp=1&amp;vop=1&amp;pid=566a1a4c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1455"/>
                <a:ext cx="11109960" cy="3706940"/>
              </a:xfrm>
              <a:prstGeom prst="rect">
                <a:avLst/>
              </a:prstGeom>
              <a:blipFill>
                <a:blip r:embed="rId4"/>
                <a:stretch>
                  <a:fillRect l="-1317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52edcb0c?vcp=1&amp;pid=1a0bbd920&amp;color=255,136,39&amp;vtp=1&amp;bt=1&amp;bbb=1"/>
          <p:cNvSpPr/>
          <p:nvPr/>
        </p:nvSpPr>
        <p:spPr>
          <a:xfrm>
            <a:off x="539496" y="828000"/>
            <a:ext cx="1110996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角度2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证明不等式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69_1#63789faa1?vcp=1&amp;vop=1&amp;pid=552edcb0c&amp;color=36,64,97&amp;vtp=1&amp;bbb=1"/>
              <p:cNvSpPr/>
              <p:nvPr/>
            </p:nvSpPr>
            <p:spPr>
              <a:xfrm>
                <a:off x="539496" y="128713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[全国新课标Ⅰ2023·19,12分]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69_1#63789faa1?vcp=1&amp;vop=1&amp;pid=552edcb0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713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70_1#ae2c07c50?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85AC37F1-EC8F-F0E8-CB93-D42F20DEEB48}"/>
                  </a:ext>
                </a:extLst>
              </p:cNvPr>
              <p:cNvSpPr/>
              <p:nvPr/>
            </p:nvSpPr>
            <p:spPr>
              <a:xfrm>
                <a:off x="539496" y="827999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70_1#ae2c07c50?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85AC37F1-EC8F-F0E8-CB93-D42F20DEEB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7999"/>
                <a:ext cx="11109960" cy="325565"/>
              </a:xfrm>
              <a:prstGeom prst="rect">
                <a:avLst/>
              </a:prstGeom>
              <a:blipFill>
                <a:blip r:embed="rId2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71_1#ae2c07c50?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AF103721-0E20-D276-72A8-1170F206AF74}"/>
                  </a:ext>
                </a:extLst>
              </p:cNvPr>
              <p:cNvSpPr/>
              <p:nvPr/>
            </p:nvSpPr>
            <p:spPr>
              <a:xfrm>
                <a:off x="539496" y="1163511"/>
                <a:ext cx="11109960" cy="2535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分类讨论判断导函数的正负）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变化如下表：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AN.71_1#ae2c07c50?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AF103721-0E20-D276-72A8-1170F206AF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3511"/>
                <a:ext cx="11109960" cy="2535555"/>
              </a:xfrm>
              <a:prstGeom prst="rect">
                <a:avLst/>
              </a:prstGeom>
              <a:blipFill>
                <a:blip r:embed="rId3"/>
                <a:stretch>
                  <a:fillRect l="-1317" t="-962" b="-52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QO_8_AN.71_2#ae2c07c50?colgroup=9,13,9,13&amp;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44209111-6531-E2FB-B0D2-41C4AB5094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1350807"/>
                  </p:ext>
                </p:extLst>
              </p:nvPr>
            </p:nvGraphicFramePr>
            <p:xfrm>
              <a:off x="539496" y="3802571"/>
              <a:ext cx="11073384" cy="1167766"/>
            </p:xfrm>
            <a:graphic>
              <a:graphicData uri="http://schemas.openxmlformats.org/drawingml/2006/table">
                <a:tbl>
                  <a:tblPr/>
                  <a:tblGrid>
                    <a:gridCol w="23134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96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395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41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QO_8_AN.71_2#ae2c07c50?colgroup=9,13,9,13&amp;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44209111-6531-E2FB-B0D2-41C4AB5094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1350807"/>
                  </p:ext>
                </p:extLst>
              </p:nvPr>
            </p:nvGraphicFramePr>
            <p:xfrm>
              <a:off x="539496" y="3802571"/>
              <a:ext cx="11073384" cy="1167766"/>
            </p:xfrm>
            <a:graphic>
              <a:graphicData uri="http://schemas.openxmlformats.org/drawingml/2006/table">
                <a:tbl>
                  <a:tblPr/>
                  <a:tblGrid>
                    <a:gridCol w="23134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96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3" r="-378684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2159" r="-172538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8583" r="-139108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4318" r="-379" b="-2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395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3" t="-96923" r="-378684" b="-1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2159" t="-96923" r="-172538" b="-1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4318" t="-96923" r="-379" b="-12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414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3" t="-196923" r="-378684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AN.71_3#ae2c07c50?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EF791E15-9BC1-5AC5-B7D4-66866740E812}"/>
                  </a:ext>
                </a:extLst>
              </p:cNvPr>
              <p:cNvSpPr/>
              <p:nvPr/>
            </p:nvSpPr>
            <p:spPr>
              <a:xfrm>
                <a:off x="539496" y="5097971"/>
                <a:ext cx="11109960" cy="1062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上单调递减；当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5" name="QO_8_AN.71_3#ae2c07c50?vcp=1&amp;vop=1&amp;pid=63789faa1&amp;color=36,64,97&amp;vtp=1&amp;bbb=1">
                <a:extLst>
                  <a:ext uri="{FF2B5EF4-FFF2-40B4-BE49-F238E27FC236}">
                    <a16:creationId xmlns:a16="http://schemas.microsoft.com/office/drawing/2014/main" id="{EF791E15-9BC1-5AC5-B7D4-66866740E8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97971"/>
                <a:ext cx="11109960" cy="1062165"/>
              </a:xfrm>
              <a:prstGeom prst="rect">
                <a:avLst/>
              </a:prstGeom>
              <a:blipFill>
                <a:blip r:embed="rId5"/>
                <a:stretch>
                  <a:fillRect l="-1317" t="-2286" b="-13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78012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a57140af.fixed?vcp=1&amp;pid=e233293e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328" y="2697480"/>
            <a:ext cx="3090672" cy="1188720"/>
          </a:xfrm>
          <a:prstGeom prst="rect">
            <a:avLst/>
          </a:prstGeom>
        </p:spPr>
      </p:pic>
      <p:sp>
        <p:nvSpPr>
          <p:cNvPr id="3" name="C_2_BD#ca57140af.fixed?vcp=1&amp;pid=e233293e8&amp;color=61,88,159&amp;vtp=1&amp;bbb=1"/>
          <p:cNvSpPr/>
          <p:nvPr/>
        </p:nvSpPr>
        <p:spPr>
          <a:xfrm>
            <a:off x="2679192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2_BD#ca57140af.fixed?vcp=1&amp;pid=e233293e8&amp;color=61,88,159&amp;vtp=1&amp;bbb=1"/>
          <p:cNvSpPr/>
          <p:nvPr/>
        </p:nvSpPr>
        <p:spPr>
          <a:xfrm>
            <a:off x="6300216" y="2587752"/>
            <a:ext cx="5891784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全章总结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72_1#d7d15e476?vcp=1&amp;vop=1&amp;pid=63789faa1&amp;color=36,64,97&amp;vtp=1&amp;bt=1&amp;bbb=1"/>
              <p:cNvSpPr/>
              <p:nvPr/>
            </p:nvSpPr>
            <p:spPr>
              <a:xfrm>
                <a:off x="539496" y="1289735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证明:当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72_1#d7d15e476?vcp=1&amp;vop=1&amp;pid=63789faa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9735"/>
                <a:ext cx="11109960" cy="52565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73_1#d7d15e476?vcp=1&amp;vop=1&amp;pid=63789faa1&amp;color=36,64,97&amp;vtp=1&amp;bbb=1&amp;hb=1"/>
              <p:cNvSpPr/>
              <p:nvPr/>
            </p:nvSpPr>
            <p:spPr>
              <a:xfrm>
                <a:off x="539496" y="1821420"/>
                <a:ext cx="11109960" cy="3926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【证明】由（1）可知当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，构造函数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提示：构造关于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，只需证明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的最小值大于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（负值舍去）.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8_AN.73_1#d7d15e476?vcp=1&amp;vop=1&amp;pid=63789faa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21420"/>
                <a:ext cx="11109960" cy="3926015"/>
              </a:xfrm>
              <a:prstGeom prst="rect">
                <a:avLst/>
              </a:prstGeom>
              <a:blipFill>
                <a:blip r:embed="rId4"/>
                <a:stretch>
                  <a:fillRect l="-1317" r="-1317" b="-20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842ff6fe?vcp=1&amp;pid=1a0bbd920&amp;color=255,136,39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角度3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已知不等式恒（能）成立，求参数的取值范围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74_1#d01ddf7e5?vcp=1&amp;vop=1&amp;pid=5842ff6fe&amp;color=36,64,97&amp;vtp=1&amp;bbb=1"/>
              <p:cNvSpPr/>
              <p:nvPr/>
            </p:nvSpPr>
            <p:spPr>
              <a:xfrm>
                <a:off x="539496" y="1221446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[全国新课标Ⅰ2024·18,17分]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74_1#d01ddf7e5?vcp=1&amp;vop=1&amp;pid=5842ff6f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21446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BD.75_1#4b0657de5?vcp=1&amp;vop=1&amp;pid=d01ddf7e5&amp;color=36,64,97&amp;vtp=1&amp;bbb=1"/>
              <p:cNvSpPr/>
              <p:nvPr/>
            </p:nvSpPr>
            <p:spPr>
              <a:xfrm>
                <a:off x="539496" y="172608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BD.75_1#4b0657de5?vcp=1&amp;vop=1&amp;pid=d01ddf7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608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AN.76_1#4b0657de5?vcp=1&amp;vop=1&amp;pid=d01ddf7e5&amp;color=36,64,97&amp;vtp=1&amp;bbb=1"/>
              <p:cNvSpPr/>
              <p:nvPr/>
            </p:nvSpPr>
            <p:spPr>
              <a:xfrm>
                <a:off x="539496" y="2090571"/>
                <a:ext cx="11109960" cy="2614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−(−1)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−2)∈[−1,0)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∈[−2,+∞)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8_AN.76_1#4b0657de5?vcp=1&amp;vop=1&amp;pid=d01ddf7e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0571"/>
                <a:ext cx="11109960" cy="2614740"/>
              </a:xfrm>
              <a:prstGeom prst="rect">
                <a:avLst/>
              </a:prstGeom>
              <a:blipFill>
                <a:blip r:embed="rId5"/>
                <a:stretch>
                  <a:fillRect l="-1317" b="-51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77_1#54ea5fc25?vcp=1&amp;vop=1&amp;pid=d01ddf7e5&amp;color=36,64,97&amp;vtp=1&amp;bt=1&amp;bbb=1"/>
              <p:cNvSpPr/>
              <p:nvPr/>
            </p:nvSpPr>
            <p:spPr>
              <a:xfrm>
                <a:off x="539496" y="157900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是中心对称图形；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77_1#54ea5fc25?vcp=1&amp;vop=1&amp;pid=d01ddf7e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900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78_1#54ea5fc25?vcp=1&amp;vop=1&amp;pid=d01ddf7e5&amp;color=36,64,97&amp;vtp=1&amp;bbb=1&amp;hb=1"/>
              <p:cNvSpPr/>
              <p:nvPr/>
            </p:nvSpPr>
            <p:spPr>
              <a:xfrm>
                <a:off x="539496" y="1952643"/>
                <a:ext cx="11109960" cy="3500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的奇函数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，其图象关于坐标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的图象向右平移1个单位长度，再向上平移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个单位长度得到，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是中心对称图形.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8_AN.78_1#54ea5fc25?vcp=1&amp;vop=1&amp;pid=d01ddf7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52643"/>
                <a:ext cx="11109960" cy="3500755"/>
              </a:xfrm>
              <a:prstGeom prst="rect">
                <a:avLst/>
              </a:prstGeom>
              <a:blipFill>
                <a:blip r:embed="rId4"/>
                <a:stretch>
                  <a:fillRect l="-1317" r="-823" b="-4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79_1#d3ee28cfd?vcp=1&amp;vop=1&amp;pid=d01ddf7e5&amp;color=36,64,97&amp;vtp=1&amp;bt=1&amp;bbb=1"/>
              <p:cNvSpPr/>
              <p:nvPr/>
            </p:nvSpPr>
            <p:spPr>
              <a:xfrm>
                <a:off x="539496" y="102287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79_1#d3ee28cfd?vcp=1&amp;vop=1&amp;pid=d01ddf7e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2287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80_1#d3ee28cfd?vcp=1&amp;vop=1&amp;pid=d01ddf7e5&amp;color=36,64,97&amp;vtp=1&amp;bbb=1&amp;hb=1"/>
              <p:cNvSpPr/>
              <p:nvPr/>
            </p:nvSpPr>
            <p:spPr>
              <a:xfrm>
                <a:off x="539496" y="1396510"/>
                <a:ext cx="11109960" cy="4559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(1)=−2⇒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必有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(1)=2+3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≥0⇒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否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使得当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8_AN.80_1#d3ee28cfd?vcp=1&amp;vop=1&amp;pid=d01ddf7e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6510"/>
                <a:ext cx="11109960" cy="4559300"/>
              </a:xfrm>
              <a:prstGeom prst="rect">
                <a:avLst/>
              </a:prstGeom>
              <a:blipFill>
                <a:blip r:embed="rId4"/>
                <a:stretch>
                  <a:fillRect l="-1317" b="-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AN.80_1#d3ee28cfd?vcp=1&amp;vop=1&amp;pid=d01ddf7e5&amp;color=36,64,97&amp;vtp=1&amp;bbb=1&amp;hb=1">
                <a:extLst>
                  <a:ext uri="{FF2B5EF4-FFF2-40B4-BE49-F238E27FC236}">
                    <a16:creationId xmlns:a16="http://schemas.microsoft.com/office/drawing/2014/main" id="{D045DA45-9358-F10E-5697-BF81B3846CFD}"/>
                  </a:ext>
                </a:extLst>
              </p:cNvPr>
              <p:cNvSpPr/>
              <p:nvPr/>
            </p:nvSpPr>
            <p:spPr>
              <a:xfrm>
                <a:off x="539496" y="2587929"/>
                <a:ext cx="11109960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−1]&gt;0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，符合条件.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8_AN.80_1#d3ee28cfd?vcp=1&amp;vop=1&amp;pid=d01ddf7e5&amp;color=36,64,97&amp;vtp=1&amp;bbb=1&amp;hb=1">
                <a:extLst>
                  <a:ext uri="{FF2B5EF4-FFF2-40B4-BE49-F238E27FC236}">
                    <a16:creationId xmlns:a16="http://schemas.microsoft.com/office/drawing/2014/main" id="{D045DA45-9358-F10E-5697-BF81B3846C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87929"/>
                <a:ext cx="11109960" cy="1778000"/>
              </a:xfrm>
              <a:prstGeom prst="rect">
                <a:avLst/>
              </a:prstGeom>
              <a:blipFill>
                <a:blip r:embed="rId2"/>
                <a:stretch>
                  <a:fillRect l="-1317" r="-110" b="-48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6376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c0e55c32?vcp=1&amp;pid=a4d141f7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导数与函数的零点问题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81_1#5e051c0da?vaa=1&amp;vcp=1&amp;vop=1&amp;pid=fc0e55c32&amp;color=36,64,97&amp;vtp=1&amp;bbb=1&amp;hb=1"/>
              <p:cNvSpPr/>
              <p:nvPr/>
            </p:nvSpPr>
            <p:spPr>
              <a:xfrm>
                <a:off x="539496" y="1272881"/>
                <a:ext cx="11109960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[全国新课标Ⅱ2023·11,5分]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既有极大值也有极小值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6_BD.81_1#5e051c0da?vaa=1&amp;vcp=1&amp;vop=1&amp;pid=fc0e55c3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795655"/>
              </a:xfrm>
              <a:prstGeom prst="rect">
                <a:avLst/>
              </a:prstGeom>
              <a:blipFill>
                <a:blip r:embed="rId3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83_1#5e051c0da.bracket?vaa=1&amp;vcp=1&amp;vop=1&amp;pid=fc0e55c32&amp;color=36,64,97&amp;vpa=9&amp;vtp=1&amp;bbb=1"/>
          <p:cNvSpPr/>
          <p:nvPr/>
        </p:nvSpPr>
        <p:spPr>
          <a:xfrm>
            <a:off x="701421" y="1795676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81_2#5e051c0da.choices?vaa=1&amp;vcp=1&amp;vop=1&amp;pid=fc0e55c32&amp;color=36,64,97&amp;vtp=1&amp;bbb=1"/>
              <p:cNvSpPr/>
              <p:nvPr/>
            </p:nvSpPr>
            <p:spPr>
              <a:xfrm>
                <a:off x="539496" y="211857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75890" algn="l"/>
                    <a:tab pos="5351780" algn="l"/>
                    <a:tab pos="86499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81_2#5e051c0da.choices?vaa=1&amp;vcp=1&amp;vop=1&amp;pid=fc0e55c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857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82_1#5e051c0da?vaa=1&amp;vcp=1&amp;vop=1&amp;pid=fc0e55c32&amp;color=36,64,97&amp;vtp=1&amp;bbb=1&amp;hb=1"/>
              <p:cNvSpPr/>
              <p:nvPr/>
            </p:nvSpPr>
            <p:spPr>
              <a:xfrm>
                <a:off x="539496" y="2479190"/>
                <a:ext cx="11109960" cy="1699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提示：将函数极值问题转化成导函数零点问题，注意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的两个零点均需大于0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，故A错误，B正确，D正确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有两个正零点，所以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82_1#5e051c0da?vaa=1&amp;vcp=1&amp;vop=1&amp;pid=fc0e55c3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9190"/>
                <a:ext cx="11109960" cy="1699959"/>
              </a:xfrm>
              <a:prstGeom prst="rect">
                <a:avLst/>
              </a:prstGeom>
              <a:blipFill>
                <a:blip r:embed="rId5"/>
                <a:stretch>
                  <a:fillRect l="-1317" r="-878" b="-7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5_1#797392d7e?vcp=1&amp;vop=1&amp;pid=fc0e55c32&amp;color=36,64,97&amp;vtp=1&amp;bt=1&amp;bbb=1"/>
              <p:cNvSpPr/>
              <p:nvPr/>
            </p:nvSpPr>
            <p:spPr>
              <a:xfrm>
                <a:off x="539496" y="1222393"/>
                <a:ext cx="111099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[全国新高考Ⅱ2021·22,12分]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85_1#797392d7e?vcp=1&amp;vop=1&amp;pid=fc0e55c3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22393"/>
                <a:ext cx="11109960" cy="356235"/>
              </a:xfrm>
              <a:prstGeom prst="rect">
                <a:avLst/>
              </a:prstGeom>
              <a:blipFill>
                <a:blip r:embed="rId3"/>
                <a:stretch>
                  <a:fillRect l="-1317" t="-3448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86_1#77ee57459?vcp=1&amp;vop=1&amp;pid=797392d7e&amp;color=36,64,97&amp;vtp=1&amp;bbb=1"/>
              <p:cNvSpPr/>
              <p:nvPr/>
            </p:nvSpPr>
            <p:spPr>
              <a:xfrm>
                <a:off x="539496" y="162530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86_1#77ee57459?vcp=1&amp;vop=1&amp;pid=797392d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530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87_1#77ee57459?vcp=1&amp;vop=1&amp;pid=797392d7e&amp;color=36,64,97&amp;vtp=1&amp;bbb=1"/>
              <p:cNvSpPr/>
              <p:nvPr/>
            </p:nvSpPr>
            <p:spPr>
              <a:xfrm>
                <a:off x="539496" y="1998617"/>
                <a:ext cx="11109960" cy="3783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且等号不恒成立,所以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87_1#77ee57459?vcp=1&amp;vop=1&amp;pid=797392d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98617"/>
                <a:ext cx="11109960" cy="3783140"/>
              </a:xfrm>
              <a:prstGeom prst="rect">
                <a:avLst/>
              </a:prstGeom>
              <a:blipFill>
                <a:blip r:embed="rId5"/>
                <a:stretch>
                  <a:fillRect l="-1317" r="-1482" b="-3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88_1#561990bf4?vcp=1&amp;vop=1&amp;pid=797392d7e&amp;color=36,64,97&amp;vtp=1&amp;bt=1&amp;bbb=1"/>
              <p:cNvSpPr/>
              <p:nvPr/>
            </p:nvSpPr>
            <p:spPr>
              <a:xfrm>
                <a:off x="539496" y="961440"/>
                <a:ext cx="11109960" cy="1659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从①②两组条件中选取一组作为已知条件,证明: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恰有一个零点.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:如果选择两组条件分别解答，按第一个解答计分.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88_1#561990bf4?vcp=1&amp;vop=1&amp;pid=797392d7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61440"/>
                <a:ext cx="11109960" cy="1659255"/>
              </a:xfrm>
              <a:prstGeom prst="rect">
                <a:avLst/>
              </a:prstGeom>
              <a:blipFill>
                <a:blip r:embed="rId3"/>
                <a:stretch>
                  <a:fillRect l="-1317" b="-8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89_1#561990bf4?vcp=1&amp;vop=1&amp;pid=797392d7e&amp;color=36,64,97&amp;vtp=1&amp;bbb=1&amp;hb=1"/>
              <p:cNvSpPr/>
              <p:nvPr/>
            </p:nvSpPr>
            <p:spPr>
              <a:xfrm>
                <a:off x="539496" y="2679813"/>
                <a:ext cx="11109960" cy="303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【证明】选择条件①，证明如下：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7_AN.89_1#561990bf4?vcp=1&amp;vop=1&amp;pid=797392d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9813"/>
                <a:ext cx="11109960" cy="3035300"/>
              </a:xfrm>
              <a:prstGeom prst="rect">
                <a:avLst/>
              </a:prstGeom>
              <a:blipFill>
                <a:blip r:embed="rId4"/>
                <a:stretch>
                  <a:fillRect l="-1317" r="-1207" b="-22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89_1#561990bf4?vcp=1&amp;vop=1&amp;pid=797392d7e&amp;color=36,64,97&amp;vtp=1&amp;bbb=1&amp;hb=1">
                <a:extLst>
                  <a:ext uri="{FF2B5EF4-FFF2-40B4-BE49-F238E27FC236}">
                    <a16:creationId xmlns:a16="http://schemas.microsoft.com/office/drawing/2014/main" id="{0180DD05-A903-1EC4-8DB1-CDDBCD384518}"/>
                  </a:ext>
                </a:extLst>
              </p:cNvPr>
              <p:cNvSpPr/>
              <p:nvPr/>
            </p:nvSpPr>
            <p:spPr>
              <a:xfrm>
                <a:off x="539496" y="828000"/>
                <a:ext cx="11109960" cy="540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有一个零点，得证.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择条件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②，证明如下：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有一个零点，得证.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AN.89_1#561990bf4?vcp=1&amp;vop=1&amp;pid=797392d7e&amp;color=36,64,97&amp;vtp=1&amp;bbb=1&amp;hb=1">
                <a:extLst>
                  <a:ext uri="{FF2B5EF4-FFF2-40B4-BE49-F238E27FC236}">
                    <a16:creationId xmlns:a16="http://schemas.microsoft.com/office/drawing/2014/main" id="{0180DD05-A903-1EC4-8DB1-CDDBCD3845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408930"/>
              </a:xfrm>
              <a:prstGeom prst="rect">
                <a:avLst/>
              </a:prstGeom>
              <a:blipFill>
                <a:blip r:embed="rId2"/>
                <a:stretch>
                  <a:fillRect l="-1317" b="-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7296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90_1#797392d7e?vcp=1&amp;vop=1&amp;pid=fc0e55c32&amp;color=36,64,97&amp;vtp=1&amp;bt=1&amp;bbb=1"/>
          <p:cNvSpPr/>
          <p:nvPr/>
        </p:nvSpPr>
        <p:spPr>
          <a:xfrm>
            <a:off x="539496" y="314117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（1）首先求得导函数的解析式，然后分类讨论函数的单调性即可；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2）由题意结合（1）中函数的单调性和函数零点存在定理即可证得题中的结论.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0e821443?vcp=1&amp;pid=ca57140af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f0e821443?vcp=1&amp;pid=ca57140af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数学思想方法</a:t>
            </a:r>
            <a:endParaRPr lang="en-US" altLang="zh-CN" sz="2400" dirty="0"/>
          </a:p>
        </p:txBody>
      </p:sp>
      <p:sp>
        <p:nvSpPr>
          <p:cNvPr id="4" name="C_4_BD#39ba648cb?vcp=1&amp;pid=f0e821443&amp;color=101,101,255&amp;vtp=1&amp;bbb=1"/>
          <p:cNvSpPr/>
          <p:nvPr/>
        </p:nvSpPr>
        <p:spPr>
          <a:xfrm>
            <a:off x="539496" y="1354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一、转化与化归思想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_1#245e2e0f0?vcp=1&amp;vop=1&amp;pid=39ba648cb&amp;color=36,64,97&amp;vtp=1&amp;bbb=1"/>
              <p:cNvSpPr/>
              <p:nvPr/>
            </p:nvSpPr>
            <p:spPr>
              <a:xfrm>
                <a:off x="539496" y="185803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的斜率最小的切线与直线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平行，求：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1_1#245e2e0f0?vcp=1&amp;vop=1&amp;pid=39ba648c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031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r="-11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BD.2_1#3b9d7921a?vcp=1&amp;vop=1&amp;pid=245e2e0f0&amp;color=36,64,97&amp;vtp=1&amp;bbb=1"/>
              <p:cNvSpPr/>
              <p:nvPr/>
            </p:nvSpPr>
            <p:spPr>
              <a:xfrm>
                <a:off x="539496" y="22635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BD.2_1#3b9d7921a?vcp=1&amp;vop=1&amp;pid=245e2e0f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3544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3_1#3b9d7921a?vcp=1&amp;vop=1&amp;pid=245e2e0f0&amp;color=36,64,97&amp;vtp=1&amp;bbb=1&amp;hb=1"/>
              <p:cNvSpPr/>
              <p:nvPr/>
            </p:nvSpPr>
            <p:spPr>
              <a:xfrm>
                <a:off x="539496" y="2636861"/>
                <a:ext cx="11109960" cy="1319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的斜率最小的切线与直线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=±3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6_AN.3_1#3b9d7921a?vcp=1&amp;vop=1&amp;pid=245e2e0f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6861"/>
                <a:ext cx="11109960" cy="1319340"/>
              </a:xfrm>
              <a:prstGeom prst="rect">
                <a:avLst/>
              </a:prstGeom>
              <a:blipFill>
                <a:blip r:embed="rId6"/>
                <a:stretch>
                  <a:fillRect l="-1317" r="-2744" b="-106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6_BD.4_1#85af26af3?vcp=1&amp;vop=1&amp;pid=245e2e0f0&amp;color=36,64,97&amp;vtp=1&amp;bbb=1"/>
              <p:cNvSpPr/>
              <p:nvPr/>
            </p:nvSpPr>
            <p:spPr>
              <a:xfrm>
                <a:off x="539496" y="399963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6_BD.4_1#85af26af3?vcp=1&amp;vop=1&amp;pid=245e2e0f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99634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6_AN.5_1#85af26af3?vcp=1&amp;vop=1&amp;pid=245e2e0f0&amp;color=36,64,97&amp;vtp=1&amp;bbb=1&amp;hb=1"/>
              <p:cNvSpPr/>
              <p:nvPr/>
            </p:nvSpPr>
            <p:spPr>
              <a:xfrm>
                <a:off x="539496" y="4372951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∈(−1,3)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(−1,3)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上单调递增.因此函数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O_6_AN.5_1#85af26af3?vcp=1&amp;vop=1&amp;pid=245e2e0f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72951"/>
                <a:ext cx="11109960" cy="1611440"/>
              </a:xfrm>
              <a:prstGeom prst="rect">
                <a:avLst/>
              </a:prstGeom>
              <a:blipFill>
                <a:blip r:embed="rId8"/>
                <a:stretch>
                  <a:fillRect l="-1317" r="-933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_BD#58de75108?vcp=1&amp;pid=97a7bba1e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488" y="828000"/>
            <a:ext cx="6656832" cy="365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91_1#ccf0cf5a6?vaa=1&amp;vcp=1&amp;vop=1&amp;pid=58de75108&amp;color=36,64,97&amp;vtp=1&amp;bbb=1&amp;hb=1"/>
              <p:cNvSpPr/>
              <p:nvPr/>
            </p:nvSpPr>
            <p:spPr>
              <a:xfrm>
                <a:off x="539496" y="1329396"/>
                <a:ext cx="11109960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[清华大学2021强基计划]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91_1#ccf0cf5a6?vaa=1&amp;vcp=1&amp;vop=1&amp;pid=58de7510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9396"/>
                <a:ext cx="11109960" cy="782955"/>
              </a:xfrm>
              <a:prstGeom prst="rect">
                <a:avLst/>
              </a:prstGeom>
              <a:blipFill>
                <a:blip r:embed="rId4"/>
                <a:stretch>
                  <a:fillRect l="-1317" r="-1866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1_2#ccf0cf5a6.choices?vaa=1&amp;vcp=1&amp;vop=1&amp;pid=58de75108&amp;color=36,64,97&amp;vtp=1&amp;bbb=1"/>
              <p:cNvSpPr/>
              <p:nvPr/>
            </p:nvSpPr>
            <p:spPr>
              <a:xfrm>
                <a:off x="539496" y="2115907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94965" algn="l"/>
                    <a:tab pos="5662930" algn="l"/>
                    <a:tab pos="85324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91_2#ccf0cf5a6.choices?vaa=1&amp;vcp=1&amp;vop=1&amp;pid=58de7510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5907"/>
                <a:ext cx="11109960" cy="535623"/>
              </a:xfrm>
              <a:prstGeom prst="rect">
                <a:avLst/>
              </a:prstGeom>
              <a:blipFill>
                <a:blip r:embed="rId5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92_1#ccf0cf5a6?vaa=1&amp;vcp=1&amp;vop=1&amp;pid=58de75108&amp;color=36,64,97&amp;vtp=1&amp;bbb=1"/>
              <p:cNvSpPr/>
              <p:nvPr/>
            </p:nvSpPr>
            <p:spPr>
              <a:xfrm>
                <a:off x="539496" y="2661690"/>
                <a:ext cx="11109960" cy="227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6" name="QC_5_AS.92_1#ccf0cf5a6?vaa=1&amp;vcp=1&amp;vop=1&amp;pid=58de7510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1690"/>
                <a:ext cx="11109960" cy="2273300"/>
              </a:xfrm>
              <a:prstGeom prst="rect">
                <a:avLst/>
              </a:prstGeom>
              <a:blipFill>
                <a:blip r:embed="rId6"/>
                <a:stretch>
                  <a:fillRect l="-1317" b="-16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2_1#ccf0cf5a6?vaa=1&amp;vcp=1&amp;vop=1&amp;pid=58de75108&amp;color=36,64,97&amp;vtp=1&amp;bbb=1">
                <a:extLst>
                  <a:ext uri="{FF2B5EF4-FFF2-40B4-BE49-F238E27FC236}">
                    <a16:creationId xmlns:a16="http://schemas.microsoft.com/office/drawing/2014/main" id="{EEB2DA67-771D-0988-37F0-7CF4DE226D7D}"/>
                  </a:ext>
                </a:extLst>
              </p:cNvPr>
              <p:cNvSpPr/>
              <p:nvPr/>
            </p:nvSpPr>
            <p:spPr>
              <a:xfrm>
                <a:off x="539496" y="1619598"/>
                <a:ext cx="11109960" cy="3027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)=−1+0−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(0)=1+1−0=2&gt;0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上先增后减，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时符合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92_1#ccf0cf5a6?vaa=1&amp;vcp=1&amp;vop=1&amp;pid=58de75108&amp;color=36,64,97&amp;vtp=1&amp;bbb=1">
                <a:extLst>
                  <a:ext uri="{FF2B5EF4-FFF2-40B4-BE49-F238E27FC236}">
                    <a16:creationId xmlns:a16="http://schemas.microsoft.com/office/drawing/2014/main" id="{EEB2DA67-771D-0988-37F0-7CF4DE226D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9598"/>
                <a:ext cx="11109960" cy="3027934"/>
              </a:xfrm>
              <a:prstGeom prst="rect">
                <a:avLst/>
              </a:prstGeom>
              <a:blipFill>
                <a:blip r:embed="rId2"/>
                <a:stretch>
                  <a:fillRect l="-1317" r="-549" b="-28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4_1#ccf0cf5a6?vaa=1&amp;vcp=1&amp;vop=1&amp;pid=58de75108&amp;color=36,64,97&amp;vtp=1&amp;bbb=1">
            <a:extLst>
              <a:ext uri="{FF2B5EF4-FFF2-40B4-BE49-F238E27FC236}">
                <a16:creationId xmlns:a16="http://schemas.microsoft.com/office/drawing/2014/main" id="{0A149389-DE15-EDE4-FF1B-14E7E1105346}"/>
              </a:ext>
            </a:extLst>
          </p:cNvPr>
          <p:cNvSpPr/>
          <p:nvPr/>
        </p:nvSpPr>
        <p:spPr>
          <a:xfrm>
            <a:off x="539496" y="4655826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0615293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5_1#80eae21bb?vaa=1&amp;vcp=1&amp;vop=1&amp;pid=58de75108&amp;color=36,64,97&amp;vtp=1&amp;bt=1&amp;bbb=1"/>
              <p:cNvSpPr/>
              <p:nvPr/>
            </p:nvSpPr>
            <p:spPr>
              <a:xfrm>
                <a:off x="539496" y="103646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[全国数学联赛江苏赛区]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95_1#80eae21bb?vaa=1&amp;vcp=1&amp;vop=1&amp;pid=58de7510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3646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98_1#80eae21bb.blank?vaa=1&amp;vcp=1&amp;vop=1&amp;pid=58de75108&amp;color=36,64,97&amp;vpa=11&amp;vtp=1&amp;bbb=1"/>
              <p:cNvSpPr/>
              <p:nvPr/>
            </p:nvSpPr>
            <p:spPr>
              <a:xfrm>
                <a:off x="10274109" y="1078819"/>
                <a:ext cx="22860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98_1#80eae21bb.blank?vaa=1&amp;vcp=1&amp;vop=1&amp;pid=58de75108&amp;color=36,64,97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4109" y="1078819"/>
                <a:ext cx="228600" cy="260350"/>
              </a:xfrm>
              <a:prstGeom prst="rect">
                <a:avLst/>
              </a:prstGeom>
              <a:blipFill>
                <a:blip r:embed="rId4"/>
                <a:stretch>
                  <a:fillRect r="-2632" b="-2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EX.96_1#80eae21bb?vaa=1&amp;vcp=1&amp;vop=1&amp;pid=58de75108&amp;color=36,64,97&amp;vtp=1&amp;bbb=1&amp;hb=1"/>
              <p:cNvSpPr/>
              <p:nvPr/>
            </p:nvSpPr>
            <p:spPr>
              <a:xfrm>
                <a:off x="539496" y="140705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恒成立,即关于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三种情况讨论,分离参数,构造新的函数,利用导数求出函数的最值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而可得出答案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B_5_EX.96_1#80eae21bb?vaa=1&amp;vcp=1&amp;vop=1&amp;pid=58de7510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0705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r="-137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97_1#80eae21bb?vaa=1&amp;vcp=1&amp;vop=1&amp;pid=58de75108&amp;color=36,64,97&amp;vtp=1&amp;bbb=1&amp;hb=1"/>
              <p:cNvSpPr/>
              <p:nvPr/>
            </p:nvSpPr>
            <p:spPr>
              <a:xfrm>
                <a:off x="539496" y="2609868"/>
                <a:ext cx="11109960" cy="336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恒成立,即关于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为增函数,所以函数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为增函数,所以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无意义,故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调递减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矛盾,所以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不符合题意;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上单调递减,在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97_1#80eae21bb?vaa=1&amp;vcp=1&amp;vop=1&amp;pid=58de7510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9868"/>
                <a:ext cx="11109960" cy="3364040"/>
              </a:xfrm>
              <a:prstGeom prst="rect">
                <a:avLst/>
              </a:prstGeom>
              <a:blipFill>
                <a:blip r:embed="rId6"/>
                <a:stretch>
                  <a:fillRect l="-1317" r="-1372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0_1#459f3e7d4?vcp=1&amp;vop=1&amp;pid=58de75108&amp;color=36,64,97&amp;vtp=1&amp;bt=1&amp;bbb=1"/>
              <p:cNvSpPr/>
              <p:nvPr/>
            </p:nvSpPr>
            <p:spPr>
              <a:xfrm>
                <a:off x="539496" y="2532938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[武汉大学自主招生改编]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00_1#459f3e7d4?vcp=1&amp;vop=1&amp;pid=58de7510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32938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01_1#4fa76ef6b?vcp=1&amp;vop=1&amp;pid=459f3e7d4&amp;color=36,64,97&amp;vtp=1&amp;bbb=1"/>
              <p:cNvSpPr/>
              <p:nvPr/>
            </p:nvSpPr>
            <p:spPr>
              <a:xfrm>
                <a:off x="539496" y="303808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(3,4)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101_1#4fa76ef6b?vcp=1&amp;vop=1&amp;pid=459f3e7d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808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02_1#4fa76ef6b?vcp=1&amp;vop=1&amp;pid=459f3e7d4&amp;color=36,64,97&amp;vtp=1&amp;bbb=1"/>
              <p:cNvSpPr/>
              <p:nvPr/>
            </p:nvSpPr>
            <p:spPr>
              <a:xfrm>
                <a:off x="539496" y="3402571"/>
                <a:ext cx="11109960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，所以切线斜率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102_1#4fa76ef6b?vcp=1&amp;vop=1&amp;pid=459f3e7d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02571"/>
                <a:ext cx="11109960" cy="1110171"/>
              </a:xfrm>
              <a:prstGeom prst="rect">
                <a:avLst/>
              </a:prstGeom>
              <a:blipFill>
                <a:blip r:embed="rId5"/>
                <a:stretch>
                  <a:fillRect l="-1317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03_1#c4291b8f5?vcp=1&amp;vop=1&amp;pid=459f3e7d4&amp;color=36,64,97&amp;vtp=1&amp;bt=1&amp;bbb=1"/>
              <p:cNvSpPr/>
              <p:nvPr/>
            </p:nvSpPr>
            <p:spPr>
              <a:xfrm>
                <a:off x="539496" y="1353807"/>
                <a:ext cx="11109960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03_1#c4291b8f5?vcp=1&amp;vop=1&amp;pid=459f3e7d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3807"/>
                <a:ext cx="11109960" cy="458978"/>
              </a:xfrm>
              <a:prstGeom prst="rect">
                <a:avLst/>
              </a:prstGeom>
              <a:blipFill>
                <a:blip r:embed="rId3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04_1#c4291b8f5?vcp=1&amp;vop=1&amp;pid=459f3e7d4&amp;color=36,64,97&amp;vtp=1&amp;bbb=1"/>
              <p:cNvSpPr/>
              <p:nvPr/>
            </p:nvSpPr>
            <p:spPr>
              <a:xfrm>
                <a:off x="539496" y="1817039"/>
                <a:ext cx="11109960" cy="37514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【证明】原题等价转化为证明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)=4−12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，结论得证.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04_1#c4291b8f5?vcp=1&amp;vop=1&amp;pid=459f3e7d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7039"/>
                <a:ext cx="11109960" cy="3751453"/>
              </a:xfrm>
              <a:prstGeom prst="rect">
                <a:avLst/>
              </a:prstGeom>
              <a:blipFill>
                <a:blip r:embed="rId4"/>
                <a:stretch>
                  <a:fillRect l="-1317" b="-24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_1#245e2e0f0?vcp=1&amp;vop=1&amp;pid=39ba648cb&amp;color=36,64,97&amp;vtp=1&amp;bt=1&amp;bbb=1&amp;hb=1"/>
              <p:cNvSpPr/>
              <p:nvPr/>
            </p:nvSpPr>
            <p:spPr>
              <a:xfrm>
                <a:off x="539496" y="294178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（1）利用导数的几何意义，曲线的切线斜率最小可转化为函数的导数取得最小值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，从而将问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题转化为关于参数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的方程来解决；（2）根据单调性的判断方法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，可将求单调区间问题转化为求导函数对应的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不等式问题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EX.6_1#245e2e0f0?vcp=1&amp;vop=1&amp;pid=39ba648c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782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126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8a52e3e?vcp=1&amp;pid=f0e82144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二、数形结合思想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_1#d3544edfe?vcp=1&amp;vop=1&amp;pid=088a52e3e&amp;color=36,64,97&amp;vtp=1&amp;bbb=1"/>
              <p:cNvSpPr/>
              <p:nvPr/>
            </p:nvSpPr>
            <p:spPr>
              <a:xfrm>
                <a:off x="539496" y="127288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7_1#d3544edfe?vcp=1&amp;vop=1&amp;pid=088a52e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8_1#3257baa84?vcp=1&amp;vop=1&amp;pid=d3544edfe&amp;color=36,64,97&amp;vtp=1&amp;bbb=1"/>
              <p:cNvSpPr/>
              <p:nvPr/>
            </p:nvSpPr>
            <p:spPr>
              <a:xfrm>
                <a:off x="539496" y="181028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8_1#3257baa84?vcp=1&amp;vop=1&amp;pid=d3544edf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0282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9_1#3257baa84?vcp=1&amp;vop=1&amp;pid=d3544edfe&amp;color=36,64,97&amp;vtp=1&amp;bbb=1&amp;hb=1"/>
              <p:cNvSpPr/>
              <p:nvPr/>
            </p:nvSpPr>
            <p:spPr>
              <a:xfrm>
                <a:off x="539496" y="2174772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在方程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根的左右的符号如表所示：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AN.9_1#3257baa84?vcp=1&amp;vop=1&amp;pid=d3544edf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4772"/>
                <a:ext cx="11109960" cy="773430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O_6_AN.9_2#3257baa84?colgroup=6,7,5,7,3,5,3,5&amp;vcp=1&amp;vop=1&amp;pid=d3544edf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0148901"/>
                  </p:ext>
                </p:extLst>
              </p:nvPr>
            </p:nvGraphicFramePr>
            <p:xfrm>
              <a:off x="539496" y="3083457"/>
              <a:ext cx="11045952" cy="1169671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O_6_AN.9_2#3257baa84?colgroup=6,7,5,7,3,5,3,5&amp;vcp=1&amp;vop=1&amp;pid=d3544edf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0148901"/>
                  </p:ext>
                </p:extLst>
              </p:nvPr>
            </p:nvGraphicFramePr>
            <p:xfrm>
              <a:off x="539496" y="3083457"/>
              <a:ext cx="11045952" cy="1169671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94" r="-614567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82524" r="-405178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9908" r="-476959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1935" r="-233871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69124" r="-167742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08333" r="-152778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32110" r="-917" b="-2265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94" t="-98462" r="-61456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82524" t="-98462" r="-40517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1935" t="-98462" r="-233871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69124" t="-98462" r="-167742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32110" t="-98462" r="-917" b="-123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94" t="-201563" r="-61456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9_3#3257baa84?vcp=1&amp;vop=1&amp;pid=d3544edfe&amp;color=36,64,97&amp;vtp=1&amp;bbb=1"/>
              <p:cNvSpPr/>
              <p:nvPr/>
            </p:nvSpPr>
            <p:spPr>
              <a:xfrm>
                <a:off x="539496" y="439155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AN.9_3#3257baa84?vcp=1&amp;vop=1&amp;pid=d3544edf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91557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0_1#9ab22ff32?vcp=1&amp;vop=1&amp;pid=d3544edfe&amp;color=36,64,97&amp;vtp=1&amp;bt=1&amp;bbb=1"/>
              <p:cNvSpPr/>
              <p:nvPr/>
            </p:nvSpPr>
            <p:spPr>
              <a:xfrm>
                <a:off x="539496" y="828000"/>
                <a:ext cx="11109960" cy="296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恰有两个交点，求实数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0_1#9ab22ff32?vcp=1&amp;vop=1&amp;pid=d3544edf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296990"/>
              </a:xfrm>
              <a:prstGeom prst="rect">
                <a:avLst/>
              </a:prstGeom>
              <a:blipFill>
                <a:blip r:embed="rId3"/>
                <a:stretch>
                  <a:fillRect l="-1317" t="-20408" b="-44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1_1#9ab22ff32?vcp=1&amp;vop=1&amp;pid=d3544edfe&amp;color=36,64,97&amp;vtp=1&amp;bbb=1&amp;hb=1"/>
              <p:cNvSpPr/>
              <p:nvPr/>
            </p:nvSpPr>
            <p:spPr>
              <a:xfrm>
                <a:off x="539496" y="1133181"/>
                <a:ext cx="11109960" cy="27461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极小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极小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极大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,结合图象可知，要使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恰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有两个交点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（如图），即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g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(0,1)∪(</m:t>
                    </m:r>
                    <m:rad>
                      <m:ra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g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11_1#9ab22ff32?vcp=1&amp;vop=1&amp;pid=d3544edf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3181"/>
                <a:ext cx="11109960" cy="2746185"/>
              </a:xfrm>
              <a:prstGeom prst="rect">
                <a:avLst/>
              </a:prstGeom>
              <a:blipFill>
                <a:blip r:embed="rId4"/>
                <a:stretch>
                  <a:fillRect l="-1317" b="-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11_3#9ab22ff32?htil=1&amp;vcp=1&amp;vop=1&amp;pid=d3544edfe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9152" y="4003381"/>
            <a:ext cx="191109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AN.11_4#9ab22ff32?htil=1&amp;vcp=1&amp;vop=1&amp;pid=d3544edfe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6136" y="4003381"/>
            <a:ext cx="1865376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EX.12_1#d3544edfe?vcp=1&amp;vop=1&amp;pid=088a52e3e&amp;color=36,64,97&amp;vtp=1&amp;bbb=1&amp;hb=1"/>
              <p:cNvSpPr/>
              <p:nvPr/>
            </p:nvSpPr>
            <p:spPr>
              <a:xfrm>
                <a:off x="539496" y="5527381"/>
                <a:ext cx="11109960" cy="627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（1）利用导函数分析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的单调性;（2）根据函数的单调性，确定极值的参数表示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，数形结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合求参数的取值范围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EX.12_1#d3544edfe?vcp=1&amp;vop=1&amp;pid=088a52e3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527381"/>
                <a:ext cx="11109960" cy="627190"/>
              </a:xfrm>
              <a:prstGeom prst="rect">
                <a:avLst/>
              </a:prstGeom>
              <a:blipFill>
                <a:blip r:embed="rId7"/>
                <a:stretch>
                  <a:fillRect l="-1317" t="-7767" r="-714" b="-213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34f62879?vcp=1&amp;pid=f0e82144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三、分类与整合思想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3_1#9cb967bcb?vcp=1&amp;vop=1&amp;pid=e34f62879&amp;color=36,64,97&amp;vtp=1&amp;bbb=1"/>
              <p:cNvSpPr/>
              <p:nvPr/>
            </p:nvSpPr>
            <p:spPr>
              <a:xfrm>
                <a:off x="539496" y="132463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13_1#9cb967bcb?vcp=1&amp;vop=1&amp;pid=e34f6287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63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14_1#cbe980ec7?vcp=1&amp;vop=1&amp;pid=9cb967bcb&amp;color=36,64,97&amp;vtp=1&amp;bbb=1"/>
              <p:cNvSpPr/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的一个极值点，求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14_1#cbe980ec7?vcp=1&amp;vop=1&amp;pid=9cb967bc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5_1#cbe980ec7?vcp=1&amp;vop=1&amp;pid=9cb967bcb&amp;color=36,64,97&amp;vtp=1&amp;bbb=1"/>
              <p:cNvSpPr/>
              <p:nvPr/>
            </p:nvSpPr>
            <p:spPr>
              <a:xfrm>
                <a:off x="539496" y="2103461"/>
                <a:ext cx="11109960" cy="3948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的一个极值点，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单调递减．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15_1#cbe980ec7?vcp=1&amp;vop=1&amp;pid=9cb967bc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3948430"/>
              </a:xfrm>
              <a:prstGeom prst="rect">
                <a:avLst/>
              </a:prstGeom>
              <a:blipFill>
                <a:blip r:embed="rId5"/>
                <a:stretch>
                  <a:fillRect l="-1317" b="-35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6_1#d5beab224?vcp=1&amp;vop=1&amp;pid=9cb967bcb&amp;color=36,64,97&amp;vtp=1&amp;bt=1&amp;bbb=1"/>
              <p:cNvSpPr/>
              <p:nvPr/>
            </p:nvSpPr>
            <p:spPr>
              <a:xfrm>
                <a:off x="539496" y="105462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？若存在，求出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的值；若不存在，说明理由．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6_1#d5beab224?vcp=1&amp;vop=1&amp;pid=9cb967bc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5462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d5beab224?vcp=1&amp;vop=1&amp;pid=9cb967bcb&amp;color=36,64,97&amp;vtp=1&amp;bbb=1&amp;hb=1"/>
              <p:cNvSpPr/>
              <p:nvPr/>
            </p:nvSpPr>
            <p:spPr>
              <a:xfrm>
                <a:off x="539496" y="1428260"/>
                <a:ext cx="11109960" cy="450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，不满足.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，不满足.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单调递增,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6_AN.17_1#d5beab224?vcp=1&amp;vop=1&amp;pid=9cb967bc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28260"/>
                <a:ext cx="11109960" cy="4508500"/>
              </a:xfrm>
              <a:prstGeom prst="rect">
                <a:avLst/>
              </a:prstGeom>
              <a:blipFill>
                <a:blip r:embed="rId4"/>
                <a:stretch>
                  <a:fillRect l="-1317" r="-933" b="-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7912</Words>
  <Application>Microsoft Office PowerPoint</Application>
  <PresentationFormat>宽屏</PresentationFormat>
  <Paragraphs>440</Paragraphs>
  <Slides>44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1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3</cp:revision>
  <dcterms:created xsi:type="dcterms:W3CDTF">2025-10-21T08:13:56Z</dcterms:created>
  <dcterms:modified xsi:type="dcterms:W3CDTF">2025-10-21T08:28:36Z</dcterms:modified>
  <cp:category/>
  <cp:contentStatus/>
</cp:coreProperties>
</file>