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375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376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77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0" d="100"/>
          <a:sy n="80" d="100"/>
        </p:scale>
        <p:origin x="72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notesMaster" Target="notesMasters/notesMaster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7018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f0883f6bbba7ab66dfaa3e#tid=68f72e1bba80cb000ac8e06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312" y="4425696"/>
            <a:ext cx="3429000" cy="9052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8220456" y="4425696"/>
            <a:ext cx="3419856" cy="905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6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选择性必修      第三册  RJB</a:t>
            </a:r>
            <a:endParaRPr lang="en-US" sz="2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12" y="2350008"/>
            <a:ext cx="2377440" cy="22768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3.png"/><Relationship Id="rId4" Type="http://schemas.openxmlformats.org/officeDocument/2006/relationships/image" Target="../media/image23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7" Type="http://schemas.openxmlformats.org/officeDocument/2006/relationships/image" Target="../media/image238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7.png"/><Relationship Id="rId5" Type="http://schemas.openxmlformats.org/officeDocument/2006/relationships/image" Target="../media/image236.png"/><Relationship Id="rId4" Type="http://schemas.openxmlformats.org/officeDocument/2006/relationships/image" Target="../media/image23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1.png"/><Relationship Id="rId4" Type="http://schemas.openxmlformats.org/officeDocument/2006/relationships/image" Target="../media/image24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3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6.png"/><Relationship Id="rId4" Type="http://schemas.openxmlformats.org/officeDocument/2006/relationships/image" Target="../media/image245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9.png"/><Relationship Id="rId4" Type="http://schemas.openxmlformats.org/officeDocument/2006/relationships/image" Target="../media/image248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2.png"/><Relationship Id="rId4" Type="http://schemas.openxmlformats.org/officeDocument/2006/relationships/image" Target="../media/image251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5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9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1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4.png"/><Relationship Id="rId4" Type="http://schemas.openxmlformats.org/officeDocument/2006/relationships/image" Target="../media/image263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8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1.png"/><Relationship Id="rId4" Type="http://schemas.openxmlformats.org/officeDocument/2006/relationships/image" Target="../media/image270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6.png"/><Relationship Id="rId4" Type="http://schemas.openxmlformats.org/officeDocument/2006/relationships/image" Target="../media/image275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1.png"/><Relationship Id="rId4" Type="http://schemas.openxmlformats.org/officeDocument/2006/relationships/image" Target="../media/image280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43.xml"/><Relationship Id="rId18" Type="http://schemas.openxmlformats.org/officeDocument/2006/relationships/image" Target="../media/image10.png"/><Relationship Id="rId3" Type="http://schemas.openxmlformats.org/officeDocument/2006/relationships/slide" Target="slide7.xml"/><Relationship Id="rId7" Type="http://schemas.openxmlformats.org/officeDocument/2006/relationships/slide" Target="slide10.xml"/><Relationship Id="rId12" Type="http://schemas.openxmlformats.org/officeDocument/2006/relationships/slide" Target="slide33.xml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6" Type="http://schemas.openxmlformats.org/officeDocument/2006/relationships/slide" Target="slide7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26.xml"/><Relationship Id="rId5" Type="http://schemas.openxmlformats.org/officeDocument/2006/relationships/image" Target="../media/image8.png"/><Relationship Id="rId15" Type="http://schemas.openxmlformats.org/officeDocument/2006/relationships/slide" Target="slide65.xml"/><Relationship Id="rId10" Type="http://schemas.openxmlformats.org/officeDocument/2006/relationships/slide" Target="slide17.xml"/><Relationship Id="rId19" Type="http://schemas.openxmlformats.org/officeDocument/2006/relationships/slide" Target="slide93.xml"/><Relationship Id="rId4" Type="http://schemas.openxmlformats.org/officeDocument/2006/relationships/image" Target="../media/image7.png"/><Relationship Id="rId9" Type="http://schemas.openxmlformats.org/officeDocument/2006/relationships/slide" Target="slide15.xml"/><Relationship Id="rId14" Type="http://schemas.openxmlformats.org/officeDocument/2006/relationships/slide" Target="slide5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8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59.png"/><Relationship Id="rId7" Type="http://schemas.openxmlformats.org/officeDocument/2006/relationships/image" Target="../media/image16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9.png"/><Relationship Id="rId4" Type="http://schemas.openxmlformats.org/officeDocument/2006/relationships/image" Target="../media/image17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7" Type="http://schemas.openxmlformats.org/officeDocument/2006/relationships/image" Target="../media/image195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4.png"/><Relationship Id="rId5" Type="http://schemas.openxmlformats.org/officeDocument/2006/relationships/image" Target="../media/image193.png"/><Relationship Id="rId4" Type="http://schemas.openxmlformats.org/officeDocument/2006/relationships/image" Target="../media/image19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7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4.png"/><Relationship Id="rId4" Type="http://schemas.openxmlformats.org/officeDocument/2006/relationships/image" Target="../media/image20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7" Type="http://schemas.openxmlformats.org/officeDocument/2006/relationships/image" Target="../media/image212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1.png"/><Relationship Id="rId5" Type="http://schemas.openxmlformats.org/officeDocument/2006/relationships/image" Target="../media/image210.png"/><Relationship Id="rId4" Type="http://schemas.openxmlformats.org/officeDocument/2006/relationships/image" Target="../media/image209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5.png"/><Relationship Id="rId4" Type="http://schemas.openxmlformats.org/officeDocument/2006/relationships/image" Target="../media/image21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8.png"/><Relationship Id="rId4" Type="http://schemas.openxmlformats.org/officeDocument/2006/relationships/image" Target="../media/image21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1.png"/><Relationship Id="rId4" Type="http://schemas.openxmlformats.org/officeDocument/2006/relationships/image" Target="../media/image220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4.png"/><Relationship Id="rId4" Type="http://schemas.openxmlformats.org/officeDocument/2006/relationships/image" Target="../media/image22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7.png"/><Relationship Id="rId4" Type="http://schemas.openxmlformats.org/officeDocument/2006/relationships/image" Target="../media/image226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0.png"/><Relationship Id="rId4" Type="http://schemas.openxmlformats.org/officeDocument/2006/relationships/image" Target="../media/image2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b5643c8c?vcp=1&amp;pid=22cfd8b2a&amp;color=101,101,255&amp;vtp=1&amp;bt=1&amp;bbb=1"/>
          <p:cNvSpPr/>
          <p:nvPr/>
        </p:nvSpPr>
        <p:spPr>
          <a:xfrm>
            <a:off x="539496" y="828000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双变量恒成立与能成立问题的四种类型及解法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6_1#8165a3339?vcp=1&amp;vop=1&amp;pid=7b5643c8c&amp;color=36,64,97&amp;vtp=1&amp;bbb=1"/>
              <p:cNvSpPr/>
              <p:nvPr/>
            </p:nvSpPr>
            <p:spPr>
              <a:xfrm>
                <a:off x="539496" y="1272881"/>
                <a:ext cx="11109960" cy="52597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)=4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BD.16_1#8165a3339?vcp=1&amp;vop=1&amp;pid=7b5643c8c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2881"/>
                <a:ext cx="11109960" cy="525971"/>
              </a:xfrm>
              <a:prstGeom prst="rect">
                <a:avLst/>
              </a:prstGeom>
              <a:blipFill>
                <a:blip r:embed="rId3"/>
                <a:stretch>
                  <a:fillRect l="-1317" b="-15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17_1#8e11b8b20?vcp=1&amp;vop=1&amp;pid=8165a3339&amp;color=36,64,97&amp;vtp=1&amp;bbb=1"/>
              <p:cNvSpPr/>
              <p:nvPr/>
            </p:nvSpPr>
            <p:spPr>
              <a:xfrm>
                <a:off x="539496" y="1809520"/>
                <a:ext cx="11109960" cy="52546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的极值；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BD.17_1#8e11b8b20?vcp=1&amp;vop=1&amp;pid=8165a33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9520"/>
                <a:ext cx="11109960" cy="525463"/>
              </a:xfrm>
              <a:prstGeom prst="rect">
                <a:avLst/>
              </a:prstGeom>
              <a:blipFill>
                <a:blip r:embed="rId4"/>
                <a:stretch>
                  <a:fillRect l="-1317" b="-15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8_1#8e11b8b20?vcp=1&amp;vop=1&amp;pid=8165a3339&amp;color=36,64,97&amp;vtp=1&amp;bbb=1&amp;hb=1"/>
              <p:cNvSpPr/>
              <p:nvPr/>
            </p:nvSpPr>
            <p:spPr>
              <a:xfrm>
                <a:off x="539496" y="2335745"/>
                <a:ext cx="11109960" cy="16368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)=4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−7)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&lt;7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,得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&gt;7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的单调递减区间为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(7,+∞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,单调递增区间为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(1,7).∴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极小值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,极小值为3,当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时,函数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取得极大值，极大值为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7−3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O_8_AN.18_1#8e11b8b20?vcp=1&amp;vop=1&amp;pid=8165a3339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35745"/>
                <a:ext cx="11109960" cy="1636840"/>
              </a:xfrm>
              <a:prstGeom prst="rect">
                <a:avLst/>
              </a:prstGeom>
              <a:blipFill>
                <a:blip r:embed="rId5"/>
                <a:stretch>
                  <a:fillRect l="-1317" r="-823" b="-85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14_1#2bb1a367b?vaa=1&amp;vcp=1&amp;vop=1&amp;pid=d7953461d&amp;color=36,64,97&amp;vtp=1&amp;bt=1&amp;bbb=1&amp;hb=1"/>
              <p:cNvSpPr/>
              <p:nvPr/>
            </p:nvSpPr>
            <p:spPr>
              <a:xfrm>
                <a:off x="539496" y="2303544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7.［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安徽宿州2025高二期中］设函数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(4−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上的最大值不小于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则实数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:r>
                  <a:rPr lang="en-US" altLang="zh-CN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7_BD.214_1#2bb1a367b?vaa=1&amp;vcp=1&amp;vop=1&amp;pid=d7953461d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03544"/>
                <a:ext cx="11109960" cy="770255"/>
              </a:xfrm>
              <a:prstGeom prst="rect">
                <a:avLst/>
              </a:prstGeom>
              <a:blipFill>
                <a:blip r:embed="rId3"/>
                <a:stretch>
                  <a:fillRect l="-1317" b="-182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16_1#2bb1a367b.blank?vaa=1&amp;vcp=1&amp;vop=1&amp;pid=d7953461d&amp;color=36,64,97&amp;vpa=23&amp;vtp=1&amp;bbb=1"/>
              <p:cNvSpPr/>
              <p:nvPr/>
            </p:nvSpPr>
            <p:spPr>
              <a:xfrm>
                <a:off x="2785046" y="2750584"/>
                <a:ext cx="1509713" cy="26066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[2−</m:t>
                    </m:r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16_1#2bb1a367b.blank?vaa=1&amp;vcp=1&amp;vop=1&amp;pid=d7953461d&amp;color=36,64,97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046" y="2750584"/>
                <a:ext cx="1509713" cy="260668"/>
              </a:xfrm>
              <a:prstGeom prst="rect">
                <a:avLst/>
              </a:prstGeom>
              <a:blipFill>
                <a:blip r:embed="rId4"/>
                <a:stretch>
                  <a:fillRect l="-3629" t="-4651" r="-3629" b="-441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215_1#2bb1a367b?vaa=1&amp;vcp=1&amp;vop=1&amp;pid=d7953461d&amp;color=36,64,97&amp;vtp=1&amp;bbb=1&amp;hb=1"/>
              <p:cNvSpPr/>
              <p:nvPr/>
            </p:nvSpPr>
            <p:spPr>
              <a:xfrm>
                <a:off x="539496" y="3081673"/>
                <a:ext cx="11109960" cy="1662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−4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−4)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.∵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∈[1,2]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−4)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递增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2+2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≥4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故实数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[2−</m:t>
                    </m:r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7_AS.215_1#2bb1a367b?vaa=1&amp;vcp=1&amp;vop=1&amp;pid=d7953461d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1673"/>
                <a:ext cx="11109960" cy="1662240"/>
              </a:xfrm>
              <a:prstGeom prst="rect">
                <a:avLst/>
              </a:prstGeom>
              <a:blipFill>
                <a:blip r:embed="rId5"/>
                <a:stretch>
                  <a:fillRect l="-1317" r="-384" b="-84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18_1#0e83db016?vcp=1&amp;vop=1&amp;pid=d7953461d&amp;color=36,64,97&amp;vtp=1&amp;bt=1&amp;bbb=1"/>
              <p:cNvSpPr/>
              <p:nvPr/>
            </p:nvSpPr>
            <p:spPr>
              <a:xfrm>
                <a:off x="539496" y="828000"/>
                <a:ext cx="11109960" cy="3541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218_1#0e83db016?vcp=1&amp;vop=1&amp;pid=d7953461d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354140"/>
              </a:xfrm>
              <a:prstGeom prst="rect">
                <a:avLst/>
              </a:prstGeom>
              <a:blipFill>
                <a:blip r:embed="rId3"/>
                <a:stretch>
                  <a:fillRect l="-1317" t="-1724" b="-379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219_1#10bd3a142?vcp=1&amp;vop=1&amp;pid=0e83db016&amp;color=36,64,97&amp;vtp=1&amp;bbb=1"/>
              <p:cNvSpPr/>
              <p:nvPr/>
            </p:nvSpPr>
            <p:spPr>
              <a:xfrm>
                <a:off x="539496" y="1225446"/>
                <a:ext cx="11109960" cy="3541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求曲线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处的切线方程；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219_1#10bd3a142?vcp=1&amp;vop=1&amp;pid=0e83db016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446"/>
                <a:ext cx="11109960" cy="354140"/>
              </a:xfrm>
              <a:prstGeom prst="rect">
                <a:avLst/>
              </a:prstGeom>
              <a:blipFill>
                <a:blip r:embed="rId4"/>
                <a:stretch>
                  <a:fillRect l="-1317" t="-1724" b="-396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220_1#10bd3a142?vcp=1&amp;vop=1&amp;pid=0e83db016&amp;color=36,64,97&amp;vtp=1&amp;bbb=1"/>
              <p:cNvSpPr/>
              <p:nvPr/>
            </p:nvSpPr>
            <p:spPr>
              <a:xfrm>
                <a:off x="539496" y="1580602"/>
                <a:ext cx="11109960" cy="11669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，故切点为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(1,−1)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，切线斜率为1.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以曲线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处的切线方程为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AN.220_1#10bd3a142?vcp=1&amp;vop=1&amp;pid=0e83db016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0602"/>
                <a:ext cx="11109960" cy="1166940"/>
              </a:xfrm>
              <a:prstGeom prst="rect">
                <a:avLst/>
              </a:prstGeom>
              <a:blipFill>
                <a:blip r:embed="rId5"/>
                <a:stretch>
                  <a:fillRect l="-1317" b="-119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221_1#362450130?vcp=1&amp;vop=1&amp;pid=0e83db016&amp;color=36,64,97&amp;vtp=1&amp;bbb=1"/>
              <p:cNvSpPr/>
              <p:nvPr/>
            </p:nvSpPr>
            <p:spPr>
              <a:xfrm>
                <a:off x="539496" y="2753193"/>
                <a:ext cx="11109960" cy="525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上的最大值和最小值.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8_BD.221_1#362450130?vcp=1&amp;vop=1&amp;pid=0e83db016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53193"/>
                <a:ext cx="11109960" cy="525844"/>
              </a:xfrm>
              <a:prstGeom prst="rect">
                <a:avLst/>
              </a:prstGeom>
              <a:blipFill>
                <a:blip r:embed="rId6"/>
                <a:stretch>
                  <a:fillRect l="-1317" b="-15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222_1#362450130?vcp=1&amp;vop=1&amp;pid=0e83db016&amp;color=36,64,97&amp;vtp=1&amp;bbb=1"/>
              <p:cNvSpPr/>
              <p:nvPr/>
            </p:nvSpPr>
            <p:spPr>
              <a:xfrm>
                <a:off x="539496" y="3283671"/>
                <a:ext cx="11109960" cy="285311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,1]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，最小值是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8_AN.222_1#362450130?vcp=1&amp;vop=1&amp;pid=0e83db016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83671"/>
                <a:ext cx="11109960" cy="2853119"/>
              </a:xfrm>
              <a:prstGeom prst="rect">
                <a:avLst/>
              </a:prstGeom>
              <a:blipFill>
                <a:blip r:embed="rId7"/>
                <a:stretch>
                  <a:fillRect l="-1317" b="-27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23_1#b3d4aecb1?vcp=1&amp;vop=1&amp;pid=d7953461d&amp;color=36,64,97&amp;vtp=1&amp;bt=1&amp;bbb=1"/>
              <p:cNvSpPr/>
              <p:nvPr/>
            </p:nvSpPr>
            <p:spPr>
              <a:xfrm>
                <a:off x="539496" y="2106122"/>
                <a:ext cx="11109960" cy="50133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9.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R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223_1#b3d4aecb1?vcp=1&amp;vop=1&amp;pid=d7953461d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06122"/>
                <a:ext cx="11109960" cy="501333"/>
              </a:xfrm>
              <a:prstGeom prst="rect">
                <a:avLst/>
              </a:prstGeom>
              <a:blipFill>
                <a:blip r:embed="rId3"/>
                <a:stretch>
                  <a:fillRect l="-1317" b="-156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224_1#18fb2a24b?vcp=1&amp;vop=1&amp;pid=b3d4aecb1&amp;color=36,64,97&amp;vtp=1&amp;bbb=1"/>
              <p:cNvSpPr/>
              <p:nvPr/>
            </p:nvSpPr>
            <p:spPr>
              <a:xfrm>
                <a:off x="539496" y="2611266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的单调区间；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224_1#18fb2a24b?vcp=1&amp;vop=1&amp;pid=b3d4aecb1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11266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225_1#18fb2a24b?vcp=1&amp;vop=1&amp;pid=b3d4aecb1&amp;color=36,64,97&amp;vtp=1&amp;bbb=1"/>
              <p:cNvSpPr/>
              <p:nvPr/>
            </p:nvSpPr>
            <p:spPr>
              <a:xfrm>
                <a:off x="539496" y="2975756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∈(0,2)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∈(2,+∞)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，单调递减区间为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(0,2)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AN.225_1#18fb2a24b?vcp=1&amp;vop=1&amp;pid=b3d4aecb1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75756"/>
                <a:ext cx="11109960" cy="1611440"/>
              </a:xfrm>
              <a:prstGeom prst="rect">
                <a:avLst/>
              </a:prstGeom>
              <a:blipFill>
                <a:blip r:embed="rId5"/>
                <a:stretch>
                  <a:fillRect l="-1317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26_1#433d96f9c?vcp=1&amp;vop=1&amp;pid=b3d4aecb1&amp;color=36,64,97&amp;vtp=1&amp;bt=1&amp;bbb=1"/>
              <p:cNvSpPr/>
              <p:nvPr/>
            </p:nvSpPr>
            <p:spPr>
              <a:xfrm>
                <a:off x="539496" y="1112824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上的最小值为4，求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226_1#433d96f9c?vcp=1&amp;vop=1&amp;pid=b3d4aecb1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2824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227_1#433d96f9c?vcp=1&amp;vop=1&amp;pid=b3d4aecb1&amp;color=36,64,97&amp;vtp=1&amp;bbb=1&amp;hb=1"/>
              <p:cNvSpPr/>
              <p:nvPr/>
            </p:nvSpPr>
            <p:spPr>
              <a:xfrm>
                <a:off x="539496" y="1486458"/>
                <a:ext cx="11109960" cy="41260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从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，不符合题意；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上单调递减，从而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，符合题意；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从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)+1=4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，不符合题意.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综上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8_AN.227_1#433d96f9c?vcp=1&amp;vop=1&amp;pid=b3d4aecb1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86458"/>
                <a:ext cx="11109960" cy="4126040"/>
              </a:xfrm>
              <a:prstGeom prst="rect">
                <a:avLst/>
              </a:prstGeom>
              <a:blipFill>
                <a:blip r:embed="rId4"/>
                <a:stretch>
                  <a:fillRect l="-1317" b="-32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1ed73839?vcp=1&amp;pid=1cad8b0f4&amp;color=0,55,96&amp;vtp=1&amp;bt=1&amp;bbb=1"/>
          <p:cNvSpPr/>
          <p:nvPr/>
        </p:nvSpPr>
        <p:spPr>
          <a:xfrm>
            <a:off x="539496" y="828000"/>
            <a:ext cx="11109960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B组</a:t>
            </a:r>
            <a:r>
              <a:rPr lang="en-US" altLang="zh-CN" sz="2400" b="1" i="0" dirty="0">
                <a:solidFill>
                  <a:srgbClr val="00376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应考能力</a:t>
            </a:r>
            <a:endParaRPr lang="en-US" altLang="zh-CN" sz="2400" dirty="0">
              <a:solidFill>
                <a:srgbClr val="0037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228_1#53db811b1?vaa=1&amp;vcp=1&amp;vop=1&amp;pid=51ed73839&amp;color=36,64,97&amp;vtp=1&amp;bbb=1"/>
              <p:cNvSpPr/>
              <p:nvPr/>
            </p:nvSpPr>
            <p:spPr>
              <a:xfrm>
                <a:off x="539496" y="1361235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处的切线的斜率为7，则函数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3" name="QC_7_BD.228_1#53db811b1?vaa=1&amp;vcp=1&amp;vop=1&amp;pid=51ed738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1235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230_1#53db811b1.bracket?vaa=1&amp;vcp=1&amp;vop=1&amp;pid=51ed73839&amp;color=36,64,97&amp;vpa=24&amp;vtp=1"/>
          <p:cNvSpPr/>
          <p:nvPr/>
        </p:nvSpPr>
        <p:spPr>
          <a:xfrm>
            <a:off x="9742043" y="1440140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228_2#53db811b1.choices?vaa=1&amp;vcp=1&amp;vop=1&amp;pid=51ed73839&amp;color=36,64,97&amp;vtp=1&amp;bbb=1"/>
              <p:cNvSpPr/>
              <p:nvPr/>
            </p:nvSpPr>
            <p:spPr>
              <a:xfrm>
                <a:off x="539496" y="1733256"/>
                <a:ext cx="11109960" cy="5355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  <a:tabLst>
                    <a:tab pos="2844165" algn="l"/>
                    <a:tab pos="5662930" algn="l"/>
                    <a:tab pos="84816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7_BD.228_2#53db811b1.choices?vaa=1&amp;vcp=1&amp;vop=1&amp;pid=51ed738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33256"/>
                <a:ext cx="11109960" cy="535559"/>
              </a:xfrm>
              <a:prstGeom prst="rect">
                <a:avLst/>
              </a:prstGeom>
              <a:blipFill>
                <a:blip r:embed="rId4"/>
                <a:stretch>
                  <a:fillRect l="-1317" b="-15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229_1#53db811b1?vaa=1&amp;vcp=1&amp;vop=1&amp;pid=51ed73839&amp;color=36,64,97&amp;vtp=1&amp;bbb=1"/>
              <p:cNvSpPr/>
              <p:nvPr/>
            </p:nvSpPr>
            <p:spPr>
              <a:xfrm>
                <a:off x="539496" y="2279165"/>
                <a:ext cx="11109960" cy="295141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′(1)=3+2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(−∞,0)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∵−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.故选B.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6" name="QC_7_AS.229_1#53db811b1?vaa=1&amp;vcp=1&amp;vop=1&amp;pid=51ed738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79165"/>
                <a:ext cx="11109960" cy="2951417"/>
              </a:xfrm>
              <a:prstGeom prst="rect">
                <a:avLst/>
              </a:prstGeom>
              <a:blipFill>
                <a:blip r:embed="rId5"/>
                <a:stretch>
                  <a:fillRect l="-1317" b="-26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232_1#129f48513?vaa=1&amp;vcp=1&amp;vop=1&amp;pid=51ed73839&amp;color=36,64,97&amp;vtp=1&amp;bt=1&amp;bbb=1&amp;hb=1"/>
              <p:cNvSpPr/>
              <p:nvPr/>
            </p:nvSpPr>
            <p:spPr>
              <a:xfrm>
                <a:off x="539496" y="1236237"/>
                <a:ext cx="11109960" cy="7829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11.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的两个极值点，且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时，不等式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则实数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232_1#129f48513?vaa=1&amp;vcp=1&amp;vop=1&amp;pid=51ed73839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6237"/>
                <a:ext cx="11109960" cy="782955"/>
              </a:xfrm>
              <a:prstGeom prst="rect">
                <a:avLst/>
              </a:prstGeom>
              <a:blipFill>
                <a:blip r:embed="rId3"/>
                <a:stretch>
                  <a:fillRect l="-1317" r="-3458" b="-179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34_1#129f48513.bracket?vaa=1&amp;vcp=1&amp;vop=1&amp;pid=51ed73839&amp;color=36,64,97&amp;vpa=25&amp;vtp=1"/>
          <p:cNvSpPr/>
          <p:nvPr/>
        </p:nvSpPr>
        <p:spPr>
          <a:xfrm>
            <a:off x="2954846" y="1749252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32_2#129f48513.choices?vaa=1&amp;vcp=1&amp;vop=1&amp;pid=51ed73839&amp;color=36,64,97&amp;vtp=1&amp;bbb=1"/>
              <p:cNvSpPr/>
              <p:nvPr/>
            </p:nvSpPr>
            <p:spPr>
              <a:xfrm>
                <a:off x="539496" y="2025604"/>
                <a:ext cx="11109960" cy="53562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  <a:tabLst>
                    <a:tab pos="2704465" algn="l"/>
                    <a:tab pos="5662930" algn="l"/>
                    <a:tab pos="83419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0]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2]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2,0)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232_2#129f48513.choices?vaa=1&amp;vcp=1&amp;vop=1&amp;pid=51ed738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25604"/>
                <a:ext cx="11109960" cy="535623"/>
              </a:xfrm>
              <a:prstGeom prst="rect">
                <a:avLst/>
              </a:prstGeom>
              <a:blipFill>
                <a:blip r:embed="rId4"/>
                <a:stretch>
                  <a:fillRect l="-1317" b="-15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233_1#129f48513?vaa=1&amp;vcp=1&amp;vop=1&amp;pid=51ed73839&amp;color=36,64,97&amp;vtp=1&amp;bbb=1&amp;hb=1"/>
              <p:cNvSpPr/>
              <p:nvPr/>
            </p:nvSpPr>
            <p:spPr>
              <a:xfrm>
                <a:off x="539496" y="2571387"/>
                <a:ext cx="11109960" cy="289464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由题意得，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2(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是方程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的两个不等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正根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.因为不等式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b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b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bSup>
                      <m:sSubSupPr>
                        <m:ctrlPr>
                          <a:rPr lang="en-US" altLang="zh-CN" sz="1800" b="0" i="1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b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  <m:sSubSup>
                      <m:sSubSupPr>
                        <m:ctrlPr>
                          <a:rPr lang="en-US" altLang="zh-CN" sz="1800" b="0" i="1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sSubSup>
                      <m:sSubSupPr>
                        <m:ctrlPr>
                          <a:rPr lang="en-US" altLang="zh-CN" sz="1800" b="0" i="1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b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≤(−</m:t>
                    </m:r>
                    <m:sSubSup>
                      <m:sSubSupPr>
                        <m:ctrlPr>
                          <a:rPr lang="en-US" altLang="zh-CN" sz="1800" b="0" i="1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b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)=−3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−2+2+2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上单调递减，所以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≤−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.故选B.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233_1#129f48513?vaa=1&amp;vcp=1&amp;vop=1&amp;pid=51ed73839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71387"/>
                <a:ext cx="11109960" cy="2894648"/>
              </a:xfrm>
              <a:prstGeom prst="rect">
                <a:avLst/>
              </a:prstGeom>
              <a:blipFill>
                <a:blip r:embed="rId5"/>
                <a:stretch>
                  <a:fillRect l="-1317" b="-27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236_1#5e2afa034?vaa=1&amp;vcp=1&amp;vop=1&amp;pid=51ed73839&amp;color=36,64,97&amp;vtp=1&amp;bt=1&amp;bbb=1"/>
              <p:cNvSpPr/>
              <p:nvPr/>
            </p:nvSpPr>
            <p:spPr>
              <a:xfrm>
                <a:off x="539496" y="828000"/>
                <a:ext cx="11109960" cy="51644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12.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≤3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，若方程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上有唯一实根，则实数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7_BD.236_1#5e2afa034?vaa=1&amp;vcp=1&amp;vop=1&amp;pid=51ed73839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516446"/>
              </a:xfrm>
              <a:prstGeom prst="rect">
                <a:avLst/>
              </a:prstGeom>
              <a:blipFill>
                <a:blip r:embed="rId3"/>
                <a:stretch>
                  <a:fillRect l="-1317" b="-15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36_2#5e2afa034.choices?vaa=1&amp;vcp=1&amp;vop=1&amp;pid=51ed73839&amp;color=36,64,97&amp;vtp=1&amp;bbb=1"/>
              <p:cNvSpPr/>
              <p:nvPr/>
            </p:nvSpPr>
            <p:spPr>
              <a:xfrm>
                <a:off x="539496" y="1351051"/>
                <a:ext cx="11109960" cy="5156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400"/>
                  </a:lnSpc>
                  <a:tabLst>
                    <a:tab pos="2844165" algn="l"/>
                    <a:tab pos="5662930" algn="l"/>
                    <a:tab pos="84943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2,3)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2,3]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2,3)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236_2#5e2afa034.choices?vaa=1&amp;vcp=1&amp;vop=1&amp;pid=51ed738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51051"/>
                <a:ext cx="11109960" cy="515684"/>
              </a:xfrm>
              <a:prstGeom prst="rect">
                <a:avLst/>
              </a:prstGeom>
              <a:blipFill>
                <a:blip r:embed="rId4"/>
                <a:stretch>
                  <a:fillRect l="-1317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237_1#5e2afa034?vaa=1&amp;vcp=1&amp;vop=1&amp;pid=51ed73839&amp;color=36,64,97&amp;vtp=1&amp;bbb=1&amp;hb=1"/>
              <p:cNvSpPr/>
              <p:nvPr/>
            </p:nvSpPr>
            <p:spPr>
              <a:xfrm>
                <a:off x="539496" y="1867751"/>
                <a:ext cx="11109960" cy="4367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因为方程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上有唯一实根，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上有唯一实根，令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</a:p>
              <a:p>
                <a:pPr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−3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+6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−6=6(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−1)(2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∈[1,2]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不恒等于0，则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(1)=−7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(2)=6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∃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∈(1,2)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,2)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,2)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∃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∈(1,2)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满足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7_AS.237_1#5e2afa034?vaa=1&amp;vcp=1&amp;vop=1&amp;pid=51ed73839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7751"/>
                <a:ext cx="11109960" cy="4367340"/>
              </a:xfrm>
              <a:prstGeom prst="rect">
                <a:avLst/>
              </a:prstGeom>
              <a:blipFill>
                <a:blip r:embed="rId5"/>
                <a:stretch>
                  <a:fillRect l="-1317" r="-768" b="-32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239_1#5e2afa034?vaa=1&amp;vcp=1&amp;vop=1&amp;pid=51ed73839&amp;color=36,64,97&amp;mp=1&amp;vtp=1&amp;bt=1&amp;bbb=1"/>
              <p:cNvSpPr/>
              <p:nvPr/>
            </p:nvSpPr>
            <p:spPr>
              <a:xfrm>
                <a:off x="539496" y="2553576"/>
                <a:ext cx="1110996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,2)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以若方程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上有唯一实根，则实数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2,3)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.故选A.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7_AS.239_1#5e2afa034?vaa=1&amp;vcp=1&amp;vop=1&amp;pid=51ed73839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53576"/>
                <a:ext cx="11109960" cy="1257300"/>
              </a:xfrm>
              <a:prstGeom prst="rect">
                <a:avLst/>
              </a:prstGeom>
              <a:blipFill>
                <a:blip r:embed="rId3"/>
                <a:stretch>
                  <a:fillRect l="-1317" b="-63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40_1#5e2afa034?vaa=1&amp;vcp=1&amp;vop=1&amp;pid=51ed73839&amp;color=36,64,97&amp;vtp=1&amp;bbb=1"/>
          <p:cNvSpPr/>
          <p:nvPr/>
        </p:nvSpPr>
        <p:spPr>
          <a:xfrm>
            <a:off x="539496" y="3817607"/>
            <a:ext cx="11109960" cy="408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1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【答案】</a:t>
            </a: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41_1#ca2786588?vaa=1&amp;vcp=1&amp;vop=1&amp;pid=51ed73839&amp;color=36,64,97&amp;vtp=1&amp;bt=1&amp;bbb=1"/>
              <p:cNvSpPr/>
              <p:nvPr/>
            </p:nvSpPr>
            <p:spPr>
              <a:xfrm>
                <a:off x="539496" y="1151242"/>
                <a:ext cx="11109960" cy="5171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13.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恒成立，则实数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700" b="0" i="0" u="sng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B_7_BD.241_1#ca2786588?vaa=1&amp;vcp=1&amp;vop=1&amp;pid=51ed73839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1242"/>
                <a:ext cx="11109960" cy="517144"/>
              </a:xfrm>
              <a:prstGeom prst="rect">
                <a:avLst/>
              </a:prstGeom>
              <a:blipFill>
                <a:blip r:embed="rId3"/>
                <a:stretch>
                  <a:fillRect l="-1317" b="-258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242_1#ca2786588?vaa=1&amp;vcp=1&amp;vop=1&amp;pid=51ed73839&amp;color=36,64,97&amp;vtp=1&amp;bbb=1"/>
              <p:cNvSpPr/>
              <p:nvPr/>
            </p:nvSpPr>
            <p:spPr>
              <a:xfrm>
                <a:off x="539496" y="1680959"/>
                <a:ext cx="11109960" cy="413289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由已知,不等式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可化为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两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边同时除以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取最小值，最小值为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→0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→+∞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→+∞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→+∞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的范围是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以不等式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可化为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B_7_AS.242_1#ca2786588?vaa=1&amp;vcp=1&amp;vop=1&amp;pid=51ed738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80959"/>
                <a:ext cx="11109960" cy="4132898"/>
              </a:xfrm>
              <a:prstGeom prst="rect">
                <a:avLst/>
              </a:prstGeom>
              <a:blipFill>
                <a:blip r:embed="rId4"/>
                <a:stretch>
                  <a:fillRect l="-1317" b="-19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244_1#ca2786588?vaa=1&amp;vcp=1&amp;vop=1&amp;pid=51ed73839&amp;color=36,64,97&amp;mp=1&amp;vtp=1&amp;bt=1&amp;bbb=1"/>
              <p:cNvSpPr/>
              <p:nvPr/>
            </p:nvSpPr>
            <p:spPr>
              <a:xfrm>
                <a:off x="539496" y="1596567"/>
                <a:ext cx="11109960" cy="32817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上恒成立，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构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造函数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2−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取最大值，最大值为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B_7_AS.244_1#ca2786588?vaa=1&amp;vcp=1&amp;vop=1&amp;pid=51ed73839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96567"/>
                <a:ext cx="11109960" cy="3281744"/>
              </a:xfrm>
              <a:prstGeom prst="rect">
                <a:avLst/>
              </a:prstGeom>
              <a:blipFill>
                <a:blip r:embed="rId3"/>
                <a:stretch>
                  <a:fillRect l="-1317" b="-24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45_1#ca2786588?vaa=1&amp;vcp=1&amp;vop=1&amp;pid=51ed73839&amp;color=36,64,97&amp;vtp=1&amp;bbb=1"/>
              <p:cNvSpPr/>
              <p:nvPr/>
            </p:nvSpPr>
            <p:spPr>
              <a:xfrm>
                <a:off x="539496" y="4866563"/>
                <a:ext cx="11109960" cy="525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1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【答案】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B_7_AN.245_1#ca2786588?vaa=1&amp;vcp=1&amp;vop=1&amp;pid=51ed738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66563"/>
                <a:ext cx="11109960" cy="525844"/>
              </a:xfrm>
              <a:prstGeom prst="rect">
                <a:avLst/>
              </a:prstGeom>
              <a:blipFill>
                <a:blip r:embed="rId4"/>
                <a:stretch>
                  <a:fillRect l="-1317" b="-149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9_1#82d50cf44?vcp=1&amp;vop=1&amp;pid=8165a3339&amp;color=36,64,97&amp;vtp=1&amp;bt=1&amp;bbb=1"/>
              <p:cNvSpPr/>
              <p:nvPr/>
            </p:nvSpPr>
            <p:spPr>
              <a:xfrm>
                <a:off x="539496" y="1462042"/>
                <a:ext cx="11109960" cy="52546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,若存在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,求实数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19_1#82d50cf44?vcp=1&amp;vop=1&amp;pid=8165a3339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62042"/>
                <a:ext cx="11109960" cy="525463"/>
              </a:xfrm>
              <a:prstGeom prst="rect">
                <a:avLst/>
              </a:prstGeom>
              <a:blipFill>
                <a:blip r:embed="rId3"/>
                <a:stretch>
                  <a:fillRect l="-1317" b="-15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20_1#82d50cf44?vcp=1&amp;vop=1&amp;pid=8165a3339&amp;color=36,64,97&amp;vtp=1&amp;bbb=1&amp;hb=1"/>
              <p:cNvSpPr/>
              <p:nvPr/>
            </p:nvSpPr>
            <p:spPr>
              <a:xfrm>
                <a:off x="539496" y="1994363"/>
                <a:ext cx="11109960" cy="35896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+4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+3)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&gt;0).∵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的判别式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=16−4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+4)≤0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不恒为0,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减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)=−4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单调递减,当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2,2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上的最小值为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2)=4−4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题意可知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+6&gt;4−4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实数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[1,4)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8_AN.20_1#82d50cf44?vcp=1&amp;vop=1&amp;pid=8165a3339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94363"/>
                <a:ext cx="11109960" cy="3589655"/>
              </a:xfrm>
              <a:prstGeom prst="rect">
                <a:avLst/>
              </a:prstGeom>
              <a:blipFill>
                <a:blip r:embed="rId4"/>
                <a:stretch>
                  <a:fillRect l="-1317" r="-714" b="-40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46_1#f0e2491c6?vaa=1&amp;vcp=1&amp;vop=1&amp;pid=51ed73839&amp;color=36,64,97&amp;vtp=1&amp;bt=1&amp;bbb=1&amp;hb=1"/>
              <p:cNvSpPr/>
              <p:nvPr/>
            </p:nvSpPr>
            <p:spPr>
              <a:xfrm>
                <a:off x="539496" y="1046626"/>
                <a:ext cx="11109960" cy="9353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14.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−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𝑎𝑥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+3,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𝑥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&lt;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𝑎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(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𝑥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−3)</m:t>
                          </m:r>
                          <m:sSup>
                            <m:sSupPr>
                              <m:ctrlPr>
                                <a:rPr lang="en-US" altLang="zh-CN" sz="1800" b="0" i="1" dirty="0">
                                  <a:solidFill>
                                    <a:srgbClr val="244061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>
                                  <a:solidFill>
                                    <a:srgbClr val="244061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altLang="zh-CN" sz="1800" b="0" i="0">
                                  <a:solidFill>
                                    <a:srgbClr val="244061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</m:sup>
                          </m:sSup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sz="1800" b="0" i="1" dirty="0">
                                  <a:solidFill>
                                    <a:srgbClr val="244061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>
                                  <a:solidFill>
                                    <a:srgbClr val="244061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altLang="zh-CN" sz="1800" b="0" i="0">
                                  <a:solidFill>
                                    <a:srgbClr val="244061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,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𝑥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≥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𝑎</m:t>
                          </m:r>
                          <m:r>
                            <a:rPr lang="en-US" altLang="zh-CN" sz="1800" b="0" i="0">
                              <a:solidFill>
                                <a:srgbClr val="244061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.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存在最小值，写出满足条件的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的一个值是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</a:t>
                </a:r>
                <a:r>
                  <a:rPr lang="en-US" altLang="zh-CN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B_7_BD.246_1#f0e2491c6?vaa=1&amp;vcp=1&amp;vop=1&amp;pid=51ed73839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46626"/>
                <a:ext cx="11109960" cy="935355"/>
              </a:xfrm>
              <a:prstGeom prst="rect">
                <a:avLst/>
              </a:prstGeom>
              <a:blipFill>
                <a:blip r:embed="rId3"/>
                <a:stretch>
                  <a:fillRect l="-1317" r="-823" b="-150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247_1#f0e2491c6?vaa=1&amp;vcp=1&amp;vop=1&amp;pid=51ed73839&amp;color=36,64,97&amp;vtp=1&amp;bbb=1"/>
              <p:cNvSpPr/>
              <p:nvPr/>
            </p:nvSpPr>
            <p:spPr>
              <a:xfrm>
                <a:off x="539496" y="1991949"/>
                <a:ext cx="11109960" cy="39605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−3)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单调递减；当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取极小值0.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3,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(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−3)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𝑥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单调递增，当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→−∞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)→−∞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没有最小值，不符合题目要求；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B_7_AS.247_1#f0e2491c6?vaa=1&amp;vcp=1&amp;vop=1&amp;pid=51ed738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91949"/>
                <a:ext cx="11109960" cy="3960559"/>
              </a:xfrm>
              <a:prstGeom prst="rect">
                <a:avLst/>
              </a:prstGeom>
              <a:blipFill>
                <a:blip r:embed="rId4"/>
                <a:stretch>
                  <a:fillRect l="-1317" b="-35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250_1#f0e2491c6?vaa=1&amp;vcp=1&amp;vop=1&amp;pid=51ed73839&amp;color=36,64,97&amp;mp=1&amp;vtp=1&amp;bt=1&amp;bbb=1"/>
              <p:cNvSpPr/>
              <p:nvPr/>
            </p:nvSpPr>
            <p:spPr>
              <a:xfrm>
                <a:off x="539496" y="1220171"/>
                <a:ext cx="11109960" cy="41256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0,0&lt;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&lt;2,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(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−3)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≥2,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题意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0&lt;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&lt;2,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+3≥0</m:t>
                            </m:r>
                          </m:e>
                        </m:eqArr>
                      </m:e>
                    </m:d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≥2,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+3≥(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−3)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</m:e>
                        </m:eqArr>
                      </m:e>
                    </m:d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−3)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均单调递增，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−3)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(2)=1&gt;0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，故②无解.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0≤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B_7_AS.250_1#f0e2491c6?vaa=1&amp;vcp=1&amp;vop=1&amp;pid=51ed73839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0171"/>
                <a:ext cx="11109960" cy="4125659"/>
              </a:xfrm>
              <a:prstGeom prst="rect">
                <a:avLst/>
              </a:prstGeom>
              <a:blipFill>
                <a:blip r:embed="rId3"/>
                <a:stretch>
                  <a:fillRect l="-1317" b="-33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51_1#f0e2491c6?vaa=1&amp;vcp=1&amp;vop=1&amp;pid=51ed73839&amp;color=36,64,97&amp;vtp=1&amp;bbb=1"/>
              <p:cNvSpPr/>
              <p:nvPr/>
            </p:nvSpPr>
            <p:spPr>
              <a:xfrm>
                <a:off x="539496" y="5373388"/>
                <a:ext cx="11109960" cy="3871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1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【答案】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0（答案不唯一）;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B_7_AN.251_1#f0e2491c6?vaa=1&amp;vcp=1&amp;vop=1&amp;pid=51ed7383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73388"/>
                <a:ext cx="11109960" cy="387160"/>
              </a:xfrm>
              <a:prstGeom prst="rect">
                <a:avLst/>
              </a:prstGeom>
              <a:blipFill>
                <a:blip r:embed="rId4"/>
                <a:stretch>
                  <a:fillRect l="-1317" b="-37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52_1#f7087ea49?vcp=1&amp;vop=1&amp;pid=51ed73839&amp;color=36,64,97&amp;vtp=1&amp;bt=1&amp;bbb=1"/>
              <p:cNvSpPr/>
              <p:nvPr/>
            </p:nvSpPr>
            <p:spPr>
              <a:xfrm>
                <a:off x="539496" y="1461217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15.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252_1#f7087ea49?vcp=1&amp;vop=1&amp;pid=51ed73839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61217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253_1#1ddba3508?vcp=1&amp;vop=1&amp;pid=f7087ea49&amp;color=36,64,97&amp;vtp=1&amp;bbb=1"/>
              <p:cNvSpPr/>
              <p:nvPr/>
            </p:nvSpPr>
            <p:spPr>
              <a:xfrm>
                <a:off x="539496" y="1876824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对一切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R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253_1#1ddba3508?vcp=1&amp;vop=1&amp;pid=f7087ea4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76824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254_1#1ddba3508?vcp=1&amp;vop=1&amp;pid=f7087ea49&amp;color=36,64,97&amp;vtp=1&amp;bbb=1"/>
              <p:cNvSpPr/>
              <p:nvPr/>
            </p:nvSpPr>
            <p:spPr>
              <a:xfrm>
                <a:off x="539496" y="2250141"/>
                <a:ext cx="11109960" cy="32878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【解】由题意得，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恒成立，满足题意；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∈(−∞,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处取得极小值，也为最小值.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要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的最大值为1.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AN.254_1#1ddba3508?vcp=1&amp;vop=1&amp;pid=f7087ea4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50141"/>
                <a:ext cx="11109960" cy="3287840"/>
              </a:xfrm>
              <a:prstGeom prst="rect">
                <a:avLst/>
              </a:prstGeom>
              <a:blipFill>
                <a:blip r:embed="rId5"/>
                <a:stretch>
                  <a:fillRect l="-1317" b="-44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55_1#603ab188f?vcp=1&amp;vop=1&amp;pid=f7087ea49&amp;color=36,64,97&amp;vtp=1&amp;bt=1&amp;bbb=1"/>
              <p:cNvSpPr/>
              <p:nvPr/>
            </p:nvSpPr>
            <p:spPr>
              <a:xfrm>
                <a:off x="539496" y="2089264"/>
                <a:ext cx="11109960" cy="4779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证明：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𝑒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+⋯+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2022</m:t>
                            </m:r>
                          </m:den>
                        </m:f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&gt;2023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是自然对数的底数.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255_1#603ab188f?vcp=1&amp;vop=1&amp;pid=f7087ea49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89264"/>
                <a:ext cx="11109960" cy="477965"/>
              </a:xfrm>
              <a:prstGeom prst="rect">
                <a:avLst/>
              </a:prstGeom>
              <a:blipFill>
                <a:blip r:embed="rId3"/>
                <a:stretch>
                  <a:fillRect l="-1317" b="-294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256_1#603ab188f?vcp=1&amp;vop=1&amp;pid=f7087ea49&amp;color=36,64,97&amp;vtp=1&amp;bbb=1"/>
              <p:cNvSpPr/>
              <p:nvPr/>
            </p:nvSpPr>
            <p:spPr>
              <a:xfrm>
                <a:off x="539496" y="2579230"/>
                <a:ext cx="11109960" cy="232581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【证明】当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时，由（1）可知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，当且仅当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时等号成立.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den>
                        </m:f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022</m:t>
                            </m:r>
                          </m:den>
                        </m:f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将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各式相乘可得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+⋯+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022</m:t>
                            </m:r>
                          </m:den>
                        </m:f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×⋯×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+⋯+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022</m:t>
                            </m:r>
                          </m:den>
                        </m:f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AN.256_1#603ab188f?vcp=1&amp;vop=1&amp;pid=f7087ea4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79230"/>
                <a:ext cx="11109960" cy="2325815"/>
              </a:xfrm>
              <a:prstGeom prst="rect">
                <a:avLst/>
              </a:prstGeom>
              <a:blipFill>
                <a:blip r:embed="rId4"/>
                <a:stretch>
                  <a:fillRect l="-1317" b="-602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c56a9c35?vcp=1&amp;pid=1cad8b0f4&amp;color=0,55,96&amp;vtp=1&amp;bt=1&amp;bbb=1"/>
          <p:cNvSpPr/>
          <p:nvPr/>
        </p:nvSpPr>
        <p:spPr>
          <a:xfrm>
            <a:off x="539496" y="828000"/>
            <a:ext cx="11109960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C组</a:t>
            </a:r>
            <a:r>
              <a:rPr lang="en-US" altLang="zh-CN" sz="2400" b="1" i="0" dirty="0">
                <a:solidFill>
                  <a:srgbClr val="00376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新素养</a:t>
            </a:r>
            <a:r>
              <a:rPr lang="en-US" altLang="zh-CN" sz="2400" b="1" i="0" dirty="0">
                <a:solidFill>
                  <a:srgbClr val="00376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新题型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257_1#2806c5f12?vaa=1&amp;vcp=1&amp;vop=1&amp;pid=1c56a9c35&amp;color=36,64,97&amp;vtp=1&amp;bbb=1"/>
              <p:cNvSpPr/>
              <p:nvPr/>
            </p:nvSpPr>
            <p:spPr>
              <a:xfrm>
                <a:off x="539496" y="1361235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16.（多选）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下列选项正确的是(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C_7_BD.257_1#2806c5f12?vaa=1&amp;vcp=1&amp;vop=1&amp;pid=1c56a9c3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1235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257_2#2806c5f12.choices?vaa=1&amp;vcp=1&amp;vop=1&amp;pid=1c56a9c35&amp;color=36,64,97&amp;vtp=1&amp;bbb=1"/>
              <p:cNvSpPr/>
              <p:nvPr/>
            </p:nvSpPr>
            <p:spPr>
              <a:xfrm>
                <a:off x="539496" y="1733256"/>
                <a:ext cx="11109960" cy="173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有最大值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为两个不相等的正数，且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7_BD.257_2#2806c5f12.choices?vaa=1&amp;vcp=1&amp;vop=1&amp;pid=1c56a9c3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33256"/>
                <a:ext cx="11109960" cy="1739900"/>
              </a:xfrm>
              <a:prstGeom prst="rect">
                <a:avLst/>
              </a:prstGeom>
              <a:blipFill>
                <a:blip r:embed="rId4"/>
                <a:stretch>
                  <a:fillRect l="-1317" b="-27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259_1#2806c5f12?htil=4&amp;vaa=1&amp;vcp=1&amp;vop=1&amp;pid=1c56a9c35&amp;color=36,64,97&amp;tib=255,255,255&amp;vtp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6546" y="1193850"/>
            <a:ext cx="1984248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AS.259_2#2806c5f12?htil=4&amp;vaa=1&amp;vcp=1&amp;vop=1&amp;pid=1c56a9c35&amp;color=36,64,97&amp;vtp=1&amp;bt=1&amp;bbb=1&amp;hb=1&amp;hs=1"/>
              <p:cNvSpPr/>
              <p:nvPr/>
            </p:nvSpPr>
            <p:spPr>
              <a:xfrm>
                <a:off x="539496" y="1129842"/>
                <a:ext cx="8997696" cy="20307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对于选项A,由题意可得,函数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则函数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7_AS.259_2#2806c5f12?htil=4&amp;vaa=1&amp;vcp=1&amp;vop=1&amp;pid=1c56a9c35&amp;color=36,64,97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29842"/>
                <a:ext cx="8997696" cy="2030730"/>
              </a:xfrm>
              <a:prstGeom prst="rect">
                <a:avLst/>
              </a:prstGeom>
              <a:blipFill>
                <a:blip r:embed="rId4"/>
                <a:stretch>
                  <a:fillRect l="-1626" b="-69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259_2#2806c5f12?htil=4&amp;vaa=1&amp;vcp=1&amp;vop=1&amp;pid=1c56a9c35&amp;color=36,64,97&amp;vtp=1&amp;bt=1&amp;bbb=1&amp;hb=1&amp;hs=1">
                <a:extLst>
                  <a:ext uri="{FF2B5EF4-FFF2-40B4-BE49-F238E27FC236}">
                    <a16:creationId xmlns:a16="http://schemas.microsoft.com/office/drawing/2014/main" id="{28D3FED1-C863-F0AF-9A93-DBA5991D6AEF}"/>
                  </a:ext>
                </a:extLst>
              </p:cNvPr>
              <p:cNvSpPr/>
              <p:nvPr/>
            </p:nvSpPr>
            <p:spPr>
              <a:xfrm>
                <a:off x="539995" y="3143427"/>
                <a:ext cx="11112011" cy="25258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有最大值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，故A正确；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于选项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B,因为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3(2−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3(2−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4−3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B错误；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对于选项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C,构建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)(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C_7_AS.259_2#2806c5f12?htil=4&amp;vaa=1&amp;vcp=1&amp;vop=1&amp;pid=1c56a9c35&amp;color=36,64,97&amp;vtp=1&amp;bt=1&amp;bbb=1&amp;hb=1&amp;hs=1">
                <a:extLst>
                  <a:ext uri="{FF2B5EF4-FFF2-40B4-BE49-F238E27FC236}">
                    <a16:creationId xmlns:a16="http://schemas.microsoft.com/office/drawing/2014/main" id="{28D3FED1-C863-F0AF-9A93-DBA5991D6A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143427"/>
                <a:ext cx="11112011" cy="2525840"/>
              </a:xfrm>
              <a:prstGeom prst="rect">
                <a:avLst/>
              </a:prstGeom>
              <a:blipFill>
                <a:blip r:embed="rId5"/>
                <a:stretch>
                  <a:fillRect l="-1317" b="-55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259_3#2806c5f12?vaa=1&amp;vcp=1&amp;vop=1&amp;pid=1c56a9c35&amp;color=36,64,97&amp;mp=1&amp;vtp=1&amp;bt=1&amp;bbb=1"/>
              <p:cNvSpPr/>
              <p:nvPr/>
            </p:nvSpPr>
            <p:spPr>
              <a:xfrm>
                <a:off x="539496" y="934802"/>
                <a:ext cx="11109960" cy="5129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)=−1+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，符合题意,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上所述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符合题意，故C正确；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于选项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D,因为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整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理得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选项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A可知函数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→0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)→0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妨设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构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7_AS.259_3#2806c5f12?vaa=1&amp;vcp=1&amp;vop=1&amp;pid=1c56a9c35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4802"/>
                <a:ext cx="11109960" cy="5129340"/>
              </a:xfrm>
              <a:prstGeom prst="rect">
                <a:avLst/>
              </a:prstGeom>
              <a:blipFill>
                <a:blip r:embed="rId3"/>
                <a:stretch>
                  <a:fillRect l="-1317" b="-27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4&amp;si=11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259_4#2806c5f12?vaa=1&amp;vcp=1&amp;vop=1&amp;pid=1c56a9c35&amp;color=36,64,97&amp;mp=1&amp;vtp=1&amp;bt=1&amp;bbb=1"/>
              <p:cNvSpPr/>
              <p:nvPr/>
            </p:nvSpPr>
            <p:spPr>
              <a:xfrm>
                <a:off x="539496" y="1372476"/>
                <a:ext cx="11109960" cy="3859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注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意到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1&lt;2−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，故D正确.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ACD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7_AS.259_4#2806c5f12?vaa=1&amp;vcp=1&amp;vop=1&amp;pid=1c56a9c35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72476"/>
                <a:ext cx="11109960" cy="3859340"/>
              </a:xfrm>
              <a:prstGeom prst="rect">
                <a:avLst/>
              </a:prstGeom>
              <a:blipFill>
                <a:blip r:embed="rId3"/>
                <a:stretch>
                  <a:fillRect l="-1317" b="-36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60_1#2806c5f12?vaa=1&amp;vcp=1&amp;vop=1&amp;pid=1c56a9c35&amp;color=36,64,97&amp;vtp=1&amp;bbb=1"/>
          <p:cNvSpPr/>
          <p:nvPr/>
        </p:nvSpPr>
        <p:spPr>
          <a:xfrm>
            <a:off x="539496" y="5191620"/>
            <a:ext cx="11109960" cy="408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1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【答案】</a:t>
            </a: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ACD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5&amp;si=11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261_1#f5d09e407?vaa=1&amp;vcp=1&amp;vop=1&amp;pid=1c56a9c35&amp;color=36,64,97&amp;vtp=1&amp;bt=1&amp;bbb=1"/>
              <p:cNvSpPr/>
              <p:nvPr/>
            </p:nvSpPr>
            <p:spPr>
              <a:xfrm>
                <a:off x="539496" y="82800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17.（多选）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为自然对数的底数，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则下列结论正确的是(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7_BD.261_1#f5d09e407?vaa=1&amp;vcp=1&amp;vop=1&amp;pid=1c56a9c35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61_2#f5d09e407.choices?vaa=1&amp;vcp=1&amp;vop=1&amp;pid=1c56a9c35&amp;color=36,64,97&amp;vtp=1&amp;bbb=1"/>
              <p:cNvSpPr/>
              <p:nvPr/>
            </p:nvSpPr>
            <p:spPr>
              <a:xfrm>
                <a:off x="539496" y="1200110"/>
                <a:ext cx="1110996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的最小值大于2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𝑃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𝑄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分别是曲线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上的动点，则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𝑃𝑄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)≥(1−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∈(0,+∞)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261_2#f5d09e407.choices?vaa=1&amp;vcp=1&amp;vop=1&amp;pid=1c56a9c3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0110"/>
                <a:ext cx="11109960" cy="1676400"/>
              </a:xfrm>
              <a:prstGeom prst="rect">
                <a:avLst/>
              </a:prstGeom>
              <a:blipFill>
                <a:blip r:embed="rId4"/>
                <a:stretch>
                  <a:fillRect l="-1317" b="-47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262_1#f5d09e407?vaa=1&amp;vcp=1&amp;vop=1&amp;pid=1c56a9c35&amp;color=36,64,97&amp;vtp=1&amp;bbb=1&amp;hb=1"/>
              <p:cNvSpPr/>
              <p:nvPr/>
            </p:nvSpPr>
            <p:spPr>
              <a:xfrm>
                <a:off x="539496" y="2883368"/>
                <a:ext cx="11109960" cy="3136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den>
                        </m:f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存在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,1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,1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单调递增，故A错误；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sup>
                    </m:sSup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7_AS.262_1#f5d09e407?vaa=1&amp;vcp=1&amp;vop=1&amp;pid=1c56a9c35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83368"/>
                <a:ext cx="11109960" cy="3136900"/>
              </a:xfrm>
              <a:prstGeom prst="rect">
                <a:avLst/>
              </a:prstGeom>
              <a:blipFill>
                <a:blip r:embed="rId5"/>
                <a:stretch>
                  <a:fillRect l="-1317" r="-384" b="-13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6&amp;si=11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264_1#f5d09e407?vaa=1&amp;vcp=1&amp;vop=1&amp;pid=1c56a9c35&amp;color=36,64,97&amp;mp=1&amp;vtp=1&amp;bt=1&amp;bbb=1&amp;hb=1"/>
              <p:cNvSpPr/>
              <p:nvPr/>
            </p:nvSpPr>
            <p:spPr>
              <a:xfrm>
                <a:off x="539496" y="1078407"/>
                <a:ext cx="11109960" cy="471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,1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，故B正确；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易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的图象关于直线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对称，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的图象与直线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切于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的图象与直线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切于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(1,0)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𝑃𝑄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𝐴𝐵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，故C正确；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)≥(1−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≥(1−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7_AS.264_1#f5d09e407?vaa=1&amp;vcp=1&amp;vop=1&amp;pid=1c56a9c35&amp;color=36,64,97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8407"/>
                <a:ext cx="11109960" cy="4711700"/>
              </a:xfrm>
              <a:prstGeom prst="rect">
                <a:avLst/>
              </a:prstGeom>
              <a:blipFill>
                <a:blip r:embed="rId3"/>
                <a:stretch>
                  <a:fillRect l="-1317" r="-2086" b="-16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EX.21_1#8165a3339?vcp=1&amp;vop=1&amp;pid=7b5643c8c&amp;color=36,64,97&amp;vtp=1&amp;bt=1&amp;bbb=1&amp;hb=1"/>
              <p:cNvSpPr/>
              <p:nvPr/>
            </p:nvSpPr>
            <p:spPr>
              <a:xfrm>
                <a:off x="539496" y="828000"/>
                <a:ext cx="11109960" cy="545319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【方法总结】（1）不等式恒成立问题的求解策略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已知不等式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为实参数）对任意的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𝐷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恒成立,求参数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.利用导数解决此类问题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时可以运用分离参数法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，其一般步骤如下: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第一步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:将原不等式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𝐷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为实参数）分离,使不等式的一边是参数，另一边不含参数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，即化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的形式;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第二步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：利用导数求出函数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𝐷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的最大（小）值;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第三步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：解不等式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,从而求出参数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如果无法分离参数，可以考虑对参数或自变量进行分类讨论求解.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如果是一元二次不等式恒成立的问题，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那么可以考虑利用二次项系数与判别式的方法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Δ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&lt;(≤)0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Δ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&lt;(≤)0)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求解.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1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1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2）不等式存在性问题的求解策略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“恒成立”与“存在性”问题的求解是“互补”关系，即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对于任意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𝐷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恒成立,应求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;若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存在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𝐷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,使得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成立，应求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的最大值.在具体问题中究竟是求最大值还是最小值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，可以先联想函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“恒成立”是求最大值还是最小值，这样就可以解决相应的“存在性”问题是求最大值还是最小值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.特别需要关注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等号能否取到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，以免细节出错.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7_EX.21_1#8165a3339?vcp=1&amp;vop=1&amp;pid=7b5643c8c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5453190"/>
              </a:xfrm>
              <a:prstGeom prst="rect">
                <a:avLst/>
              </a:prstGeom>
              <a:blipFill>
                <a:blip r:embed="rId3"/>
                <a:stretch>
                  <a:fillRect l="-1317" t="-112" r="-823" b="-25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7&amp;si=11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264_2#f5d09e407?vaa=1&amp;vcp=1&amp;vop=1&amp;pid=1c56a9c35&amp;color=36,64,97&amp;mp=1&amp;vtp=1&amp;bt=1&amp;bbb=1"/>
              <p:cNvSpPr/>
              <p:nvPr/>
            </p:nvSpPr>
            <p:spPr>
              <a:xfrm>
                <a:off x="539496" y="1881999"/>
                <a:ext cx="11109960" cy="28306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𝐻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𝐻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𝐻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𝐻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𝐻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𝐻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，故D正确.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BCD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7_AS.264_2#f5d09e407?vaa=1&amp;vcp=1&amp;vop=1&amp;pid=1c56a9c35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1999"/>
                <a:ext cx="11109960" cy="2830640"/>
              </a:xfrm>
              <a:prstGeom prst="rect">
                <a:avLst/>
              </a:prstGeom>
              <a:blipFill>
                <a:blip r:embed="rId3"/>
                <a:stretch>
                  <a:fillRect l="-1317" b="-49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65_1#f5d09e407?vaa=1&amp;vcp=1&amp;vop=1&amp;pid=1c56a9c35&amp;color=36,64,97&amp;vtp=1&amp;bbb=1"/>
          <p:cNvSpPr/>
          <p:nvPr/>
        </p:nvSpPr>
        <p:spPr>
          <a:xfrm>
            <a:off x="539496" y="4720069"/>
            <a:ext cx="11109960" cy="408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1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【答案】</a:t>
            </a: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BCD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8&amp;si=11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66_1#c4578869f?htil=5&amp;vaa=1&amp;vcp=1&amp;vop=1&amp;pid=1c56a9c35&amp;color=36,64,97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7487" y="2426416"/>
            <a:ext cx="2788920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266_2#c4578869f?htil=5&amp;vaa=1&amp;vcp=1&amp;vop=1&amp;pid=1c56a9c35&amp;color=36,64,97&amp;vtp=1&amp;bt=1&amp;bbb=1&amp;hb=1"/>
              <p:cNvSpPr/>
              <p:nvPr/>
            </p:nvSpPr>
            <p:spPr>
              <a:xfrm>
                <a:off x="539496" y="2325832"/>
                <a:ext cx="818388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18.（多选）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的图象如图所示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，则下列判断正确的是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7_BD.266_2#c4578869f?htil=5&amp;vaa=1&amp;vcp=1&amp;vop=1&amp;pid=1c56a9c35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25832"/>
                <a:ext cx="8183880" cy="770255"/>
              </a:xfrm>
              <a:prstGeom prst="rect">
                <a:avLst/>
              </a:prstGeom>
              <a:blipFill>
                <a:blip r:embed="rId4"/>
                <a:stretch>
                  <a:fillRect l="-1788" b="-182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266_3#c4578869f.choices?htil=5&amp;vaa=1&amp;vcp=1&amp;vop=1&amp;pid=1c56a9c35&amp;color=36,64,97&amp;vtp=1&amp;bbb=1"/>
              <p:cNvSpPr/>
              <p:nvPr/>
            </p:nvSpPr>
            <p:spPr>
              <a:xfrm>
                <a:off x="539496" y="3102438"/>
                <a:ext cx="818388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(−3,−1)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(−1,3)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均单调递减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.5为函数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的零点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.3为函数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的极小值点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(5)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7_BD.266_3#c4578869f.choices?htil=5&amp;vaa=1&amp;vcp=1&amp;vop=1&amp;pid=1c56a9c3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2438"/>
                <a:ext cx="8183880" cy="1611440"/>
              </a:xfrm>
              <a:prstGeom prst="rect">
                <a:avLst/>
              </a:prstGeom>
              <a:blipFill>
                <a:blip r:embed="rId5"/>
                <a:stretch>
                  <a:fillRect l="-1788" b="-87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9&amp;si=11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268_1#c4578869f?vaa=1&amp;vcp=1&amp;vop=1&amp;pid=1c56a9c35&amp;color=36,64,97&amp;vtp=1&amp;bt=1&amp;bbb=1&amp;hb=1"/>
              <p:cNvSpPr/>
              <p:nvPr/>
            </p:nvSpPr>
            <p:spPr>
              <a:xfrm>
                <a:off x="539496" y="828000"/>
                <a:ext cx="11109960" cy="4964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对于A，当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∈(−3,−1)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∈(−1,3)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(−3,−1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(−1,3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上均单调递减，A正确；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B，根据图象可知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的零点，但无法确定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(5)=0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，B错误；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C，由A知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(−1,3)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∈(3,5)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(3,5)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′(3)=0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′(3)=0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的极小值点，C正确；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(5,+∞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(3,5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(5)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，无法确定是最大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值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，D错误.故选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AC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7_AS.268_1#c4578869f?vaa=1&amp;vcp=1&amp;vop=1&amp;pid=1c56a9c35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4964240"/>
              </a:xfrm>
              <a:prstGeom prst="rect">
                <a:avLst/>
              </a:prstGeom>
              <a:blipFill>
                <a:blip r:embed="rId3"/>
                <a:stretch>
                  <a:fillRect l="-1317" r="-1262" b="-28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69_1#c4578869f?vaa=1&amp;vcp=1&amp;vop=1&amp;pid=1c56a9c35&amp;color=36,64,97&amp;vtp=1&amp;bbb=1"/>
          <p:cNvSpPr/>
          <p:nvPr/>
        </p:nvSpPr>
        <p:spPr>
          <a:xfrm>
            <a:off x="539496" y="5701243"/>
            <a:ext cx="11109960" cy="398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1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【答案】</a:t>
            </a: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AC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5#229410d03?vcp=1&amp;pid=a0867442a&amp;color=36,64,97&amp;tib=255,255,255&amp;vtp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84" y="828000"/>
            <a:ext cx="621792" cy="658368"/>
          </a:xfrm>
          <a:prstGeom prst="rect">
            <a:avLst/>
          </a:prstGeom>
        </p:spPr>
      </p:pic>
      <p:sp>
        <p:nvSpPr>
          <p:cNvPr id="3" name="C_5_BD#229410d03?vcp=1&amp;pid=a0867442a&amp;color=61,88,159&amp;vtp=1&amp;bbb=1"/>
          <p:cNvSpPr/>
          <p:nvPr/>
        </p:nvSpPr>
        <p:spPr>
          <a:xfrm>
            <a:off x="1289304" y="946872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易错记</a:t>
            </a:r>
            <a:endParaRPr lang="en-US" altLang="zh-CN" sz="2400" dirty="0"/>
          </a:p>
        </p:txBody>
      </p:sp>
      <p:sp>
        <p:nvSpPr>
          <p:cNvPr id="4" name="C_6_BD#fd3ad5474?vcp=1&amp;pid=229410d03&amp;color=101,101,255&amp;vtp=1&amp;bbb=1"/>
          <p:cNvSpPr/>
          <p:nvPr/>
        </p:nvSpPr>
        <p:spPr>
          <a:xfrm>
            <a:off x="539496" y="1469096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易错点1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误把极值当最值致误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22_1#f7b383c5e?vcp=1&amp;vop=1&amp;pid=fd3ad5474&amp;color=36,64,97&amp;vtp=1&amp;bbb=1"/>
              <p:cNvSpPr/>
              <p:nvPr/>
            </p:nvSpPr>
            <p:spPr>
              <a:xfrm>
                <a:off x="539496" y="19718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[−3,3]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7_BD.22_1#f7b383c5e?vcp=1&amp;vop=1&amp;pid=fd3ad5474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71892"/>
                <a:ext cx="11109960" cy="360680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EX.23_1#f7b383c5e?vcp=1&amp;vop=1&amp;pid=fd3ad5474&amp;color=36,64,97&amp;vtp=1&amp;bbb=1&amp;hb=1"/>
              <p:cNvSpPr/>
              <p:nvPr/>
            </p:nvSpPr>
            <p:spPr>
              <a:xfrm>
                <a:off x="539496" y="2335871"/>
                <a:ext cx="11109960" cy="16084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【错解】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−3=3(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.经验证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为极小值点,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为极大值点，即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为极小值,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为极大值.所以函数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的最大值为2,最小值为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1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b="1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错因分析】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忽视区间端点处的函数值和极值的比较.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QO_7_EX.23_1#f7b383c5e?vcp=1&amp;vop=1&amp;pid=fd3ad5474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35871"/>
                <a:ext cx="11109960" cy="1608455"/>
              </a:xfrm>
              <a:prstGeom prst="rect">
                <a:avLst/>
              </a:prstGeom>
              <a:blipFill>
                <a:blip r:embed="rId5"/>
                <a:stretch>
                  <a:fillRect l="-549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AN.24_1#f7b383c5e?vcp=1&amp;vop=1&amp;pid=fd3ad5474&amp;color=36,64,97&amp;vtp=1&amp;bbb=1"/>
              <p:cNvSpPr/>
              <p:nvPr/>
            </p:nvSpPr>
            <p:spPr>
              <a:xfrm>
                <a:off x="539496" y="3936071"/>
                <a:ext cx="11109960" cy="2030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【正解】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−3=3(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经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验证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为极小值点,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为极大值点，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为极小值,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为极大值.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(−3)=−18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(3)=18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[−3,3]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上的最大值为18，最小值为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7" name="QO_7_AN.24_1#f7b383c5e?vcp=1&amp;vop=1&amp;pid=fd3ad5474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36071"/>
                <a:ext cx="11109960" cy="2030540"/>
              </a:xfrm>
              <a:prstGeom prst="rect">
                <a:avLst/>
              </a:prstGeom>
              <a:blipFill>
                <a:blip r:embed="rId6"/>
                <a:stretch>
                  <a:fillRect l="-1317" b="-66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5_1#8ceec3f0f?vcp=1&amp;vop=1&amp;pid=fd3ad5474&amp;color=36,64,97&amp;vtp=1&amp;bt=1&amp;bbb=1"/>
              <p:cNvSpPr/>
              <p:nvPr/>
            </p:nvSpPr>
            <p:spPr>
              <a:xfrm>
                <a:off x="539496" y="82800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−9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+12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25_1#8ceec3f0f?vcp=1&amp;vop=1&amp;pid=fd3ad5474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26_1#eb573286a?vcp=1&amp;vop=1&amp;pid=8ceec3f0f&amp;color=36,64,97&amp;vtp=1&amp;bbb=1"/>
              <p:cNvSpPr/>
              <p:nvPr/>
            </p:nvSpPr>
            <p:spPr>
              <a:xfrm>
                <a:off x="539496" y="1230907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求曲线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处的切线方程；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26_1#eb573286a?vcp=1&amp;vop=1&amp;pid=8ceec3f0f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0907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27_1#eb573286a?vcp=1&amp;vop=1&amp;pid=8ceec3f0f&amp;color=36,64,97&amp;vtp=1&amp;bbb=1"/>
              <p:cNvSpPr/>
              <p:nvPr/>
            </p:nvSpPr>
            <p:spPr>
              <a:xfrm>
                <a:off x="539496" y="1604224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−18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曲线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处的切线方程的斜率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′(0)=12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，所以切点为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切线方程为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−1=12(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−0)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AN.27_1#eb573286a?vcp=1&amp;vop=1&amp;pid=8ceec3f0f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04224"/>
                <a:ext cx="11109960" cy="1611440"/>
              </a:xfrm>
              <a:prstGeom prst="rect">
                <a:avLst/>
              </a:prstGeom>
              <a:blipFill>
                <a:blip r:embed="rId5"/>
                <a:stretch>
                  <a:fillRect l="-1317" b="-86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28_1#b53374b41?vcp=1&amp;vop=1&amp;pid=8ceec3f0f&amp;color=36,64,97&amp;vtp=1&amp;bbb=1"/>
              <p:cNvSpPr/>
              <p:nvPr/>
            </p:nvSpPr>
            <p:spPr>
              <a:xfrm>
                <a:off x="539496" y="3259097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[−1,3]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上的最大值与最小值.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8_BD.28_1#b53374b41?vcp=1&amp;vop=1&amp;pid=8ceec3f0f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59097"/>
                <a:ext cx="11109960" cy="363665"/>
              </a:xfrm>
              <a:prstGeom prst="rect">
                <a:avLst/>
              </a:prstGeom>
              <a:blipFill>
                <a:blip r:embed="rId6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29_1#b53374b41?vcp=1&amp;vop=1&amp;pid=8ceec3f0f&amp;color=36,64,97&amp;vtp=1&amp;bbb=1"/>
              <p:cNvSpPr/>
              <p:nvPr/>
            </p:nvSpPr>
            <p:spPr>
              <a:xfrm>
                <a:off x="539496" y="3632414"/>
                <a:ext cx="11109960" cy="24496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−18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+12=6(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(1,2)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处取得极大值，在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处取得极小值.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(−1)=−22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(1)=6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(3)=10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[−1,3]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上的最大值为10，最小值为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8_AN.29_1#b53374b41?vcp=1&amp;vop=1&amp;pid=8ceec3f0f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32414"/>
                <a:ext cx="11109960" cy="2449640"/>
              </a:xfrm>
              <a:prstGeom prst="rect">
                <a:avLst/>
              </a:prstGeom>
              <a:blipFill>
                <a:blip r:embed="rId7"/>
                <a:stretch>
                  <a:fillRect l="-1317" b="-54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333be02?vcp=1&amp;pid=229410d03&amp;color=101,101,255&amp;vtp=1&amp;bt=1&amp;bbb=1"/>
          <p:cNvSpPr/>
          <p:nvPr/>
        </p:nvSpPr>
        <p:spPr>
          <a:xfrm>
            <a:off x="539496" y="828000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易错点2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把极值点的取值范围扩大致误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30_1#718261758?vcp=1&amp;vop=1&amp;pid=d7333be02&amp;color=36,64,97&amp;vtp=1&amp;bbb=1"/>
              <p:cNvSpPr/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[−2,1]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上的极大值就是最大值，求实数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BD.30_1#718261758?vcp=1&amp;vop=1&amp;pid=d7333be0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EX.31_1#718261758?vcp=1&amp;vop=1&amp;pid=d7333be02&amp;color=36,64,97&amp;vtp=1&amp;bbb=1&amp;hb=1"/>
              <p:cNvSpPr/>
              <p:nvPr/>
            </p:nvSpPr>
            <p:spPr>
              <a:xfrm>
                <a:off x="539496" y="1688171"/>
                <a:ext cx="11109960" cy="28687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【错解】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导函数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)=−2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)=−2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经验证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的极大值点.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−2≤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−4≤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[−4,2]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1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错因分析】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题干中包含两层含义，第一层是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[−2,1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上存在极大值,第二层是极大值就是最大值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.错解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忽视极值不可在区间端点处取得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7_EX.31_1#718261758?vcp=1&amp;vop=1&amp;pid=d7333be02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88171"/>
                <a:ext cx="11109960" cy="2868740"/>
              </a:xfrm>
              <a:prstGeom prst="rect">
                <a:avLst/>
              </a:prstGeom>
              <a:blipFill>
                <a:blip r:embed="rId4"/>
                <a:stretch>
                  <a:fillRect l="-1317" r="-768" b="-46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32_1#718261758?vcp=1&amp;vop=1&amp;pid=d7333be02&amp;color=36,64,97&amp;vtp=1&amp;bbb=1&amp;hb=1"/>
              <p:cNvSpPr/>
              <p:nvPr/>
            </p:nvSpPr>
            <p:spPr>
              <a:xfrm>
                <a:off x="539496" y="4532971"/>
                <a:ext cx="11109960" cy="105029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【正解】导函数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，经验证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的极大值点. 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由题意得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−2&lt;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−4&lt;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，故实数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(−4,2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O_7_AN.32_1#718261758?vcp=1&amp;vop=1&amp;pid=d7333be02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32971"/>
                <a:ext cx="11109960" cy="1050290"/>
              </a:xfrm>
              <a:prstGeom prst="rect">
                <a:avLst/>
              </a:prstGeom>
              <a:blipFill>
                <a:blip r:embed="rId5"/>
                <a:stretch>
                  <a:fillRect l="-1317" r="-329" b="-75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3_1#fead51dce?vaa=1&amp;vcp=1&amp;vop=1&amp;pid=d7333be02&amp;color=36,64,97&amp;vtp=1&amp;bt=1&amp;bbb=1"/>
              <p:cNvSpPr/>
              <p:nvPr/>
            </p:nvSpPr>
            <p:spPr>
              <a:xfrm>
                <a:off x="539496" y="1163274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−9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上的极小值也是最小值,则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7_BD.33_1#fead51dce?vaa=1&amp;vcp=1&amp;vop=1&amp;pid=d7333be02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3274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t="-3390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35_1#fead51dce.blank?vaa=1&amp;vcp=1&amp;vop=1&amp;pid=d7333be02&amp;color=36,64,97&amp;vpa=5&amp;vtp=1&amp;bbb=1"/>
              <p:cNvSpPr/>
              <p:nvPr/>
            </p:nvSpPr>
            <p:spPr>
              <a:xfrm>
                <a:off x="10064559" y="1205311"/>
                <a:ext cx="765175" cy="26066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[−3,3)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35_1#fead51dce.blank?vaa=1&amp;vcp=1&amp;vop=1&amp;pid=d7333be02&amp;color=36,64,97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4559" y="1205311"/>
                <a:ext cx="765175" cy="260668"/>
              </a:xfrm>
              <a:prstGeom prst="rect">
                <a:avLst/>
              </a:prstGeom>
              <a:blipFill>
                <a:blip r:embed="rId4"/>
                <a:stretch>
                  <a:fillRect l="-6349" t="-7143" r="-7143" b="-452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34_1#fead51dce?vaa=1&amp;vcp=1&amp;vop=1&amp;pid=d7333be02&amp;color=36,64,97&amp;vtp=1&amp;bbb=1&amp;hb=1"/>
              <p:cNvSpPr/>
              <p:nvPr/>
            </p:nvSpPr>
            <p:spPr>
              <a:xfrm>
                <a:off x="539496" y="1533860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−9=3(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−3)(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的极小值为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(3)=−27+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(−3)=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(3)=−27+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,作出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的大致图象如图所示.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7_AS.34_1#fead51dce?vaa=1&amp;vcp=1&amp;vop=1&amp;pid=d7333be02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3860"/>
                <a:ext cx="11109960" cy="1192340"/>
              </a:xfrm>
              <a:prstGeom prst="rect">
                <a:avLst/>
              </a:prstGeom>
              <a:blipFill>
                <a:blip r:embed="rId5"/>
                <a:stretch>
                  <a:fillRect l="-1317" r="-439" b="-117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AS.34_2#fead51dce?vaa=1&amp;vcp=1&amp;vop=1&amp;pid=d7333be02&amp;color=36,64,97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5504" y="2854660"/>
            <a:ext cx="1847088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34_3#fead51dce?vaa=1&amp;vcp=1&amp;vop=1&amp;pid=d7333be02&amp;color=36,64,97&amp;vtp=1&amp;bbb=1&amp;hb=1"/>
              <p:cNvSpPr/>
              <p:nvPr/>
            </p:nvSpPr>
            <p:spPr>
              <a:xfrm>
                <a:off x="539496" y="5127960"/>
                <a:ext cx="11109960" cy="773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−9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上的极小值也是最小值,所以由图可知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−3≤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范围是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[−3,3)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6" name="QB_7_AS.34_3#fead51dce?vaa=1&amp;vcp=1&amp;vop=1&amp;pid=d7333be02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27960"/>
                <a:ext cx="11109960" cy="773240"/>
              </a:xfrm>
              <a:prstGeom prst="rect">
                <a:avLst/>
              </a:prstGeom>
              <a:blipFill>
                <a:blip r:embed="rId7"/>
                <a:stretch>
                  <a:fillRect l="-1317" r="-329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5#250f8c2d3?vcp=1&amp;pid=a0867442a&amp;color=36,64,97&amp;tib=255,255,255&amp;vtp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84" y="828000"/>
            <a:ext cx="512064" cy="548640"/>
          </a:xfrm>
          <a:prstGeom prst="rect">
            <a:avLst/>
          </a:prstGeom>
        </p:spPr>
      </p:pic>
      <p:sp>
        <p:nvSpPr>
          <p:cNvPr id="3" name="C_5_BD#250f8c2d3?vcp=1&amp;pid=a0867442a&amp;color=61,88,159&amp;vtp=1&amp;bbb=1"/>
          <p:cNvSpPr/>
          <p:nvPr/>
        </p:nvSpPr>
        <p:spPr>
          <a:xfrm>
            <a:off x="1225296" y="846288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题型诀</a:t>
            </a:r>
            <a:endParaRPr lang="en-US" altLang="zh-CN" sz="2400" dirty="0"/>
          </a:p>
        </p:txBody>
      </p:sp>
      <p:sp>
        <p:nvSpPr>
          <p:cNvPr id="4" name="C_6_BD#b7c032d83?vcp=1&amp;pid=250f8c2d3&amp;color=0,55,96&amp;vtp=1&amp;bbb=1"/>
          <p:cNvSpPr/>
          <p:nvPr/>
        </p:nvSpPr>
        <p:spPr>
          <a:xfrm>
            <a:off x="539496" y="1367496"/>
            <a:ext cx="11109960" cy="4436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8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基础应用</a:t>
            </a:r>
            <a:endParaRPr lang="en-US" altLang="zh-CN" sz="2400" dirty="0"/>
          </a:p>
        </p:txBody>
      </p:sp>
      <p:sp>
        <p:nvSpPr>
          <p:cNvPr id="5" name="C_7_BD#11a0d2d57?vcp=1&amp;pid=b7c032d83&amp;color=101,101,255&amp;vtp=1&amp;bbb=1"/>
          <p:cNvSpPr/>
          <p:nvPr/>
        </p:nvSpPr>
        <p:spPr>
          <a:xfrm>
            <a:off x="539496" y="1855296"/>
            <a:ext cx="11109960" cy="402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题型1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求不含参数的函数的最值</a:t>
            </a:r>
            <a:endParaRPr lang="en-US" altLang="zh-CN" sz="2200" dirty="0"/>
          </a:p>
        </p:txBody>
      </p:sp>
      <p:sp>
        <p:nvSpPr>
          <p:cNvPr id="6" name="QO_8_BD.37_1#43f54fd00?vcp=1&amp;vop=1&amp;pid=11a0d2d57&amp;color=36,64,97&amp;vtp=1&amp;bbb=1"/>
          <p:cNvSpPr/>
          <p:nvPr/>
        </p:nvSpPr>
        <p:spPr>
          <a:xfrm>
            <a:off x="539496" y="2316502"/>
            <a:ext cx="11109960" cy="322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800"/>
              </a:lnSpc>
            </a:pP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例1</a:t>
            </a:r>
            <a:r>
              <a:rPr lang="en-US" altLang="zh-CN" sz="1800" b="1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求下列各函数的最值：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9_BD.38_1#79cd21cbf?vcp=1&amp;vop=1&amp;pid=43f54fd00&amp;color=36,64,97&amp;vtp=1&amp;bbb=1"/>
              <p:cNvSpPr/>
              <p:nvPr/>
            </p:nvSpPr>
            <p:spPr>
              <a:xfrm>
                <a:off x="539496" y="2681184"/>
                <a:ext cx="11109960" cy="3251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∈[−2,4]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7" name="QO_9_BD.38_1#79cd21cbf?vcp=1&amp;vop=1&amp;pid=43f54fd0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81184"/>
                <a:ext cx="11109960" cy="325184"/>
              </a:xfrm>
              <a:prstGeom prst="rect">
                <a:avLst/>
              </a:prstGeom>
              <a:blipFill>
                <a:blip r:embed="rId4"/>
                <a:stretch>
                  <a:fillRect l="-1317" t="-9434" b="-433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9_AN.39_1#79cd21cbf?vcp=1&amp;vop=1&amp;pid=43f54fd00&amp;color=36,64,97&amp;vtp=1&amp;bbb=1"/>
              <p:cNvSpPr/>
              <p:nvPr/>
            </p:nvSpPr>
            <p:spPr>
              <a:xfrm>
                <a:off x="539496" y="3013226"/>
                <a:ext cx="11109960" cy="10623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变化时，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的变化情况如表：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8" name="QO_9_AN.39_1#79cd21cbf?vcp=1&amp;vop=1&amp;pid=43f54fd0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13226"/>
                <a:ext cx="11109960" cy="1062355"/>
              </a:xfrm>
              <a:prstGeom prst="rect">
                <a:avLst/>
              </a:prstGeom>
              <a:blipFill>
                <a:blip r:embed="rId5"/>
                <a:stretch>
                  <a:fillRect l="-1317" t="-2286" b="-131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QO_9_AN.39_2#79cd21cbf?colgroup=6,4,6,4,6,6,6,4&amp;vcp=1&amp;vop=1&amp;pid=43f54fd00&amp;color=36,64,97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8783893"/>
                  </p:ext>
                </p:extLst>
              </p:nvPr>
            </p:nvGraphicFramePr>
            <p:xfrm>
              <a:off x="539496" y="4206897"/>
              <a:ext cx="11091672" cy="1188150"/>
            </p:xfrm>
            <a:graphic>
              <a:graphicData uri="http://schemas.openxmlformats.org/drawingml/2006/table">
                <a:tbl>
                  <a:tblPr/>
                  <a:tblGrid>
                    <a:gridCol w="1554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3960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−2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(−2,0)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(0,2)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(2,4)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960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𝑓</m:t>
                              </m:r>
                              <m:r>
                                <m:rPr>
                                  <m:nor/>
                                </m:rP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 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′(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-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60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𝑓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−37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↗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极大值3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↘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极小值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−5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↗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QO_9_AN.39_2#79cd21cbf?colgroup=6,4,6,4,6,6,6,4&amp;vcp=1&amp;vop=1&amp;pid=43f54fd00&amp;color=36,64,97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8783893"/>
                  </p:ext>
                </p:extLst>
              </p:nvPr>
            </p:nvGraphicFramePr>
            <p:xfrm>
              <a:off x="539496" y="4206897"/>
              <a:ext cx="11091672" cy="1188150"/>
            </p:xfrm>
            <a:graphic>
              <a:graphicData uri="http://schemas.openxmlformats.org/drawingml/2006/table">
                <a:tbl>
                  <a:tblPr/>
                  <a:tblGrid>
                    <a:gridCol w="1554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3960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92" t="-1538" r="-614510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40659" t="-1538" r="-760989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71765" t="-1538" r="-443137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42745" t="-1538" r="-272157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42745" t="-1538" r="-72157" b="-2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960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92" t="-100000" r="-614510" b="-1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71765" t="-100000" r="-443137" b="-1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-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42745" t="-100000" r="-72157" b="-1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60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92" t="-203077" r="-614510" b="-24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40659" t="-203077" r="-760989" b="-24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71765" t="-203077" r="-443137" b="-24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极大值3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42745" t="-203077" r="-272157" b="-24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442745" t="-203077" r="-172157" b="-24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42745" t="-203077" r="-72157" b="-24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O_9_AN.39_3#79cd21cbf?vcp=1&amp;vop=1&amp;pid=43f54fd00&amp;color=36,64,97&amp;vtp=1&amp;bbb=1"/>
              <p:cNvSpPr/>
              <p:nvPr/>
            </p:nvSpPr>
            <p:spPr>
              <a:xfrm>
                <a:off x="539496" y="5527697"/>
                <a:ext cx="11109960" cy="6938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取最大值35;</a:t>
                </a:r>
                <a:endParaRPr lang="en-US" altLang="zh-CN" sz="1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取最小值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O_9_AN.39_3#79cd21cbf?vcp=1&amp;vop=1&amp;pid=43f54fd0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27697"/>
                <a:ext cx="11109960" cy="693865"/>
              </a:xfrm>
              <a:prstGeom prst="rect">
                <a:avLst/>
              </a:prstGeom>
              <a:blipFill>
                <a:blip r:embed="rId7"/>
                <a:stretch>
                  <a:fillRect l="-1317" t="-3509" b="-192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0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40_1#a171d5709?vcp=1&amp;vop=1&amp;pid=43f54fd00&amp;color=36,64,97&amp;vtp=1&amp;bt=1&amp;bbb=1"/>
              <p:cNvSpPr/>
              <p:nvPr/>
            </p:nvSpPr>
            <p:spPr>
              <a:xfrm>
                <a:off x="539496" y="2103265"/>
                <a:ext cx="11109960" cy="3632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∈[2,5]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40_1#a171d5709?vcp=1&amp;vop=1&amp;pid=43f54fd0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03265"/>
                <a:ext cx="11109960" cy="363284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41_1#a171d5709?vcp=1&amp;vop=1&amp;pid=43f54fd00&amp;color=36,64,97&amp;vtp=1&amp;bbb=1"/>
              <p:cNvSpPr/>
              <p:nvPr/>
            </p:nvSpPr>
            <p:spPr>
              <a:xfrm>
                <a:off x="539496" y="2476899"/>
                <a:ext cx="11109960" cy="245859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−3)=−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[2,5]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[2,5]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取得最大值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取得最小值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(5)=−22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41_1#a171d5709?vcp=1&amp;vop=1&amp;pid=43f54fd0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6899"/>
                <a:ext cx="11109960" cy="2458593"/>
              </a:xfrm>
              <a:prstGeom prst="rect">
                <a:avLst/>
              </a:prstGeom>
              <a:blipFill>
                <a:blip r:embed="rId4"/>
                <a:stretch>
                  <a:fillRect l="-1317" b="-56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EX.42_1#43f54fd00?vcp=1&amp;vop=1&amp;pid=11a0d2d57&amp;color=36,64,97&amp;mp=1&amp;vtp=1&amp;bt=1&amp;bbb=1"/>
              <p:cNvSpPr/>
              <p:nvPr/>
            </p:nvSpPr>
            <p:spPr>
              <a:xfrm>
                <a:off x="539496" y="1482013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【思路分析】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讨论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下结论.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EX.42_1#43f54fd00?vcp=1&amp;vop=1&amp;pid=11a0d2d57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82013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EX.43_1#43f54fd00?vcp=1&amp;vop=1&amp;pid=11a0d2d57&amp;color=36,64,97&amp;vtp=1&amp;bbb=1&amp;hb=1"/>
              <p:cNvSpPr/>
              <p:nvPr/>
            </p:nvSpPr>
            <p:spPr>
              <a:xfrm>
                <a:off x="539496" y="1842947"/>
                <a:ext cx="11109960" cy="37039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【方法总结】求给定闭区间上函数最值的一般步骤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第一步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（求定义域）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：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的定义域;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第二步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：（求导数）求函数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的导数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第三步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：（求极值）求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在给定闭区间上的单调区间和极值；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第四步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：（求端点处函数值）求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在给定闭区间上的端点处函数值；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第五步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：（求最值）将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在给定闭区间的各极值与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在给定闭区间上的端点处函数值进行比较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，确定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的最大值与最小值；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第六步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：（反思）反思回顾，查看关键点、易错点和解题规范.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1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b="1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注意</a:t>
                </a:r>
                <a:r>
                  <a:rPr lang="en-US" altLang="zh-CN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的定义域是开区间且只有一个极值点，则该极值点就是最值点.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8_EX.43_1#43f54fd00?vcp=1&amp;vop=1&amp;pid=11a0d2d57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2947"/>
                <a:ext cx="11109960" cy="3703955"/>
              </a:xfrm>
              <a:prstGeom prst="rect">
                <a:avLst/>
              </a:prstGeom>
              <a:blipFill>
                <a:blip r:embed="rId4"/>
                <a:stretch>
                  <a:fillRect l="-988" r="-110" b="-37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e233293e8.fixed?vcp=1&amp;color=36,64,97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752" y="2020824"/>
            <a:ext cx="2414016" cy="1344168"/>
          </a:xfrm>
          <a:prstGeom prst="rect">
            <a:avLst/>
          </a:prstGeom>
        </p:spPr>
      </p:pic>
      <p:sp>
        <p:nvSpPr>
          <p:cNvPr id="3" name="C_1_BD#e233293e8.fixed?vcp=1&amp;color=61,88,159&amp;vtp=1&amp;bbb=1"/>
          <p:cNvSpPr/>
          <p:nvPr/>
        </p:nvSpPr>
        <p:spPr>
          <a:xfrm>
            <a:off x="4946904" y="2093976"/>
            <a:ext cx="2304288" cy="93268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endParaRPr lang="en-US" altLang="zh-CN" sz="5400" dirty="0"/>
          </a:p>
        </p:txBody>
      </p:sp>
      <p:sp>
        <p:nvSpPr>
          <p:cNvPr id="4" name="C_1_BD#e233293e8.fixed?vcp=1&amp;color=61,88,159&amp;vtp=1&amp;bbb=1"/>
          <p:cNvSpPr/>
          <p:nvPr/>
        </p:nvSpPr>
        <p:spPr>
          <a:xfrm>
            <a:off x="0" y="3657600"/>
            <a:ext cx="12188952" cy="92354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导数及其应用</a:t>
            </a:r>
            <a:endParaRPr lang="en-US" altLang="zh-CN" sz="5400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44_1#6707b6e2a?vaa=1&amp;vcp=1&amp;vop=1&amp;pid=11a0d2d57&amp;color=36,64,97&amp;vtp=1&amp;bt=1&amp;bbb=1"/>
              <p:cNvSpPr/>
              <p:nvPr/>
            </p:nvSpPr>
            <p:spPr>
              <a:xfrm>
                <a:off x="539496" y="939628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(−2,2)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，解析式为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则下列结论中正确的是(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8_BD.44_1#6707b6e2a?vaa=1&amp;vcp=1&amp;vop=1&amp;pid=11a0d2d57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9628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44_2#6707b6e2a.choices?vaa=1&amp;vcp=1&amp;vop=1&amp;pid=11a0d2d57&amp;color=36,64,97&amp;vtp=1&amp;bbb=1"/>
              <p:cNvSpPr/>
              <p:nvPr/>
            </p:nvSpPr>
            <p:spPr>
              <a:xfrm>
                <a:off x="539496" y="1311738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  <a:tabLst>
                    <a:tab pos="5662930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既有最小值也有最大值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有最小值但没有最大值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  <a:tabLst>
                    <a:tab pos="5662930" algn="l"/>
                  </a:tabLst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恰有一个极小值点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恰有两个极大值点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8_BD.44_2#6707b6e2a.choices?vaa=1&amp;vcp=1&amp;vop=1&amp;pid=11a0d2d57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11738"/>
                <a:ext cx="11109960" cy="770255"/>
              </a:xfrm>
              <a:prstGeom prst="rect">
                <a:avLst/>
              </a:prstGeom>
              <a:blipFill>
                <a:blip r:embed="rId4"/>
                <a:stretch>
                  <a:fillRect l="-1317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45_1#6707b6e2a?vaa=1&amp;vcp=1&amp;vop=1&amp;pid=11a0d2d57&amp;color=36,64,97&amp;vtp=1&amp;bbb=1&amp;hb=1"/>
              <p:cNvSpPr/>
              <p:nvPr/>
            </p:nvSpPr>
            <p:spPr>
              <a:xfrm>
                <a:off x="539496" y="2093423"/>
                <a:ext cx="11109960" cy="37446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∈(−2,2)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−8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=±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=±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处取得极小值，在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处取得极大值，故C，D错误.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(−2)=(−2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−4×(−2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(0)=1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rad>
                      <m:radPr>
                        <m:degHide m:val="on"/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ad>
                      <m:radPr>
                        <m:degHide m:val="on"/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</m:t>
                    </m:r>
                    <m:rad>
                      <m:radPr>
                        <m:degHide m:val="on"/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  <m:sSup>
                      <m:sSup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−4×(</m:t>
                    </m:r>
                    <m:rad>
                      <m:radPr>
                        <m:degHide m:val="on"/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  <m:sSup>
                      <m:sSup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8_AS.45_1#6707b6e2a?vaa=1&amp;vcp=1&amp;vop=1&amp;pid=11a0d2d57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93423"/>
                <a:ext cx="11109960" cy="3744659"/>
              </a:xfrm>
              <a:prstGeom prst="rect">
                <a:avLst/>
              </a:prstGeom>
              <a:blipFill>
                <a:blip r:embed="rId5"/>
                <a:stretch>
                  <a:fillRect l="-1317" b="-374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AS.47_1#6707b6e2a?vaa=1&amp;vcp=1&amp;vop=1&amp;pid=11a0d2d57&amp;color=36,64,97&amp;mp=1&amp;vtp=1&amp;bt=1&amp;bbb=1"/>
              <p:cNvSpPr/>
              <p:nvPr/>
            </p:nvSpPr>
            <p:spPr>
              <a:xfrm>
                <a:off x="539496" y="2914160"/>
                <a:ext cx="11109960" cy="773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既有最小值也有最大值.</a:t>
                </a:r>
                <a:endParaRPr lang="en-US" altLang="zh-CN" sz="1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C_8_AS.47_1#6707b6e2a?vaa=1&amp;vcp=1&amp;vop=1&amp;pid=11a0d2d57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14160"/>
                <a:ext cx="11109960" cy="773240"/>
              </a:xfrm>
              <a:prstGeom prst="rect">
                <a:avLst/>
              </a:prstGeom>
              <a:blipFill>
                <a:blip r:embed="rId3"/>
                <a:stretch>
                  <a:fillRect l="-1317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48_1#6707b6e2a?vaa=1&amp;vcp=1&amp;vop=1&amp;pid=11a0d2d57&amp;color=36,64,97&amp;vtp=1&amp;bbb=1"/>
          <p:cNvSpPr/>
          <p:nvPr/>
        </p:nvSpPr>
        <p:spPr>
          <a:xfrm>
            <a:off x="539496" y="3733120"/>
            <a:ext cx="11109960" cy="408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1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【答案】</a:t>
            </a: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49_1#8d3f62838?vaa=1&amp;vcp=1&amp;vop=1&amp;pid=11a0d2d57&amp;color=36,64,97&amp;vtp=1&amp;bt=1&amp;bbb=1"/>
              <p:cNvSpPr/>
              <p:nvPr/>
            </p:nvSpPr>
            <p:spPr>
              <a:xfrm>
                <a:off x="539496" y="1320977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8_BD.49_1#8d3f62838?vaa=1&amp;vcp=1&amp;vop=1&amp;pid=11a0d2d57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0977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51_1#8d3f62838.bracket?vaa=1&amp;vcp=1&amp;vop=1&amp;pid=11a0d2d57&amp;color=36,64,97&amp;vpa=7&amp;vtp=1"/>
          <p:cNvSpPr/>
          <p:nvPr/>
        </p:nvSpPr>
        <p:spPr>
          <a:xfrm>
            <a:off x="4764278" y="1400479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49_2#8d3f62838.choices?vaa=1&amp;vcp=1&amp;vop=1&amp;pid=11a0d2d57&amp;color=36,64,97&amp;vtp=1&amp;bbb=1"/>
              <p:cNvSpPr/>
              <p:nvPr/>
            </p:nvSpPr>
            <p:spPr>
              <a:xfrm>
                <a:off x="539496" y="1693087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  <a:tabLst>
                    <a:tab pos="5662930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4−4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2−4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  <a:tabLst>
                    <a:tab pos="5662930" algn="l"/>
                  </a:tabLst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2−4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无最小值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8_BD.49_2#8d3f62838.choices?vaa=1&amp;vcp=1&amp;vop=1&amp;pid=11a0d2d57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93087"/>
                <a:ext cx="11109960" cy="770255"/>
              </a:xfrm>
              <a:prstGeom prst="rect">
                <a:avLst/>
              </a:prstGeom>
              <a:blipFill>
                <a:blip r:embed="rId4"/>
                <a:stretch>
                  <a:fillRect l="-1317" b="-182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50_1#8d3f62838?vaa=1&amp;vcp=1&amp;vop=1&amp;pid=11a0d2d57&amp;color=36,64,97&amp;vtp=1&amp;bbb=1"/>
              <p:cNvSpPr/>
              <p:nvPr/>
            </p:nvSpPr>
            <p:spPr>
              <a:xfrm>
                <a:off x="539496" y="2474772"/>
                <a:ext cx="11109960" cy="28687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′(1)−4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∈(0,2)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单调递减；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∈(2,+∞)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单调递增．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(2)=4−4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，无最大值．故选A.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8_AS.50_1#8d3f62838?vaa=1&amp;vcp=1&amp;vop=1&amp;pid=11a0d2d57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4772"/>
                <a:ext cx="11109960" cy="2868740"/>
              </a:xfrm>
              <a:prstGeom prst="rect">
                <a:avLst/>
              </a:prstGeom>
              <a:blipFill>
                <a:blip r:embed="rId5"/>
                <a:stretch>
                  <a:fillRect l="-1317" b="-46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53_1#b65855698?vaa=1&amp;vcp=1&amp;vop=1&amp;pid=11a0d2d57&amp;color=36,64,97&amp;vtp=1&amp;bt=1&amp;bbb=1"/>
              <p:cNvSpPr/>
              <p:nvPr/>
            </p:nvSpPr>
            <p:spPr>
              <a:xfrm>
                <a:off x="539496" y="2280398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)=(−2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+3)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[0,1]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上的最大值和最小值分别记为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𝑀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𝑁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𝑀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𝑁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8_BD.53_1#b65855698?vaa=1&amp;vcp=1&amp;vop=1&amp;pid=11a0d2d57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80398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t="-3390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55_1#b65855698.blank?vaa=1&amp;vcp=1&amp;vop=1&amp;pid=11a0d2d57&amp;color=36,64,97&amp;vpa=8&amp;vtp=1&amp;bbb=1"/>
              <p:cNvSpPr/>
              <p:nvPr/>
            </p:nvSpPr>
            <p:spPr>
              <a:xfrm>
                <a:off x="9718549" y="2313419"/>
                <a:ext cx="877189" cy="27216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</m:rad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B_8_AN.55_1#b65855698.blank?vaa=1&amp;vcp=1&amp;vop=1&amp;pid=11a0d2d57&amp;color=36,64,97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8549" y="2313419"/>
                <a:ext cx="877189" cy="272161"/>
              </a:xfrm>
              <a:prstGeom prst="rect">
                <a:avLst/>
              </a:prstGeom>
              <a:blipFill>
                <a:blip r:embed="rId4"/>
                <a:stretch>
                  <a:fillRect l="-9722" t="-28889" b="-53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54_1#b65855698?vaa=1&amp;vcp=1&amp;vop=1&amp;pid=11a0d2d57&amp;color=36,64,97&amp;vtp=1&amp;bbb=1&amp;hb=1"/>
              <p:cNvSpPr/>
              <p:nvPr/>
            </p:nvSpPr>
            <p:spPr>
              <a:xfrm>
                <a:off x="539496" y="2650985"/>
                <a:ext cx="11109960" cy="211569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，令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单调递增；当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</m:oMath>
                </a14:m>
                <a:r>
                  <a:rPr lang="zh-CN" altLang="en-US" sz="1800" b="0" i="0">
                    <a:solidFill>
                      <a:srgbClr val="003760"/>
                    </a:solidFill>
                    <a:latin typeface="Cambria Math" pitchFamily="34" charset="0"/>
                    <a:ea typeface="Cambria Math" pitchFamily="34" charset="-122"/>
                    <a:cs typeface="Cambria Math" pitchFamily="34" charset="-120"/>
                  </a:rPr>
                  <a:t> 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</m:t>
                    </m:r>
                    <m:r>
                      <a:rPr lang="en-US" altLang="zh-CN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𝑀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</m:rad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𝑁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𝑀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𝑁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</m:ra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8_AS.54_1#b65855698?vaa=1&amp;vcp=1&amp;vop=1&amp;pid=11a0d2d57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50985"/>
                <a:ext cx="11109960" cy="2115693"/>
              </a:xfrm>
              <a:prstGeom prst="rect">
                <a:avLst/>
              </a:prstGeom>
              <a:blipFill>
                <a:blip r:embed="rId5"/>
                <a:stretch>
                  <a:fillRect l="-1317" b="-662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57_1#58e6c806b?vcp=1&amp;vop=1&amp;pid=11a0d2d57&amp;color=36,64,97&amp;vtp=1&amp;bt=1&amp;bbb=1"/>
              <p:cNvSpPr/>
              <p:nvPr/>
            </p:nvSpPr>
            <p:spPr>
              <a:xfrm>
                <a:off x="539496" y="198328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1-4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R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处取得极小值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57_1#58e6c806b?vcp=1&amp;vop=1&amp;pid=11a0d2d57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328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58_1#cbc282864?vcp=1&amp;vop=1&amp;pid=58e6c806b&amp;color=36,64,97&amp;vtp=1&amp;bbb=1"/>
              <p:cNvSpPr/>
              <p:nvPr/>
            </p:nvSpPr>
            <p:spPr>
              <a:xfrm>
                <a:off x="539496" y="2395333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f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58_1#cbc282864?vcp=1&amp;vop=1&amp;pid=58e6c806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95333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59_1#cbc282864?vcp=1&amp;vop=1&amp;pid=58e6c806b&amp;color=36,64,97&amp;vtp=1&amp;bbb=1"/>
              <p:cNvSpPr/>
              <p:nvPr/>
            </p:nvSpPr>
            <p:spPr>
              <a:xfrm>
                <a:off x="539496" y="2768650"/>
                <a:ext cx="11109960" cy="18650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依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题意可得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𝑓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 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(2)=12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+4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𝑓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(2)=8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+4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=−4,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(−1)=−4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59_1#cbc282864?vcp=1&amp;vop=1&amp;pid=58e6c806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650"/>
                <a:ext cx="11109960" cy="1865059"/>
              </a:xfrm>
              <a:prstGeom prst="rect">
                <a:avLst/>
              </a:prstGeom>
              <a:blipFill>
                <a:blip r:embed="rId5"/>
                <a:stretch>
                  <a:fillRect l="-1317" b="-75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61_1#e9f544eb5?vcp=1&amp;vop=1&amp;pid=58e6c806b&amp;color=36,64,97&amp;vtp=1&amp;bt=1&amp;bbb=1"/>
              <p:cNvSpPr/>
              <p:nvPr/>
            </p:nvSpPr>
            <p:spPr>
              <a:xfrm>
                <a:off x="539496" y="2080722"/>
                <a:ext cx="11109960" cy="28687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∈[−1,4]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∈(0,2)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∈(−1,0)∪(2,4)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[0,2]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[−1,0)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(2,4]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(4)=16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[−1,4]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上的最大值为16.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61_1#e9f544eb5?vcp=1&amp;vop=1&amp;pid=58e6c806b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80722"/>
                <a:ext cx="11109960" cy="2868740"/>
              </a:xfrm>
              <a:prstGeom prst="rect">
                <a:avLst/>
              </a:prstGeom>
              <a:blipFill>
                <a:blip r:embed="rId3"/>
                <a:stretch>
                  <a:fillRect l="-1317" b="-4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9_BD.60_1#e9f544eb5?vcp=1&amp;vop=1&amp;pid=58e6c806b&amp;color=36,64,97&amp;vtp=1&amp;bbb=1"/>
              <p:cNvSpPr/>
              <p:nvPr/>
            </p:nvSpPr>
            <p:spPr>
              <a:xfrm>
                <a:off x="539496" y="1723309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f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[−1,4]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上的最大值．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O_9_BD.60_1#e9f544eb5?vcp=1&amp;vop=1&amp;pid=58e6c806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23309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4895813f?vcp=1&amp;pid=b7c032d83&amp;color=101,101,255&amp;vtp=1&amp;bt=1&amp;bbb=1"/>
          <p:cNvSpPr/>
          <p:nvPr/>
        </p:nvSpPr>
        <p:spPr>
          <a:xfrm>
            <a:off x="539496" y="828000"/>
            <a:ext cx="11109960" cy="445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题型2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求含参数的函数的最值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62_1#0189f107b?vcp=1&amp;vop=1&amp;pid=34895813f&amp;color=36,64,97&amp;vtp=1&amp;bbb=1"/>
              <p:cNvSpPr/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上的最小值.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62_1#0189f107b?vcp=1&amp;vop=1&amp;pid=34895813f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63_1#0189f107b?vcp=1&amp;vop=1&amp;pid=34895813f&amp;color=36,64,97&amp;vtp=1&amp;bbb=1&amp;hb=1">
                <a:extLst>
                  <a:ext uri="{FF2B5EF4-FFF2-40B4-BE49-F238E27FC236}">
                    <a16:creationId xmlns:a16="http://schemas.microsoft.com/office/drawing/2014/main" id="{1431D558-3AC0-FCF7-E1E9-E129791BCD3B}"/>
                  </a:ext>
                </a:extLst>
              </p:cNvPr>
              <p:cNvSpPr/>
              <p:nvPr/>
            </p:nvSpPr>
            <p:spPr>
              <a:xfrm>
                <a:off x="539496" y="828000"/>
                <a:ext cx="11109960" cy="53547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，单调递减区间为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上单调递减,</a:t>
                </a:r>
                <a:endParaRPr lang="en-US" altLang="zh-CN" sz="1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时，最小值是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，最小值是</a:t>
                </a:r>
              </a:p>
              <a:p>
                <a:pPr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上可知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的最小值是</a:t>
                </a:r>
              </a:p>
              <a:p>
                <a:pPr latinLnBrk="1">
                  <a:lnSpc>
                    <a:spcPts val="28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</m:t>
                    </m:r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2−2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8_AN.63_1#0189f107b?vcp=1&amp;vop=1&amp;pid=34895813f&amp;color=36,64,97&amp;vtp=1&amp;bbb=1&amp;hb=1">
                <a:extLst>
                  <a:ext uri="{FF2B5EF4-FFF2-40B4-BE49-F238E27FC236}">
                    <a16:creationId xmlns:a16="http://schemas.microsoft.com/office/drawing/2014/main" id="{1431D558-3AC0-FCF7-E1E9-E129791BCD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5354765"/>
              </a:xfrm>
              <a:prstGeom prst="rect">
                <a:avLst/>
              </a:prstGeom>
              <a:blipFill>
                <a:blip r:embed="rId2"/>
                <a:stretch>
                  <a:fillRect l="-1317" b="-262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1492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EX.64_1#0189f107b?vcp=1&amp;vop=1&amp;pid=34895813f&amp;color=36,64,97&amp;vtp=1&amp;bt=1&amp;bbb=1&amp;hb=1"/>
              <p:cNvSpPr/>
              <p:nvPr/>
            </p:nvSpPr>
            <p:spPr>
              <a:xfrm>
                <a:off x="539496" y="3178733"/>
                <a:ext cx="11109960" cy="7065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【方法总结】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的解析式中含有参数，则需对函数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求导，通过对参数进行分类讨论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，判断函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数的单调性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，结合极值和端点处的函数值进行比较，确定最值.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8_EX.64_1#0189f107b?vcp=1&amp;vop=1&amp;pid=34895813f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78733"/>
                <a:ext cx="11109960" cy="706565"/>
              </a:xfrm>
              <a:prstGeom prst="rect">
                <a:avLst/>
              </a:prstGeom>
              <a:blipFill>
                <a:blip r:embed="rId3"/>
                <a:stretch>
                  <a:fillRect l="-1317" t="-1724" r="-110" b="-1982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65_1#a25fefce5?vcp=1&amp;vop=1&amp;pid=34895813f&amp;color=36,64,97&amp;vtp=1&amp;bt=1&amp;bbb=1"/>
              <p:cNvSpPr/>
              <p:nvPr/>
            </p:nvSpPr>
            <p:spPr>
              <a:xfrm>
                <a:off x="539496" y="2276652"/>
                <a:ext cx="11109960" cy="36131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1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65_1#a25fefce5?vcp=1&amp;vop=1&amp;pid=34895813f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76652"/>
                <a:ext cx="11109960" cy="361315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66_1#d56dfc3fa?vcp=1&amp;vop=1&amp;pid=a25fefce5&amp;color=36,64,97&amp;vtp=1&amp;bbb=1"/>
              <p:cNvSpPr/>
              <p:nvPr/>
            </p:nvSpPr>
            <p:spPr>
              <a:xfrm>
                <a:off x="539496" y="2685274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的单调区间；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66_1#d56dfc3fa?vcp=1&amp;vop=1&amp;pid=a25fefce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85274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67_1#d56dfc3fa?vcp=1&amp;vop=1&amp;pid=a25fefce5&amp;color=36,64,97&amp;vtp=1&amp;bbb=1"/>
              <p:cNvSpPr/>
              <p:nvPr/>
            </p:nvSpPr>
            <p:spPr>
              <a:xfrm>
                <a:off x="539496" y="3058591"/>
                <a:ext cx="11109960" cy="1700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(4,+∞)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的单调递减区间为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(0,4)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67_1#d56dfc3fa?vcp=1&amp;vop=1&amp;pid=a25fefce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8591"/>
                <a:ext cx="11109960" cy="1700340"/>
              </a:xfrm>
              <a:prstGeom prst="rect">
                <a:avLst/>
              </a:prstGeom>
              <a:blipFill>
                <a:blip r:embed="rId5"/>
                <a:stretch>
                  <a:fillRect l="-1317" b="-78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cf01c107c.fixed?vcp=1&amp;pid=e233293e8&amp;color=36,64,97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2697480"/>
            <a:ext cx="3090672" cy="1188720"/>
          </a:xfrm>
          <a:prstGeom prst="rect">
            <a:avLst/>
          </a:prstGeom>
        </p:spPr>
      </p:pic>
      <p:sp>
        <p:nvSpPr>
          <p:cNvPr id="3" name="C_2_BD#cf01c107c.fixed?vcp=1&amp;pid=e233293e8&amp;color=61,88,159&amp;vtp=1&amp;bbb=1"/>
          <p:cNvSpPr/>
          <p:nvPr/>
        </p:nvSpPr>
        <p:spPr>
          <a:xfrm>
            <a:off x="694944" y="2715768"/>
            <a:ext cx="2587752" cy="111556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6.2</a:t>
            </a:r>
            <a:endParaRPr lang="en-US" altLang="zh-CN" sz="5400" dirty="0"/>
          </a:p>
        </p:txBody>
      </p:sp>
      <p:sp>
        <p:nvSpPr>
          <p:cNvPr id="4" name="C_2_BD#cf01c107c.fixed?vcp=1&amp;pid=e233293e8&amp;color=61,88,159&amp;vtp=1&amp;bbb=1"/>
          <p:cNvSpPr/>
          <p:nvPr/>
        </p:nvSpPr>
        <p:spPr>
          <a:xfrm>
            <a:off x="4315968" y="2587752"/>
            <a:ext cx="7870825" cy="1279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9600"/>
              </a:lnSpc>
            </a:pPr>
            <a:r>
              <a:rPr lang="en-US" altLang="zh-CN" sz="5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利用导数研究函数的性质</a:t>
            </a:r>
            <a:endParaRPr lang="en-US" altLang="zh-CN" sz="5400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68_1#80a4f792b?vcp=1&amp;vop=1&amp;pid=a25fefce5&amp;color=36,64,97&amp;vtp=1&amp;bt=1&amp;bbb=1"/>
              <p:cNvSpPr/>
              <p:nvPr/>
            </p:nvSpPr>
            <p:spPr>
              <a:xfrm>
                <a:off x="539496" y="828000"/>
                <a:ext cx="11109960" cy="3255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[1,4]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上的最小值.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68_1#80a4f792b?vcp=1&amp;vop=1&amp;pid=a25fefce5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325565"/>
              </a:xfrm>
              <a:prstGeom prst="rect">
                <a:avLst/>
              </a:prstGeom>
              <a:blipFill>
                <a:blip r:embed="rId3"/>
                <a:stretch>
                  <a:fillRect l="-1317" t="-9434" b="-433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69_1#80a4f792b?vcp=1&amp;vop=1&amp;pid=a25fefce5&amp;color=36,64,97&amp;vtp=1&amp;bbb=1"/>
              <p:cNvSpPr/>
              <p:nvPr/>
            </p:nvSpPr>
            <p:spPr>
              <a:xfrm>
                <a:off x="539496" y="1162456"/>
                <a:ext cx="11109960" cy="499224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[1,4]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此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(4)=2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2+2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[1,4]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此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单调递减；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此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上所述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9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ln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2+2,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≤−1,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ln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(−2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)−2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,−1&lt;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&lt;−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1,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≥−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69_1#80a4f792b?vcp=1&amp;vop=1&amp;pid=a25fefce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2456"/>
                <a:ext cx="11109960" cy="4992243"/>
              </a:xfrm>
              <a:prstGeom prst="rect">
                <a:avLst/>
              </a:prstGeom>
              <a:blipFill>
                <a:blip r:embed="rId4"/>
                <a:stretch>
                  <a:fillRect l="-13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70_1#5d707290b?vcp=1&amp;vop=1&amp;pid=34895813f&amp;color=36,64,97&amp;vtp=1&amp;bt=1&amp;bbb=1"/>
              <p:cNvSpPr/>
              <p:nvPr/>
            </p:nvSpPr>
            <p:spPr>
              <a:xfrm>
                <a:off x="539496" y="24462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1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70_1#5d707290b?vcp=1&amp;vop=1&amp;pid=34895813f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629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71_1#a423baf74?vcp=1&amp;vop=1&amp;pid=5d707290b&amp;color=36,64,97&amp;vtp=1&amp;bbb=1"/>
              <p:cNvSpPr/>
              <p:nvPr/>
            </p:nvSpPr>
            <p:spPr>
              <a:xfrm>
                <a:off x="539496" y="2858343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，求曲线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处的切线方程；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71_1#a423baf74?vcp=1&amp;vop=1&amp;pid=5d707290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58343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72_1#a423baf74?vcp=1&amp;vop=1&amp;pid=5d707290b&amp;color=36,64,97&amp;vtp=1&amp;bbb=1"/>
              <p:cNvSpPr/>
              <p:nvPr/>
            </p:nvSpPr>
            <p:spPr>
              <a:xfrm>
                <a:off x="539496" y="3231660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曲线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处的切线方程为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+18=−2(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+16=0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72_1#a423baf74?vcp=1&amp;vop=1&amp;pid=5d707290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31660"/>
                <a:ext cx="11109960" cy="1192340"/>
              </a:xfrm>
              <a:prstGeom prst="rect">
                <a:avLst/>
              </a:prstGeom>
              <a:blipFill>
                <a:blip r:embed="rId5"/>
                <a:stretch>
                  <a:fillRect l="-1317" b="-117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73_1#b79e0c958?vcp=1&amp;vop=1&amp;pid=5d707290b&amp;color=36,64,97&amp;vtp=1&amp;bt=1&amp;bbb=1"/>
              <p:cNvSpPr/>
              <p:nvPr/>
            </p:nvSpPr>
            <p:spPr>
              <a:xfrm>
                <a:off x="539496" y="1378984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73_1#b79e0c958?vcp=1&amp;vop=1&amp;pid=5d707290b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78984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74_1#b79e0c958?vcp=1&amp;vop=1&amp;pid=5d707290b&amp;color=36,64,97&amp;vtp=1&amp;bbb=1"/>
              <p:cNvSpPr/>
              <p:nvPr/>
            </p:nvSpPr>
            <p:spPr>
              <a:xfrm>
                <a:off x="539496" y="1752618"/>
                <a:ext cx="11109960" cy="38659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上单调递增，无最大值；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无最大值；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74_1#b79e0c958?vcp=1&amp;vop=1&amp;pid=5d707290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52618"/>
                <a:ext cx="11109960" cy="3865944"/>
              </a:xfrm>
              <a:prstGeom prst="rect">
                <a:avLst/>
              </a:prstGeom>
              <a:blipFill>
                <a:blip r:embed="rId4"/>
                <a:stretch>
                  <a:fillRect l="-1317" b="-2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672a9ba0?vcp=1&amp;pid=b7c032d83&amp;color=101,101,255&amp;vtp=1&amp;bt=1&amp;bbb=1"/>
          <p:cNvSpPr/>
          <p:nvPr/>
        </p:nvSpPr>
        <p:spPr>
          <a:xfrm>
            <a:off x="539496" y="828000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题型3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由函数的最值求参数的值或取值范围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75_1#7675f59ec?vcp=1&amp;vop=1&amp;pid=34ba4194c&amp;color=36,64,97&amp;vtp=1&amp;bbb=1"/>
              <p:cNvSpPr/>
              <p:nvPr/>
            </p:nvSpPr>
            <p:spPr>
              <a:xfrm>
                <a:off x="539496" y="1323828"/>
                <a:ext cx="11109960" cy="3632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例3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∈[−1,2]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的最大值为3，最小值为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−29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75_1#7675f59ec?vcp=1&amp;vop=1&amp;pid=34ba4194c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3828"/>
                <a:ext cx="11109960" cy="363284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76_1#7675f59ec?vcp=1&amp;vop=1&amp;pid=34ba4194c&amp;color=36,64,97&amp;vtp=1&amp;bbb=1&amp;hb=1"/>
              <p:cNvSpPr/>
              <p:nvPr/>
            </p:nvSpPr>
            <p:spPr>
              <a:xfrm>
                <a:off x="539496" y="1688171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【解】由题设知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，否则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为常数函数，与题设矛盾.对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（舍去）.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变化时，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的变化情况如表所示.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9_AN.76_1#7675f59ec?vcp=1&amp;vop=1&amp;pid=34ba4194c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88171"/>
                <a:ext cx="11109960" cy="1611440"/>
              </a:xfrm>
              <a:prstGeom prst="rect">
                <a:avLst/>
              </a:prstGeom>
              <a:blipFill>
                <a:blip r:embed="rId4"/>
                <a:stretch>
                  <a:fillRect l="-1317" b="-87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QO_9_AN.76_2#7675f59ec?colgroup=8,8,8,2,8,8&amp;vcp=1&amp;vop=1&amp;pid=34ba4194c&amp;color=36,64,97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9802058"/>
                  </p:ext>
                </p:extLst>
              </p:nvPr>
            </p:nvGraphicFramePr>
            <p:xfrm>
              <a:off x="539496" y="3428071"/>
              <a:ext cx="11082528" cy="1169671"/>
            </p:xfrm>
            <a:graphic>
              <a:graphicData uri="http://schemas.openxmlformats.org/drawingml/2006/table">
                <a:tbl>
                  <a:tblPr/>
                  <a:tblGrid>
                    <a:gridCol w="2112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309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898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−1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(−1,0)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(0,2)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98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𝑓</m:t>
                              </m:r>
                              <m:r>
                                <m:rPr>
                                  <m:nor/>
                                </m:rP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 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′(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-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00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𝑓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−7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+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𝑏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单调递增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𝑏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单调递减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−16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+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𝑏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QO_9_AN.76_2#7675f59ec?colgroup=8,8,8,2,8,8&amp;vcp=1&amp;vop=1&amp;pid=34ba4194c&amp;color=36,64,97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9802058"/>
                  </p:ext>
                </p:extLst>
              </p:nvPr>
            </p:nvGraphicFramePr>
            <p:xfrm>
              <a:off x="539496" y="3428071"/>
              <a:ext cx="11082528" cy="1169671"/>
            </p:xfrm>
            <a:graphic>
              <a:graphicData uri="http://schemas.openxmlformats.org/drawingml/2006/table">
                <a:tbl>
                  <a:tblPr/>
                  <a:tblGrid>
                    <a:gridCol w="2112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309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898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88" t="-1563" r="-424784" b="-226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01754" t="-1563" r="-330994" b="-226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01754" t="-1563" r="-230994" b="-226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32164" t="-1563" r="-100585" b="-226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98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88" t="-100000" r="-424784" b="-1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01754" t="-100000" r="-230994" b="-1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-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88" t="-203125" r="-424784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01754" t="-203125" r="-330994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单调递增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992308" t="-203125" r="-659615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单调递减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432164" t="-203125" r="-585" b="-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76_3#7675f59ec?vcp=1&amp;vop=1&amp;pid=34ba4194c&amp;color=36,64,97&amp;vtp=1&amp;bbb=1&amp;hb=1"/>
              <p:cNvSpPr/>
              <p:nvPr/>
            </p:nvSpPr>
            <p:spPr>
              <a:xfrm>
                <a:off x="539496" y="4736171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由表可知，当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取得极大值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，也就是函数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(−1)=−7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(2)=−16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(2)=−16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+3=−29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时，同理可得，当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取得极小值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，也就是函数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的最小值，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QO_9_AN.76_3#7675f59ec?vcp=1&amp;vop=1&amp;pid=34ba4194c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36171"/>
                <a:ext cx="11109960" cy="1192340"/>
              </a:xfrm>
              <a:prstGeom prst="rect">
                <a:avLst/>
              </a:prstGeom>
              <a:blipFill>
                <a:blip r:embed="rId6"/>
                <a:stretch>
                  <a:fillRect l="-1317" b="-112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76_4#7675f59ec?vcp=1&amp;vop=1&amp;pid=34ba4194c&amp;color=36,64,97&amp;mp=1&amp;vtp=1&amp;bt=1&amp;bbb=1"/>
              <p:cNvSpPr/>
              <p:nvPr/>
            </p:nvSpPr>
            <p:spPr>
              <a:xfrm>
                <a:off x="539496" y="2929082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(−1)=−7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−29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(2)=−16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−29&gt;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(2)=−16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−29=3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上可得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76_4#7675f59ec?vcp=1&amp;vop=1&amp;pid=34ba4194c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29082"/>
                <a:ext cx="11109960" cy="1192340"/>
              </a:xfrm>
              <a:prstGeom prst="rect">
                <a:avLst/>
              </a:prstGeom>
              <a:blipFill>
                <a:blip r:embed="rId3"/>
                <a:stretch>
                  <a:fillRect l="-1317" b="-117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77_1#99aeca811?vcp=1&amp;vop=1&amp;pid=34ba4194c&amp;color=36,64,97&amp;vtp=1&amp;bt=1&amp;bbb=1"/>
              <p:cNvSpPr/>
              <p:nvPr/>
            </p:nvSpPr>
            <p:spPr>
              <a:xfrm>
                <a:off x="539496" y="1239729"/>
                <a:ext cx="11109960" cy="3632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内有最小值，求实数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77_1#99aeca811?vcp=1&amp;vop=1&amp;pid=34ba4194c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9729"/>
                <a:ext cx="11109960" cy="363284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78_1#99aeca811?vcp=1&amp;vop=1&amp;pid=34ba4194c&amp;color=36,64,97&amp;vtp=1&amp;bbb=1"/>
              <p:cNvSpPr/>
              <p:nvPr/>
            </p:nvSpPr>
            <p:spPr>
              <a:xfrm>
                <a:off x="539496" y="1613363"/>
                <a:ext cx="11109960" cy="41260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【解】由题意知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内有极小值点.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，显然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处取得极小值.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78_1#99aeca811?vcp=1&amp;vop=1&amp;pid=34ba4194c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13363"/>
                <a:ext cx="11109960" cy="4126040"/>
              </a:xfrm>
              <a:prstGeom prst="rect">
                <a:avLst/>
              </a:prstGeom>
              <a:blipFill>
                <a:blip r:embed="rId4"/>
                <a:stretch>
                  <a:fillRect l="-1317" b="-32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EX.79_1#34ba4194c?vcp=1&amp;vop=1&amp;pid=3672a9ba0&amp;color=36,64,97&amp;vtp=1&amp;bt=1&amp;bbb=1&amp;hb=1"/>
          <p:cNvSpPr/>
          <p:nvPr/>
        </p:nvSpPr>
        <p:spPr>
          <a:xfrm>
            <a:off x="539496" y="2523953"/>
            <a:ext cx="11109960" cy="2030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【方法总结】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（1）已知函数在某区间上的最值求参数的值是求函数最值的逆向思维，一般先求导数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，利用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导数研究函数的单调性及极值点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，探索最值点，根据已知最值列方程（组）解决问题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.其中注意分类讨论思想的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应用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244061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2）已知函数最值求参数的取值范围，通常是求出函数最值（含参数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），然后根据最值列方程或根据最值</a:t>
            </a:r>
          </a:p>
          <a:p>
            <a:pPr latinLnBrk="1">
              <a:lnSpc>
                <a:spcPts val="3100"/>
              </a:lnSpc>
            </a:pPr>
            <a:r>
              <a:rPr lang="en-US" altLang="zh-CN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的情况列关于参数的不等式</a:t>
            </a:r>
            <a:r>
              <a:rPr lang="en-US" altLang="zh-CN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（组）求解.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80_1#a80a88875?vaa=1&amp;vcp=1&amp;vop=1&amp;pid=3672a9ba0&amp;color=36,64,97&amp;vtp=1&amp;bt=1&amp;bbb=1"/>
              <p:cNvSpPr/>
              <p:nvPr/>
            </p:nvSpPr>
            <p:spPr>
              <a:xfrm>
                <a:off x="539496" y="1891874"/>
                <a:ext cx="11109960" cy="47142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[1,+∞)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8_BD.80_1#a80a88875?vaa=1&amp;vcp=1&amp;vop=1&amp;pid=3672a9ba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91874"/>
                <a:ext cx="11109960" cy="471424"/>
              </a:xfrm>
              <a:prstGeom prst="rect">
                <a:avLst/>
              </a:prstGeom>
              <a:blipFill>
                <a:blip r:embed="rId3"/>
                <a:stretch>
                  <a:fillRect l="-1317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82_1#a80a88875.bracket?vaa=1&amp;vcp=1&amp;vop=1&amp;pid=3672a9ba0&amp;color=36,64,97&amp;vpa=9&amp;vtp=1"/>
          <p:cNvSpPr/>
          <p:nvPr/>
        </p:nvSpPr>
        <p:spPr>
          <a:xfrm>
            <a:off x="7602919" y="2026366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80_2#a80a88875.choices?vaa=1&amp;vcp=1&amp;vop=1&amp;pid=3672a9ba0&amp;color=36,64,97&amp;vtp=1&amp;bbb=1"/>
              <p:cNvSpPr/>
              <p:nvPr/>
            </p:nvSpPr>
            <p:spPr>
              <a:xfrm>
                <a:off x="539496" y="2367869"/>
                <a:ext cx="11109960" cy="46151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700"/>
                  </a:lnSpc>
                  <a:tabLst>
                    <a:tab pos="3060065" algn="l"/>
                    <a:tab pos="5701030" algn="l"/>
                    <a:tab pos="82657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8_BD.80_2#a80a88875.choices?vaa=1&amp;vcp=1&amp;vop=1&amp;pid=3672a9ba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67869"/>
                <a:ext cx="11109960" cy="461518"/>
              </a:xfrm>
              <a:prstGeom prst="rect">
                <a:avLst/>
              </a:prstGeom>
              <a:blipFill>
                <a:blip r:embed="rId4"/>
                <a:stretch>
                  <a:fillRect l="-1317" b="-1842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81_1#a80a88875?vaa=1&amp;vcp=1&amp;vop=1&amp;pid=3672a9ba0&amp;color=36,64,97&amp;vtp=1&amp;bbb=1"/>
              <p:cNvSpPr/>
              <p:nvPr/>
            </p:nvSpPr>
            <p:spPr>
              <a:xfrm>
                <a:off x="539496" y="2830212"/>
                <a:ext cx="11109960" cy="231292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单调递减;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</m:d>
                      </m:e>
                      <m:sub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，不符合题意;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1+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.故选D.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8_AS.81_1#a80a88875?vaa=1&amp;vcp=1&amp;vop=1&amp;pid=3672a9ba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30212"/>
                <a:ext cx="11109960" cy="2312924"/>
              </a:xfrm>
              <a:prstGeom prst="rect">
                <a:avLst/>
              </a:prstGeom>
              <a:blipFill>
                <a:blip r:embed="rId5"/>
                <a:stretch>
                  <a:fillRect l="-1317" b="-342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84_1#49fd86297?vaa=1&amp;vcp=1&amp;vop=1&amp;pid=3672a9ba0&amp;color=36,64,97&amp;vtp=1&amp;bt=1&amp;bbb=1"/>
              <p:cNvSpPr/>
              <p:nvPr/>
            </p:nvSpPr>
            <p:spPr>
              <a:xfrm>
                <a:off x="539496" y="1335074"/>
                <a:ext cx="11109960" cy="4593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上的最小值为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8_BD.84_1#49fd86297?vaa=1&amp;vcp=1&amp;vop=1&amp;pid=3672a9ba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35074"/>
                <a:ext cx="11109960" cy="459359"/>
              </a:xfrm>
              <a:prstGeom prst="rect">
                <a:avLst/>
              </a:prstGeom>
              <a:blipFill>
                <a:blip r:embed="rId3"/>
                <a:stretch>
                  <a:fillRect l="-1317" b="-18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86_1#49fd86297.bracket?vaa=1&amp;vcp=1&amp;vop=1&amp;pid=3672a9ba0&amp;color=36,64,97&amp;vpa=10&amp;vtp=1"/>
          <p:cNvSpPr/>
          <p:nvPr/>
        </p:nvSpPr>
        <p:spPr>
          <a:xfrm>
            <a:off x="7527608" y="1585264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84_2#49fd86297.choices?vaa=1&amp;vcp=1&amp;vop=1&amp;pid=3672a9ba0&amp;color=36,64,97&amp;vtp=1&amp;bbb=1"/>
              <p:cNvSpPr/>
              <p:nvPr/>
            </p:nvSpPr>
            <p:spPr>
              <a:xfrm>
                <a:off x="539496" y="1796655"/>
                <a:ext cx="11109960" cy="52546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500"/>
                  </a:lnSpc>
                  <a:tabLst>
                    <a:tab pos="3028315" algn="l"/>
                    <a:tab pos="5637530" algn="l"/>
                    <a:tab pos="866584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8_BD.84_2#49fd86297.choices?vaa=1&amp;vcp=1&amp;vop=1&amp;pid=3672a9ba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96655"/>
                <a:ext cx="11109960" cy="525463"/>
              </a:xfrm>
              <a:prstGeom prst="rect">
                <a:avLst/>
              </a:prstGeom>
              <a:blipFill>
                <a:blip r:embed="rId4"/>
                <a:stretch>
                  <a:fillRect l="-1317" b="-15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85_1#49fd86297?vaa=1&amp;vcp=1&amp;vop=1&amp;pid=3672a9ba0&amp;color=36,64,97&amp;vtp=1&amp;bbb=1"/>
              <p:cNvSpPr/>
              <p:nvPr/>
            </p:nvSpPr>
            <p:spPr>
              <a:xfrm>
                <a:off x="539496" y="2322880"/>
                <a:ext cx="11109960" cy="323373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，又因为函数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上的最小值为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.故选B.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8_AS.85_1#49fd86297?vaa=1&amp;vcp=1&amp;vop=1&amp;pid=3672a9ba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22880"/>
                <a:ext cx="11109960" cy="3233738"/>
              </a:xfrm>
              <a:prstGeom prst="rect">
                <a:avLst/>
              </a:prstGeom>
              <a:blipFill>
                <a:blip r:embed="rId5"/>
                <a:stretch>
                  <a:fillRect l="-1317" b="-26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88_1#8a02f37c5?vaa=1&amp;vcp=1&amp;vop=1&amp;pid=3672a9ba0&amp;color=36,64,97&amp;vtp=1&amp;bt=1&amp;bbb=1&amp;hb=1"/>
              <p:cNvSpPr/>
              <p:nvPr/>
            </p:nvSpPr>
            <p:spPr>
              <a:xfrm>
                <a:off x="539496" y="3018205"/>
                <a:ext cx="11109960" cy="1024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𝑥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−2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≤1,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−5,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&gt;1,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∈(−∞,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)∈(−∞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B_8_BD.88_1#8a02f37c5?vaa=1&amp;vcp=1&amp;vop=1&amp;pid=3672a9ba0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18205"/>
                <a:ext cx="11109960" cy="1024255"/>
              </a:xfrm>
              <a:prstGeom prst="rect">
                <a:avLst/>
              </a:prstGeom>
              <a:blipFill>
                <a:blip r:embed="rId3"/>
                <a:stretch>
                  <a:fillRect l="-1317" b="-14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#7d359ce3f.fixed?vcp=1&amp;pid=cf01c107c&amp;color=36,64,97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2697480"/>
            <a:ext cx="3090672" cy="1188720"/>
          </a:xfrm>
          <a:prstGeom prst="rect">
            <a:avLst/>
          </a:prstGeom>
        </p:spPr>
      </p:pic>
      <p:sp>
        <p:nvSpPr>
          <p:cNvPr id="3" name="C_3_BD#7d359ce3f.fixed?vcp=1&amp;pid=cf01c107c&amp;color=61,88,159&amp;vtp=1&amp;bbb=1"/>
          <p:cNvSpPr/>
          <p:nvPr/>
        </p:nvSpPr>
        <p:spPr>
          <a:xfrm>
            <a:off x="694944" y="2715768"/>
            <a:ext cx="2587752" cy="111556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6.2.2</a:t>
            </a:r>
            <a:endParaRPr lang="en-US" altLang="zh-CN" sz="5400" dirty="0"/>
          </a:p>
        </p:txBody>
      </p:sp>
      <p:sp>
        <p:nvSpPr>
          <p:cNvPr id="4" name="C_3_BD#7d359ce3f.fixed?vcp=1&amp;pid=cf01c107c&amp;color=61,88,159&amp;vtp=1&amp;bbb=1"/>
          <p:cNvSpPr/>
          <p:nvPr/>
        </p:nvSpPr>
        <p:spPr>
          <a:xfrm>
            <a:off x="4315968" y="2587752"/>
            <a:ext cx="7870825" cy="1279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9600"/>
              </a:lnSpc>
            </a:pPr>
            <a:r>
              <a:rPr lang="en-US" altLang="zh-CN" sz="5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导数与函数的极值、最值</a:t>
            </a:r>
            <a:endParaRPr lang="en-US" altLang="zh-CN" sz="5400" dirty="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AS.89_1#8a02f37c5?vaa=1&amp;vcp=1&amp;vop=1&amp;pid=3672a9ba0&amp;color=36,64,97&amp;vtp=1&amp;bbb=1&amp;hb=1">
                <a:extLst>
                  <a:ext uri="{FF2B5EF4-FFF2-40B4-BE49-F238E27FC236}">
                    <a16:creationId xmlns:a16="http://schemas.microsoft.com/office/drawing/2014/main" id="{5AF541E9-D1E7-5E6F-C3C5-20F12E471FFD}"/>
                  </a:ext>
                </a:extLst>
              </p:cNvPr>
              <p:cNvSpPr/>
              <p:nvPr/>
            </p:nvSpPr>
            <p:spPr>
              <a:xfrm>
                <a:off x="539496" y="953165"/>
                <a:ext cx="1110996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(−∞,−1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2,1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取得极大值为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(−1)=1−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处取得极小值为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2)=−(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时，令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−5≤1−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≤3−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B_8_AS.89_1#8a02f37c5?vaa=1&amp;vcp=1&amp;vop=1&amp;pid=3672a9ba0&amp;color=36,64,97&amp;vtp=1&amp;bbb=1&amp;hb=1">
                <a:extLst>
                  <a:ext uri="{FF2B5EF4-FFF2-40B4-BE49-F238E27FC236}">
                    <a16:creationId xmlns:a16="http://schemas.microsoft.com/office/drawing/2014/main" id="{5AF541E9-D1E7-5E6F-C3C5-20F12E471F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53165"/>
                <a:ext cx="11109960" cy="1676400"/>
              </a:xfrm>
              <a:prstGeom prst="rect">
                <a:avLst/>
              </a:prstGeom>
              <a:blipFill>
                <a:blip r:embed="rId2"/>
                <a:stretch>
                  <a:fillRect l="-1317" r="-55" b="-5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S.89_2#8a02f37c5?vaa=1&amp;vcp=1&amp;vop=1&amp;pid=3672a9ba0&amp;color=36,64,97&amp;vtp=1&amp;bbb=1">
                <a:extLst>
                  <a:ext uri="{FF2B5EF4-FFF2-40B4-BE49-F238E27FC236}">
                    <a16:creationId xmlns:a16="http://schemas.microsoft.com/office/drawing/2014/main" id="{2ABFFD9E-5CB9-FFE7-B5E4-08DCD31D0931}"/>
                  </a:ext>
                </a:extLst>
              </p:cNvPr>
              <p:cNvSpPr/>
              <p:nvPr/>
            </p:nvSpPr>
            <p:spPr>
              <a:xfrm>
                <a:off x="539496" y="2639447"/>
                <a:ext cx="11109960" cy="525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作出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的大致图象如图所示，由图可知实数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B_8_AS.89_2#8a02f37c5?vaa=1&amp;vcp=1&amp;vop=1&amp;pid=3672a9ba0&amp;color=36,64,97&amp;vtp=1&amp;bbb=1">
                <a:extLst>
                  <a:ext uri="{FF2B5EF4-FFF2-40B4-BE49-F238E27FC236}">
                    <a16:creationId xmlns:a16="http://schemas.microsoft.com/office/drawing/2014/main" id="{2ABFFD9E-5CB9-FFE7-B5E4-08DCD31D09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39447"/>
                <a:ext cx="11109960" cy="525844"/>
              </a:xfrm>
              <a:prstGeom prst="rect">
                <a:avLst/>
              </a:prstGeom>
              <a:blipFill>
                <a:blip r:embed="rId3"/>
                <a:stretch>
                  <a:fillRect l="-1317" b="-15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8_AS.89_3#8a02f37c5?vaa=1&amp;vcp=1&amp;vop=1&amp;pid=3672a9ba0&amp;color=36,64,97&amp;tib=255,255,255&amp;vtp=1" descr="preencoded.png">
            <a:extLst>
              <a:ext uri="{FF2B5EF4-FFF2-40B4-BE49-F238E27FC236}">
                <a16:creationId xmlns:a16="http://schemas.microsoft.com/office/drawing/2014/main" id="{709B2D1C-D5C4-499B-1895-C72F3E23359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9784" y="3303721"/>
            <a:ext cx="1929384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91_1#8a02f37c5?vaa=1&amp;vcp=1&amp;vop=1&amp;pid=3672a9ba0&amp;color=36,64,97&amp;vtp=1&amp;bbb=1">
                <a:extLst>
                  <a:ext uri="{FF2B5EF4-FFF2-40B4-BE49-F238E27FC236}">
                    <a16:creationId xmlns:a16="http://schemas.microsoft.com/office/drawing/2014/main" id="{3F2FED75-24F3-61B4-8190-04744C453635}"/>
                  </a:ext>
                </a:extLst>
              </p:cNvPr>
              <p:cNvSpPr/>
              <p:nvPr/>
            </p:nvSpPr>
            <p:spPr>
              <a:xfrm>
                <a:off x="539496" y="5297621"/>
                <a:ext cx="11109960" cy="525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1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【答案】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</m:t>
                    </m:r>
                  </m:oMath>
                </a14:m>
                <a:r>
                  <a:rPr lang="en-US" altLang="zh-CN" sz="1800" b="1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B_8_AN.91_1#8a02f37c5?vaa=1&amp;vcp=1&amp;vop=1&amp;pid=3672a9ba0&amp;color=36,64,97&amp;vtp=1&amp;bbb=1">
                <a:extLst>
                  <a:ext uri="{FF2B5EF4-FFF2-40B4-BE49-F238E27FC236}">
                    <a16:creationId xmlns:a16="http://schemas.microsoft.com/office/drawing/2014/main" id="{3F2FED75-24F3-61B4-8190-04744C4536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97621"/>
                <a:ext cx="11109960" cy="525844"/>
              </a:xfrm>
              <a:prstGeom prst="rect">
                <a:avLst/>
              </a:prstGeom>
              <a:blipFill>
                <a:blip r:embed="rId5"/>
                <a:stretch>
                  <a:fillRect l="-1317" b="-162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8709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92_1#897bdd21f?vcp=1&amp;vop=1&amp;pid=3672a9ba0&amp;color=36,64,97&amp;vtp=1&amp;bt=1&amp;bbb=1"/>
              <p:cNvSpPr/>
              <p:nvPr/>
            </p:nvSpPr>
            <p:spPr>
              <a:xfrm>
                <a:off x="539496" y="1986648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3-4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92_1#897bdd21f?vcp=1&amp;vop=1&amp;pid=3672a9ba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6648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93_1#c9fea55da?vcp=1&amp;vop=1&amp;pid=897bdd21f&amp;color=36,64,97&amp;vtp=1&amp;bbb=1"/>
              <p:cNvSpPr/>
              <p:nvPr/>
            </p:nvSpPr>
            <p:spPr>
              <a:xfrm>
                <a:off x="539496" y="2389555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的单调区间和极值；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93_1#c9fea55da?vcp=1&amp;vop=1&amp;pid=897bdd21f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89555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94_1#c9fea55da?vcp=1&amp;vop=1&amp;pid=897bdd21f&amp;color=36,64,97&amp;vtp=1&amp;bbb=1"/>
              <p:cNvSpPr/>
              <p:nvPr/>
            </p:nvSpPr>
            <p:spPr>
              <a:xfrm>
                <a:off x="539496" y="2762872"/>
                <a:ext cx="11109960" cy="226853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，单调递减区间是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取得极小值且为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，无极大值.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94_1#c9fea55da?vcp=1&amp;vop=1&amp;pid=897bdd21f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2872"/>
                <a:ext cx="11109960" cy="2268538"/>
              </a:xfrm>
              <a:prstGeom prst="rect">
                <a:avLst/>
              </a:prstGeom>
              <a:blipFill>
                <a:blip r:embed="rId5"/>
                <a:stretch>
                  <a:fillRect l="-1317" b="-37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95_1#7b828d88c?vcp=1&amp;vop=1&amp;pid=897bdd21f&amp;color=36,64,97&amp;vtp=1&amp;bt=1&amp;bbb=1"/>
              <p:cNvSpPr/>
              <p:nvPr/>
            </p:nvSpPr>
            <p:spPr>
              <a:xfrm>
                <a:off x="539496" y="1170545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的最小值是2，求实数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95_1#7b828d88c?vcp=1&amp;vop=1&amp;pid=897bdd21f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0545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96_1#7b828d88c?vcp=1&amp;vop=1&amp;pid=897bdd21f&amp;color=36,64,97&amp;vtp=1&amp;bbb=1&amp;hb=1"/>
              <p:cNvSpPr/>
              <p:nvPr/>
            </p:nvSpPr>
            <p:spPr>
              <a:xfrm>
                <a:off x="539496" y="1544179"/>
                <a:ext cx="11109960" cy="4278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不恒为0，所以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（舍去）；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，满足条件.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综上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，实数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9_AN.96_1#7b828d88c?vcp=1&amp;vop=1&amp;pid=897bdd21f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4179"/>
                <a:ext cx="11109960" cy="4278440"/>
              </a:xfrm>
              <a:prstGeom prst="rect">
                <a:avLst/>
              </a:prstGeom>
              <a:blipFill>
                <a:blip r:embed="rId4"/>
                <a:stretch>
                  <a:fillRect l="-1317" b="-32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e942a032?vcp=1&amp;pid=b7c032d83&amp;color=101,101,255&amp;vtp=1&amp;bt=1&amp;bbb=1"/>
          <p:cNvSpPr/>
          <p:nvPr/>
        </p:nvSpPr>
        <p:spPr>
          <a:xfrm>
            <a:off x="539496" y="828000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题型4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与最值有关的恒成立与能成立问题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97_1#e6d3ad2d0?vcp=1&amp;vop=1&amp;pid=7e942a032&amp;color=36,64,97&amp;vtp=1&amp;bbb=1"/>
              <p:cNvSpPr/>
              <p:nvPr/>
            </p:nvSpPr>
            <p:spPr>
              <a:xfrm>
                <a:off x="539496" y="1272881"/>
                <a:ext cx="11109960" cy="52597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例4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时都取得极值.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97_1#e6d3ad2d0?vcp=1&amp;vop=1&amp;pid=7e942a03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2881"/>
                <a:ext cx="11109960" cy="525971"/>
              </a:xfrm>
              <a:prstGeom prst="rect">
                <a:avLst/>
              </a:prstGeom>
              <a:blipFill>
                <a:blip r:embed="rId3"/>
                <a:stretch>
                  <a:fillRect l="-1317" b="-15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BD.98_1#9af63ef6e?vcp=1&amp;vop=1&amp;pid=e6d3ad2d0&amp;color=36,64,97&amp;vtp=1&amp;bbb=1"/>
              <p:cNvSpPr/>
              <p:nvPr/>
            </p:nvSpPr>
            <p:spPr>
              <a:xfrm>
                <a:off x="539496" y="1809583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的值及函数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的单调区间；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BD.98_1#9af63ef6e?vcp=1&amp;vop=1&amp;pid=e6d3ad2d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9583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99_1#9af63ef6e?vcp=1&amp;vop=1&amp;pid=e6d3ad2d0&amp;color=36,64,97&amp;vtp=1&amp;bbb=1"/>
              <p:cNvSpPr/>
              <p:nvPr/>
            </p:nvSpPr>
            <p:spPr>
              <a:xfrm>
                <a:off x="539496" y="2174073"/>
                <a:ext cx="11109960" cy="2030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′(1)=3+2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，经检验，满足题意，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−2=(3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变化时，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的变化情况如表所示.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9_AN.99_1#9af63ef6e?vcp=1&amp;vop=1&amp;pid=e6d3ad2d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4073"/>
                <a:ext cx="11109960" cy="2030540"/>
              </a:xfrm>
              <a:prstGeom prst="rect">
                <a:avLst/>
              </a:prstGeom>
              <a:blipFill>
                <a:blip r:embed="rId5"/>
                <a:stretch>
                  <a:fillRect l="-1317" b="-66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QO_9_AN.99_2#9af63ef6e?colgroup=7,9,6,9,4,6&amp;vcp=1&amp;vop=1&amp;pid=e6d3ad2d0&amp;color=36,64,97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4735220"/>
                  </p:ext>
                </p:extLst>
              </p:nvPr>
            </p:nvGraphicFramePr>
            <p:xfrm>
              <a:off x="539496" y="4338344"/>
              <a:ext cx="11055096" cy="1320293"/>
            </p:xfrm>
            <a:graphic>
              <a:graphicData uri="http://schemas.openxmlformats.org/drawingml/2006/table">
                <a:tbl>
                  <a:tblPr/>
                  <a:tblGrid>
                    <a:gridCol w="1773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404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(−∞,−</m:t>
                              </m:r>
                              <m:f>
                                <m:fPr>
                                  <m:ctrlPr>
                                    <a:rPr lang="en-US" altLang="zh-CN" sz="1800" b="0" i="1" spc="-100" dirty="0">
                                      <a:solidFill>
                                        <a:srgbClr val="6565F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 i="0" spc="-100">
                                      <a:solidFill>
                                        <a:srgbClr val="6565FF"/>
                                      </a:solidFill>
                                      <a:latin typeface="Cambria Math" pitchFamily="34" charset="0"/>
                                      <a:ea typeface="Cambria Math" pitchFamily="34" charset="-122"/>
                                      <a:cs typeface="Cambria Math" pitchFamily="34" charset="-12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1800" b="0" i="0" spc="-100">
                                      <a:solidFill>
                                        <a:srgbClr val="6565FF"/>
                                      </a:solidFill>
                                      <a:latin typeface="Cambria Math" pitchFamily="34" charset="0"/>
                                      <a:ea typeface="Cambria Math" pitchFamily="34" charset="-122"/>
                                      <a:cs typeface="Cambria Math" pitchFamily="34" charset="-12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altLang="zh-CN" sz="1800" b="0" i="1" spc="-100" dirty="0">
                                      <a:solidFill>
                                        <a:srgbClr val="6565F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 i="0" spc="-100">
                                      <a:solidFill>
                                        <a:srgbClr val="6565FF"/>
                                      </a:solidFill>
                                      <a:latin typeface="Cambria Math" pitchFamily="34" charset="0"/>
                                      <a:ea typeface="Cambria Math" pitchFamily="34" charset="-122"/>
                                      <a:cs typeface="Cambria Math" pitchFamily="34" charset="-12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1800" b="0" i="0" spc="-100">
                                      <a:solidFill>
                                        <a:srgbClr val="6565FF"/>
                                      </a:solidFill>
                                      <a:latin typeface="Cambria Math" pitchFamily="34" charset="0"/>
                                      <a:ea typeface="Cambria Math" pitchFamily="34" charset="-122"/>
                                      <a:cs typeface="Cambria Math" pitchFamily="34" charset="-12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(−</m:t>
                              </m:r>
                              <m:f>
                                <m:fPr>
                                  <m:ctrlPr>
                                    <a:rPr lang="en-US" altLang="zh-CN" sz="1800" b="0" i="1" spc="-100" dirty="0">
                                      <a:solidFill>
                                        <a:srgbClr val="6565F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 i="0" spc="-100">
                                      <a:solidFill>
                                        <a:srgbClr val="6565FF"/>
                                      </a:solidFill>
                                      <a:latin typeface="Cambria Math" pitchFamily="34" charset="0"/>
                                      <a:ea typeface="Cambria Math" pitchFamily="34" charset="-122"/>
                                      <a:cs typeface="Cambria Math" pitchFamily="34" charset="-12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1800" b="0" i="0" spc="-100">
                                      <a:solidFill>
                                        <a:srgbClr val="6565FF"/>
                                      </a:solidFill>
                                      <a:latin typeface="Cambria Math" pitchFamily="34" charset="0"/>
                                      <a:ea typeface="Cambria Math" pitchFamily="34" charset="-122"/>
                                      <a:cs typeface="Cambria Math" pitchFamily="34" charset="-12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,1)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(1,+∞)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98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𝑓</m:t>
                              </m:r>
                              <m:r>
                                <m:rPr>
                                  <m:nor/>
                                </m:rP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 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′(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-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00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𝑓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↗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极大值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↘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极小值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↗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QO_9_AN.99_2#9af63ef6e?colgroup=7,9,6,9,4,6&amp;vcp=1&amp;vop=1&amp;pid=e6d3ad2d0&amp;color=36,64,97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4735220"/>
                  </p:ext>
                </p:extLst>
              </p:nvPr>
            </p:nvGraphicFramePr>
            <p:xfrm>
              <a:off x="539496" y="4338344"/>
              <a:ext cx="11055096" cy="1320293"/>
            </p:xfrm>
            <a:graphic>
              <a:graphicData uri="http://schemas.openxmlformats.org/drawingml/2006/table">
                <a:tbl>
                  <a:tblPr/>
                  <a:tblGrid>
                    <a:gridCol w="1773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40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44" t="-1124" r="-524055" b="-1629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77249" t="-1124" r="-303439" b="-1629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33449" t="-1124" r="-299652" b="-1629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53175" t="-1124" r="-127513" b="-1629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32404" t="-1124" r="-697" b="-1629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98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44" t="-138462" r="-524055" b="-1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77249" t="-138462" r="-303439" b="-1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-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32404" t="-138462" r="-697" b="-12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44" t="-242188" r="-524055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77249" t="-242188" r="-303439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极大值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53175" t="-242188" r="-127513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极小值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32404" t="-242188" r="-697" b="-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99_3#9af63ef6e?vcp=1&amp;vop=1&amp;pid=e6d3ad2d0&amp;color=36,64,97&amp;mp=1&amp;vtp=1&amp;bt=1&amp;bbb=1"/>
              <p:cNvSpPr/>
              <p:nvPr/>
            </p:nvSpPr>
            <p:spPr>
              <a:xfrm>
                <a:off x="539496" y="2970961"/>
                <a:ext cx="11109960" cy="111017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（提示：两个区间之间只能用“,”或“和”连接）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调递减区间是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99_3#9af63ef6e?vcp=1&amp;vop=1&amp;pid=e6d3ad2d0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70961"/>
                <a:ext cx="11109960" cy="1110171"/>
              </a:xfrm>
              <a:prstGeom prst="rect">
                <a:avLst/>
              </a:prstGeom>
              <a:blipFill>
                <a:blip r:embed="rId3"/>
                <a:stretch>
                  <a:fillRect l="-1317" b="-76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00_1#d229ff755?vcp=1&amp;vop=1&amp;pid=e6d3ad2d0&amp;color=36,64,97&amp;vtp=1&amp;bt=1&amp;bbb=1"/>
              <p:cNvSpPr/>
              <p:nvPr/>
            </p:nvSpPr>
            <p:spPr>
              <a:xfrm>
                <a:off x="539496" y="1848281"/>
                <a:ext cx="11109960" cy="3632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∈[−1,2]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，不等式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𝑐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00_1#d229ff755?vcp=1&amp;vop=1&amp;pid=e6d3ad2d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8281"/>
                <a:ext cx="11109960" cy="363284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01_1#d229ff755?vcp=1&amp;vop=1&amp;pid=e6d3ad2d0&amp;color=36,64,97&amp;vtp=1&amp;bbb=1"/>
              <p:cNvSpPr/>
              <p:nvPr/>
            </p:nvSpPr>
            <p:spPr>
              <a:xfrm>
                <a:off x="539496" y="2221915"/>
                <a:ext cx="11109960" cy="29449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【解】由（1）知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为极大值;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(2)=2+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(2)=2+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为最大值.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要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𝑐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∈[−1,2]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只需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𝑐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(2)=2+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(−∞,−1)∪(2,+∞)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01_1#d229ff755?vcp=1&amp;vop=1&amp;pid=e6d3ad2d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21915"/>
                <a:ext cx="11109960" cy="2944940"/>
              </a:xfrm>
              <a:prstGeom prst="rect">
                <a:avLst/>
              </a:prstGeom>
              <a:blipFill>
                <a:blip r:embed="rId4"/>
                <a:stretch>
                  <a:fillRect l="-1317" b="-45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EX.102_1#e6d3ad2d0?vcp=1&amp;vop=1&amp;pid=7e942a032&amp;color=36,64,97&amp;mp=1&amp;vtp=1&amp;bt=1&amp;bbb=1"/>
              <p:cNvSpPr/>
              <p:nvPr/>
            </p:nvSpPr>
            <p:spPr>
              <a:xfrm>
                <a:off x="539496" y="2718485"/>
                <a:ext cx="11109960" cy="16084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【方法总结】解不等式恒成立与能成立问题的一般步骤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1）分离参数，转化为函数最值与参数之间的关系;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2）求最值，求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3）根据结论，写出参数的取值范围.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EX.102_1#e6d3ad2d0?vcp=1&amp;vop=1&amp;pid=7e942a032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18485"/>
                <a:ext cx="11109960" cy="1608455"/>
              </a:xfrm>
              <a:prstGeom prst="rect">
                <a:avLst/>
              </a:prstGeom>
              <a:blipFill>
                <a:blip r:embed="rId3"/>
                <a:stretch>
                  <a:fillRect b="-87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103_1#b2c7a8287?vaa=1&amp;vcp=1&amp;vop=1&amp;pid=7e942a032&amp;color=36,64,97&amp;vtp=1&amp;bt=1&amp;bbb=1&amp;hb=1"/>
              <p:cNvSpPr/>
              <p:nvPr/>
            </p:nvSpPr>
            <p:spPr>
              <a:xfrm>
                <a:off x="539496" y="994683"/>
                <a:ext cx="11109960" cy="8337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∀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∃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∈[−1,1]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,有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范围为(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8_BD.103_1#b2c7a8287?vaa=1&amp;vcp=1&amp;vop=1&amp;pid=7e942a032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94683"/>
                <a:ext cx="11109960" cy="833755"/>
              </a:xfrm>
              <a:prstGeom prst="rect">
                <a:avLst/>
              </a:prstGeom>
              <a:blipFill>
                <a:blip r:embed="rId3"/>
                <a:stretch>
                  <a:fillRect l="-1317" r="-1207" b="-175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105_1#b2c7a8287.bracket?vaa=1&amp;vcp=1&amp;vop=1&amp;pid=7e942a032&amp;color=36,64,97&amp;vpa=12&amp;vtp=1"/>
          <p:cNvSpPr/>
          <p:nvPr/>
        </p:nvSpPr>
        <p:spPr>
          <a:xfrm>
            <a:off x="1387221" y="1553481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103_2#b2c7a8287.choices?vaa=1&amp;vcp=1&amp;vop=1&amp;pid=7e942a032&amp;color=36,64,97&amp;vtp=1&amp;bbb=1"/>
              <p:cNvSpPr/>
              <p:nvPr/>
            </p:nvSpPr>
            <p:spPr>
              <a:xfrm>
                <a:off x="539496" y="1832119"/>
                <a:ext cx="11109960" cy="47834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000"/>
                  </a:lnSpc>
                  <a:tabLst>
                    <a:tab pos="2850515" algn="l"/>
                    <a:tab pos="5662930" algn="l"/>
                    <a:tab pos="847534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8_BD.103_2#b2c7a8287.choices?vaa=1&amp;vcp=1&amp;vop=1&amp;pid=7e942a03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2119"/>
                <a:ext cx="11109960" cy="478346"/>
              </a:xfrm>
              <a:prstGeom prst="rect">
                <a:avLst/>
              </a:prstGeom>
              <a:blipFill>
                <a:blip r:embed="rId4"/>
                <a:stretch>
                  <a:fillRect l="-1317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04_1#b2c7a8287?vaa=1&amp;vcp=1&amp;vop=1&amp;pid=7e942a032&amp;color=36,64,97&amp;vtp=1&amp;bbb=1&amp;hb=1"/>
              <p:cNvSpPr/>
              <p:nvPr/>
            </p:nvSpPr>
            <p:spPr>
              <a:xfrm>
                <a:off x="539496" y="2322911"/>
                <a:ext cx="11109960" cy="379304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,故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(−1,0)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上单调递增,在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上单调递减,所以在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[−1,1]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.因为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∀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 </a:t>
                </a: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∃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∈[−1,1]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,有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+4≤2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上恒成立,即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上恒成立.令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.令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−1(0&lt;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恒成立,所以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)=−2+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,故存在唯一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,使得当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上单调递减,在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上单调递增.又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den>
                        </m:f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−2×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≤−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(−∞,−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.故选C.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8_AS.104_1#b2c7a8287?vaa=1&amp;vcp=1&amp;vop=1&amp;pid=7e942a032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22911"/>
                <a:ext cx="11109960" cy="3793046"/>
              </a:xfrm>
              <a:prstGeom prst="rect">
                <a:avLst/>
              </a:prstGeom>
              <a:blipFill>
                <a:blip r:embed="rId5"/>
                <a:stretch>
                  <a:fillRect l="-1317" r="-1427" b="-22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7_1#8f15d7976?vaa=1&amp;vcp=1&amp;vop=1&amp;pid=7e942a032&amp;color=36,64,97&amp;vtp=1&amp;bt=1&amp;bbb=1"/>
              <p:cNvSpPr/>
              <p:nvPr/>
            </p:nvSpPr>
            <p:spPr>
              <a:xfrm>
                <a:off x="539496" y="1590979"/>
                <a:ext cx="11109960" cy="4593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8_BD.107_1#8f15d7976?vaa=1&amp;vcp=1&amp;vop=1&amp;pid=7e942a032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90979"/>
                <a:ext cx="11109960" cy="459359"/>
              </a:xfrm>
              <a:prstGeom prst="rect">
                <a:avLst/>
              </a:prstGeom>
              <a:blipFill>
                <a:blip r:embed="rId3"/>
                <a:stretch>
                  <a:fillRect l="-1317" b="-17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8_AN.109_1#8f15d7976.blank?vaa=1&amp;vcp=1&amp;vop=1&amp;pid=7e942a032&amp;color=36,64,97&amp;vpa=13&amp;vtp=1&amp;bbb=1"/>
              <p:cNvSpPr/>
              <p:nvPr/>
            </p:nvSpPr>
            <p:spPr>
              <a:xfrm>
                <a:off x="8030273" y="1678902"/>
                <a:ext cx="869950" cy="47110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(−∞,1]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8_AN.109_1#8f15d7976.blank?vaa=1&amp;vcp=1&amp;vop=1&amp;pid=7e942a032&amp;color=36,64,97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0273" y="1678902"/>
                <a:ext cx="869950" cy="471107"/>
              </a:xfrm>
              <a:prstGeom prst="rect">
                <a:avLst/>
              </a:prstGeom>
              <a:blipFill>
                <a:blip r:embed="rId4"/>
                <a:stretch>
                  <a:fillRect l="-5594" t="-2564" r="-69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08_1#8f15d7976?vaa=1&amp;vcp=1&amp;vop=1&amp;pid=7e942a032&amp;color=36,64,97&amp;vtp=1&amp;bbb=1&amp;hb=1"/>
              <p:cNvSpPr/>
              <p:nvPr/>
            </p:nvSpPr>
            <p:spPr>
              <a:xfrm>
                <a:off x="539496" y="2052560"/>
                <a:ext cx="11109960" cy="33259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.因为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ln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恒成立.令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 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单调递减,在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单调递增,故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.令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可化为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①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时,①式可化为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,此时不等式恒成立,故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1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式可化为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恒成立,故只需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𝑡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−1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即可.令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单调递增,所以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.综上,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范围为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(−∞,1]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8_AS.108_1#8f15d7976?vaa=1&amp;vcp=1&amp;vop=1&amp;pid=7e942a032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52560"/>
                <a:ext cx="11109960" cy="3325940"/>
              </a:xfrm>
              <a:prstGeom prst="rect">
                <a:avLst/>
              </a:prstGeom>
              <a:blipFill>
                <a:blip r:embed="rId5"/>
                <a:stretch>
                  <a:fillRect l="-1317" r="-1866" b="-422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11_1#9ef01ede7?vcp=1&amp;vop=1&amp;pid=7e942a032&amp;color=36,64,97&amp;vtp=1&amp;bt=1&amp;bbb=1"/>
              <p:cNvSpPr/>
              <p:nvPr/>
            </p:nvSpPr>
            <p:spPr>
              <a:xfrm>
                <a:off x="539496" y="2112981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[天津东丽区2025高二诊断]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111_1#9ef01ede7?vcp=1&amp;vop=1&amp;pid=7e942a032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12981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t="-3390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12_1#c881ba295?vcp=1&amp;vop=1&amp;pid=9ef01ede7&amp;color=36,64,97&amp;vtp=1&amp;bbb=1"/>
              <p:cNvSpPr/>
              <p:nvPr/>
            </p:nvSpPr>
            <p:spPr>
              <a:xfrm>
                <a:off x="539496" y="2515888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的单调区间；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112_1#c881ba295?vcp=1&amp;vop=1&amp;pid=9ef01ede7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5888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13_1#c881ba295?vcp=1&amp;vop=1&amp;pid=9ef01ede7&amp;color=36,64,97&amp;vtp=1&amp;bbb=1"/>
              <p:cNvSpPr/>
              <p:nvPr/>
            </p:nvSpPr>
            <p:spPr>
              <a:xfrm>
                <a:off x="539496" y="2889205"/>
                <a:ext cx="11109960" cy="2030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，单调递减区间为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113_1#c881ba295?vcp=1&amp;vop=1&amp;pid=9ef01ede7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89205"/>
                <a:ext cx="11109960" cy="2030540"/>
              </a:xfrm>
              <a:prstGeom prst="rect">
                <a:avLst/>
              </a:prstGeom>
              <a:blipFill>
                <a:blip r:embed="rId5"/>
                <a:stretch>
                  <a:fillRect l="-1317" b="-66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a0867442a.fixed?vcp=1&amp;pid=7d359ce3f&amp;color=36,64,97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2697480"/>
            <a:ext cx="3090672" cy="1188720"/>
          </a:xfrm>
          <a:prstGeom prst="rect">
            <a:avLst/>
          </a:prstGeom>
        </p:spPr>
      </p:pic>
      <p:sp>
        <p:nvSpPr>
          <p:cNvPr id="3" name="C_4_BD#a0867442a.fixed?vcp=1&amp;pid=7d359ce3f&amp;color=61,88,159&amp;vtp=1&amp;bbb=1"/>
          <p:cNvSpPr/>
          <p:nvPr/>
        </p:nvSpPr>
        <p:spPr>
          <a:xfrm>
            <a:off x="694944" y="2715768"/>
            <a:ext cx="2587752" cy="111556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课时2</a:t>
            </a:r>
            <a:endParaRPr lang="en-US" altLang="zh-CN" sz="5400" dirty="0"/>
          </a:p>
        </p:txBody>
      </p:sp>
      <p:sp>
        <p:nvSpPr>
          <p:cNvPr id="4" name="C_4_BD#a0867442a.fixed?vcp=1&amp;pid=7d359ce3f&amp;color=61,88,159&amp;vtp=1&amp;bbb=1"/>
          <p:cNvSpPr/>
          <p:nvPr/>
        </p:nvSpPr>
        <p:spPr>
          <a:xfrm>
            <a:off x="4315968" y="2587752"/>
            <a:ext cx="7671816" cy="1279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9600"/>
              </a:lnSpc>
            </a:pPr>
            <a:r>
              <a:rPr lang="en-US" altLang="zh-CN" sz="5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函数的最值</a:t>
            </a:r>
            <a:endParaRPr lang="en-US" altLang="zh-CN" sz="5400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14_1#b5fa3534a?vcp=1&amp;vop=1&amp;pid=9ef01ede7&amp;color=36,64,97&amp;vtp=1&amp;bt=1&amp;bbb=1"/>
              <p:cNvSpPr/>
              <p:nvPr/>
            </p:nvSpPr>
            <p:spPr>
              <a:xfrm>
                <a:off x="539496" y="1232776"/>
                <a:ext cx="11109960" cy="3632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∀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恒成立，求实数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14_1#b5fa3534a?vcp=1&amp;vop=1&amp;pid=9ef01ede7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2776"/>
                <a:ext cx="11109960" cy="363284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15_1#b5fa3534a?vcp=1&amp;vop=1&amp;pid=9ef01ede7&amp;color=36,64,97&amp;vtp=1&amp;bbb=1&amp;hb=1"/>
              <p:cNvSpPr/>
              <p:nvPr/>
            </p:nvSpPr>
            <p:spPr>
              <a:xfrm>
                <a:off x="539496" y="1606410"/>
                <a:ext cx="11109960" cy="41891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∀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∀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∀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∀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（提示：若分离参数，会出现对数与其他代数式的组合</a:t>
                </a: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，故尽量把对数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分离开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，注意到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即对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∀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恒成立，不符合题意.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9_AN.115_1#b5fa3534a?vcp=1&amp;vop=1&amp;pid=9ef01ede7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06410"/>
                <a:ext cx="11109960" cy="4189159"/>
              </a:xfrm>
              <a:prstGeom prst="rect">
                <a:avLst/>
              </a:prstGeom>
              <a:blipFill>
                <a:blip r:embed="rId4"/>
                <a:stretch>
                  <a:fillRect l="-1317" r="-604" b="-3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15_2#b5fa3534a?vcp=1&amp;vop=1&amp;pid=9ef01ede7&amp;color=36,64,97&amp;mp=1&amp;vtp=1&amp;bt=1&amp;bbb=1"/>
              <p:cNvSpPr/>
              <p:nvPr/>
            </p:nvSpPr>
            <p:spPr>
              <a:xfrm>
                <a:off x="539496" y="1800465"/>
                <a:ext cx="11109960" cy="341153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上单调递减.</a:t>
                </a:r>
                <a:endParaRPr lang="en-US" altLang="zh-CN" sz="1800" dirty="0"/>
              </a:p>
              <a:p>
                <a:pPr latinLnBrk="1">
                  <a:lnSpc>
                    <a:spcPts val="7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1800" b="0" i="1" dirty="0">
                                        <a:solidFill>
                                          <a:srgbClr val="6565FF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2</m:t>
                                    </m:r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𝑚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≤1,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&gt;0,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上单调递减，则当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，符合题意；</a:t>
                </a:r>
                <a:endParaRPr lang="en-US" altLang="zh-CN" sz="1800" dirty="0"/>
              </a:p>
              <a:p>
                <a:pPr latinLnBrk="1">
                  <a:lnSpc>
                    <a:spcPts val="7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1800" b="0" i="1" dirty="0">
                                        <a:solidFill>
                                          <a:srgbClr val="6565FF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2</m:t>
                                    </m:r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𝑚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&gt;1,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&gt;0,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上单调递增，则当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，不符合题意.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115_2#b5fa3534a?vcp=1&amp;vop=1&amp;pid=9ef01ede7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0465"/>
                <a:ext cx="11109960" cy="3411538"/>
              </a:xfrm>
              <a:prstGeom prst="rect">
                <a:avLst/>
              </a:prstGeom>
              <a:blipFill>
                <a:blip r:embed="rId3"/>
                <a:stretch>
                  <a:fillRect l="-1317" b="-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16_1#ce136e8ce?vcp=1&amp;vop=1&amp;pid=7e942a032&amp;color=36,64,97&amp;vtp=1&amp;bt=1&amp;bbb=1"/>
              <p:cNvSpPr/>
              <p:nvPr/>
            </p:nvSpPr>
            <p:spPr>
              <a:xfrm>
                <a:off x="539496" y="2177211"/>
                <a:ext cx="11109960" cy="52546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4-4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116_1#ce136e8ce?vcp=1&amp;vop=1&amp;pid=7e942a032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7211"/>
                <a:ext cx="11109960" cy="525463"/>
              </a:xfrm>
              <a:prstGeom prst="rect">
                <a:avLst/>
              </a:prstGeom>
              <a:blipFill>
                <a:blip r:embed="rId3"/>
                <a:stretch>
                  <a:fillRect l="-1317" b="-162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17_1#250f522c9?vcp=1&amp;vop=1&amp;pid=ce136e8ce&amp;color=36,64,97&amp;vtp=1&amp;bbb=1"/>
              <p:cNvSpPr/>
              <p:nvPr/>
            </p:nvSpPr>
            <p:spPr>
              <a:xfrm>
                <a:off x="539496" y="2709532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求曲线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处的切线方程.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117_1#250f522c9?vcp=1&amp;vop=1&amp;pid=ce136e8ce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09532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18_1#250f522c9?vcp=1&amp;vop=1&amp;pid=ce136e8ce&amp;color=36,64,97&amp;vtp=1&amp;bbb=1"/>
              <p:cNvSpPr/>
              <p:nvPr/>
            </p:nvSpPr>
            <p:spPr>
              <a:xfrm>
                <a:off x="539496" y="3074022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以所求切线方程为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−1=2(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118_1#250f522c9?vcp=1&amp;vop=1&amp;pid=ce136e8ce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74022"/>
                <a:ext cx="11109960" cy="1611440"/>
              </a:xfrm>
              <a:prstGeom prst="rect">
                <a:avLst/>
              </a:prstGeom>
              <a:blipFill>
                <a:blip r:embed="rId5"/>
                <a:stretch>
                  <a:fillRect l="-1317" b="-86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19_1#5e2bb2414?vcp=1&amp;vop=1&amp;pid=ce136e8ce&amp;color=36,64,97&amp;vtp=1&amp;bt=1&amp;bbb=1"/>
              <p:cNvSpPr/>
              <p:nvPr/>
            </p:nvSpPr>
            <p:spPr>
              <a:xfrm>
                <a:off x="539496" y="891495"/>
                <a:ext cx="11109960" cy="5256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记函数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19_1#5e2bb2414?vcp=1&amp;vop=1&amp;pid=ce136e8ce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1495"/>
                <a:ext cx="11109960" cy="525653"/>
              </a:xfrm>
              <a:prstGeom prst="rect">
                <a:avLst/>
              </a:prstGeom>
              <a:blipFill>
                <a:blip r:embed="rId3"/>
                <a:stretch>
                  <a:fillRect l="-1317" b="-162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20_1#5e2bb2414?vcp=1&amp;vop=1&amp;pid=ce136e8ce&amp;color=36,64,97&amp;vtp=1&amp;bbb=1"/>
              <p:cNvSpPr/>
              <p:nvPr/>
            </p:nvSpPr>
            <p:spPr>
              <a:xfrm>
                <a:off x="539496" y="1423180"/>
                <a:ext cx="11109960" cy="52546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20_1#5e2bb2414?vcp=1&amp;vop=1&amp;pid=ce136e8ce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23180"/>
                <a:ext cx="11109960" cy="525463"/>
              </a:xfrm>
              <a:prstGeom prst="rect">
                <a:avLst/>
              </a:prstGeom>
              <a:blipFill>
                <a:blip r:embed="rId4"/>
                <a:stretch>
                  <a:fillRect l="-1317" b="-149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10_BD.121_1#a0dcaf9e6?vcp=1&amp;vop=1&amp;pid=5e2bb2414&amp;color=36,64,97&amp;vtp=1&amp;bbb=1"/>
              <p:cNvSpPr/>
              <p:nvPr/>
            </p:nvSpPr>
            <p:spPr>
              <a:xfrm>
                <a:off x="539496" y="1949405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（ⅰ）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10_BD.121_1#a0dcaf9e6?vcp=1&amp;vop=1&amp;pid=5e2bb2414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49405"/>
                <a:ext cx="11109960" cy="363665"/>
              </a:xfrm>
              <a:prstGeom prst="rect">
                <a:avLst/>
              </a:prstGeom>
              <a:blipFill>
                <a:blip r:embed="rId5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10_AN.122_1#a0dcaf9e6?vcp=1&amp;vop=1&amp;pid=5e2bb2414&amp;color=36,64,97&amp;vtp=1&amp;bbb=1"/>
              <p:cNvSpPr/>
              <p:nvPr/>
            </p:nvSpPr>
            <p:spPr>
              <a:xfrm>
                <a:off x="539496" y="2313895"/>
                <a:ext cx="11109960" cy="37831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+8&gt;0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有两异号实数根，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有唯一零点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10_AN.122_1#a0dcaf9e6?vcp=1&amp;vop=1&amp;pid=5e2bb2414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13895"/>
                <a:ext cx="11109960" cy="3783140"/>
              </a:xfrm>
              <a:prstGeom prst="rect">
                <a:avLst/>
              </a:prstGeom>
              <a:blipFill>
                <a:blip r:embed="rId6"/>
                <a:stretch>
                  <a:fillRect l="-1317" b="-3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10_AN.122_2#a0dcaf9e6?vcp=1&amp;vop=1&amp;pid=5e2bb2414&amp;color=36,64,97&amp;mp=1&amp;vtp=1&amp;bt=1&amp;bbb=1"/>
              <p:cNvSpPr/>
              <p:nvPr/>
            </p:nvSpPr>
            <p:spPr>
              <a:xfrm>
                <a:off x="539496" y="2307100"/>
                <a:ext cx="11109960" cy="241750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入可得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10_AN.122_2#a0dcaf9e6?vcp=1&amp;vop=1&amp;pid=5e2bb2414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07100"/>
                <a:ext cx="11109960" cy="2417509"/>
              </a:xfrm>
              <a:prstGeom prst="rect">
                <a:avLst/>
              </a:prstGeom>
              <a:blipFill>
                <a:blip r:embed="rId3"/>
                <a:stretch>
                  <a:fillRect l="-1317" b="-35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10_BD.123_1#001d0a4c0?vcp=1&amp;vop=1&amp;pid=5e2bb2414&amp;color=36,64,97&amp;vtp=1&amp;bt=1&amp;bbb=1"/>
              <p:cNvSpPr/>
              <p:nvPr/>
            </p:nvSpPr>
            <p:spPr>
              <a:xfrm>
                <a:off x="539496" y="828000"/>
                <a:ext cx="11109960" cy="34461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（ⅱ）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若存在实数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满足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10_BD.123_1#001d0a4c0?vcp=1&amp;vop=1&amp;pid=5e2bb2414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344615"/>
              </a:xfrm>
              <a:prstGeom prst="rect">
                <a:avLst/>
              </a:prstGeom>
              <a:blipFill>
                <a:blip r:embed="rId3"/>
                <a:stretch>
                  <a:fillRect l="-1317" t="-3571" b="-410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10_AN.124_1#001d0a4c0?vcp=1&amp;vop=1&amp;pid=5e2bb2414&amp;color=36,64,97&amp;vtp=1&amp;bbb=1"/>
              <p:cNvSpPr/>
              <p:nvPr/>
            </p:nvSpPr>
            <p:spPr>
              <a:xfrm>
                <a:off x="539496" y="1177758"/>
                <a:ext cx="11109960" cy="49454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妨令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+8&gt;0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有两异号实数根，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有唯一零点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𝑠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10_AN.124_1#001d0a4c0?vcp=1&amp;vop=1&amp;pid=5e2bb2414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7758"/>
                <a:ext cx="11109960" cy="4945444"/>
              </a:xfrm>
              <a:prstGeom prst="rect">
                <a:avLst/>
              </a:prstGeom>
              <a:blipFill>
                <a:blip r:embed="rId4"/>
                <a:stretch>
                  <a:fillRect l="-1317" b="-17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10_AN.124_2#001d0a4c0?vcp=1&amp;vop=1&amp;pid=5e2bb2414&amp;color=36,64,97&amp;mp=1&amp;vtp=1&amp;bt=1&amp;bbb=1"/>
              <p:cNvSpPr/>
              <p:nvPr/>
            </p:nvSpPr>
            <p:spPr>
              <a:xfrm>
                <a:off x="539496" y="1443627"/>
                <a:ext cx="11109960" cy="411003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其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𝑠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𝑠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𝑠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时，有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|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10_AN.124_2#001d0a4c0?vcp=1&amp;vop=1&amp;pid=5e2bb2414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43627"/>
                <a:ext cx="11109960" cy="4110038"/>
              </a:xfrm>
              <a:prstGeom prst="rect">
                <a:avLst/>
              </a:prstGeom>
              <a:blipFill>
                <a:blip r:embed="rId3"/>
                <a:stretch>
                  <a:fillRect l="-1317" b="-19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20af97c8?vcp=1&amp;pid=250f8c2d3&amp;color=0,55,96&amp;vtp=1&amp;bt=1&amp;bbb=1"/>
          <p:cNvSpPr/>
          <p:nvPr/>
        </p:nvSpPr>
        <p:spPr>
          <a:xfrm>
            <a:off x="539496" y="828000"/>
            <a:ext cx="11109960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高分进阶</a:t>
            </a:r>
            <a:endParaRPr lang="en-US" altLang="zh-CN" sz="2400" dirty="0"/>
          </a:p>
        </p:txBody>
      </p:sp>
      <p:sp>
        <p:nvSpPr>
          <p:cNvPr id="3" name="C_7_BD#b55d24efb?vcp=1&amp;pid=820af97c8&amp;color=101,101,255&amp;vtp=1&amp;bbb=1"/>
          <p:cNvSpPr/>
          <p:nvPr/>
        </p:nvSpPr>
        <p:spPr>
          <a:xfrm>
            <a:off x="539496" y="1364144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题型5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函数极值和最值的综合问题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125_1#7fb418db6?vcp=1&amp;vop=1&amp;pid=b55d24efb&amp;color=36,64,97&amp;vtp=1&amp;bbb=1"/>
              <p:cNvSpPr/>
              <p:nvPr/>
            </p:nvSpPr>
            <p:spPr>
              <a:xfrm>
                <a:off x="539496" y="1807551"/>
                <a:ext cx="11109960" cy="4593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例5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𝑏𝑥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𝑐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的导函数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的两个零点为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和0.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BD.125_1#7fb418db6?vcp=1&amp;vop=1&amp;pid=b55d24ef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7551"/>
                <a:ext cx="11109960" cy="459359"/>
              </a:xfrm>
              <a:prstGeom prst="rect">
                <a:avLst/>
              </a:prstGeom>
              <a:blipFill>
                <a:blip r:embed="rId3"/>
                <a:stretch>
                  <a:fillRect l="-1317" b="-17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BD.126_1#ce4edd524?vcp=1&amp;vop=1&amp;pid=7fb418db6&amp;color=36,64,97&amp;vtp=1&amp;bbb=1"/>
              <p:cNvSpPr/>
              <p:nvPr/>
            </p:nvSpPr>
            <p:spPr>
              <a:xfrm>
                <a:off x="539496" y="2275736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的单调区间；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9_BD.126_1#ce4edd524?vcp=1&amp;vop=1&amp;pid=7fb418db6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75736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27_1#ce4edd524?vcp=1&amp;vop=1&amp;pid=7fb418db6&amp;color=36,64,97&amp;vtp=1&amp;bbb=1"/>
              <p:cNvSpPr/>
              <p:nvPr/>
            </p:nvSpPr>
            <p:spPr>
              <a:xfrm>
                <a:off x="539496" y="2640226"/>
                <a:ext cx="11109960" cy="2551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𝑐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+(2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𝑐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的零点就是函数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的零点，且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的符号相同.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(−3,0)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，单调递减区间是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(−∞,−3)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9_AN.127_1#ce4edd524?vcp=1&amp;vop=1&amp;pid=7fb418db6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40226"/>
                <a:ext cx="11109960" cy="2551240"/>
              </a:xfrm>
              <a:prstGeom prst="rect">
                <a:avLst/>
              </a:prstGeom>
              <a:blipFill>
                <a:blip r:embed="rId5"/>
                <a:stretch>
                  <a:fillRect l="-1317" b="-54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28_1#713bb5fed?vcp=1&amp;vop=1&amp;pid=7fb418db6&amp;color=36,64,97&amp;vtp=1&amp;bt=1&amp;bbb=1"/>
              <p:cNvSpPr/>
              <p:nvPr/>
            </p:nvSpPr>
            <p:spPr>
              <a:xfrm>
                <a:off x="539496" y="983855"/>
                <a:ext cx="11109960" cy="3632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的极小值为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[−5,+∞)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28_1#713bb5fed?vcp=1&amp;vop=1&amp;pid=7fb418db6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3855"/>
                <a:ext cx="11109960" cy="363284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29_1#713bb5fed?vcp=1&amp;vop=1&amp;pid=7fb418db6&amp;color=36,64,97&amp;vtp=1&amp;bbb=1"/>
              <p:cNvSpPr/>
              <p:nvPr/>
            </p:nvSpPr>
            <p:spPr>
              <a:xfrm>
                <a:off x="539496" y="1357489"/>
                <a:ext cx="11109960" cy="452869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【解】由（1）知，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的极小值点，</a:t>
                </a:r>
                <a:endParaRPr lang="en-US" altLang="zh-CN" sz="1800" dirty="0"/>
              </a:p>
              <a:p>
                <a:pPr latinLnBrk="1">
                  <a:lnSpc>
                    <a:spcPts val="90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9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−3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𝑐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1800" b="0" i="1" dirty="0">
                                        <a:solidFill>
                                          <a:srgbClr val="6565FF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−3</m:t>
                                    </m:r>
                                  </m:sup>
                                </m:sSup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=−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𝑔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(0)=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𝑐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𝑔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(−3)=−9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−3(2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)+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𝑐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+5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+5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(−3,0)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调递减区间是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(−∞,−3)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的极大值，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[−5,+∞)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(−5)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中的最大值，而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(−5)=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−5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&gt;5=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[−5,+∞)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5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29_1#713bb5fed?vcp=1&amp;vop=1&amp;pid=7fb418db6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57489"/>
                <a:ext cx="11109960" cy="4528693"/>
              </a:xfrm>
              <a:prstGeom prst="rect">
                <a:avLst/>
              </a:prstGeom>
              <a:blipFill>
                <a:blip r:embed="rId4"/>
                <a:stretch>
                  <a:fillRect l="-1317" b="-29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EX.130_1#7fb418db6?vcp=1&amp;vop=1&amp;pid=b55d24efb&amp;color=36,64,97&amp;vtp=1&amp;bt=1&amp;bbb=1&amp;hb=1"/>
          <p:cNvSpPr/>
          <p:nvPr/>
        </p:nvSpPr>
        <p:spPr>
          <a:xfrm>
            <a:off x="539496" y="2935432"/>
            <a:ext cx="11109960" cy="11923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【方法总结】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（1）求函数极值、最值时，要求步骤规范，若含参数时，则要讨论参数的大小.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244061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2）求函数在无穷区间（或开区间）上的最值，不仅要研究其极值情况，还要研究其单调性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，并通过单调</a:t>
            </a:r>
          </a:p>
          <a:p>
            <a:pPr latinLnBrk="1">
              <a:lnSpc>
                <a:spcPts val="3100"/>
              </a:lnSpc>
            </a:pPr>
            <a:r>
              <a:rPr lang="en-US" altLang="zh-CN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性和极值情况</a:t>
            </a:r>
            <a:r>
              <a:rPr lang="en-US" altLang="zh-CN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，画出函数的大致图象，然后借助图象观察得到函数的最值.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_1#目录1:8cdf9fc2f?lid=afbae4de8&amp;cid=afbae4de8&amp;vtp=1&amp;bbb=1">
                <a:hlinkClick r:id="rId3" action="ppaction://hlinksldjump"/>
              </p:cNvPr>
              <p:cNvSpPr/>
              <p:nvPr/>
            </p:nvSpPr>
            <p:spPr>
              <a:xfrm>
                <a:off x="4032504" y="1729623"/>
                <a:ext cx="3950911" cy="3566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知识点1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上的最值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2" name="C_1#目录1:8cdf9fc2f?lid=afbae4de8&amp;cid=afbae4de8&amp;vtp=1&amp;bbb=1">
                <a:hlinkClick r:id="rId3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504" y="1729623"/>
                <a:ext cx="3950911" cy="356616"/>
              </a:xfrm>
              <a:prstGeom prst="rect">
                <a:avLst/>
              </a:prstGeom>
              <a:blipFill>
                <a:blip r:embed="rId4"/>
                <a:stretch>
                  <a:fillRect l="-2932" b="-137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1#目录1:8cdf9fc2f?lid=843cb391f&amp;cid=843cb391f&amp;vtp=1&amp;bbb=1">
                <a:hlinkClick r:id="rId3" action="ppaction://hlinksldjump"/>
              </p:cNvPr>
              <p:cNvSpPr/>
              <p:nvPr/>
            </p:nvSpPr>
            <p:spPr>
              <a:xfrm>
                <a:off x="4032504" y="2131958"/>
                <a:ext cx="3950911" cy="59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知识点2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求函数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500" b="0" i="0" dirty="0" smtClean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上的</a:t>
                </a:r>
              </a:p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 smtClean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最值的步骤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3" name="C_1#目录1:8cdf9fc2f?lid=843cb391f&amp;cid=843cb391f&amp;vtp=1&amp;bbb=1">
                <a:hlinkClick r:id="rId3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504" y="2131958"/>
                <a:ext cx="3950911" cy="593657"/>
              </a:xfrm>
              <a:prstGeom prst="rect">
                <a:avLst/>
              </a:prstGeom>
              <a:blipFill>
                <a:blip r:embed="rId5"/>
                <a:stretch>
                  <a:fillRect l="-2932" t="-3093" b="-123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_1#目录1:8cdf9fc2f?lid=0f05a13a2&amp;cid=0f05a13a2&amp;vtp=1&amp;bbb=1">
            <a:hlinkClick r:id="rId6" action="ppaction://hlinksldjump"/>
          </p:cNvPr>
          <p:cNvSpPr/>
          <p:nvPr/>
        </p:nvSpPr>
        <p:spPr>
          <a:xfrm>
            <a:off x="8348472" y="1755648"/>
            <a:ext cx="3950911" cy="5852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要点1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 err="1" smtClean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利用最值解单变量函数恒成立与能成</a:t>
            </a:r>
            <a:endParaRPr lang="en-US" altLang="zh-CN" sz="1500" b="0" i="0" dirty="0" smtClean="0">
              <a:solidFill>
                <a:srgbClr val="6565FF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marL="0" algn="l" latinLnBrk="1">
              <a:lnSpc>
                <a:spcPts val="2200"/>
              </a:lnSpc>
            </a:pPr>
            <a:r>
              <a:rPr lang="en-US" altLang="zh-CN" sz="1500" b="0" i="0" dirty="0" err="1" smtClean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立问题</a:t>
            </a:r>
            <a:endParaRPr lang="en-US" altLang="zh-CN" sz="1500" dirty="0"/>
          </a:p>
        </p:txBody>
      </p:sp>
      <p:sp>
        <p:nvSpPr>
          <p:cNvPr id="5" name="C_1#目录1:8cdf9fc2f?lid=7b5643c8c&amp;cid=7b5643c8c&amp;vtp=1&amp;bbb=1">
            <a:hlinkClick r:id="rId7" action="ppaction://hlinksldjump"/>
          </p:cNvPr>
          <p:cNvSpPr/>
          <p:nvPr/>
        </p:nvSpPr>
        <p:spPr>
          <a:xfrm>
            <a:off x="8348472" y="2368648"/>
            <a:ext cx="3950911" cy="53914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要点2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 err="1" smtClean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双变量恒成立与能成立问题的四种类</a:t>
            </a:r>
            <a:endParaRPr lang="en-US" altLang="zh-CN" sz="1500" b="0" i="0" dirty="0" smtClean="0">
              <a:solidFill>
                <a:srgbClr val="6565FF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marL="0" algn="l" latinLnBrk="1">
              <a:lnSpc>
                <a:spcPts val="2200"/>
              </a:lnSpc>
            </a:pPr>
            <a:r>
              <a:rPr lang="en-US" altLang="zh-CN" sz="1500" b="0" i="0" dirty="0" err="1" smtClean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型及解法</a:t>
            </a:r>
            <a:endParaRPr lang="en-US" altLang="zh-CN" sz="1500" dirty="0"/>
          </a:p>
        </p:txBody>
      </p:sp>
      <p:sp>
        <p:nvSpPr>
          <p:cNvPr id="6" name="C_1#目录1:8cdf9fc2f?lid=fd3ad5474&amp;cid=fd3ad5474&amp;vtp=1&amp;bbb=1">
            <a:hlinkClick r:id="rId8" action="ppaction://hlinksldjump"/>
          </p:cNvPr>
          <p:cNvSpPr/>
          <p:nvPr/>
        </p:nvSpPr>
        <p:spPr>
          <a:xfrm>
            <a:off x="4032504" y="4124647"/>
            <a:ext cx="3950911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易错点1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误把极值当最值致误</a:t>
            </a:r>
            <a:endParaRPr lang="en-US" altLang="zh-CN" sz="1500" dirty="0"/>
          </a:p>
        </p:txBody>
      </p:sp>
      <p:sp>
        <p:nvSpPr>
          <p:cNvPr id="7" name="C_1#目录1:8cdf9fc2f?lid=d7333be02&amp;cid=d7333be02&amp;vtp=1&amp;bbb=1">
            <a:hlinkClick r:id="rId9" action="ppaction://hlinksldjump"/>
          </p:cNvPr>
          <p:cNvSpPr/>
          <p:nvPr/>
        </p:nvSpPr>
        <p:spPr>
          <a:xfrm>
            <a:off x="4032504" y="4526983"/>
            <a:ext cx="3950911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易错点2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把极值点的取值范围扩大致误</a:t>
            </a:r>
            <a:endParaRPr lang="en-US" altLang="zh-CN" sz="1500" dirty="0"/>
          </a:p>
        </p:txBody>
      </p:sp>
      <p:sp>
        <p:nvSpPr>
          <p:cNvPr id="8" name="C_1#目录1:8cdf9fc2f?lid=11a0d2d57&amp;cid=11a0d2d57&amp;vtp=1&amp;bbb=1">
            <a:hlinkClick r:id="rId10" action="ppaction://hlinksldjump"/>
          </p:cNvPr>
          <p:cNvSpPr/>
          <p:nvPr/>
        </p:nvSpPr>
        <p:spPr>
          <a:xfrm>
            <a:off x="8348472" y="4123944"/>
            <a:ext cx="3950911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题型1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求不含参数的函数的最值</a:t>
            </a:r>
            <a:endParaRPr lang="en-US" altLang="zh-CN" sz="1500" dirty="0"/>
          </a:p>
        </p:txBody>
      </p:sp>
      <p:sp>
        <p:nvSpPr>
          <p:cNvPr id="9" name="C_1#目录1:8cdf9fc2f?lid=34895813f&amp;cid=34895813f&amp;vtp=1&amp;bbb=1">
            <a:hlinkClick r:id="rId11" action="ppaction://hlinksldjump"/>
          </p:cNvPr>
          <p:cNvSpPr/>
          <p:nvPr/>
        </p:nvSpPr>
        <p:spPr>
          <a:xfrm>
            <a:off x="8348472" y="4438122"/>
            <a:ext cx="3950911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题型2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求含参数的函数的最值</a:t>
            </a:r>
            <a:endParaRPr lang="en-US" altLang="zh-CN" sz="1500" dirty="0"/>
          </a:p>
        </p:txBody>
      </p:sp>
      <p:sp>
        <p:nvSpPr>
          <p:cNvPr id="10" name="C_1#目录1:8cdf9fc2f?lid=3672a9ba0&amp;cid=3672a9ba0&amp;vtp=1&amp;bbb=1">
            <a:hlinkClick r:id="rId12" action="ppaction://hlinksldjump"/>
          </p:cNvPr>
          <p:cNvSpPr/>
          <p:nvPr/>
        </p:nvSpPr>
        <p:spPr>
          <a:xfrm>
            <a:off x="8348472" y="4752300"/>
            <a:ext cx="3950911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题型3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由函数的最值求参数的值或取值范围</a:t>
            </a:r>
            <a:endParaRPr lang="en-US" altLang="zh-CN" sz="1500" dirty="0"/>
          </a:p>
        </p:txBody>
      </p:sp>
      <p:sp>
        <p:nvSpPr>
          <p:cNvPr id="11" name="C_1#目录1:8cdf9fc2f?lid=7e942a032&amp;cid=7e942a032&amp;vtp=1&amp;bbb=1">
            <a:hlinkClick r:id="rId13" action="ppaction://hlinksldjump"/>
          </p:cNvPr>
          <p:cNvSpPr/>
          <p:nvPr/>
        </p:nvSpPr>
        <p:spPr>
          <a:xfrm>
            <a:off x="8348472" y="5066478"/>
            <a:ext cx="3950911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题型4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与最值有关的恒成立与能成立问题</a:t>
            </a:r>
            <a:endParaRPr lang="en-US" altLang="zh-CN" sz="1500" dirty="0"/>
          </a:p>
        </p:txBody>
      </p:sp>
      <p:sp>
        <p:nvSpPr>
          <p:cNvPr id="12" name="C_1#目录1:8cdf9fc2f?lid=b55d24efb&amp;cid=b55d24efb&amp;vtp=1&amp;bbb=1">
            <a:hlinkClick r:id="rId14" action="ppaction://hlinksldjump"/>
          </p:cNvPr>
          <p:cNvSpPr/>
          <p:nvPr/>
        </p:nvSpPr>
        <p:spPr>
          <a:xfrm>
            <a:off x="8348472" y="5380656"/>
            <a:ext cx="3950911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题型5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函数极值和最值的综合问题</a:t>
            </a:r>
            <a:endParaRPr lang="en-US" altLang="zh-CN" sz="1500" dirty="0"/>
          </a:p>
        </p:txBody>
      </p:sp>
      <p:sp>
        <p:nvSpPr>
          <p:cNvPr id="13" name="C_1#目录1:8cdf9fc2f?lid=941b49a10&amp;cid=941b49a10&amp;vtp=1&amp;bbb=1">
            <a:hlinkClick r:id="rId15" action="ppaction://hlinksldjump"/>
          </p:cNvPr>
          <p:cNvSpPr/>
          <p:nvPr/>
        </p:nvSpPr>
        <p:spPr>
          <a:xfrm>
            <a:off x="8348472" y="5694834"/>
            <a:ext cx="3950911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题型6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利用导数研究函数零点问题</a:t>
            </a:r>
            <a:endParaRPr lang="en-US" altLang="zh-CN" sz="1500" dirty="0"/>
          </a:p>
        </p:txBody>
      </p:sp>
      <p:sp>
        <p:nvSpPr>
          <p:cNvPr id="14" name="C_1#目录1:8cdf9fc2f?lid=d9bd7cb9d&amp;cid=d9bd7cb9d&amp;vtp=1&amp;bbb=1">
            <a:hlinkClick r:id="rId16" action="ppaction://hlinksldjump"/>
          </p:cNvPr>
          <p:cNvSpPr/>
          <p:nvPr/>
        </p:nvSpPr>
        <p:spPr>
          <a:xfrm>
            <a:off x="8348472" y="6009010"/>
            <a:ext cx="3950911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题型7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利用导数证明不等式问题</a:t>
            </a:r>
            <a:endParaRPr lang="en-US" altLang="zh-CN" sz="1500" dirty="0"/>
          </a:p>
        </p:txBody>
      </p:sp>
      <p:pic>
        <p:nvPicPr>
          <p:cNvPr id="15" name="O_0#目录1:8cdf9fc2f.fixed?vcp=1&amp;color=36,64,97&amp;tib=255,255,255&amp;vtp=1&amp;bt=1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32504" y="987552"/>
            <a:ext cx="731520" cy="768096"/>
          </a:xfrm>
          <a:prstGeom prst="rect">
            <a:avLst/>
          </a:prstGeom>
        </p:spPr>
      </p:pic>
      <p:pic>
        <p:nvPicPr>
          <p:cNvPr id="16" name="O_0#目录1:8cdf9fc2f.fixed?vcp=1&amp;color=36,64,97&amp;tib=255,255,255&amp;vtp=1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48472" y="987552"/>
            <a:ext cx="731520" cy="768096"/>
          </a:xfrm>
          <a:prstGeom prst="rect">
            <a:avLst/>
          </a:prstGeom>
        </p:spPr>
      </p:pic>
      <p:pic>
        <p:nvPicPr>
          <p:cNvPr id="17" name="O_0#目录1:8cdf9fc2f.fixed?vcp=1&amp;color=36,64,97&amp;tib=255,255,255&amp;vtp=1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32504" y="3374136"/>
            <a:ext cx="731520" cy="768096"/>
          </a:xfrm>
          <a:prstGeom prst="rect">
            <a:avLst/>
          </a:prstGeom>
        </p:spPr>
      </p:pic>
      <p:pic>
        <p:nvPicPr>
          <p:cNvPr id="18" name="O_0#目录1:8cdf9fc2f.fixed?vcp=1&amp;color=36,64,97&amp;tib=255,255,255&amp;vtp=1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48472" y="3374136"/>
            <a:ext cx="731520" cy="768096"/>
          </a:xfrm>
          <a:prstGeom prst="rect">
            <a:avLst/>
          </a:prstGeom>
        </p:spPr>
      </p:pic>
      <p:pic>
        <p:nvPicPr>
          <p:cNvPr id="19" name="O_0#目录1:8cdf9fc2f.fixed?vcp=1&amp;color=36,64,97&amp;tib=255,255,255&amp;vtp=1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32504" y="5522976"/>
            <a:ext cx="731520" cy="768096"/>
          </a:xfrm>
          <a:prstGeom prst="rect">
            <a:avLst/>
          </a:prstGeom>
        </p:spPr>
      </p:pic>
      <p:sp>
        <p:nvSpPr>
          <p:cNvPr id="20" name="O_0#目录1:8cdf9fc2f.fixed?vcp=1&amp;color=255,255,255&amp;vtp=1&amp;bbb=1"/>
          <p:cNvSpPr/>
          <p:nvPr/>
        </p:nvSpPr>
        <p:spPr>
          <a:xfrm>
            <a:off x="4032504" y="987552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21" name="O_0#目录1:8cdf9fc2f.fixed?vcp=1&amp;color=255,255,255&amp;vtp=1&amp;bbb=1"/>
          <p:cNvSpPr/>
          <p:nvPr/>
        </p:nvSpPr>
        <p:spPr>
          <a:xfrm>
            <a:off x="8348472" y="987552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22" name="O_0#目录1:8cdf9fc2f.fixed?vcp=1&amp;color=255,255,255&amp;vtp=1&amp;bbb=1"/>
          <p:cNvSpPr/>
          <p:nvPr/>
        </p:nvSpPr>
        <p:spPr>
          <a:xfrm>
            <a:off x="4032504" y="3374136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23" name="O_0#目录1:8cdf9fc2f.fixed?vcp=1&amp;color=255,255,255&amp;vtp=1&amp;bbb=1"/>
          <p:cNvSpPr/>
          <p:nvPr/>
        </p:nvSpPr>
        <p:spPr>
          <a:xfrm>
            <a:off x="8348472" y="3374136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24" name="O_0#目录1:8cdf9fc2f.fixed?vcp=1&amp;color=255,255,255&amp;vtp=1&amp;bbb=1"/>
          <p:cNvSpPr/>
          <p:nvPr/>
        </p:nvSpPr>
        <p:spPr>
          <a:xfrm>
            <a:off x="4032504" y="5522976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25" name="O_0#目录1:8cdf9fc2f.fixed?lid=8cdf9fc2f&amp;vcp=1&amp;color=0,55,96&amp;vtp=1&amp;bbb=1">
            <a:hlinkClick r:id="rId3" action="ppaction://hlinksldjump"/>
          </p:cNvPr>
          <p:cNvSpPr/>
          <p:nvPr/>
        </p:nvSpPr>
        <p:spPr>
          <a:xfrm>
            <a:off x="4965192" y="1133856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知识绘</a:t>
            </a:r>
            <a:endParaRPr lang="en-US" altLang="zh-CN" sz="2400" dirty="0"/>
          </a:p>
        </p:txBody>
      </p:sp>
      <p:sp>
        <p:nvSpPr>
          <p:cNvPr id="26" name="O_0#目录1:8cdf9fc2f.fixed?lid=22cfd8b2a&amp;vcp=1&amp;color=0,55,96&amp;vtp=1&amp;bbb=1">
            <a:hlinkClick r:id="rId6" action="ppaction://hlinksldjump"/>
          </p:cNvPr>
          <p:cNvSpPr/>
          <p:nvPr/>
        </p:nvSpPr>
        <p:spPr>
          <a:xfrm>
            <a:off x="9290304" y="1133856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重难斩</a:t>
            </a:r>
            <a:endParaRPr lang="en-US" altLang="zh-CN" sz="2400" dirty="0"/>
          </a:p>
        </p:txBody>
      </p:sp>
      <p:sp>
        <p:nvSpPr>
          <p:cNvPr id="27" name="O_0#目录1:8cdf9fc2f.fixed?lid=229410d03&amp;vcp=1&amp;color=0,55,96&amp;vtp=1&amp;bbb=1">
            <a:hlinkClick r:id="rId8" action="ppaction://hlinksldjump"/>
          </p:cNvPr>
          <p:cNvSpPr/>
          <p:nvPr/>
        </p:nvSpPr>
        <p:spPr>
          <a:xfrm>
            <a:off x="4965192" y="3520440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易错记</a:t>
            </a:r>
            <a:endParaRPr lang="en-US" altLang="zh-CN" sz="2400" dirty="0"/>
          </a:p>
        </p:txBody>
      </p:sp>
      <p:sp>
        <p:nvSpPr>
          <p:cNvPr id="28" name="O_0#目录1:8cdf9fc2f.fixed?lid=250f8c2d3&amp;vcp=1&amp;color=0,55,96&amp;vtp=1&amp;bbb=1">
            <a:hlinkClick r:id="rId10" action="ppaction://hlinksldjump"/>
          </p:cNvPr>
          <p:cNvSpPr/>
          <p:nvPr/>
        </p:nvSpPr>
        <p:spPr>
          <a:xfrm>
            <a:off x="9290304" y="3520440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题型诀</a:t>
            </a:r>
            <a:endParaRPr lang="en-US" altLang="zh-CN" sz="2400" dirty="0"/>
          </a:p>
        </p:txBody>
      </p:sp>
      <p:sp>
        <p:nvSpPr>
          <p:cNvPr id="29" name="O_0#目录1:8cdf9fc2f.fixed?lid=1cad8b0f4&amp;vcp=1&amp;color=0,55,96&amp;vtp=1&amp;bbb=1">
            <a:hlinkClick r:id="rId19" action="ppaction://hlinksldjump"/>
          </p:cNvPr>
          <p:cNvSpPr/>
          <p:nvPr/>
        </p:nvSpPr>
        <p:spPr>
          <a:xfrm>
            <a:off x="4965192" y="5669280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巩固练</a:t>
            </a:r>
            <a:endParaRPr lang="en-US" altLang="zh-CN" sz="2400" dirty="0"/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131_1#96fea3948?vaa=1&amp;vcp=1&amp;vop=1&amp;pid=b55d24efb&amp;color=36,64,97&amp;vtp=1&amp;bt=1&amp;bbb=1&amp;hb=1"/>
              <p:cNvSpPr/>
              <p:nvPr/>
            </p:nvSpPr>
            <p:spPr>
              <a:xfrm>
                <a:off x="539496" y="998398"/>
                <a:ext cx="11109960" cy="103346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−(3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+6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上既有极大值，又有最小值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，且最小值为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</m:t>
                    </m:r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，则实数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8_BD.131_1#96fea3948?vaa=1&amp;vcp=1&amp;vop=1&amp;pid=b55d24efb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98398"/>
                <a:ext cx="11109960" cy="1033463"/>
              </a:xfrm>
              <a:prstGeom prst="rect">
                <a:avLst/>
              </a:prstGeom>
              <a:blipFill>
                <a:blip r:embed="rId3"/>
                <a:stretch>
                  <a:fillRect l="-1317" b="-82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133_1#96fea3948.bracket?vaa=1&amp;vcp=1&amp;vop=1&amp;pid=b55d24efb&amp;color=36,64,97&amp;vpa=14&amp;vtp=1"/>
          <p:cNvSpPr/>
          <p:nvPr/>
        </p:nvSpPr>
        <p:spPr>
          <a:xfrm>
            <a:off x="3749485" y="1688007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131_2#96fea3948.choices?vaa=1&amp;vcp=1&amp;vop=1&amp;pid=b55d24efb&amp;color=36,64,97&amp;vtp=1&amp;bbb=1"/>
              <p:cNvSpPr/>
              <p:nvPr/>
            </p:nvSpPr>
            <p:spPr>
              <a:xfrm>
                <a:off x="539496" y="2032685"/>
                <a:ext cx="11109960" cy="4973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200"/>
                  </a:lnSpc>
                  <a:tabLst>
                    <a:tab pos="2745740" algn="l"/>
                    <a:tab pos="5669280" algn="l"/>
                    <a:tab pos="8580120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8_BD.131_2#96fea3948.choices?vaa=1&amp;vcp=1&amp;vop=1&amp;pid=b55d24ef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32685"/>
                <a:ext cx="11109960" cy="497332"/>
              </a:xfrm>
              <a:prstGeom prst="rect">
                <a:avLst/>
              </a:prstGeom>
              <a:blipFill>
                <a:blip r:embed="rId4"/>
                <a:stretch>
                  <a:fillRect l="-1317" b="-158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32_1#96fea3948?vaa=1&amp;vcp=1&amp;vop=1&amp;pid=b55d24efb&amp;color=36,64,97&amp;vtp=1&amp;bbb=1"/>
              <p:cNvSpPr/>
              <p:nvPr/>
            </p:nvSpPr>
            <p:spPr>
              <a:xfrm>
                <a:off x="539496" y="2532176"/>
                <a:ext cx="11109960" cy="345960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−(6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+3)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+6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=(3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，令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上的最小值，即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是极小值点，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的极大值点，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(−1)≥3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8_AS.132_1#96fea3948?vaa=1&amp;vcp=1&amp;vop=1&amp;pid=b55d24ef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2176"/>
                <a:ext cx="11109960" cy="3459607"/>
              </a:xfrm>
              <a:prstGeom prst="rect">
                <a:avLst/>
              </a:prstGeom>
              <a:blipFill>
                <a:blip r:embed="rId5"/>
                <a:stretch>
                  <a:fillRect l="-1317" t="-176" b="-22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35_1#b5decbd32?vcp=1&amp;vop=1&amp;pid=b55d24efb&amp;color=36,64,97&amp;vtp=1&amp;bt=1&amp;bbb=1"/>
              <p:cNvSpPr/>
              <p:nvPr/>
            </p:nvSpPr>
            <p:spPr>
              <a:xfrm>
                <a:off x="539496" y="1077391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1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135_1#b5decbd32?vcp=1&amp;vop=1&amp;pid=b55d24efb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7391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36_1#59e2fcb8b?vcp=1&amp;vop=1&amp;pid=b5decbd32&amp;color=36,64,97&amp;vtp=1&amp;bbb=1"/>
              <p:cNvSpPr/>
              <p:nvPr/>
            </p:nvSpPr>
            <p:spPr>
              <a:xfrm>
                <a:off x="539496" y="1489442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讨论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的单调性；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136_1#59e2fcb8b?vcp=1&amp;vop=1&amp;pid=b5decbd3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89442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37_1#59e2fcb8b?vcp=1&amp;vop=1&amp;pid=b5decbd32&amp;color=36,64,97&amp;vtp=1&amp;bbb=1&amp;hb=1"/>
              <p:cNvSpPr/>
              <p:nvPr/>
            </p:nvSpPr>
            <p:spPr>
              <a:xfrm>
                <a:off x="539496" y="1862759"/>
                <a:ext cx="11109960" cy="409086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,当且仅当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时取等号.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此当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上恒成立，当且仅当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时，等号成立,所以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sz="1800" dirty="0"/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+∞)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9_AN.137_1#59e2fcb8b?vcp=1&amp;vop=1&amp;pid=b5decbd32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2759"/>
                <a:ext cx="11109960" cy="4090861"/>
              </a:xfrm>
              <a:prstGeom prst="rect">
                <a:avLst/>
              </a:prstGeom>
              <a:blipFill>
                <a:blip r:embed="rId5"/>
                <a:stretch>
                  <a:fillRect l="-1317" r="-329" b="-19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37_2#59e2fcb8b?vcp=1&amp;vop=1&amp;pid=b5decbd32&amp;color=36,64,97&amp;mp=1&amp;vtp=1&amp;bt=1&amp;bbb=1"/>
              <p:cNvSpPr/>
              <p:nvPr/>
            </p:nvSpPr>
            <p:spPr>
              <a:xfrm>
                <a:off x="539496" y="3082848"/>
                <a:ext cx="11109960" cy="90316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综上，当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上单调递增；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137_2#59e2fcb8b?vcp=1&amp;vop=1&amp;pid=b5decbd32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2848"/>
                <a:ext cx="11109960" cy="903161"/>
              </a:xfrm>
              <a:prstGeom prst="rect">
                <a:avLst/>
              </a:prstGeom>
              <a:blipFill>
                <a:blip r:embed="rId3"/>
                <a:stretch>
                  <a:fillRect l="-1317" b="-87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38_1#b5cf98159?vcp=1&amp;vop=1&amp;pid=b5decbd32&amp;color=36,64,97&amp;vtp=1&amp;bt=1&amp;bbb=1"/>
              <p:cNvSpPr/>
              <p:nvPr/>
            </p:nvSpPr>
            <p:spPr>
              <a:xfrm>
                <a:off x="539496" y="1085551"/>
                <a:ext cx="11109960" cy="45910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有两个极值点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38_1#b5cf98159?vcp=1&amp;vop=1&amp;pid=b5decbd32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85551"/>
                <a:ext cx="11109960" cy="459105"/>
              </a:xfrm>
              <a:prstGeom prst="rect">
                <a:avLst/>
              </a:prstGeom>
              <a:blipFill>
                <a:blip r:embed="rId3"/>
                <a:stretch>
                  <a:fillRect l="-1317" b="-18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39_1#b5cf98159?vcp=1&amp;vop=1&amp;pid=b5decbd32&amp;color=36,64,97&amp;vtp=1&amp;bbb=1"/>
              <p:cNvSpPr/>
              <p:nvPr/>
            </p:nvSpPr>
            <p:spPr>
              <a:xfrm>
                <a:off x="539496" y="1548339"/>
                <a:ext cx="11109960" cy="425596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有两个极值点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（1）可得，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是方程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的两个不等实根，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)−(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en-US" altLang="zh-CN" sz="1800" b="0" i="1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Cambria Math" pitchFamily="34" charset="-122"/>
                                <a:cs typeface="Cambria Math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39_1#b5cf98159?vcp=1&amp;vop=1&amp;pid=b5decbd3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8339"/>
                <a:ext cx="11109960" cy="4255961"/>
              </a:xfrm>
              <a:prstGeom prst="rect">
                <a:avLst/>
              </a:prstGeom>
              <a:blipFill>
                <a:blip r:embed="rId4"/>
                <a:stretch>
                  <a:fillRect l="-1317" b="-18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39_2#b5cf98159?vcp=1&amp;vop=1&amp;pid=b5decbd32&amp;color=36,64,97&amp;mp=1&amp;vtp=1&amp;bt=1&amp;bbb=1"/>
              <p:cNvSpPr/>
              <p:nvPr/>
            </p:nvSpPr>
            <p:spPr>
              <a:xfrm>
                <a:off x="539496" y="1572374"/>
                <a:ext cx="11109960" cy="38659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e>
                            </m:rad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+8+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e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−16</m:t>
                            </m:r>
                          </m:e>
                        </m:ra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上恒成立,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139_2#b5cf98159?vcp=1&amp;vop=1&amp;pid=b5decbd32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2374"/>
                <a:ext cx="11109960" cy="3865944"/>
              </a:xfrm>
              <a:prstGeom prst="rect">
                <a:avLst/>
              </a:prstGeom>
              <a:blipFill>
                <a:blip r:embed="rId3"/>
                <a:stretch>
                  <a:fillRect l="-1317" b="-2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41b49a10?vcp=1&amp;pid=820af97c8&amp;color=101,101,255&amp;vtp=1&amp;bt=1&amp;bbb=1"/>
          <p:cNvSpPr/>
          <p:nvPr/>
        </p:nvSpPr>
        <p:spPr>
          <a:xfrm>
            <a:off x="539496" y="828000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题型6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利用导数研究函数零点问题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140_1#993b619e0?vcp=1&amp;vop=1&amp;pid=941b49a10&amp;color=36,64,97&amp;vtp=1&amp;bbb=1"/>
              <p:cNvSpPr/>
              <p:nvPr/>
            </p:nvSpPr>
            <p:spPr>
              <a:xfrm>
                <a:off x="539496" y="1272881"/>
                <a:ext cx="11109960" cy="52546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例6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+2)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1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140_1#993b619e0?vcp=1&amp;vop=1&amp;pid=941b49a1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2881"/>
                <a:ext cx="11109960" cy="525463"/>
              </a:xfrm>
              <a:prstGeom prst="rect">
                <a:avLst/>
              </a:prstGeom>
              <a:blipFill>
                <a:blip r:embed="rId3"/>
                <a:stretch>
                  <a:fillRect l="-1317" b="-15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BD.141_1#ec85a0ae2?vcp=1&amp;vop=1&amp;pid=993b619e0&amp;color=36,64,97&amp;vtp=1&amp;bbb=1"/>
              <p:cNvSpPr/>
              <p:nvPr/>
            </p:nvSpPr>
            <p:spPr>
              <a:xfrm>
                <a:off x="539496" y="1799106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BD.141_1#ec85a0ae2?vcp=1&amp;vop=1&amp;pid=993b619e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99106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42_1#ec85a0ae2?vcp=1&amp;vop=1&amp;pid=993b619e0&amp;color=36,64,97&amp;vtp=1&amp;bbb=1"/>
              <p:cNvSpPr/>
              <p:nvPr/>
            </p:nvSpPr>
            <p:spPr>
              <a:xfrm>
                <a:off x="539496" y="2163596"/>
                <a:ext cx="11109960" cy="24750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)=−2+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2(1−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(1)=−2+2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9_AN.142_1#ec85a0ae2?vcp=1&amp;vop=1&amp;pid=993b619e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3596"/>
                <a:ext cx="11109960" cy="2475040"/>
              </a:xfrm>
              <a:prstGeom prst="rect">
                <a:avLst/>
              </a:prstGeom>
              <a:blipFill>
                <a:blip r:embed="rId5"/>
                <a:stretch>
                  <a:fillRect l="-1317" b="-54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43_1#e2c02a86f?vcp=1&amp;vop=1&amp;pid=993b619e0&amp;color=36,64,97&amp;vtp=1&amp;bt=1&amp;bbb=1"/>
              <p:cNvSpPr/>
              <p:nvPr/>
            </p:nvSpPr>
            <p:spPr>
              <a:xfrm>
                <a:off x="539496" y="981855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时，讨论函数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零点的个数.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43_1#e2c02a86f?vcp=1&amp;vop=1&amp;pid=993b619e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1855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44_1#e2c02a86f?vcp=1&amp;vop=1&amp;pid=993b619e0&amp;color=36,64,97&amp;vtp=1&amp;bbb=1"/>
              <p:cNvSpPr/>
              <p:nvPr/>
            </p:nvSpPr>
            <p:spPr>
              <a:xfrm>
                <a:off x="539496" y="1355489"/>
                <a:ext cx="11109960" cy="464343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+2)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+2)+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+2)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时，由（1）可得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，没有零点.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，单调递减区间为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+2)+2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44_1#e2c02a86f?vcp=1&amp;vop=1&amp;pid=993b619e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55489"/>
                <a:ext cx="11109960" cy="4643438"/>
              </a:xfrm>
              <a:prstGeom prst="rect">
                <a:avLst/>
              </a:prstGeom>
              <a:blipFill>
                <a:blip r:embed="rId4"/>
                <a:stretch>
                  <a:fillRect l="-1317" b="-18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44_2#e2c02a86f?vcp=1&amp;vop=1&amp;pid=993b619e0&amp;color=36,64,97&amp;vtp=1&amp;bt=1&amp;bbb=1&amp;hb=1"/>
              <p:cNvSpPr/>
              <p:nvPr/>
            </p:nvSpPr>
            <p:spPr>
              <a:xfrm>
                <a:off x="539496" y="828000"/>
                <a:ext cx="11109960" cy="536467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→+∞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)→+∞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提示:极限语言，当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无限趋近于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+∞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无限趋近于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内没有零点，在区间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内有1个零点.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×2−2=−3&lt;0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→+∞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)→+∞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内有1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个零点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即函数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的单调递增区间为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，单调递减区间为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9_AN.144_2#e2c02a86f?vcp=1&amp;vop=1&amp;pid=993b619e0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5364671"/>
              </a:xfrm>
              <a:prstGeom prst="rect">
                <a:avLst/>
              </a:prstGeom>
              <a:blipFill>
                <a:blip r:embed="rId3"/>
                <a:stretch>
                  <a:fillRect l="-1317" r="-768" b="-14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44_3#e2c02a86f?vcp=1&amp;vop=1&amp;pid=993b619e0&amp;color=36,64,97&amp;mp=1&amp;vtp=1&amp;bt=1&amp;bbb=1"/>
              <p:cNvSpPr/>
              <p:nvPr/>
            </p:nvSpPr>
            <p:spPr>
              <a:xfrm>
                <a:off x="539496" y="2842786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→+∞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𝑓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)→+∞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内没有零点，在区间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内有1个零点.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没有零点；当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有1个零点.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144_3#e2c02a86f?vcp=1&amp;vop=1&amp;pid=993b619e0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42786"/>
                <a:ext cx="11109960" cy="1192340"/>
              </a:xfrm>
              <a:prstGeom prst="rect">
                <a:avLst/>
              </a:prstGeom>
              <a:blipFill>
                <a:blip r:embed="rId3"/>
                <a:stretch>
                  <a:fillRect l="-1317" b="-117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EX.145_1#993b619e0?vcp=1&amp;vop=1&amp;pid=941b49a10&amp;color=36,64,97&amp;vtp=1&amp;bt=1&amp;bbb=1&amp;hb=1"/>
          <p:cNvSpPr/>
          <p:nvPr/>
        </p:nvSpPr>
        <p:spPr>
          <a:xfrm>
            <a:off x="539496" y="3147523"/>
            <a:ext cx="11109960" cy="773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【方法总结】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函数零点问题一般利用导数研究函数的单调性、极值等性质，并借助函数图象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，根据函数零</a:t>
            </a:r>
          </a:p>
          <a:p>
            <a:pPr latinLnBrk="1">
              <a:lnSpc>
                <a:spcPts val="3100"/>
              </a:lnSpc>
            </a:pPr>
            <a:r>
              <a:rPr lang="en-US" altLang="zh-CN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点或图象的交点情况</a:t>
            </a:r>
            <a:r>
              <a:rPr lang="en-US" altLang="zh-CN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，建立含参数的方程（或不等式）组求解，实现形与数的统一.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5#8cdf9fc2f?vcp=1&amp;pid=a0867442a&amp;color=36,64,97&amp;tib=255,255,255&amp;vtp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84" y="828000"/>
            <a:ext cx="566928" cy="694944"/>
          </a:xfrm>
          <a:prstGeom prst="rect">
            <a:avLst/>
          </a:prstGeom>
        </p:spPr>
      </p:pic>
      <p:sp>
        <p:nvSpPr>
          <p:cNvPr id="3" name="C_5_BD#8cdf9fc2f?vcp=1&amp;pid=a0867442a&amp;color=61,88,159&amp;vtp=1&amp;bbb=1"/>
          <p:cNvSpPr/>
          <p:nvPr/>
        </p:nvSpPr>
        <p:spPr>
          <a:xfrm>
            <a:off x="1252728" y="946872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知识绘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_6_BD#afbae4de8?vcp=1&amp;pid=8cdf9fc2f&amp;color=101,101,255&amp;vtp=1&amp;bbb=1"/>
              <p:cNvSpPr/>
              <p:nvPr/>
            </p:nvSpPr>
            <p:spPr>
              <a:xfrm>
                <a:off x="539496" y="1469096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知识点1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上的最值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4" name="C_6_BD#afbae4de8?vcp=1&amp;pid=8cdf9fc2f&amp;color=101,101,2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69096"/>
                <a:ext cx="11109960" cy="703072"/>
              </a:xfrm>
              <a:prstGeom prst="rect">
                <a:avLst/>
              </a:prstGeom>
              <a:blipFill>
                <a:blip r:embed="rId4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7_BD.1_1#b81fb99c8?vcp=1&amp;vop=1&amp;pid=afbae4de8&amp;color=36,64,97&amp;vtp=1&amp;bbb=1"/>
          <p:cNvSpPr/>
          <p:nvPr/>
        </p:nvSpPr>
        <p:spPr>
          <a:xfrm>
            <a:off x="539496" y="1971892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示例</a:t>
            </a:r>
            <a:r>
              <a:rPr lang="en-US" altLang="zh-CN" sz="1800" b="1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判断（正确的打“√”，错误的打“×”）.</a:t>
            </a:r>
            <a:endParaRPr lang="en-US" altLang="zh-CN" sz="1800" dirty="0"/>
          </a:p>
        </p:txBody>
      </p:sp>
      <p:sp>
        <p:nvSpPr>
          <p:cNvPr id="6" name="QT_8_BD.2_1#f8e26ed0b?vaa=1&amp;vcp=1&amp;pid=b81fb99c8&amp;color=36,64,97&amp;vtp=1&amp;bbb=1"/>
          <p:cNvSpPr/>
          <p:nvPr/>
        </p:nvSpPr>
        <p:spPr>
          <a:xfrm>
            <a:off x="539496" y="2377844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函数的最大值一定是函数的极大值.(</a:t>
            </a:r>
            <a:r>
              <a:rPr lang="en-US" altLang="zh-CN" sz="1800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7" name="QT_8_AN.3_1#f8e26ed0b.bracket?vaa=1&amp;vcp=1&amp;pid=b81fb99c8&amp;color=36,64,97&amp;vpa=1&amp;vtp=1"/>
          <p:cNvSpPr/>
          <p:nvPr/>
        </p:nvSpPr>
        <p:spPr>
          <a:xfrm>
            <a:off x="4653503" y="2374034"/>
            <a:ext cx="336550" cy="363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×</a:t>
            </a:r>
            <a:endParaRPr lang="en-US" altLang="zh-CN" dirty="0"/>
          </a:p>
        </p:txBody>
      </p:sp>
      <p:sp>
        <p:nvSpPr>
          <p:cNvPr id="8" name="QT_8_BD.4_1#0372b4c6b?vaa=1&amp;vcp=1&amp;pid=b81fb99c8&amp;color=36,64,97&amp;vtp=1&amp;bbb=1"/>
          <p:cNvSpPr/>
          <p:nvPr/>
        </p:nvSpPr>
        <p:spPr>
          <a:xfrm>
            <a:off x="539496" y="2793134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开区间上的单调连续函数无最值.(</a:t>
            </a:r>
            <a:r>
              <a:rPr lang="en-US" altLang="zh-CN" sz="1800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9" name="QT_8_AN.5_1#0372b4c6b.bracket?vaa=1&amp;vcp=1&amp;pid=b81fb99c8&amp;color=36,64,97&amp;vpa=2&amp;vtp=1"/>
          <p:cNvSpPr/>
          <p:nvPr/>
        </p:nvSpPr>
        <p:spPr>
          <a:xfrm>
            <a:off x="4450303" y="2789324"/>
            <a:ext cx="292100" cy="363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√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T_8_BD.6_1#5057fa94b?vaa=1&amp;vcp=1&amp;pid=b81fb99c8&amp;color=36,64,97&amp;vtp=1&amp;bbb=1"/>
              <p:cNvSpPr/>
              <p:nvPr/>
            </p:nvSpPr>
            <p:spPr>
              <a:xfrm>
                <a:off x="539496" y="3208424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在闭区间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上的最大值和最小值一定在两个端点处取得.(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10" name="QT_8_BD.6_1#5057fa94b?vaa=1&amp;vcp=1&amp;pid=b81fb99c8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08424"/>
                <a:ext cx="11109960" cy="360680"/>
              </a:xfrm>
              <a:prstGeom prst="rect">
                <a:avLst/>
              </a:prstGeom>
              <a:blipFill>
                <a:blip r:embed="rId5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T_8_AN.7_1#5057fa94b.bracket?vaa=1&amp;vcp=1&amp;pid=b81fb99c8&amp;color=36,64,97&amp;vpa=3&amp;vtp=1"/>
          <p:cNvSpPr/>
          <p:nvPr/>
        </p:nvSpPr>
        <p:spPr>
          <a:xfrm>
            <a:off x="7897146" y="3204614"/>
            <a:ext cx="336550" cy="363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×</a:t>
            </a:r>
            <a:endParaRPr lang="en-US" altLang="zh-CN" dirty="0"/>
          </a:p>
        </p:txBody>
      </p:sp>
      <p:sp>
        <p:nvSpPr>
          <p:cNvPr id="12" name="QT_8_BD.8_1#ee9e88d52?vaa=1&amp;vcp=1&amp;pid=b81fb99c8&amp;color=36,64,97&amp;vtp=1&amp;bbb=1"/>
          <p:cNvSpPr/>
          <p:nvPr/>
        </p:nvSpPr>
        <p:spPr>
          <a:xfrm>
            <a:off x="539496" y="3581741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（4）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有极值的函数一定有最值，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有最值的函数不一定有极值.(</a:t>
            </a:r>
            <a:r>
              <a:rPr lang="en-US" altLang="zh-CN" sz="1800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13" name="QT_8_AN.9_1#ee9e88d52.bracket?vaa=1&amp;vcp=1&amp;pid=b81fb99c8&amp;color=36,64,97&amp;vpa=4&amp;vtp=1"/>
          <p:cNvSpPr/>
          <p:nvPr/>
        </p:nvSpPr>
        <p:spPr>
          <a:xfrm>
            <a:off x="6710902" y="3577931"/>
            <a:ext cx="336550" cy="363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×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_6_BD#843cb391f?vcp=1&amp;pid=8cdf9fc2f&amp;color=101,101,255&amp;vtp=1&amp;bbb=1">
                <a:extLst>
                  <a:ext uri="{FF2B5EF4-FFF2-40B4-BE49-F238E27FC236}">
                    <a16:creationId xmlns:a16="http://schemas.microsoft.com/office/drawing/2014/main" id="{FEBFD5E1-4076-40AB-CAF0-D5E5293AFABF}"/>
                  </a:ext>
                </a:extLst>
              </p:cNvPr>
              <p:cNvSpPr/>
              <p:nvPr/>
            </p:nvSpPr>
            <p:spPr>
              <a:xfrm>
                <a:off x="539496" y="4107530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知识点2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求函数</a:t>
                </a:r>
                <a14:m>
                  <m:oMath xmlns:m="http://schemas.openxmlformats.org/officeDocument/2006/math"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上的最值的步骤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14" name="C_6_BD#843cb391f?vcp=1&amp;pid=8cdf9fc2f&amp;color=101,101,255&amp;vtp=1&amp;bbb=1">
                <a:extLst>
                  <a:ext uri="{FF2B5EF4-FFF2-40B4-BE49-F238E27FC236}">
                    <a16:creationId xmlns:a16="http://schemas.microsoft.com/office/drawing/2014/main" id="{FEBFD5E1-4076-40AB-CAF0-D5E5293AFA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07530"/>
                <a:ext cx="11109960" cy="703072"/>
              </a:xfrm>
              <a:prstGeom prst="rect">
                <a:avLst/>
              </a:prstGeom>
              <a:blipFill>
                <a:blip r:embed="rId6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146_1#cd6855436?vaa=1&amp;vcp=1&amp;vop=1&amp;pid=941b49a10&amp;color=36,64,97&amp;vtp=1&amp;bt=1&amp;bbb=1"/>
              <p:cNvSpPr/>
              <p:nvPr/>
            </p:nvSpPr>
            <p:spPr>
              <a:xfrm>
                <a:off x="539496" y="1793735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上的零点个数为(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8_BD.146_1#cd6855436?vaa=1&amp;vcp=1&amp;vop=1&amp;pid=941b49a1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93735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148_1#cd6855436.bracket?vaa=1&amp;vcp=1&amp;vop=1&amp;pid=941b49a10&amp;color=36,64,97&amp;vpa=15&amp;vtp=1"/>
          <p:cNvSpPr/>
          <p:nvPr/>
        </p:nvSpPr>
        <p:spPr>
          <a:xfrm>
            <a:off x="7323455" y="1873236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8_BD.146_2#cd6855436.choices?vaa=1&amp;vcp=1&amp;vop=1&amp;pid=941b49a10&amp;color=36,64,97&amp;vtp=1&amp;bbb=1"/>
          <p:cNvSpPr/>
          <p:nvPr/>
        </p:nvSpPr>
        <p:spPr>
          <a:xfrm>
            <a:off x="539496" y="2165845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B.2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C.3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.4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47_1#cd6855436?vaa=1&amp;vcp=1&amp;vop=1&amp;pid=941b49a10&amp;color=36,64,97&amp;vtp=1&amp;bbb=1&amp;hb=1"/>
              <p:cNvSpPr/>
              <p:nvPr/>
            </p:nvSpPr>
            <p:spPr>
              <a:xfrm>
                <a:off x="539496" y="2530335"/>
                <a:ext cx="11109960" cy="2589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求导可得,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cos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,0]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 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∈[−1,1]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上,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单调递增.又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π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cos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)−1=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π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</m:sup>
                        </m:sSup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′(0)=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cos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0−1=1+1−1&gt;0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,所以必存在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,0)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,使得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,于是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上单调递减, 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上单调递增,又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π</m:t>
                            </m:r>
                          </m:sup>
                        </m:sSup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必存在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1个零点.综上,函数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</m:t>
                    </m:r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上有2个零点.故选B.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8_AS.147_1#cd6855436?vaa=1&amp;vcp=1&amp;vop=1&amp;pid=941b49a10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0335"/>
                <a:ext cx="11109960" cy="2589340"/>
              </a:xfrm>
              <a:prstGeom prst="rect">
                <a:avLst/>
              </a:prstGeom>
              <a:blipFill>
                <a:blip r:embed="rId4"/>
                <a:stretch>
                  <a:fillRect l="-1317" r="-1098" b="-54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150_1#b78e2de45?vaa=1&amp;vcp=1&amp;vop=1&amp;pid=941b49a10&amp;color=36,64,97&amp;vtp=1&amp;bt=1&amp;bbb=1"/>
              <p:cNvSpPr/>
              <p:nvPr/>
            </p:nvSpPr>
            <p:spPr>
              <a:xfrm>
                <a:off x="539496" y="1000048"/>
                <a:ext cx="11109960" cy="5736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则下列选项正确的是(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8_BD.150_1#b78e2de45?vaa=1&amp;vcp=1&amp;vop=1&amp;pid=941b49a1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0048"/>
                <a:ext cx="11109960" cy="573659"/>
              </a:xfrm>
              <a:prstGeom prst="rect">
                <a:avLst/>
              </a:prstGeom>
              <a:blipFill>
                <a:blip r:embed="rId3"/>
                <a:stretch>
                  <a:fillRect l="-1317" b="-148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152_1#b78e2de45.bracket?vaa=1&amp;vcp=1&amp;vop=1&amp;pid=941b49a10&amp;color=36,64,97&amp;vpa=16&amp;vtp=1&amp;bbb=1"/>
          <p:cNvSpPr/>
          <p:nvPr/>
        </p:nvSpPr>
        <p:spPr>
          <a:xfrm>
            <a:off x="6168390" y="1231760"/>
            <a:ext cx="7223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ABD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150_2#b78e2de45.choices?vaa=1&amp;vcp=1&amp;vop=1&amp;pid=941b49a10&amp;color=36,64,97&amp;vtp=1&amp;bbb=1"/>
              <p:cNvSpPr/>
              <p:nvPr/>
            </p:nvSpPr>
            <p:spPr>
              <a:xfrm>
                <a:off x="539496" y="1585582"/>
                <a:ext cx="11109960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5662930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处取得极小值0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  <a:tabLst>
                    <a:tab pos="5662930" algn="l"/>
                  </a:tabLst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[1,3]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有三个零点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8_BD.150_2#b78e2de45.choices?vaa=1&amp;vcp=1&amp;vop=1&amp;pid=941b49a1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5582"/>
                <a:ext cx="11109960" cy="812800"/>
              </a:xfrm>
              <a:prstGeom prst="rect">
                <a:avLst/>
              </a:prstGeom>
              <a:blipFill>
                <a:blip r:embed="rId4"/>
                <a:stretch>
                  <a:fillRect l="-1317" b="-105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51_1#b78e2de45?vaa=1&amp;vcp=1&amp;vop=1&amp;pid=941b49a10&amp;color=36,64,97&amp;vtp=1&amp;bbb=1&amp;hb=1"/>
              <p:cNvSpPr/>
              <p:nvPr/>
            </p:nvSpPr>
            <p:spPr>
              <a:xfrm>
                <a:off x="539496" y="2408288"/>
                <a:ext cx="11109960" cy="2032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(2−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∈(−∞,0)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单调递减；当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∈(0,2)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单调递增，故函数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处取得极小值，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</a:rPr>
                          <m:t>极小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,A正确；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B,当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上单调递减，又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2&lt;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，B正确；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对于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C,由以上分析可得在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[1,3]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，故若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[1,3]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上恒成立，则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，C错误；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8_AS.151_1#b78e2de45?vaa=1&amp;vcp=1&amp;vop=1&amp;pid=941b49a10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8288"/>
                <a:ext cx="11109960" cy="2032000"/>
              </a:xfrm>
              <a:prstGeom prst="rect">
                <a:avLst/>
              </a:prstGeom>
              <a:blipFill>
                <a:blip r:embed="rId5"/>
                <a:stretch>
                  <a:fillRect l="-1317" t="-300" r="-1207" b="-42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8_AS.151_2#b78e2de45?htil=1&amp;vaa=1&amp;vcp=1&amp;vop=1&amp;pid=941b49a10&amp;color=36,64,97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2625" y="4570716"/>
            <a:ext cx="2889504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AS.151_3#b78e2de45?htil=1&amp;vaa=1&amp;vcp=1&amp;vop=1&amp;pid=941b49a10&amp;color=36,64,97&amp;vtp=1&amp;bbb=1"/>
              <p:cNvSpPr/>
              <p:nvPr/>
            </p:nvSpPr>
            <p:spPr>
              <a:xfrm>
                <a:off x="539496" y="4443716"/>
                <a:ext cx="8092440" cy="3541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对于D,由以上分析可作出函数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的大致图象如图所示，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7" name="QC_8_AS.151_3#b78e2de45?htil=1&amp;vaa=1&amp;vcp=1&amp;vop=1&amp;pid=941b49a1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43716"/>
                <a:ext cx="8092440" cy="354140"/>
              </a:xfrm>
              <a:prstGeom prst="rect">
                <a:avLst/>
              </a:prstGeom>
              <a:blipFill>
                <a:blip r:embed="rId7"/>
                <a:stretch>
                  <a:fillRect l="-1809" t="-1724" b="-379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8_AS.151_4#b78e2de45?htil=1&amp;vaa=1&amp;vcp=1&amp;vop=1&amp;pid=941b49a10&amp;color=36,64,97&amp;vtp=1&amp;bbb=1"/>
              <p:cNvSpPr/>
              <p:nvPr/>
            </p:nvSpPr>
            <p:spPr>
              <a:xfrm>
                <a:off x="539496" y="4804841"/>
                <a:ext cx="8092440" cy="863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的图象与直线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有三个交点，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有三个零点，D正确.故选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ABD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8" name="QC_8_AS.151_4#b78e2de45?htil=1&amp;vaa=1&amp;vcp=1&amp;vop=1&amp;pid=941b49a10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04841"/>
                <a:ext cx="8092440" cy="863600"/>
              </a:xfrm>
              <a:prstGeom prst="rect">
                <a:avLst/>
              </a:prstGeom>
              <a:blipFill>
                <a:blip r:embed="rId8"/>
                <a:stretch>
                  <a:fillRect l="-1809" b="-98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54_1#57ad84902?vcp=1&amp;vop=1&amp;pid=941b49a10&amp;color=36,64,97&amp;vtp=1&amp;bt=1&amp;bbb=1"/>
              <p:cNvSpPr/>
              <p:nvPr/>
            </p:nvSpPr>
            <p:spPr>
              <a:xfrm>
                <a:off x="539496" y="828000"/>
                <a:ext cx="11109960" cy="45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154_1#57ad84902?vcp=1&amp;vop=1&amp;pid=941b49a1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457200"/>
              </a:xfrm>
              <a:prstGeom prst="rect">
                <a:avLst/>
              </a:prstGeom>
              <a:blipFill>
                <a:blip r:embed="rId3"/>
                <a:stretch>
                  <a:fillRect l="-1317" b="-17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55_1#c5f8a189e?vcp=1&amp;vop=1&amp;pid=57ad84902&amp;color=36,64,97&amp;vtp=1&amp;bbb=1"/>
              <p:cNvSpPr/>
              <p:nvPr/>
            </p:nvSpPr>
            <p:spPr>
              <a:xfrm>
                <a:off x="539496" y="1285708"/>
                <a:ext cx="11109960" cy="30651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6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的极值点；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155_1#c5f8a189e?vcp=1&amp;vop=1&amp;pid=57ad8490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85708"/>
                <a:ext cx="11109960" cy="306515"/>
              </a:xfrm>
              <a:prstGeom prst="rect">
                <a:avLst/>
              </a:prstGeom>
              <a:blipFill>
                <a:blip r:embed="rId4"/>
                <a:stretch>
                  <a:fillRect l="-1317" t="-16000" b="-46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56_1#c5f8a189e?vcp=1&amp;vop=1&amp;pid=57ad84902&amp;color=36,64,97&amp;vtp=1&amp;bbb=1&amp;hb=1"/>
              <p:cNvSpPr/>
              <p:nvPr/>
            </p:nvSpPr>
            <p:spPr>
              <a:xfrm>
                <a:off x="539496" y="1597747"/>
                <a:ext cx="11109960" cy="4610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−1)−1+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+1)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，当且仅当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上单调递增，无极值点；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的极大值点为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，极小值点为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的极大值点为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，极小值点为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的极大值点为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,极小值点为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无极值点；当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的极大值点为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，极小值点为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9_AN.156_1#c5f8a189e?vcp=1&amp;vop=1&amp;pid=57ad84902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97747"/>
                <a:ext cx="11109960" cy="4610100"/>
              </a:xfrm>
              <a:prstGeom prst="rect">
                <a:avLst/>
              </a:prstGeom>
              <a:blipFill>
                <a:blip r:embed="rId5"/>
                <a:stretch>
                  <a:fillRect l="-1317" b="-18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57_1#b527c48b8?vcp=1&amp;vop=1&amp;pid=57ad84902&amp;color=36,64,97&amp;vtp=1&amp;bt=1&amp;bbb=1"/>
              <p:cNvSpPr/>
              <p:nvPr/>
            </p:nvSpPr>
            <p:spPr>
              <a:xfrm>
                <a:off x="539496" y="1223282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的零点个数.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57_1#b527c48b8?vcp=1&amp;vop=1&amp;pid=57ad84902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3282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58_1#b527c48b8?vcp=1&amp;vop=1&amp;pid=57ad84902&amp;color=36,64,97&amp;vtp=1&amp;bbb=1"/>
              <p:cNvSpPr/>
              <p:nvPr/>
            </p:nvSpPr>
            <p:spPr>
              <a:xfrm>
                <a:off x="539496" y="1596916"/>
                <a:ext cx="11109960" cy="41834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【解】由（1）知，当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的极小值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(1)=−1&lt;0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其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(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−1)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58_1#b527c48b8?vcp=1&amp;vop=1&amp;pid=57ad8490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96916"/>
                <a:ext cx="11109960" cy="4183444"/>
              </a:xfrm>
              <a:prstGeom prst="rect">
                <a:avLst/>
              </a:prstGeom>
              <a:blipFill>
                <a:blip r:embed="rId4"/>
                <a:stretch>
                  <a:fillRect l="-1317" b="-18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58_2#b527c48b8?vcp=1&amp;vop=1&amp;pid=57ad84902&amp;color=36,64,97&amp;mp=1&amp;vtp=1&amp;bt=1&amp;bbb=1"/>
              <p:cNvSpPr/>
              <p:nvPr/>
            </p:nvSpPr>
            <p:spPr>
              <a:xfrm>
                <a:off x="539496" y="2844310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(4)=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(4−1)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×9−4+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以有且仅有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1个零点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∈(1,4)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𝐹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有且仅有1个零点.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158_2#b527c48b8?vcp=1&amp;vop=1&amp;pid=57ad84902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44310"/>
                <a:ext cx="11109960" cy="1192340"/>
              </a:xfrm>
              <a:prstGeom prst="rect">
                <a:avLst/>
              </a:prstGeom>
              <a:blipFill>
                <a:blip r:embed="rId3"/>
                <a:stretch>
                  <a:fillRect l="-1317" b="-117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59_1#77c27a6b1?vcp=1&amp;vop=1&amp;pid=941b49a10&amp;color=36,64,97&amp;vtp=1&amp;bt=1&amp;bbb=1"/>
              <p:cNvSpPr/>
              <p:nvPr/>
            </p:nvSpPr>
            <p:spPr>
              <a:xfrm>
                <a:off x="539496" y="1980615"/>
                <a:ext cx="11109960" cy="50133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6-4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1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159_1#77c27a6b1?vcp=1&amp;vop=1&amp;pid=941b49a10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0615"/>
                <a:ext cx="11109960" cy="501333"/>
              </a:xfrm>
              <a:prstGeom prst="rect">
                <a:avLst/>
              </a:prstGeom>
              <a:blipFill>
                <a:blip r:embed="rId3"/>
                <a:stretch>
                  <a:fillRect l="-1317" b="-158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60_1#f1229b227?vcp=1&amp;vop=1&amp;pid=77c27a6b1&amp;color=36,64,97&amp;vtp=1&amp;bbb=1"/>
              <p:cNvSpPr/>
              <p:nvPr/>
            </p:nvSpPr>
            <p:spPr>
              <a:xfrm>
                <a:off x="539496" y="2485758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讨论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的单调性;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160_1#f1229b227?vcp=1&amp;vop=1&amp;pid=77c27a6b1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85758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61_1#f1229b227?vcp=1&amp;vop=1&amp;pid=77c27a6b1&amp;color=36,64,97&amp;vtp=1&amp;bbb=1"/>
              <p:cNvSpPr/>
              <p:nvPr/>
            </p:nvSpPr>
            <p:spPr>
              <a:xfrm>
                <a:off x="539496" y="2850248"/>
                <a:ext cx="11109960" cy="2030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上恒成立,所以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上单调递减,在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161_1#f1229b227?vcp=1&amp;vop=1&amp;pid=77c27a6b1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50248"/>
                <a:ext cx="11109960" cy="2030540"/>
              </a:xfrm>
              <a:prstGeom prst="rect">
                <a:avLst/>
              </a:prstGeom>
              <a:blipFill>
                <a:blip r:embed="rId5"/>
                <a:stretch>
                  <a:fillRect l="-1317" b="-66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62_1#3c874145b?vcp=1&amp;vop=1&amp;pid=77c27a6b1&amp;color=36,64,97&amp;vtp=1&amp;bt=1&amp;bbb=1"/>
              <p:cNvSpPr/>
              <p:nvPr/>
            </p:nvSpPr>
            <p:spPr>
              <a:xfrm>
                <a:off x="539496" y="1176737"/>
                <a:ext cx="11109960" cy="50133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若方程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有两个不同的实数根,求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62_1#3c874145b?vcp=1&amp;vop=1&amp;pid=77c27a6b1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6737"/>
                <a:ext cx="11109960" cy="501333"/>
              </a:xfrm>
              <a:prstGeom prst="rect">
                <a:avLst/>
              </a:prstGeom>
              <a:blipFill>
                <a:blip r:embed="rId3"/>
                <a:stretch>
                  <a:fillRect l="-1317" b="-170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63_1#3c874145b?vcp=1&amp;vop=1&amp;pid=77c27a6b1&amp;color=36,64,97&amp;vtp=1&amp;bbb=1&amp;hb=1"/>
              <p:cNvSpPr/>
              <p:nvPr/>
            </p:nvSpPr>
            <p:spPr>
              <a:xfrm>
                <a:off x="539496" y="1681880"/>
                <a:ext cx="11109960" cy="421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【解】由方程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,则方程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有两个不同的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实数根等价于函数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有两个零点.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上单调递增,最多只有一个零点,不符合题意.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上单调递增,当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的极大值点，极大值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i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最多只有一个零点,不符合题意.</a:t>
                </a:r>
                <a:endParaRPr lang="en-US" altLang="zh-CN" sz="1800" dirty="0"/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ii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f>
                          <m:fPr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9_AN.163_1#3c874145b?vcp=1&amp;vop=1&amp;pid=77c27a6b1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81880"/>
                <a:ext cx="11109960" cy="4216400"/>
              </a:xfrm>
              <a:prstGeom prst="rect">
                <a:avLst/>
              </a:prstGeom>
              <a:blipFill>
                <a:blip r:embed="rId4"/>
                <a:stretch>
                  <a:fillRect l="-1317" r="-714" b="-14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63_2#3c874145b?vcp=1&amp;vop=1&amp;pid=77c27a6b1&amp;color=36,64,97&amp;mp=1&amp;vtp=1&amp;bt=1&amp;bbb=1"/>
              <p:cNvSpPr/>
              <p:nvPr/>
            </p:nvSpPr>
            <p:spPr>
              <a:xfrm>
                <a:off x="539496" y="1579422"/>
                <a:ext cx="11109960" cy="38659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内有一个零点.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上单调递增;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,当且仅当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时等号成立.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−2=−3&lt;0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内有一个零点.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上可知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有两个零点,即方程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有两个不同的实数根,故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163_2#3c874145b?vcp=1&amp;vop=1&amp;pid=77c27a6b1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9422"/>
                <a:ext cx="11109960" cy="3865944"/>
              </a:xfrm>
              <a:prstGeom prst="rect">
                <a:avLst/>
              </a:prstGeom>
              <a:blipFill>
                <a:blip r:embed="rId3"/>
                <a:stretch>
                  <a:fillRect l="-1317" r="-1043" b="-22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9bd7cb9d?vcp=1&amp;pid=820af97c8&amp;color=101,101,255&amp;vtp=1&amp;bt=1&amp;bbb=1"/>
          <p:cNvSpPr/>
          <p:nvPr/>
        </p:nvSpPr>
        <p:spPr>
          <a:xfrm>
            <a:off x="539496" y="828000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题型7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利用导数证明不等式问题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164_1#fa8c718ae?vcp=1&amp;vop=1&amp;pid=d9bd7cb9d&amp;color=36,64,97&amp;vtp=1&amp;bbb=1"/>
              <p:cNvSpPr/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例7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，曲线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过点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，且在点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(1,0)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处的切线方程为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164_1#fa8c718ae?vcp=1&amp;vop=1&amp;pid=d9bd7cb9d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BD.165_1#ff283723d?vcp=1&amp;vop=1&amp;pid=fa8c718ae&amp;color=36,64,97&amp;vtp=1&amp;bbb=1"/>
              <p:cNvSpPr/>
              <p:nvPr/>
            </p:nvSpPr>
            <p:spPr>
              <a:xfrm>
                <a:off x="539496" y="1730144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BD.165_1#ff283723d?vcp=1&amp;vop=1&amp;pid=fa8c718ae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30144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66_1#ff283723d?vcp=1&amp;vop=1&amp;pid=fa8c718ae&amp;color=36,64,97&amp;vtp=1&amp;bbb=1"/>
              <p:cNvSpPr/>
              <p:nvPr/>
            </p:nvSpPr>
            <p:spPr>
              <a:xfrm>
                <a:off x="539496" y="2103461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【解】由题意可知，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9_AN.166_1#ff283723d?vcp=1&amp;vop=1&amp;pid=fa8c718ae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03461"/>
                <a:ext cx="11109960" cy="1611440"/>
              </a:xfrm>
              <a:prstGeom prst="rect">
                <a:avLst/>
              </a:prstGeom>
              <a:blipFill>
                <a:blip r:embed="rId5"/>
                <a:stretch>
                  <a:fillRect l="-1317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67_1#53a8a569e?vcp=1&amp;vop=1&amp;pid=fa8c718ae&amp;color=36,64,97&amp;vtp=1&amp;bt=1&amp;bbb=1"/>
              <p:cNvSpPr/>
              <p:nvPr/>
            </p:nvSpPr>
            <p:spPr>
              <a:xfrm>
                <a:off x="539496" y="1468011"/>
                <a:ext cx="11109960" cy="3632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证明：当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67_1#53a8a569e?vcp=1&amp;vop=1&amp;pid=fa8c718ae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68011"/>
                <a:ext cx="11109960" cy="363284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68_1#53a8a569e?vcp=1&amp;vop=1&amp;pid=fa8c718ae&amp;color=36,64,97&amp;vtp=1&amp;bbb=1"/>
              <p:cNvSpPr/>
              <p:nvPr/>
            </p:nvSpPr>
            <p:spPr>
              <a:xfrm>
                <a:off x="539496" y="1841645"/>
                <a:ext cx="11109960" cy="37065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【证明】由（1）知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不恒为0，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(1)=0.∴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68_1#53a8a569e?vcp=1&amp;vop=1&amp;pid=fa8c718ae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1645"/>
                <a:ext cx="11109960" cy="3706559"/>
              </a:xfrm>
              <a:prstGeom prst="rect">
                <a:avLst/>
              </a:prstGeom>
              <a:blipFill>
                <a:blip r:embed="rId4"/>
                <a:stretch>
                  <a:fillRect l="-1317" b="-37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5#22cfd8b2a?vcp=1&amp;pid=a0867442a&amp;color=36,64,97&amp;mp=1&amp;tib=255,255,255&amp;vtp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84" y="999538"/>
            <a:ext cx="493776" cy="521208"/>
          </a:xfrm>
          <a:prstGeom prst="rect">
            <a:avLst/>
          </a:prstGeom>
        </p:spPr>
      </p:pic>
      <p:sp>
        <p:nvSpPr>
          <p:cNvPr id="3" name="C_5_BD#22cfd8b2a?vcp=1&amp;pid=a0867442a&amp;color=61,88,159&amp;mp=1&amp;vtp=1&amp;bbb=1"/>
          <p:cNvSpPr/>
          <p:nvPr/>
        </p:nvSpPr>
        <p:spPr>
          <a:xfrm>
            <a:off x="1188720" y="999538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重难斩</a:t>
            </a:r>
            <a:endParaRPr lang="en-US" altLang="zh-CN" sz="2400" dirty="0"/>
          </a:p>
        </p:txBody>
      </p:sp>
      <p:sp>
        <p:nvSpPr>
          <p:cNvPr id="4" name="C_6_BD#0f05a13a2?vcp=1&amp;pid=22cfd8b2a&amp;color=101,101,255&amp;vtp=1&amp;bbb=1"/>
          <p:cNvSpPr/>
          <p:nvPr/>
        </p:nvSpPr>
        <p:spPr>
          <a:xfrm>
            <a:off x="539496" y="1659938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利用最值解单变量函数恒成立与能成立问题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7_BD.10_1#2fc169cb2?vcp=1&amp;vop=1&amp;pid=0f05a13a2&amp;color=36,64,97&amp;vtp=1&amp;bbb=1"/>
              <p:cNvSpPr/>
              <p:nvPr/>
            </p:nvSpPr>
            <p:spPr>
              <a:xfrm>
                <a:off x="539496" y="2111423"/>
                <a:ext cx="11109960" cy="52546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O_7_BD.10_1#2fc169cb2?vcp=1&amp;vop=1&amp;pid=0f05a13a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11423"/>
                <a:ext cx="11109960" cy="525463"/>
              </a:xfrm>
              <a:prstGeom prst="rect">
                <a:avLst/>
              </a:prstGeom>
              <a:blipFill>
                <a:blip r:embed="rId4"/>
                <a:stretch>
                  <a:fillRect l="-1317" b="-149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8_BD.11_1#3ff9ee96f?vcp=1&amp;vop=1&amp;pid=2fc169cb2&amp;color=36,64,97&amp;vtp=1&amp;bbb=1"/>
              <p:cNvSpPr/>
              <p:nvPr/>
            </p:nvSpPr>
            <p:spPr>
              <a:xfrm>
                <a:off x="539496" y="2637648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的单调区间.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O_8_BD.11_1#3ff9ee96f?vcp=1&amp;vop=1&amp;pid=2fc169cb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37648"/>
                <a:ext cx="11109960" cy="363665"/>
              </a:xfrm>
              <a:prstGeom prst="rect">
                <a:avLst/>
              </a:prstGeom>
              <a:blipFill>
                <a:blip r:embed="rId5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8_AN.12_1#3ff9ee96f?vcp=1&amp;vop=1&amp;pid=2fc169cb2&amp;color=36,64,97&amp;vtp=1&amp;bbb=1"/>
              <p:cNvSpPr/>
              <p:nvPr/>
            </p:nvSpPr>
            <p:spPr>
              <a:xfrm>
                <a:off x="539496" y="3013758"/>
                <a:ext cx="11109960" cy="25131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的单调递增区间为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，单调递减区间为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(1,2)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7" name="QO_8_AN.12_1#3ff9ee96f?vcp=1&amp;vop=1&amp;pid=2fc169cb2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13758"/>
                <a:ext cx="11109960" cy="2513140"/>
              </a:xfrm>
              <a:prstGeom prst="rect">
                <a:avLst/>
              </a:prstGeom>
              <a:blipFill>
                <a:blip r:embed="rId6"/>
                <a:stretch>
                  <a:fillRect l="-1317" b="-55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69_1#0d533f32e?vcp=1&amp;vop=1&amp;pid=fa8c718ae&amp;color=36,64,97&amp;vtp=1&amp;bt=1&amp;bbb=1"/>
              <p:cNvSpPr/>
              <p:nvPr/>
            </p:nvSpPr>
            <p:spPr>
              <a:xfrm>
                <a:off x="539496" y="1382604"/>
                <a:ext cx="11109960" cy="3632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恒成立，求实数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69_1#0d533f32e?vcp=1&amp;vop=1&amp;pid=fa8c718ae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82604"/>
                <a:ext cx="11109960" cy="363284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70_1#0d533f32e?vcp=1&amp;vop=1&amp;pid=fa8c718ae&amp;color=36,64,97&amp;vtp=1&amp;bbb=1"/>
              <p:cNvSpPr/>
              <p:nvPr/>
            </p:nvSpPr>
            <p:spPr>
              <a:xfrm>
                <a:off x="539496" y="1756238"/>
                <a:ext cx="11109960" cy="37069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)≥3(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−1)=(3−2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不恒为0,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成立.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70_1#0d533f32e?vcp=1&amp;vop=1&amp;pid=fa8c718ae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56238"/>
                <a:ext cx="11109960" cy="3706940"/>
              </a:xfrm>
              <a:prstGeom prst="rect">
                <a:avLst/>
              </a:prstGeom>
              <a:blipFill>
                <a:blip r:embed="rId4"/>
                <a:stretch>
                  <a:fillRect l="-1317" b="-37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70_2#0d533f32e?vcp=1&amp;vop=1&amp;pid=fa8c718ae&amp;color=36,64,97&amp;vtp=1&amp;bt=1&amp;bbb=1"/>
              <p:cNvSpPr/>
              <p:nvPr/>
            </p:nvSpPr>
            <p:spPr>
              <a:xfrm>
                <a:off x="539496" y="1261224"/>
                <a:ext cx="11109960" cy="45007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+(1−2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+(1−2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−3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∈[1,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−3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不恒为0，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−3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不恒成立.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170_2#0d533f32e?vcp=1&amp;vop=1&amp;pid=fa8c718ae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1224"/>
                <a:ext cx="11109960" cy="4500753"/>
              </a:xfrm>
              <a:prstGeom prst="rect">
                <a:avLst/>
              </a:prstGeom>
              <a:blipFill>
                <a:blip r:embed="rId3"/>
                <a:stretch>
                  <a:fillRect l="-1317" b="-17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EX.171_1#fa8c718ae?vcp=1&amp;vop=1&amp;pid=d9bd7cb9d&amp;color=36,64,97&amp;vtp=1&amp;bt=1&amp;bbb=1&amp;hb=1"/>
              <p:cNvSpPr/>
              <p:nvPr/>
            </p:nvSpPr>
            <p:spPr>
              <a:xfrm>
                <a:off x="539496" y="2512745"/>
                <a:ext cx="11109960" cy="20275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【方法总结】利用导数证明不等式问题的常用方法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1）直接构造函数法：证明不等式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转化为证明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（或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，进而构造辅助函数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2）适当放缩构造法：一是根据已知条件适当放缩；二是利用常见放缩结论；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3）构造“形似”函数，稍作变形再构造，对原不等式同解变形，根据相似结构构造辅助函数.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8_EX.171_1#fa8c718ae?vcp=1&amp;vop=1&amp;pid=d9bd7cb9d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2745"/>
                <a:ext cx="11109960" cy="2027555"/>
              </a:xfrm>
              <a:prstGeom prst="rect">
                <a:avLst/>
              </a:prstGeom>
              <a:blipFill>
                <a:blip r:embed="rId3"/>
                <a:stretch>
                  <a:fillRect l="-988" b="-69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72_1#81e87eb69?vcp=1&amp;vop=1&amp;pid=d9bd7cb9d&amp;color=36,64,97&amp;vtp=1&amp;bt=1&amp;bbb=1"/>
              <p:cNvSpPr/>
              <p:nvPr/>
            </p:nvSpPr>
            <p:spPr>
              <a:xfrm>
                <a:off x="539496" y="2239187"/>
                <a:ext cx="11109960" cy="35623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172_1#81e87eb69?vcp=1&amp;vop=1&amp;pid=d9bd7cb9d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39187"/>
                <a:ext cx="11109960" cy="356235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73_1#f6943f6bf?vcp=1&amp;vop=1&amp;pid=81e87eb69&amp;color=36,64,97&amp;vtp=1&amp;bbb=1"/>
              <p:cNvSpPr/>
              <p:nvPr/>
            </p:nvSpPr>
            <p:spPr>
              <a:xfrm>
                <a:off x="539496" y="2642094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讨论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的单调性；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173_1#f6943f6bf?vcp=1&amp;vop=1&amp;pid=81e87eb6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42094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74_1#f6943f6bf?vcp=1&amp;vop=1&amp;pid=81e87eb69&amp;color=36,64,97&amp;vtp=1&amp;bbb=1"/>
              <p:cNvSpPr/>
              <p:nvPr/>
            </p:nvSpPr>
            <p:spPr>
              <a:xfrm>
                <a:off x="539496" y="3015411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(−1,0)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174_1#f6943f6bf?vcp=1&amp;vop=1&amp;pid=81e87eb6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15411"/>
                <a:ext cx="11109960" cy="1611440"/>
              </a:xfrm>
              <a:prstGeom prst="rect">
                <a:avLst/>
              </a:prstGeom>
              <a:blipFill>
                <a:blip r:embed="rId5"/>
                <a:stretch>
                  <a:fillRect l="-1317" b="-87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75_1#7e7539f9a?vcp=1&amp;vop=1&amp;pid=81e87eb69&amp;color=36,64,97&amp;vtp=1&amp;bt=1&amp;bbb=1"/>
              <p:cNvSpPr/>
              <p:nvPr/>
            </p:nvSpPr>
            <p:spPr>
              <a:xfrm>
                <a:off x="539496" y="896861"/>
                <a:ext cx="11109960" cy="482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∈[2,+∞)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时，证明：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𝑔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75_1#7e7539f9a?vcp=1&amp;vop=1&amp;pid=81e87eb69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6861"/>
                <a:ext cx="11109960" cy="482600"/>
              </a:xfrm>
              <a:prstGeom prst="rect">
                <a:avLst/>
              </a:prstGeom>
              <a:blipFill>
                <a:blip r:embed="rId3"/>
                <a:stretch>
                  <a:fillRect l="-1317" b="-164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76_1#7e7539f9a?vcp=1&amp;vop=1&amp;pid=81e87eb69&amp;color=36,64,97&amp;vtp=1&amp;bbb=1"/>
              <p:cNvSpPr/>
              <p:nvPr/>
            </p:nvSpPr>
            <p:spPr>
              <a:xfrm>
                <a:off x="539496" y="1385557"/>
                <a:ext cx="11109960" cy="4737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【证明】当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∈[2,+∞)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时，要证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𝑔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证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𝐼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𝐼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−4≥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𝐼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[2,+∞)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′(2)=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[2,+∞)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−1−2×2×1=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∈[2,+∞)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𝑔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76_1#7e7539f9a?vcp=1&amp;vop=1&amp;pid=81e87eb69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85557"/>
                <a:ext cx="11109960" cy="4737100"/>
              </a:xfrm>
              <a:prstGeom prst="rect">
                <a:avLst/>
              </a:prstGeom>
              <a:blipFill>
                <a:blip r:embed="rId4"/>
                <a:stretch>
                  <a:fillRect l="-1317" b="-16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77_1#fa58655f5?vcp=1&amp;vop=1&amp;pid=d9bd7cb9d&amp;color=36,64,97&amp;vtp=1&amp;bt=1&amp;bbb=1"/>
              <p:cNvSpPr/>
              <p:nvPr/>
            </p:nvSpPr>
            <p:spPr>
              <a:xfrm>
                <a:off x="539496" y="1462741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177_1#fa58655f5?vcp=1&amp;vop=1&amp;pid=d9bd7cb9d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62741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78_1#2e94a4812?vcp=1&amp;vop=1&amp;pid=fa58655f5&amp;color=36,64,97&amp;vtp=1&amp;bbb=1"/>
              <p:cNvSpPr/>
              <p:nvPr/>
            </p:nvSpPr>
            <p:spPr>
              <a:xfrm>
                <a:off x="539496" y="1865648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处有极值，求实数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178_1#2e94a4812?vcp=1&amp;vop=1&amp;pid=fa58655f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648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79_1#2e94a4812?vcp=1&amp;vop=1&amp;pid=fa58655f5&amp;color=36,64,97&amp;vtp=1&amp;bbb=1"/>
              <p:cNvSpPr/>
              <p:nvPr/>
            </p:nvSpPr>
            <p:spPr>
              <a:xfrm>
                <a:off x="539496" y="2238965"/>
                <a:ext cx="1110996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【解】由题知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处有极值，则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′(1)=1+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时，此时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变化时，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的变化情况列表如下：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179_1#2e94a4812?vcp=1&amp;vop=1&amp;pid=fa58655f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38965"/>
                <a:ext cx="11109960" cy="1257300"/>
              </a:xfrm>
              <a:prstGeom prst="rect">
                <a:avLst/>
              </a:prstGeom>
              <a:blipFill>
                <a:blip r:embed="rId5"/>
                <a:stretch>
                  <a:fillRect l="-1317" b="-62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4" name="QO_9_AN.179_2#2e94a4812?colgroup=12,12,8,12&amp;vcp=1&amp;vop=1&amp;pid=fa58655f5&amp;color=36,64,97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7835481"/>
                  </p:ext>
                </p:extLst>
              </p:nvPr>
            </p:nvGraphicFramePr>
            <p:xfrm>
              <a:off x="539496" y="3630567"/>
              <a:ext cx="11073384" cy="1169671"/>
            </p:xfrm>
            <a:graphic>
              <a:graphicData uri="http://schemas.openxmlformats.org/drawingml/2006/table">
                <a:tbl>
                  <a:tblPr/>
                  <a:tblGrid>
                    <a:gridCol w="3099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898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(0,1)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(1,+∞)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98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𝑓</m:t>
                              </m:r>
                              <m:r>
                                <m:rPr>
                                  <m:nor/>
                                </m:rP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 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′(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-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00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𝑓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(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𝑥</m:t>
                              </m:r>
                              <m:r>
                                <a:rPr lang="en-US" altLang="zh-CN" sz="1800" b="0" i="0" spc="-10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单调递增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极大值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单调递减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4" name="QO_9_AN.179_2#2e94a4812?colgroup=12,12,8,12&amp;vcp=1&amp;vop=1&amp;pid=fa58655f5&amp;color=36,64,97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7835481"/>
                  </p:ext>
                </p:extLst>
              </p:nvPr>
            </p:nvGraphicFramePr>
            <p:xfrm>
              <a:off x="539496" y="3630567"/>
              <a:ext cx="11073384" cy="1169671"/>
            </p:xfrm>
            <a:graphic>
              <a:graphicData uri="http://schemas.openxmlformats.org/drawingml/2006/table">
                <a:tbl>
                  <a:tblPr/>
                  <a:tblGrid>
                    <a:gridCol w="3099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898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96" t="-1563" r="-257367" b="-226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4082" t="-1563" r="-167347" b="-226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70265" t="-1563" r="-407" b="-2265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98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96" t="-100000" r="-257367" b="-1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4082" t="-100000" r="-167347" b="-1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-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9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96" t="-203125" r="-257367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单调递增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极大值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1800" b="0" i="0" dirty="0">
                              <a:solidFill>
                                <a:srgbClr val="6565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单调递减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79_3#2e94a4812?vcp=1&amp;vop=1&amp;pid=fa58655f5&amp;color=36,64,97&amp;vtp=1&amp;bbb=1"/>
              <p:cNvSpPr/>
              <p:nvPr/>
            </p:nvSpPr>
            <p:spPr>
              <a:xfrm>
                <a:off x="539496" y="4938667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处取得极大值，符合题意，所以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9_AN.179_3#2e94a4812?vcp=1&amp;vop=1&amp;pid=fa58655f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38667"/>
                <a:ext cx="11109960" cy="363665"/>
              </a:xfrm>
              <a:prstGeom prst="rect">
                <a:avLst/>
              </a:prstGeom>
              <a:blipFill>
                <a:blip r:embed="rId7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80_1#ae99e21ae?vcp=1&amp;vop=1&amp;pid=fa58655f5&amp;color=36,64,97&amp;vtp=1&amp;bt=1&amp;bbb=1"/>
              <p:cNvSpPr/>
              <p:nvPr/>
            </p:nvSpPr>
            <p:spPr>
              <a:xfrm>
                <a:off x="539496" y="828000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时，求函数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80_1#ae99e21ae?vcp=1&amp;vop=1&amp;pid=fa58655f5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81_1#ae99e21ae?vcp=1&amp;vop=1&amp;pid=fa58655f5&amp;color=36,64,97&amp;vtp=1&amp;bbb=1&amp;hb=1"/>
              <p:cNvSpPr/>
              <p:nvPr/>
            </p:nvSpPr>
            <p:spPr>
              <a:xfrm>
                <a:off x="539496" y="1201634"/>
                <a:ext cx="11109960" cy="4927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时，对任意的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∈[1,2]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不恒为零，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)−1=−1−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时，对任意的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∈[1,2]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不恒为零，函数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[1,2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(2)=2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dirty="0"/>
              </a:p>
            </p:txBody>
          </p:sp>
        </mc:Choice>
        <mc:Fallback xmlns="">
          <p:sp>
            <p:nvSpPr>
              <p:cNvPr id="3" name="QO_9_AN.181_1#ae99e21ae?vcp=1&amp;vop=1&amp;pid=fa58655f5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1634"/>
                <a:ext cx="11109960" cy="4927600"/>
              </a:xfrm>
              <a:prstGeom prst="rect">
                <a:avLst/>
              </a:prstGeom>
              <a:blipFill>
                <a:blip r:embed="rId4"/>
                <a:stretch>
                  <a:fillRect l="-1317" r="-1921" b="-19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81_1#ae99e21ae?vcp=1&amp;vop=1&amp;pid=fa58655f5&amp;color=36,64,97&amp;vtp=1&amp;bbb=1&amp;hb=1">
                <a:extLst>
                  <a:ext uri="{FF2B5EF4-FFF2-40B4-BE49-F238E27FC236}">
                    <a16:creationId xmlns:a16="http://schemas.microsoft.com/office/drawing/2014/main" id="{085942BE-A6B2-F281-A1E4-2F54D6101C5A}"/>
                  </a:ext>
                </a:extLst>
              </p:cNvPr>
              <p:cNvSpPr/>
              <p:nvPr/>
            </p:nvSpPr>
            <p:spPr>
              <a:xfrm>
                <a:off x="539496" y="2643587"/>
                <a:ext cx="11109960" cy="1790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上所述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108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≤−1,</m:t>
                            </m:r>
                          </m:e>
                          <m:e>
                            <m:r>
                              <a:rPr lang="en-US" altLang="zh-CN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−1−</m:t>
                            </m:r>
                            <m:r>
                              <m:rPr>
                                <m:sty m:val="p"/>
                              </m:rP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ln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(−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),−1&lt;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&lt;−</m:t>
                            </m:r>
                            <m:f>
                              <m:f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ln</m:t>
                            </m:r>
                            <m:r>
                              <m:rPr>
                                <m:nor/>
                              </m:rP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2,−</m:t>
                            </m:r>
                            <m:f>
                              <m:f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&lt;0.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9_AN.181_1#ae99e21ae?vcp=1&amp;vop=1&amp;pid=fa58655f5&amp;color=36,64,97&amp;vtp=1&amp;bbb=1&amp;hb=1">
                <a:extLst>
                  <a:ext uri="{FF2B5EF4-FFF2-40B4-BE49-F238E27FC236}">
                    <a16:creationId xmlns:a16="http://schemas.microsoft.com/office/drawing/2014/main" id="{085942BE-A6B2-F281-A1E4-2F54D6101C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43587"/>
                <a:ext cx="11109960" cy="1790700"/>
              </a:xfrm>
              <a:prstGeom prst="rect">
                <a:avLst/>
              </a:prstGeom>
              <a:blipFill>
                <a:blip r:embed="rId2"/>
                <a:stretch>
                  <a:fillRect l="-1317" b="-3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4628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82_1#764a06831?vcp=1&amp;vop=1&amp;pid=fa58655f5&amp;color=36,64,97&amp;vtp=1&amp;bt=1&amp;bbb=1"/>
              <p:cNvSpPr/>
              <p:nvPr/>
            </p:nvSpPr>
            <p:spPr>
              <a:xfrm>
                <a:off x="539496" y="892733"/>
                <a:ext cx="11109960" cy="3590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时，证明：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82_1#764a06831?vcp=1&amp;vop=1&amp;pid=fa58655f5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2733"/>
                <a:ext cx="11109960" cy="359029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83_1#764a06831?vcp=1&amp;vop=1&amp;pid=fa58655f5&amp;color=36,64,97&amp;vtp=1&amp;bbb=1"/>
              <p:cNvSpPr/>
              <p:nvPr/>
            </p:nvSpPr>
            <p:spPr>
              <a:xfrm>
                <a:off x="539496" y="1253667"/>
                <a:ext cx="11109960" cy="48374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【证明】当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要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证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，只需证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以存在唯一的零点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单调递减；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83_1#764a06831?vcp=1&amp;vop=1&amp;pid=fa58655f5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3667"/>
                <a:ext cx="11109960" cy="4837430"/>
              </a:xfrm>
              <a:prstGeom prst="rect">
                <a:avLst/>
              </a:prstGeom>
              <a:blipFill>
                <a:blip r:embed="rId4"/>
                <a:stretch>
                  <a:fillRect l="-1317" b="-29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83_2#764a06831?vcp=1&amp;vop=1&amp;pid=fa58655f5&amp;color=36,64,97&amp;mp=1&amp;vtp=1&amp;bt=1&amp;bbb=1"/>
              <p:cNvSpPr/>
              <p:nvPr/>
            </p:nvSpPr>
            <p:spPr>
              <a:xfrm>
                <a:off x="539496" y="2827800"/>
                <a:ext cx="11109960" cy="1395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单调递增，</a:t>
                </a:r>
                <a:endParaRPr lang="en-US" altLang="zh-CN" sz="1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−2&gt;2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0</m:t>
                                </m:r>
                              </m:sub>
                            </m:sSub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⋅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</m:t>
                            </m:r>
                          </m:sub>
                        </m:sSub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183_2#764a06831?vcp=1&amp;vop=1&amp;pid=fa58655f5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7800"/>
                <a:ext cx="11109960" cy="1395540"/>
              </a:xfrm>
              <a:prstGeom prst="rect">
                <a:avLst/>
              </a:prstGeom>
              <a:blipFill>
                <a:blip r:embed="rId3"/>
                <a:stretch>
                  <a:fillRect l="-1317" b="-96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3_1#e9d5e0a5e?vcp=1&amp;vop=1&amp;pid=2fc169cb2&amp;color=36,64,97&amp;vtp=1&amp;bt=1&amp;bbb=1&amp;hb=1"/>
              <p:cNvSpPr/>
              <p:nvPr/>
            </p:nvSpPr>
            <p:spPr>
              <a:xfrm>
                <a:off x="539496" y="1026083"/>
                <a:ext cx="11109960" cy="773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是否存在实数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上单调递增?若存在，求出实数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；若不存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，说明理由.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8_BD.13_1#e9d5e0a5e?vcp=1&amp;vop=1&amp;pid=2fc169cb2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26083"/>
                <a:ext cx="11109960" cy="773240"/>
              </a:xfrm>
              <a:prstGeom prst="rect">
                <a:avLst/>
              </a:prstGeom>
              <a:blipFill>
                <a:blip r:embed="rId3"/>
                <a:stretch>
                  <a:fillRect l="-1317" r="-439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4_1#e9d5e0a5e?vcp=1&amp;vop=1&amp;pid=2fc169cb2&amp;color=36,64,97&amp;vtp=1&amp;bbb=1&amp;hb=1"/>
              <p:cNvSpPr/>
              <p:nvPr/>
            </p:nvSpPr>
            <p:spPr>
              <a:xfrm>
                <a:off x="539496" y="1804212"/>
                <a:ext cx="11109960" cy="38466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【解】假设存在实数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上恒成立（只存在个别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使等号成立或等号总不成立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）,即</a:t>
                </a: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上恒成立.又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上恒成立.又当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不恒为0，故存在实数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∈(−∞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</a:t>
                </a: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8_AN.14_1#e9d5e0a5e?vcp=1&amp;vop=1&amp;pid=2fc169cb2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4212"/>
                <a:ext cx="11109960" cy="3846640"/>
              </a:xfrm>
              <a:prstGeom prst="rect">
                <a:avLst/>
              </a:prstGeom>
              <a:blipFill>
                <a:blip r:embed="rId4"/>
                <a:stretch>
                  <a:fillRect l="-1317" b="-34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7_EX.15_1#2fc169cb2?vcp=1&amp;vop=1&amp;pid=0f05a13a2&amp;color=36,64,97&amp;vtp=1&amp;bbb=1"/>
          <p:cNvSpPr/>
          <p:nvPr/>
        </p:nvSpPr>
        <p:spPr>
          <a:xfrm>
            <a:off x="539496" y="5626912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【思路分析】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（1）利用导数求函数的单调区间；（2）利用等价转化法转化为解不等式的恒成立问题.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84_1#f81d6646b?vcp=1&amp;vop=1&amp;pid=d9bd7cb9d&amp;color=36,64,97&amp;vtp=1&amp;bt=1&amp;bbb=1"/>
              <p:cNvSpPr/>
              <p:nvPr/>
            </p:nvSpPr>
            <p:spPr>
              <a:xfrm>
                <a:off x="539496" y="828000"/>
                <a:ext cx="11109960" cy="33718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184_1#f81d6646b?vcp=1&amp;vop=1&amp;pid=d9bd7cb9d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337185"/>
              </a:xfrm>
              <a:prstGeom prst="rect">
                <a:avLst/>
              </a:prstGeom>
              <a:blipFill>
                <a:blip r:embed="rId3"/>
                <a:stretch>
                  <a:fillRect l="-1317" t="-3636" b="-436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85_1#596c3980a?vcp=1&amp;vop=1&amp;pid=f81d6646b&amp;color=36,64,97&amp;vtp=1&amp;bbb=1"/>
              <p:cNvSpPr/>
              <p:nvPr/>
            </p:nvSpPr>
            <p:spPr>
              <a:xfrm>
                <a:off x="539496" y="1217635"/>
                <a:ext cx="11109960" cy="34461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上存在最大值，求实数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BD.185_1#596c3980a?vcp=1&amp;vop=1&amp;pid=f81d6646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7635"/>
                <a:ext cx="11109960" cy="344615"/>
              </a:xfrm>
              <a:prstGeom prst="rect">
                <a:avLst/>
              </a:prstGeom>
              <a:blipFill>
                <a:blip r:embed="rId4"/>
                <a:stretch>
                  <a:fillRect l="-1317" t="-3571" b="-410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86_1#596c3980a?vcp=1&amp;vop=1&amp;pid=f81d6646b&amp;color=36,64,97&amp;vtp=1&amp;bbb=1"/>
              <p:cNvSpPr/>
              <p:nvPr/>
            </p:nvSpPr>
            <p:spPr>
              <a:xfrm>
                <a:off x="539496" y="1564981"/>
                <a:ext cx="11109960" cy="455149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上不存在最大值；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时，取得最大值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上存在最大值，</a:t>
                </a:r>
                <a:endParaRPr lang="en-US" altLang="zh-CN" sz="1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9_AN.186_1#596c3980a?vcp=1&amp;vop=1&amp;pid=f81d6646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4981"/>
                <a:ext cx="11109960" cy="4551490"/>
              </a:xfrm>
              <a:prstGeom prst="rect">
                <a:avLst/>
              </a:prstGeom>
              <a:blipFill>
                <a:blip r:embed="rId5"/>
                <a:stretch>
                  <a:fillRect l="-1317" b="-30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87_1#515dd7ddc?vcp=1&amp;vop=1&amp;pid=f81d6646b&amp;color=36,64,97&amp;vtp=1&amp;bt=1&amp;bbb=1"/>
              <p:cNvSpPr/>
              <p:nvPr/>
            </p:nvSpPr>
            <p:spPr>
              <a:xfrm>
                <a:off x="539496" y="874350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时，求证：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BD.187_1#515dd7ddc?vcp=1&amp;vop=1&amp;pid=f81d6646b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4350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88_1#515dd7ddc?vcp=1&amp;vop=1&amp;pid=f81d6646b&amp;color=36,64,97&amp;vtp=1&amp;bbb=1"/>
              <p:cNvSpPr/>
              <p:nvPr/>
            </p:nvSpPr>
            <p:spPr>
              <a:xfrm>
                <a:off x="539496" y="1247984"/>
                <a:ext cx="11109960" cy="47773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【证明】当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要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证明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，即证明当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，所以不等式等价于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−2)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，当且仅当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时，等号成立.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(1−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ln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9_AN.188_1#515dd7ddc?vcp=1&amp;vop=1&amp;pid=f81d6646b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7984"/>
                <a:ext cx="11109960" cy="4777359"/>
              </a:xfrm>
              <a:prstGeom prst="rect">
                <a:avLst/>
              </a:prstGeom>
              <a:blipFill>
                <a:blip r:embed="rId4"/>
                <a:stretch>
                  <a:fillRect l="-1317" b="-1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88_2#515dd7ddc?vcp=1&amp;vop=1&amp;pid=f81d6646b&amp;color=36,64,97&amp;mp=1&amp;vtp=1&amp;bt=1&amp;bbb=1"/>
              <p:cNvSpPr/>
              <p:nvPr/>
            </p:nvSpPr>
            <p:spPr>
              <a:xfrm>
                <a:off x="539496" y="1868633"/>
                <a:ext cx="11109960" cy="32878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，当且仅当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时，等号成立.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综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，且等号不同时成立，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得证.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9_AN.188_2#515dd7ddc?vcp=1&amp;vop=1&amp;pid=f81d6646b&amp;color=36,64,97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8633"/>
                <a:ext cx="11109960" cy="3287840"/>
              </a:xfrm>
              <a:prstGeom prst="rect">
                <a:avLst/>
              </a:prstGeom>
              <a:blipFill>
                <a:blip r:embed="rId3"/>
                <a:stretch>
                  <a:fillRect l="-1317" b="-42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5#1cad8b0f4?vcp=1&amp;pid=a0867442a&amp;color=36,64,97&amp;tib=255,255,255&amp;vtp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84" y="828000"/>
            <a:ext cx="612648" cy="649224"/>
          </a:xfrm>
          <a:prstGeom prst="rect">
            <a:avLst/>
          </a:prstGeom>
        </p:spPr>
      </p:pic>
      <p:sp>
        <p:nvSpPr>
          <p:cNvPr id="3" name="C_5_BD#1cad8b0f4?vcp=1&amp;pid=a0867442a&amp;color=61,88,159&amp;vtp=1&amp;bbb=1"/>
          <p:cNvSpPr/>
          <p:nvPr/>
        </p:nvSpPr>
        <p:spPr>
          <a:xfrm>
            <a:off x="1298448" y="892008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巩固练</a:t>
            </a:r>
            <a:endParaRPr lang="en-US" altLang="zh-CN" sz="2400" dirty="0">
              <a:solidFill>
                <a:srgbClr val="3D589F"/>
              </a:solidFill>
            </a:endParaRPr>
          </a:p>
        </p:txBody>
      </p:sp>
      <p:sp>
        <p:nvSpPr>
          <p:cNvPr id="4" name="C_6_BD#d7953461d?vcp=1&amp;pid=1cad8b0f4&amp;color=0,55,96&amp;vtp=1&amp;bbb=1"/>
          <p:cNvSpPr/>
          <p:nvPr/>
        </p:nvSpPr>
        <p:spPr>
          <a:xfrm>
            <a:off x="539496" y="1608796"/>
            <a:ext cx="11109960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A组</a:t>
            </a:r>
            <a:r>
              <a:rPr lang="en-US" altLang="zh-CN" sz="2400" b="1" i="0" dirty="0">
                <a:solidFill>
                  <a:srgbClr val="00376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学业基础</a:t>
            </a:r>
            <a:endParaRPr lang="en-US" altLang="zh-CN" sz="2400" dirty="0">
              <a:solidFill>
                <a:srgbClr val="003760"/>
              </a:solidFill>
            </a:endParaRPr>
          </a:p>
        </p:txBody>
      </p:sp>
      <p:pic>
        <p:nvPicPr>
          <p:cNvPr id="5" name="QC_7_BD.189_1#1cbb21db9?htil=2&amp;vaa=1&amp;vcp=1&amp;vop=1&amp;pid=d7953461d&amp;color=36,64,97&amp;tib=255,255,255&amp;vtp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1782" y="2135936"/>
            <a:ext cx="1232089" cy="113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89_2#1cbb21db9?htil=2&amp;vaa=1&amp;vcp=1&amp;vop=1&amp;pid=d7953461d&amp;color=36,64,97&amp;vtp=1&amp;bbb=1&amp;hs=1"/>
              <p:cNvSpPr/>
              <p:nvPr/>
            </p:nvSpPr>
            <p:spPr>
              <a:xfrm>
                <a:off x="539496" y="2148635"/>
                <a:ext cx="9518904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如图所示，函数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导函数的图象是一条直线，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6" name="QC_7_BD.189_2#1cbb21db9?htil=2&amp;vaa=1&amp;vcp=1&amp;vop=1&amp;pid=d7953461d&amp;color=36,64,97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48635"/>
                <a:ext cx="9518904" cy="360680"/>
              </a:xfrm>
              <a:prstGeom prst="rect">
                <a:avLst/>
              </a:prstGeom>
              <a:blipFill>
                <a:blip r:embed="rId5"/>
                <a:stretch>
                  <a:fillRect l="-153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AN.191_1#1cbb21db9.bracket?vaa=1&amp;vcp=1&amp;vop=1&amp;pid=d7953461d&amp;color=36,64,97&amp;vpa=17&amp;vtp=1"/>
          <p:cNvSpPr/>
          <p:nvPr/>
        </p:nvSpPr>
        <p:spPr>
          <a:xfrm>
            <a:off x="5896610" y="2228810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189_3#1cbb21db9.choices?htil=2&amp;vaa=1&amp;vcp=1&amp;vop=1&amp;pid=d7953461d&amp;color=36,64,97&amp;vtp=1&amp;bbb=1&amp;hs=1"/>
              <p:cNvSpPr/>
              <p:nvPr/>
            </p:nvSpPr>
            <p:spPr>
              <a:xfrm>
                <a:off x="539496" y="2520656"/>
                <a:ext cx="9518904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  <a:tabLst>
                    <a:tab pos="4867402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没有最大值也没有最小值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有最大值，没有最小值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  <a:p>
                <a:pPr latinLnBrk="1">
                  <a:lnSpc>
                    <a:spcPts val="3100"/>
                  </a:lnSpc>
                  <a:tabLst>
                    <a:tab pos="4867402" algn="l"/>
                  </a:tabLst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没有最大值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，有最小值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有最大值，也有最小值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8" name="QC_7_BD.189_3#1cbb21db9.choices?htil=2&amp;vaa=1&amp;vcp=1&amp;vop=1&amp;pid=d7953461d&amp;color=36,64,97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0656"/>
                <a:ext cx="9518904" cy="770255"/>
              </a:xfrm>
              <a:prstGeom prst="rect">
                <a:avLst/>
              </a:prstGeom>
              <a:blipFill>
                <a:blip r:embed="rId6"/>
                <a:stretch>
                  <a:fillRect l="-1537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7_AS.190_1#1cbb21db9?vaa=1&amp;vcp=1&amp;vop=1&amp;pid=d7953461d&amp;color=36,64,97&amp;vtp=1&amp;bbb=1&amp;hs=1"/>
              <p:cNvSpPr/>
              <p:nvPr/>
            </p:nvSpPr>
            <p:spPr>
              <a:xfrm>
                <a:off x="539496" y="3332884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由导函数图象可知，函数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只有一个极小值点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处取得最小值，没有最大值.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9" name="QC_7_AS.190_1#1cbb21db9?vaa=1&amp;vcp=1&amp;vop=1&amp;pid=d7953461d&amp;color=36,64,97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32884"/>
                <a:ext cx="11109960" cy="363665"/>
              </a:xfrm>
              <a:prstGeom prst="rect">
                <a:avLst/>
              </a:prstGeom>
              <a:blipFill>
                <a:blip r:embed="rId7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93_1#6044c6132?vaa=1&amp;vcp=1&amp;vop=1&amp;pid=d7953461d&amp;color=36,64,97&amp;vtp=1&amp;bt=1&amp;bbb=1"/>
              <p:cNvSpPr/>
              <p:nvPr/>
            </p:nvSpPr>
            <p:spPr>
              <a:xfrm>
                <a:off x="539496" y="1562499"/>
                <a:ext cx="11109960" cy="57054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93_1#6044c6132?vaa=1&amp;vcp=1&amp;vop=1&amp;pid=d7953461d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2499"/>
                <a:ext cx="11109960" cy="570548"/>
              </a:xfrm>
              <a:prstGeom prst="rect">
                <a:avLst/>
              </a:prstGeom>
              <a:blipFill>
                <a:blip r:embed="rId3"/>
                <a:stretch>
                  <a:fillRect l="-1317" b="-138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95_1#6044c6132.bracket?vaa=1&amp;vcp=1&amp;vop=1&amp;pid=d7953461d&amp;color=36,64,97&amp;vpa=18&amp;vtp=1"/>
          <p:cNvSpPr/>
          <p:nvPr/>
        </p:nvSpPr>
        <p:spPr>
          <a:xfrm>
            <a:off x="4402900" y="1798529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93_2#6044c6132.choices?vaa=1&amp;vcp=1&amp;vop=1&amp;pid=d7953461d&amp;color=36,64,97&amp;vtp=1&amp;bbb=1"/>
              <p:cNvSpPr/>
              <p:nvPr/>
            </p:nvSpPr>
            <p:spPr>
              <a:xfrm>
                <a:off x="539496" y="2139651"/>
                <a:ext cx="11109960" cy="35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2647315" algn="l"/>
                    <a:tab pos="5662930" algn="l"/>
                    <a:tab pos="828484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C.1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193_2#6044c6132.choices?vaa=1&amp;vcp=1&amp;vop=1&amp;pid=d7953461d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9651"/>
                <a:ext cx="11109960" cy="355600"/>
              </a:xfrm>
              <a:prstGeom prst="rect">
                <a:avLst/>
              </a:prstGeom>
              <a:blipFill>
                <a:blip r:embed="rId4"/>
                <a:stretch>
                  <a:fillRect l="-1317" b="-413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94_1#6044c6132?vaa=1&amp;vcp=1&amp;vop=1&amp;pid=d7953461d&amp;color=36,64,97&amp;vtp=1&amp;bbb=1"/>
              <p:cNvSpPr/>
              <p:nvPr/>
            </p:nvSpPr>
            <p:spPr>
              <a:xfrm>
                <a:off x="539496" y="2504141"/>
                <a:ext cx="11109960" cy="29449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ln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(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−1)(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∈(0,1)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∈(1,+∞)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处取得极小值,即最小值，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</m:t>
                    </m:r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.故选B.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94_1#6044c6132?vaa=1&amp;vcp=1&amp;vop=1&amp;pid=d7953461d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04141"/>
                <a:ext cx="11109960" cy="2944940"/>
              </a:xfrm>
              <a:prstGeom prst="rect">
                <a:avLst/>
              </a:prstGeom>
              <a:blipFill>
                <a:blip r:embed="rId5"/>
                <a:stretch>
                  <a:fillRect l="-1317" b="-45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97_1#cf520d1bc?vaa=1&amp;vcp=1&amp;vop=1&amp;pid=d7953461d&amp;color=36,64,97&amp;vtp=1&amp;bt=1&amp;bbb=1"/>
              <p:cNvSpPr/>
              <p:nvPr/>
            </p:nvSpPr>
            <p:spPr>
              <a:xfrm>
                <a:off x="539496" y="20438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为正实数，函数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[0,1]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上的最大值为4，则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[−1,0]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上的最小值为(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97_1#cf520d1bc?vaa=1&amp;vcp=1&amp;vop=1&amp;pid=d7953461d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4389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99_1#cf520d1bc.bracket?vaa=1&amp;vcp=1&amp;vop=1&amp;pid=d7953461d&amp;color=36,64,97&amp;vpa=19&amp;vtp=1"/>
          <p:cNvSpPr/>
          <p:nvPr/>
        </p:nvSpPr>
        <p:spPr>
          <a:xfrm>
            <a:off x="10780459" y="2123394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97_2#cf520d1bc.choices?vaa=1&amp;vcp=1&amp;vop=1&amp;pid=d7953461d&amp;color=36,64,97&amp;vtp=1&amp;bbb=1"/>
              <p:cNvSpPr/>
              <p:nvPr/>
            </p:nvSpPr>
            <p:spPr>
              <a:xfrm>
                <a:off x="539496" y="2416003"/>
                <a:ext cx="11109960" cy="5256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500"/>
                  </a:lnSpc>
                  <a:tabLst>
                    <a:tab pos="2799715" algn="l"/>
                    <a:tab pos="5561330" algn="l"/>
                    <a:tab pos="852614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.0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.2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7_BD.197_2#cf520d1bc.choices?vaa=1&amp;vcp=1&amp;vop=1&amp;pid=d7953461d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16003"/>
                <a:ext cx="11109960" cy="525653"/>
              </a:xfrm>
              <a:prstGeom prst="rect">
                <a:avLst/>
              </a:prstGeom>
              <a:blipFill>
                <a:blip r:embed="rId4"/>
                <a:stretch>
                  <a:fillRect l="-1317" b="-149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98_1#cf520d1bc?vaa=1&amp;vcp=1&amp;vop=1&amp;pid=d7953461d&amp;color=36,64,97&amp;vtp=1&amp;bbb=1"/>
              <p:cNvSpPr/>
              <p:nvPr/>
            </p:nvSpPr>
            <p:spPr>
              <a:xfrm>
                <a:off x="539496" y="2954292"/>
                <a:ext cx="11109960" cy="2030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为正实数，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1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上是增函数，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[0,1]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上的最大值为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+2=4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[−1,0]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上的最小值为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(−1)=−(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)+2=0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98_1#cf520d1bc?vaa=1&amp;vcp=1&amp;vop=1&amp;pid=d7953461d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54292"/>
                <a:ext cx="11109960" cy="2030540"/>
              </a:xfrm>
              <a:prstGeom prst="rect">
                <a:avLst/>
              </a:prstGeom>
              <a:blipFill>
                <a:blip r:embed="rId5"/>
                <a:stretch>
                  <a:fillRect l="-1317" b="-66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201_1#91c6d1ae9?vaa=1&amp;vcp=1&amp;vop=1&amp;pid=d7953461d&amp;color=36,64,97&amp;vtp=1&amp;bt=1&amp;bbb=1"/>
              <p:cNvSpPr/>
              <p:nvPr/>
            </p:nvSpPr>
            <p:spPr>
              <a:xfrm>
                <a:off x="539496" y="167518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存在最小值，则实数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7_BD.201_1#91c6d1ae9?vaa=1&amp;vcp=1&amp;vop=1&amp;pid=d7953461d&amp;color=36,64,97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7518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01_2#91c6d1ae9.choices?vaa=1&amp;vcp=1&amp;vop=1&amp;pid=d7953461d&amp;color=36,64,97&amp;vtp=1&amp;bbb=1"/>
              <p:cNvSpPr/>
              <p:nvPr/>
            </p:nvSpPr>
            <p:spPr>
              <a:xfrm>
                <a:off x="539496" y="2089263"/>
                <a:ext cx="11109960" cy="35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2837815" algn="l"/>
                    <a:tab pos="5662930" algn="l"/>
                    <a:tab pos="847534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[−2,1)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(−2,1)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[−3,1)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(−3,1)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201_2#91c6d1ae9.choices?vaa=1&amp;vcp=1&amp;vop=1&amp;pid=d7953461d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89263"/>
                <a:ext cx="11109960" cy="355600"/>
              </a:xfrm>
              <a:prstGeom prst="rect">
                <a:avLst/>
              </a:prstGeom>
              <a:blipFill>
                <a:blip r:embed="rId4"/>
                <a:stretch>
                  <a:fillRect l="-1317" b="-413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202_1#91c6d1ae9?vaa=1&amp;vcp=1&amp;vop=1&amp;pid=d7953461d&amp;color=36,64,97&amp;vtp=1&amp;bbb=1"/>
              <p:cNvSpPr/>
              <p:nvPr/>
            </p:nvSpPr>
            <p:spPr>
              <a:xfrm>
                <a:off x="539496" y="2449880"/>
                <a:ext cx="11109960" cy="29064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=±1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−1&lt;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(−∞,−1)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(−1,1)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上单调递减，在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(−1)=2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7_AS.202_1#91c6d1ae9?vaa=1&amp;vcp=1&amp;vop=1&amp;pid=d7953461d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9880"/>
                <a:ext cx="11109960" cy="2906459"/>
              </a:xfrm>
              <a:prstGeom prst="rect">
                <a:avLst/>
              </a:prstGeom>
              <a:blipFill>
                <a:blip r:embed="rId5"/>
                <a:stretch>
                  <a:fillRect l="-1317" b="-46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204_1#91c6d1ae9?htil=3&amp;vaa=1&amp;vcp=1&amp;vop=1&amp;pid=d7953461d&amp;color=36,64,97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1187" y="2478836"/>
            <a:ext cx="2130552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AS.204_2#91c6d1ae9?htil=3&amp;vaa=1&amp;vcp=1&amp;vop=1&amp;pid=d7953461d&amp;color=36,64,97&amp;vtp=1&amp;bt=1&amp;bbb=1&amp;hs=1"/>
              <p:cNvSpPr/>
              <p:nvPr/>
            </p:nvSpPr>
            <p:spPr>
              <a:xfrm>
                <a:off x="539496" y="2414828"/>
                <a:ext cx="8851392" cy="3638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的图象如下：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C_7_AS.204_2#91c6d1ae9?htil=3&amp;vaa=1&amp;vcp=1&amp;vop=1&amp;pid=d7953461d&amp;color=36,64,97&amp;vtp=1&amp;bt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14828"/>
                <a:ext cx="8851392" cy="363855"/>
              </a:xfrm>
              <a:prstGeom prst="rect">
                <a:avLst/>
              </a:prstGeom>
              <a:blipFill>
                <a:blip r:embed="rId4"/>
                <a:stretch>
                  <a:fillRect l="-1653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204_3#91c6d1ae9?htil=3&amp;vaa=1&amp;vcp=1&amp;vop=1&amp;pid=d7953461d&amp;color=36,64,97&amp;vtp=1&amp;bbb=1&amp;hs=1"/>
              <p:cNvSpPr/>
              <p:nvPr/>
            </p:nvSpPr>
            <p:spPr>
              <a:xfrm>
                <a:off x="539496" y="2830435"/>
                <a:ext cx="8851392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由图象知，当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,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存在最小值，必有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−2≤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，故选A.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AS.204_3#91c6d1ae9?htil=3&amp;vaa=1&amp;vcp=1&amp;vop=1&amp;pid=d7953461d&amp;color=36,64,97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30435"/>
                <a:ext cx="8851392" cy="363665"/>
              </a:xfrm>
              <a:prstGeom prst="rect">
                <a:avLst/>
              </a:prstGeom>
              <a:blipFill>
                <a:blip r:embed="rId5"/>
                <a:stretch>
                  <a:fillRect l="-1653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205_1#91c6d1ae9?vaa=1&amp;vcp=1&amp;vop=1&amp;pid=d7953461d&amp;color=36,64,97&amp;vtp=1&amp;bbb=1&amp;hs=1"/>
          <p:cNvSpPr/>
          <p:nvPr/>
        </p:nvSpPr>
        <p:spPr>
          <a:xfrm>
            <a:off x="539496" y="4243247"/>
            <a:ext cx="11109960" cy="408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1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【答案】</a:t>
            </a: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06_1#238147dc8?vaa=1&amp;vcp=1&amp;vop=1&amp;pid=d7953461d&amp;color=36,64,97&amp;vtp=1&amp;bt=1&amp;bbb=1&amp;hb=1"/>
              <p:cNvSpPr/>
              <p:nvPr/>
            </p:nvSpPr>
            <p:spPr>
              <a:xfrm>
                <a:off x="539496" y="2073833"/>
                <a:ext cx="11109960" cy="9353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的导数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的最大值为5，则函数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的图象在点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(1,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处的切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线方程是</a:t>
                </a:r>
                <a:r>
                  <a:rPr lang="en-US" altLang="zh-CN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7_BD.206_1#238147dc8?vaa=1&amp;vcp=1&amp;vop=1&amp;pid=d7953461d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73833"/>
                <a:ext cx="11109960" cy="935355"/>
              </a:xfrm>
              <a:prstGeom prst="rect">
                <a:avLst/>
              </a:prstGeom>
              <a:blipFill>
                <a:blip r:embed="rId3"/>
                <a:stretch>
                  <a:fillRect l="-1317" r="-165" b="-149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08_1#238147dc8.blank?vaa=1&amp;vcp=1&amp;vop=1&amp;pid=d7953461d&amp;color=36,64,97&amp;vpa=21&amp;vtp=1&amp;bbb=1"/>
              <p:cNvSpPr/>
              <p:nvPr/>
            </p:nvSpPr>
            <p:spPr>
              <a:xfrm>
                <a:off x="1496759" y="2689782"/>
                <a:ext cx="1858709" cy="26035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15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08_1#238147dc8.blank?vaa=1&amp;vcp=1&amp;vop=1&amp;pid=d7953461d&amp;color=36,64,97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6759" y="2689782"/>
                <a:ext cx="1858709" cy="260350"/>
              </a:xfrm>
              <a:prstGeom prst="rect">
                <a:avLst/>
              </a:prstGeom>
              <a:blipFill>
                <a:blip r:embed="rId4"/>
                <a:stretch>
                  <a:fillRect l="-1645" t="-2326" r="-1316" b="-395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207_1#238147dc8?vaa=1&amp;vcp=1&amp;vop=1&amp;pid=d7953461d&amp;color=36,64,97&amp;vtp=1&amp;bbb=1&amp;hb=1"/>
              <p:cNvSpPr/>
              <p:nvPr/>
            </p:nvSpPr>
            <p:spPr>
              <a:xfrm>
                <a:off x="539496" y="3019284"/>
                <a:ext cx="1110996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)=−2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+3=−2(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+3+2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=3+2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)=−2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′(1)=−2+4+3=5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(1)=−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+2+3=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所求切线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的方程为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=5(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15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7_AS.207_1#238147dc8?vaa=1&amp;vcp=1&amp;vop=1&amp;pid=d7953461d&amp;color=36,64,9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19284"/>
                <a:ext cx="11109960" cy="1676400"/>
              </a:xfrm>
              <a:prstGeom prst="rect">
                <a:avLst/>
              </a:prstGeom>
              <a:blipFill>
                <a:blip r:embed="rId5"/>
                <a:stretch>
                  <a:fillRect l="-1317" r="-1482" b="-5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10_1#2d073705a?vaa=1&amp;vcp=1&amp;vop=1&amp;pid=d7953461d&amp;color=36,64,97&amp;vtp=1&amp;bt=1&amp;bbb=1&amp;hb=1"/>
              <p:cNvSpPr/>
              <p:nvPr/>
            </p:nvSpPr>
            <p:spPr>
              <a:xfrm>
                <a:off x="539496" y="1902414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是自然对数的底数.若函数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的图象始终在函数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图象的上方，则实数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7_BD.210_1#2d073705a?vaa=1&amp;vcp=1&amp;vop=1&amp;pid=d7953461d&amp;color=36,64,97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2414"/>
                <a:ext cx="11109960" cy="770255"/>
              </a:xfrm>
              <a:prstGeom prst="rect">
                <a:avLst/>
              </a:prstGeom>
              <a:blipFill>
                <a:blip r:embed="rId3"/>
                <a:stretch>
                  <a:fillRect l="-1317" r="-329" b="-190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12_1#2d073705a.blank?vaa=1&amp;vcp=1&amp;vop=1&amp;pid=d7953461d&amp;color=36,64,97&amp;vpa=22&amp;vtp=1&amp;bbb=1"/>
              <p:cNvSpPr/>
              <p:nvPr/>
            </p:nvSpPr>
            <p:spPr>
              <a:xfrm>
                <a:off x="582358" y="2361201"/>
                <a:ext cx="1057275" cy="26035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(−1,+∞)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12_1#2d073705a.blank?vaa=1&amp;vcp=1&amp;vop=1&amp;pid=d7953461d&amp;color=36,64,97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58" y="2361201"/>
                <a:ext cx="1057275" cy="260350"/>
              </a:xfrm>
              <a:prstGeom prst="rect">
                <a:avLst/>
              </a:prstGeom>
              <a:blipFill>
                <a:blip r:embed="rId4"/>
                <a:stretch>
                  <a:fillRect l="-5202" t="-4651" r="-5202" b="-395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211_1#2d073705a?vaa=1&amp;vcp=1&amp;vop=1&amp;pid=d7953461d&amp;color=36,64,97&amp;vtp=1&amp;bbb=1"/>
              <p:cNvSpPr/>
              <p:nvPr/>
            </p:nvSpPr>
            <p:spPr>
              <a:xfrm>
                <a:off x="539496" y="2677495"/>
                <a:ext cx="11109960" cy="24496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𝑔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对一切实数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恒成立，令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(−∞,0)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上单调递减;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(0,+∞)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上单调递增.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取得极小值，也是最小值，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h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(0)=1+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∴1+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7_AS.211_1#2d073705a?vaa=1&amp;vcp=1&amp;vop=1&amp;pid=d7953461d&amp;color=36,64,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77495"/>
                <a:ext cx="11109960" cy="2449640"/>
              </a:xfrm>
              <a:prstGeom prst="rect">
                <a:avLst/>
              </a:prstGeom>
              <a:blipFill>
                <a:blip r:embed="rId5"/>
                <a:stretch>
                  <a:fillRect l="-1317" b="-572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25438</Words>
  <Application>Microsoft Office PowerPoint</Application>
  <PresentationFormat>宽屏</PresentationFormat>
  <Paragraphs>1173</Paragraphs>
  <Slides>122</Slides>
  <Notes>119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122</vt:i4>
      </vt:variant>
    </vt:vector>
  </HeadingPairs>
  <TitlesOfParts>
    <vt:vector size="133" baseType="lpstr">
      <vt:lpstr>Arial (正文)</vt:lpstr>
      <vt:lpstr>等线</vt:lpstr>
      <vt:lpstr>仿宋</vt:lpstr>
      <vt:lpstr>SimSun</vt:lpstr>
      <vt:lpstr>微软雅黑</vt:lpstr>
      <vt:lpstr>印品黑体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MicroSoft</cp:lastModifiedBy>
  <cp:revision>4</cp:revision>
  <dcterms:created xsi:type="dcterms:W3CDTF">2025-10-21T13:31:19Z</dcterms:created>
  <dcterms:modified xsi:type="dcterms:W3CDTF">2025-10-22T00:42:22Z</dcterms:modified>
  <cp:category/>
  <cp:contentStatus/>
</cp:coreProperties>
</file>