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57" r:id="rId35"/>
    <p:sldId id="290" r:id="rId36"/>
    <p:sldId id="291" r:id="rId37"/>
    <p:sldId id="292" r:id="rId38"/>
    <p:sldId id="358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59" r:id="rId63"/>
    <p:sldId id="317" r:id="rId64"/>
    <p:sldId id="318" r:id="rId65"/>
    <p:sldId id="319" r:id="rId66"/>
    <p:sldId id="320" r:id="rId67"/>
    <p:sldId id="321" r:id="rId68"/>
    <p:sldId id="360" r:id="rId69"/>
    <p:sldId id="322" r:id="rId70"/>
    <p:sldId id="323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61" r:id="rId100"/>
    <p:sldId id="353" r:id="rId101"/>
    <p:sldId id="354" r:id="rId102"/>
    <p:sldId id="355" r:id="rId103"/>
    <p:sldId id="356" r:id="rId10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3" d="100"/>
          <a:sy n="83" d="100"/>
        </p:scale>
        <p:origin x="101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70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f0883f6bbba7ab66dfaa3e#tid=68f72e1a7025800008f0874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312" y="4425696"/>
            <a:ext cx="3429000" cy="9052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8220456" y="4425696"/>
            <a:ext cx="3419856" cy="905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6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选择性必修      第三册  RJB</a:t>
            </a:r>
            <a:endParaRPr lang="en-US" sz="2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" y="2350008"/>
            <a:ext cx="2377440" cy="22768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7" Type="http://schemas.openxmlformats.org/officeDocument/2006/relationships/image" Target="../media/image26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3.png"/><Relationship Id="rId5" Type="http://schemas.openxmlformats.org/officeDocument/2006/relationships/image" Target="../media/image262.png"/><Relationship Id="rId4" Type="http://schemas.openxmlformats.org/officeDocument/2006/relationships/image" Target="../media/image261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7.png"/><Relationship Id="rId4" Type="http://schemas.openxmlformats.org/officeDocument/2006/relationships/image" Target="../media/image26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0.png"/><Relationship Id="rId4" Type="http://schemas.openxmlformats.org/officeDocument/2006/relationships/image" Target="../media/image269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3.png"/><Relationship Id="rId4" Type="http://schemas.openxmlformats.org/officeDocument/2006/relationships/image" Target="../media/image2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18" Type="http://schemas.openxmlformats.org/officeDocument/2006/relationships/slide" Target="slide61.xml"/><Relationship Id="rId3" Type="http://schemas.openxmlformats.org/officeDocument/2006/relationships/slide" Target="slide6.xml"/><Relationship Id="rId21" Type="http://schemas.openxmlformats.org/officeDocument/2006/relationships/slide" Target="slide81.xml"/><Relationship Id="rId7" Type="http://schemas.openxmlformats.org/officeDocument/2006/relationships/slide" Target="slide11.xml"/><Relationship Id="rId12" Type="http://schemas.openxmlformats.org/officeDocument/2006/relationships/slide" Target="slide22.xml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6" Type="http://schemas.openxmlformats.org/officeDocument/2006/relationships/slide" Target="slide51.xml"/><Relationship Id="rId20" Type="http://schemas.openxmlformats.org/officeDocument/2006/relationships/slide" Target="slide6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slide" Target="slide18.xml"/><Relationship Id="rId24" Type="http://schemas.openxmlformats.org/officeDocument/2006/relationships/slide" Target="slide86.xml"/><Relationship Id="rId5" Type="http://schemas.openxmlformats.org/officeDocument/2006/relationships/slide" Target="slide9.xml"/><Relationship Id="rId15" Type="http://schemas.openxmlformats.org/officeDocument/2006/relationships/image" Target="../media/image13.png"/><Relationship Id="rId23" Type="http://schemas.openxmlformats.org/officeDocument/2006/relationships/image" Target="../media/image17.png"/><Relationship Id="rId10" Type="http://schemas.openxmlformats.org/officeDocument/2006/relationships/image" Target="../media/image11.png"/><Relationship Id="rId19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slide" Target="slide16.xml"/><Relationship Id="rId14" Type="http://schemas.openxmlformats.org/officeDocument/2006/relationships/slide" Target="slide33.xml"/><Relationship Id="rId22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7" Type="http://schemas.openxmlformats.org/officeDocument/2006/relationships/image" Target="../media/image16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7" Type="http://schemas.openxmlformats.org/officeDocument/2006/relationships/image" Target="../media/image21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1.png"/><Relationship Id="rId4" Type="http://schemas.openxmlformats.org/officeDocument/2006/relationships/image" Target="../media/image22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7" Type="http://schemas.openxmlformats.org/officeDocument/2006/relationships/image" Target="../media/image24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9.png"/><Relationship Id="rId5" Type="http://schemas.openxmlformats.org/officeDocument/2006/relationships/image" Target="../media/image238.png"/><Relationship Id="rId4" Type="http://schemas.openxmlformats.org/officeDocument/2006/relationships/image" Target="../media/image23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7" Type="http://schemas.openxmlformats.org/officeDocument/2006/relationships/image" Target="../media/image245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4.png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8.png"/><Relationship Id="rId4" Type="http://schemas.openxmlformats.org/officeDocument/2006/relationships/image" Target="../media/image247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1.png"/><Relationship Id="rId4" Type="http://schemas.openxmlformats.org/officeDocument/2006/relationships/image" Target="../media/image25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6.png"/><Relationship Id="rId4" Type="http://schemas.openxmlformats.org/officeDocument/2006/relationships/image" Target="../media/image25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8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7_1#9a2342212?vaa=1&amp;vcp=1&amp;vop=1&amp;pid=ef2ac7223&amp;color=36,64,97&amp;bt=1&amp;bbb=1"/>
              <p:cNvSpPr/>
              <p:nvPr/>
            </p:nvSpPr>
            <p:spPr>
              <a:xfrm>
                <a:off x="539496" y="1908447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≠0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的无穷等差数列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则下列说法正确的是(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17_1#9a2342212?vaa=1&amp;vcp=1&amp;vop=1&amp;pid=ef2ac722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447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_1#9a2342212.bracket?vaa=1&amp;vcp=1&amp;vop=1&amp;pid=ef2ac7223&amp;color=36,64,97&amp;vpa=5&amp;bbb=1"/>
          <p:cNvSpPr/>
          <p:nvPr/>
        </p:nvSpPr>
        <p:spPr>
          <a:xfrm>
            <a:off x="9690354" y="1987949"/>
            <a:ext cx="7223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ABD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7_2#9a2342212.choices?vaa=1&amp;vcp=1&amp;vop=1&amp;pid=ef2ac7223&amp;color=36,64,97&amp;bbb=1"/>
              <p:cNvSpPr/>
              <p:nvPr/>
            </p:nvSpPr>
            <p:spPr>
              <a:xfrm>
                <a:off x="539496" y="2280557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有最大项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有最大项，则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是递增数列，则对任意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，均有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.若对任意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，均有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是递增数列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6_BD.17_2#9a2342212.choices?vaa=1&amp;vcp=1&amp;vop=1&amp;pid=ef2ac7223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80557"/>
                <a:ext cx="11109960" cy="1611440"/>
              </a:xfrm>
              <a:prstGeom prst="rect">
                <a:avLst/>
              </a:prstGeom>
              <a:blipFill>
                <a:blip r:embed="rId4"/>
                <a:stretch>
                  <a:fillRect l="-1317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18_1#9a2342212?vaa=1&amp;vcp=1&amp;vop=1&amp;pid=ef2ac7223&amp;color=36,64,97&amp;bbb=1&amp;hb=1"/>
              <p:cNvSpPr/>
              <p:nvPr/>
            </p:nvSpPr>
            <p:spPr>
              <a:xfrm>
                <a:off x="539496" y="3893457"/>
                <a:ext cx="11109960" cy="12300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，显然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对应的二次函数有最大值时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，并且若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最大值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，故A，B选项正确．若对任意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，均有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是递增数列，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故D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选项正确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是递增数列，但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，故C选项不正确．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18_1#9a2342212?vaa=1&amp;vcp=1&amp;vop=1&amp;pid=ef2ac7223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93457"/>
                <a:ext cx="11109960" cy="1230059"/>
              </a:xfrm>
              <a:prstGeom prst="rect">
                <a:avLst/>
              </a:prstGeom>
              <a:blipFill>
                <a:blip r:embed="rId5"/>
                <a:stretch>
                  <a:fillRect l="-1317" r="-549" b="-114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99_1#5931fbb36?vcp=1&amp;vop=1&amp;pid=eab580d1a&amp;color=36,64,97&amp;bt=1&amp;bbb=1"/>
              <p:cNvSpPr/>
              <p:nvPr/>
            </p:nvSpPr>
            <p:spPr>
              <a:xfrm>
                <a:off x="539496" y="172223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14.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已知在前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6_BD.299_1#5931fbb36?vcp=1&amp;vop=1&amp;pid=eab580d1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22233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300_1#9c4329f36?vcp=1&amp;vop=1&amp;pid=5931fbb36&amp;color=36,64,97&amp;bbb=1"/>
              <p:cNvSpPr/>
              <p:nvPr/>
            </p:nvSpPr>
            <p:spPr>
              <a:xfrm>
                <a:off x="539496" y="213784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300_1#9c4329f36?vcp=1&amp;vop=1&amp;pid=5931fbb3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7840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301_1#9c4329f36?vcp=1&amp;vop=1&amp;pid=5931fbb36&amp;color=36,64,97&amp;bbb=1"/>
              <p:cNvSpPr/>
              <p:nvPr/>
            </p:nvSpPr>
            <p:spPr>
              <a:xfrm>
                <a:off x="539496" y="2511157"/>
                <a:ext cx="11109960" cy="1230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−34=22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=37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7_AN.301_1#9c4329f36?vcp=1&amp;vop=1&amp;pid=5931fbb3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1157"/>
                <a:ext cx="11109960" cy="1230440"/>
              </a:xfrm>
              <a:prstGeom prst="rect">
                <a:avLst/>
              </a:prstGeom>
              <a:blipFill>
                <a:blip r:embed="rId5"/>
                <a:stretch>
                  <a:fillRect l="-1317" b="-108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302_1#d35152712?vcp=1&amp;vop=1&amp;pid=5931fbb36&amp;color=36,64,97&amp;bbb=1"/>
              <p:cNvSpPr/>
              <p:nvPr/>
            </p:nvSpPr>
            <p:spPr>
              <a:xfrm>
                <a:off x="539496" y="3785031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的前20项和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7_BD.302_1#d35152712?vcp=1&amp;vop=1&amp;pid=5931fbb3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5031"/>
                <a:ext cx="11109960" cy="363665"/>
              </a:xfrm>
              <a:prstGeom prst="rect">
                <a:avLst/>
              </a:prstGeom>
              <a:blipFill>
                <a:blip r:embed="rId6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303_1#d35152712?vcp=1&amp;vop=1&amp;pid=5931fbb36&amp;color=36,64,97&amp;bbb=1"/>
              <p:cNvSpPr/>
              <p:nvPr/>
            </p:nvSpPr>
            <p:spPr>
              <a:xfrm>
                <a:off x="539496" y="4158348"/>
                <a:ext cx="11109960" cy="11336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&gt;13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14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13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14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=13×19−7×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=324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7_AN.303_1#d35152712?vcp=1&amp;vop=1&amp;pid=5931fbb3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58348"/>
                <a:ext cx="11109960" cy="1133666"/>
              </a:xfrm>
              <a:prstGeom prst="rect">
                <a:avLst/>
              </a:prstGeom>
              <a:blipFill>
                <a:blip r:embed="rId7"/>
                <a:stretch>
                  <a:fillRect l="-1317" b="-75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d2fe590?vcp=1&amp;pid=8f5c3527a&amp;color=0,55,96&amp;bt=1&amp;bbb=1"/>
          <p:cNvSpPr/>
          <p:nvPr/>
        </p:nvSpPr>
        <p:spPr>
          <a:xfrm>
            <a:off x="539496" y="828000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C组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新素养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新题型</a:t>
            </a:r>
            <a:endParaRPr lang="en-US" altLang="zh-CN" sz="2400" dirty="0">
              <a:solidFill>
                <a:srgbClr val="0037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304_1#091018e9f?vaa=1&amp;vcp=1&amp;vop=1&amp;pid=7cd2fe590&amp;color=36,64,97&amp;bbb=1"/>
              <p:cNvSpPr/>
              <p:nvPr/>
            </p:nvSpPr>
            <p:spPr>
              <a:xfrm>
                <a:off x="539496" y="136123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15.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[江西上饶2025高二期中]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若公差为2的等差数列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=−56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3" name="QC_6_BD.304_1#091018e9f?vaa=1&amp;vcp=1&amp;vop=1&amp;pid=7cd2fe590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1235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306_1#091018e9f.bracket?vaa=1&amp;vcp=1&amp;vop=1&amp;pid=7cd2fe590&amp;color=36,64,97&amp;vpa=52&amp;bbb=1"/>
          <p:cNvSpPr/>
          <p:nvPr/>
        </p:nvSpPr>
        <p:spPr>
          <a:xfrm>
            <a:off x="10479342" y="1440140"/>
            <a:ext cx="7223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304_2#091018e9f.choices?vaa=1&amp;vcp=1&amp;vop=1&amp;pid=7cd2fe590&amp;color=36,64,97&amp;bbb=1"/>
              <p:cNvSpPr/>
              <p:nvPr/>
            </p:nvSpPr>
            <p:spPr>
              <a:xfrm>
                <a:off x="539496" y="1775229"/>
                <a:ext cx="11109960" cy="35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945765" algn="l"/>
                    <a:tab pos="5866130" algn="l"/>
                    <a:tab pos="85832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=−16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304_2#091018e9f.choices?vaa=1&amp;vcp=1&amp;vop=1&amp;pid=7cd2fe590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75229"/>
                <a:ext cx="11109960" cy="355600"/>
              </a:xfrm>
              <a:prstGeom prst="rect">
                <a:avLst/>
              </a:prstGeom>
              <a:blipFill>
                <a:blip r:embed="rId4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305_1#091018e9f?vaa=1&amp;vcp=1&amp;vop=1&amp;pid=7cd2fe590&amp;color=36,64,97&amp;bbb=1"/>
              <p:cNvSpPr/>
              <p:nvPr/>
            </p:nvSpPr>
            <p:spPr>
              <a:xfrm>
                <a:off x="539496" y="2135846"/>
                <a:ext cx="11109960" cy="2030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由题意知,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7×6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×2=−56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，所以选项A正确，选项B不正确.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×2=2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≤7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∈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1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𝐍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≥9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∈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1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𝐍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的最小值，故选项C,D正确.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C_6_AS.305_1#091018e9f?vaa=1&amp;vcp=1&amp;vop=1&amp;pid=7cd2fe590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5846"/>
                <a:ext cx="11109960" cy="2030540"/>
              </a:xfrm>
              <a:prstGeom prst="rect">
                <a:avLst/>
              </a:prstGeom>
              <a:blipFill>
                <a:blip r:embed="rId5"/>
                <a:stretch>
                  <a:fillRect l="-1317" b="-69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308_1#dddd382b1?vaa=1&amp;vcp=1&amp;vop=1&amp;pid=7cd2fe590&amp;color=36,64,97&amp;bt=1&amp;bbb=1"/>
              <p:cNvSpPr/>
              <p:nvPr/>
            </p:nvSpPr>
            <p:spPr>
              <a:xfrm>
                <a:off x="539496" y="1024146"/>
                <a:ext cx="1110996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16.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则下列说法正确的是(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308_1#dddd382b1?vaa=1&amp;vcp=1&amp;vop=1&amp;pid=7cd2fe590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4146"/>
                <a:ext cx="11109960" cy="341630"/>
              </a:xfrm>
              <a:prstGeom prst="rect">
                <a:avLst/>
              </a:prstGeom>
              <a:blipFill>
                <a:blip r:embed="rId3"/>
                <a:stretch>
                  <a:fillRect l="-1317" t="-3571" b="-428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310_1#dddd382b1.bracket?vaa=1&amp;vcp=1&amp;vop=1&amp;pid=7cd2fe590&amp;color=36,64,97&amp;vpa=53&amp;bbb=1"/>
          <p:cNvSpPr/>
          <p:nvPr/>
        </p:nvSpPr>
        <p:spPr>
          <a:xfrm>
            <a:off x="7036626" y="1089360"/>
            <a:ext cx="708025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BCD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08_2#dddd382b1.choices?vaa=1&amp;vcp=1&amp;vop=1&amp;pid=7cd2fe590&amp;color=36,64,97&amp;bbb=1"/>
              <p:cNvSpPr/>
              <p:nvPr/>
            </p:nvSpPr>
            <p:spPr>
              <a:xfrm>
                <a:off x="539496" y="1370284"/>
                <a:ext cx="11109960" cy="15694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的前10项和为170，前10项中，偶数项的和与奇数项的和之比为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9:8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是等差数列，则三点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共线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6_BD.308_2#dddd382b1.choices?vaa=1&amp;vcp=1&amp;vop=1&amp;pid=7cd2fe590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70284"/>
                <a:ext cx="11109960" cy="1569466"/>
              </a:xfrm>
              <a:prstGeom prst="rect">
                <a:avLst/>
              </a:prstGeom>
              <a:blipFill>
                <a:blip r:embed="rId4"/>
                <a:stretch>
                  <a:fillRect l="-1317" t="-389" b="-46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309_1#dddd382b1?vaa=1&amp;vcp=1&amp;vop=1&amp;pid=7cd2fe590&amp;color=36,64,97&amp;bbb=1&amp;hb=1"/>
              <p:cNvSpPr/>
              <p:nvPr/>
            </p:nvSpPr>
            <p:spPr>
              <a:xfrm>
                <a:off x="539496" y="2944385"/>
                <a:ext cx="11109960" cy="296399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对于A项，当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=2≠−1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不是等差数列.对于B项，设公差为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,首项为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,由题意可知,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有最大值.对于C项，由已知可得，前10项中，偶数项和为90，奇数项和为80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，两者作差得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5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.对于D项，设等差数列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,三点分别为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𝐶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30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𝐴𝐵</m:t>
                        </m:r>
                      </m:e>
                    </m:acc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10,5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𝐵𝐶</m:t>
                        </m:r>
                      </m:e>
                    </m:acc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10,5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𝐴𝐵</m:t>
                        </m:r>
                      </m:e>
                    </m:acc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有公共点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𝐶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三点共线.故选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BCD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309_1#dddd382b1?vaa=1&amp;vcp=1&amp;vop=1&amp;pid=7cd2fe590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4385"/>
                <a:ext cx="11109960" cy="2963990"/>
              </a:xfrm>
              <a:prstGeom prst="rect">
                <a:avLst/>
              </a:prstGeom>
              <a:blipFill>
                <a:blip r:embed="rId5"/>
                <a:stretch>
                  <a:fillRect l="-1317" t="-206" r="-1592" b="-49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312_1#63d109b97?vaa=1&amp;vcp=1&amp;vop=1&amp;pid=7cd2fe590&amp;color=36,64,97&amp;bt=1&amp;bbb=1&amp;hb=1"/>
              <p:cNvSpPr/>
              <p:nvPr/>
            </p:nvSpPr>
            <p:spPr>
              <a:xfrm>
                <a:off x="539496" y="1724075"/>
                <a:ext cx="11109960" cy="808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17.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已知数组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，记该数组为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en-US" b="0" i="0" kern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312_1#63d109b97?vaa=1&amp;vcp=1&amp;vop=1&amp;pid=7cd2fe590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24075"/>
                <a:ext cx="11109960" cy="808355"/>
              </a:xfrm>
              <a:prstGeom prst="rect">
                <a:avLst/>
              </a:prstGeom>
              <a:blipFill>
                <a:blip r:embed="rId3"/>
                <a:stretch>
                  <a:fillRect l="-1317" b="-174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314_1#63d109b97.bracket?vaa=1&amp;vcp=1&amp;vop=1&amp;pid=7cd2fe590&amp;color=36,64,97&amp;vpa=54"/>
          <p:cNvSpPr/>
          <p:nvPr/>
        </p:nvSpPr>
        <p:spPr>
          <a:xfrm>
            <a:off x="3419793" y="2254553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12_2#63d109b97.choices?vaa=1&amp;vcp=1&amp;vop=1&amp;pid=7cd2fe590&amp;color=36,64,97&amp;bbb=1"/>
              <p:cNvSpPr/>
              <p:nvPr/>
            </p:nvSpPr>
            <p:spPr>
              <a:xfrm>
                <a:off x="539496" y="2535223"/>
                <a:ext cx="11109960" cy="535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312_2#63d109b97.choices?vaa=1&amp;vcp=1&amp;vop=1&amp;pid=7cd2fe590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5223"/>
                <a:ext cx="11109960" cy="535559"/>
              </a:xfrm>
              <a:prstGeom prst="rect">
                <a:avLst/>
              </a:prstGeom>
              <a:blipFill>
                <a:blip r:embed="rId4"/>
                <a:stretch>
                  <a:fillRect l="-1317" b="-147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313_1#63d109b97?vaa=1&amp;vcp=1&amp;vop=1&amp;pid=7cd2fe590&amp;color=36,64,97&amp;bbb=1&amp;hb=1"/>
              <p:cNvSpPr/>
              <p:nvPr/>
            </p:nvSpPr>
            <p:spPr>
              <a:xfrm>
                <a:off x="539496" y="3081132"/>
                <a:ext cx="11109960" cy="2081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由题意得第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组中有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个数，且分子由小到大为1，2，3，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，分母由大到小为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在第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组中，则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&lt;200≤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∈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1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𝐍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在第20组中.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19组的数的个数之和为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19×20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=190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是第20组的第10个数，即为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20−10+1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故选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313_1#63d109b97?vaa=1&amp;vcp=1&amp;vop=1&amp;pid=7cd2fe590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1132"/>
                <a:ext cx="11109960" cy="2081340"/>
              </a:xfrm>
              <a:prstGeom prst="rect">
                <a:avLst/>
              </a:prstGeom>
              <a:blipFill>
                <a:blip r:embed="rId5"/>
                <a:stretch>
                  <a:fillRect l="-1317" r="-110" b="-67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_5_BD#d19e12436?vcp=1&amp;pid=681947981&amp;color=101,101,255&amp;bt=1&amp;bbb=1"/>
              <p:cNvSpPr/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要点2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22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项和的性质</a:t>
                </a:r>
                <a:endParaRPr lang="en-US" altLang="zh-CN" sz="2200" dirty="0">
                  <a:solidFill>
                    <a:srgbClr val="6565FF"/>
                  </a:solidFill>
                </a:endParaRPr>
              </a:p>
            </p:txBody>
          </p:sp>
        </mc:Choice>
        <mc:Fallback xmlns="">
          <p:sp>
            <p:nvSpPr>
              <p:cNvPr id="2" name="C_5_BD#d19e12436?vcp=1&amp;pid=681947981&amp;color=101,101,255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blipFill>
                <a:blip r:embed="rId3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21_1#c8ec3cbe3?vaa=1&amp;vcp=1&amp;vop=1&amp;pid=d19e12436&amp;color=36,64,97&amp;bbb=1"/>
              <p:cNvSpPr/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3" name="QC_6_BD.21_1#c8ec3cbe3?vaa=1&amp;vcp=1&amp;vop=1&amp;pid=d19e1243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3_1#c8ec3cbe3.bracket?vaa=1&amp;vcp=1&amp;vop=1&amp;pid=d19e12436&amp;color=36,64,97&amp;vpa=6"/>
          <p:cNvSpPr/>
          <p:nvPr/>
        </p:nvSpPr>
        <p:spPr>
          <a:xfrm>
            <a:off x="7564628" y="1411565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5" name="QC_6_BD.21_2#c8ec3cbe3.choices?vaa=1&amp;vcp=1&amp;vop=1&amp;pid=d19e12436&amp;color=36,64,97&amp;bbb=1"/>
          <p:cNvSpPr/>
          <p:nvPr/>
        </p:nvSpPr>
        <p:spPr>
          <a:xfrm>
            <a:off x="539496" y="1688171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.30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B.36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C.42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.56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22_1#c8ec3cbe3?vaa=1&amp;vcp=1&amp;vop=1&amp;pid=d19e12436&amp;color=36,64,97&amp;bbb=1&amp;hb=1"/>
              <p:cNvSpPr/>
              <p:nvPr/>
            </p:nvSpPr>
            <p:spPr>
              <a:xfrm>
                <a:off x="539496" y="2052661"/>
                <a:ext cx="11109960" cy="77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，由等差数列的性质可知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（提示：等差数列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“片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段和</a:t>
                </a:r>
                <a:r>
                  <a:rPr lang="en-US" altLang="zh-CN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”性质）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=3×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18−6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C_6_AS.22_1#c8ec3cbe3?vaa=1&amp;vcp=1&amp;vop=1&amp;pid=d19e12436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52661"/>
                <a:ext cx="11109960" cy="773240"/>
              </a:xfrm>
              <a:prstGeom prst="rect">
                <a:avLst/>
              </a:prstGeom>
              <a:blipFill>
                <a:blip r:embed="rId5"/>
                <a:stretch>
                  <a:fillRect l="-1317" r="-549" b="-173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5_1#7bf729d26?vaa=1&amp;vcp=1&amp;vop=1&amp;pid=d19e12436&amp;color=36,64,97&amp;bt=1&amp;bbb=1&amp;hb=1"/>
              <p:cNvSpPr/>
              <p:nvPr/>
            </p:nvSpPr>
            <p:spPr>
              <a:xfrm>
                <a:off x="539496" y="1005350"/>
                <a:ext cx="11109960" cy="614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[四川南充2025高二月考]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的前16项和为640，前16项中偶数项和与奇数项和之比为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11:9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24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公差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的值是(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5_1#7bf729d26?vaa=1&amp;vcp=1&amp;vop=1&amp;pid=d19e12436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5350"/>
                <a:ext cx="11109960" cy="614680"/>
              </a:xfrm>
              <a:prstGeom prst="rect">
                <a:avLst/>
              </a:prstGeom>
              <a:blipFill>
                <a:blip r:embed="rId3"/>
                <a:stretch>
                  <a:fillRect l="-1317" t="-10891" r="-165" b="-2277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7_1#7bf729d26.bracket?vaa=1&amp;vcp=1&amp;vop=1&amp;pid=d19e12436&amp;color=36,64,97&amp;vpa=7"/>
          <p:cNvSpPr/>
          <p:nvPr/>
        </p:nvSpPr>
        <p:spPr>
          <a:xfrm>
            <a:off x="1983423" y="1348186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5_2#7bf729d26.choices?vaa=1&amp;vcp=1&amp;vop=1&amp;pid=d19e12436&amp;color=36,64,97&amp;bbb=1"/>
              <p:cNvSpPr/>
              <p:nvPr/>
            </p:nvSpPr>
            <p:spPr>
              <a:xfrm>
                <a:off x="539496" y="1666257"/>
                <a:ext cx="11109960" cy="2940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500"/>
                  </a:lnSpc>
                  <a:tabLst>
                    <a:tab pos="2987040" algn="l"/>
                    <a:tab pos="5758180" algn="l"/>
                    <a:tab pos="852932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B.4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C.8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.9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6_BD.25_2#7bf729d26.choices?vaa=1&amp;vcp=1&amp;vop=1&amp;pid=d19e1243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66257"/>
                <a:ext cx="11109960" cy="294005"/>
              </a:xfrm>
              <a:prstGeom prst="rect">
                <a:avLst/>
              </a:prstGeom>
              <a:blipFill>
                <a:blip r:embed="rId4"/>
                <a:stretch>
                  <a:fillRect l="-1317" t="-20408" b="-469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6_1#7bf729d26?vaa=1&amp;vcp=1&amp;vop=1&amp;pid=d19e12436&amp;color=36,64,97&amp;bbb=1&amp;hb=1"/>
              <p:cNvSpPr/>
              <p:nvPr/>
            </p:nvSpPr>
            <p:spPr>
              <a:xfrm>
                <a:off x="539496" y="1960453"/>
                <a:ext cx="11109960" cy="404037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法一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：由题意,可得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98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16×15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=640,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8</m:t>
                                </m:r>
                                <m:d>
                                  <m:d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sz="1800" b="0" i="1" dirty="0">
                                            <a:solidFill>
                                              <a:srgbClr val="00376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Times New Roman" pitchFamily="34" charset="-12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800" b="0" i="0">
                                            <a:solidFill>
                                              <a:srgbClr val="003760"/>
                                            </a:solidFill>
                                            <a:latin typeface="Cambria Math" pitchFamily="34" charset="0"/>
                                            <a:ea typeface="Cambria Math" pitchFamily="34" charset="-122"/>
                                            <a:cs typeface="Cambria Math" pitchFamily="34" charset="-12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altLang="zh-CN" sz="1800" b="0" i="0">
                                            <a:solidFill>
                                              <a:srgbClr val="003760"/>
                                            </a:solidFill>
                                            <a:latin typeface="Cambria Math" pitchFamily="34" charset="0"/>
                                            <a:ea typeface="Cambria Math" pitchFamily="34" charset="-122"/>
                                            <a:cs typeface="Cambria Math" pitchFamily="34" charset="-12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+</m:t>
                                    </m:r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𝑑</m:t>
                                    </m:r>
                                  </m:e>
                                </m:d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8×7</m:t>
                                    </m:r>
                                  </m:num>
                                  <m:den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×2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8</m:t>
                                </m:r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8×7</m:t>
                                    </m:r>
                                  </m:num>
                                  <m:den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×2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=−20,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=8.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偶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，根据题意，可得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m:rPr>
                                    <m:nor/>
                                  </m:rPr>
                                  <a:rPr lang="en-US" altLang="zh-CN" sz="1800" baseline="-10000">
                                    <a:solidFill>
                                      <a:srgbClr val="003760"/>
                                    </a:solidFill>
                                  </a:rPr>
                                  <m:t>奇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m:rPr>
                                    <m:nor/>
                                  </m:rPr>
                                  <a:rPr lang="en-US" altLang="zh-CN" sz="1800" baseline="-10000">
                                    <a:solidFill>
                                      <a:srgbClr val="003760"/>
                                    </a:solidFill>
                                  </a:rPr>
                                  <m:t>偶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=640,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       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m:rPr>
                                    <m:nor/>
                                  </m:rPr>
                                  <a:rPr lang="en-US" altLang="zh-CN" sz="1800" baseline="-10000">
                                    <a:solidFill>
                                      <a:srgbClr val="003760"/>
                                    </a:solidFill>
                                  </a:rPr>
                                  <m:t>偶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∶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m:rPr>
                                    <m:nor/>
                                  </m:rPr>
                                  <a:rPr lang="en-US" altLang="zh-CN" sz="1800" baseline="-10000">
                                    <a:solidFill>
                                      <a:srgbClr val="003760"/>
                                    </a:solidFill>
                                  </a:rPr>
                                  <m:t>奇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∶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偶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=352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偶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=352−288=64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=640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.又因为</a:t>
                </a: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aseline="-1000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</a:rPr>
                              <m:t>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aseline="-1000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</a:rPr>
                              <m:t>奇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16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15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b="0" i="0" kern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=36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=44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=44−36=8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6_1#7bf729d26?vaa=1&amp;vcp=1&amp;vop=1&amp;pid=d19e12436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60453"/>
                <a:ext cx="11109960" cy="4040378"/>
              </a:xfrm>
              <a:prstGeom prst="rect">
                <a:avLst/>
              </a:prstGeom>
              <a:blipFill>
                <a:blip r:embed="rId5"/>
                <a:stretch>
                  <a:fillRect l="-1317" t="-1208" b="-6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9_1#3d7d26c0c?vaa=1&amp;vcp=1&amp;vop=1&amp;pid=fe163e4bf&amp;color=36,64,97&amp;bt=1&amp;bbb=1"/>
              <p:cNvSpPr/>
              <p:nvPr/>
            </p:nvSpPr>
            <p:spPr>
              <a:xfrm>
                <a:off x="539496" y="295483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例5（1）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的值为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7_BD.29_1#3d7d26c0c?vaa=1&amp;vcp=1&amp;vop=1&amp;pid=fe163e4bf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5483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1_1#3d7d26c0c.blank?vaa=1&amp;vcp=1&amp;vop=1&amp;pid=fe163e4bf&amp;color=36,64,97&amp;vpa=8&amp;bbb=1"/>
          <p:cNvSpPr/>
          <p:nvPr/>
        </p:nvSpPr>
        <p:spPr>
          <a:xfrm>
            <a:off x="8981026" y="2912922"/>
            <a:ext cx="395288" cy="363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54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30_1#3d7d26c0c?vaa=1&amp;vcp=1&amp;vop=1&amp;pid=fe163e4bf&amp;color=36,64,97&amp;bbb=1"/>
              <p:cNvSpPr/>
              <p:nvPr/>
            </p:nvSpPr>
            <p:spPr>
              <a:xfrm>
                <a:off x="539496" y="3325418"/>
                <a:ext cx="11109960" cy="811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方法一：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4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（提示:等差数列项数的“等和”性质）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（提示：等差中项）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，从而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B_7_AS.30_1#3d7d26c0c?vaa=1&amp;vcp=1&amp;vop=1&amp;pid=fe163e4bf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25418"/>
                <a:ext cx="11109960" cy="811340"/>
              </a:xfrm>
              <a:prstGeom prst="rect">
                <a:avLst/>
              </a:prstGeom>
              <a:blipFill>
                <a:blip r:embed="rId4"/>
                <a:stretch>
                  <a:fillRect l="-1317" b="-16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3_1#1722966fa?vaa=1&amp;vcp=1&amp;vop=1&amp;pid=fe163e4bf&amp;color=36,64,97&amp;bt=1&amp;bbb=1"/>
              <p:cNvSpPr/>
              <p:nvPr/>
            </p:nvSpPr>
            <p:spPr>
              <a:xfrm>
                <a:off x="539496" y="2824276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都是等差数列，且其前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+5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33_1#1722966fa?vaa=1&amp;vcp=1&amp;vop=1&amp;pid=fe163e4bf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4276"/>
                <a:ext cx="11109960" cy="469900"/>
              </a:xfrm>
              <a:prstGeom prst="rect">
                <a:avLst/>
              </a:prstGeom>
              <a:blipFill>
                <a:blip r:embed="rId3"/>
                <a:stretch>
                  <a:fillRect l="-1317" b="-10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35_1#1722966fa.blank?vaa=1&amp;vcp=1&amp;vop=1&amp;pid=fe163e4bf&amp;color=36,64,97&amp;vpa=9&amp;bbb=1&amp;rh=30.65504"/>
              <p:cNvSpPr/>
              <p:nvPr/>
            </p:nvSpPr>
            <p:spPr>
              <a:xfrm>
                <a:off x="9615043" y="2872599"/>
                <a:ext cx="311150" cy="38931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35_1#1722966fa.blank?vaa=1&amp;vcp=1&amp;vop=1&amp;pid=fe163e4bf&amp;color=36,64,97&amp;vpa=9&amp;bbb=1&amp;rh=30.65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5043" y="2872599"/>
                <a:ext cx="311150" cy="389319"/>
              </a:xfrm>
              <a:prstGeom prst="rect">
                <a:avLst/>
              </a:prstGeom>
              <a:blipFill>
                <a:blip r:embed="rId4"/>
                <a:stretch>
                  <a:fillRect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34_1#1722966fa?vaa=1&amp;vcp=1&amp;vop=1&amp;pid=fe163e4bf&amp;color=36,64,97&amp;bbb=1&amp;hb=1"/>
              <p:cNvSpPr/>
              <p:nvPr/>
            </p:nvSpPr>
            <p:spPr>
              <a:xfrm>
                <a:off x="539496" y="3300018"/>
                <a:ext cx="11109960" cy="8240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=(2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3×9+1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2×9+5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：要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2等差数列的前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项和的性质（4））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34_1#1722966fa?vaa=1&amp;vcp=1&amp;vop=1&amp;pid=fe163e4bf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00018"/>
                <a:ext cx="11109960" cy="824040"/>
              </a:xfrm>
              <a:prstGeom prst="rect">
                <a:avLst/>
              </a:prstGeom>
              <a:blipFill>
                <a:blip r:embed="rId5"/>
                <a:stretch>
                  <a:fillRect l="-1317" b="-169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7_1#b8d9c98bf?vaa=1&amp;vcp=1&amp;vop=1&amp;pid=fe163e4bf&amp;color=36,64,97&amp;bt=1&amp;bbb=1"/>
              <p:cNvSpPr/>
              <p:nvPr/>
            </p:nvSpPr>
            <p:spPr>
              <a:xfrm>
                <a:off x="539496" y="2275891"/>
                <a:ext cx="11109960" cy="53600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37_1#b8d9c98bf?vaa=1&amp;vcp=1&amp;vop=1&amp;pid=fe163e4bf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75891"/>
                <a:ext cx="11109960" cy="536004"/>
              </a:xfrm>
              <a:prstGeom prst="rect">
                <a:avLst/>
              </a:prstGeom>
              <a:blipFill>
                <a:blip r:embed="rId3"/>
                <a:stretch>
                  <a:fillRect l="-1317" b="-15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39_1#b8d9c98bf.blank?vaa=1&amp;vcp=1&amp;vop=1&amp;pid=fe163e4bf&amp;color=36,64,97&amp;vpa=10&amp;bbb=1"/>
              <p:cNvSpPr/>
              <p:nvPr/>
            </p:nvSpPr>
            <p:spPr>
              <a:xfrm>
                <a:off x="9087358" y="2429623"/>
                <a:ext cx="847725" cy="2603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046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39_1#b8d9c98bf.blank?vaa=1&amp;vcp=1&amp;vop=1&amp;pid=fe163e4bf&amp;color=36,64,97&amp;vpa=1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7358" y="2429623"/>
                <a:ext cx="847725" cy="260350"/>
              </a:xfrm>
              <a:prstGeom prst="rect">
                <a:avLst/>
              </a:prstGeom>
              <a:blipFill>
                <a:blip r:embed="rId4"/>
                <a:stretch>
                  <a:fillRect r="-2158" b="-119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38_1#b8d9c98bf?vaa=1&amp;vcp=1&amp;vop=1&amp;pid=fe163e4bf&amp;color=36,64,97&amp;bbb=1&amp;hb=1"/>
              <p:cNvSpPr/>
              <p:nvPr/>
            </p:nvSpPr>
            <p:spPr>
              <a:xfrm>
                <a:off x="539496" y="2813227"/>
                <a:ext cx="11109960" cy="187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（提示:要点2等差数列的前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项和的性质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7））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023×2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022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023×2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020−2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023×2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022=−4</m:t>
                    </m:r>
                    <m:r>
                      <m:rPr>
                        <m:nor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046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38_1#b8d9c98bf?vaa=1&amp;vcp=1&amp;vop=1&amp;pid=fe163e4bf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13227"/>
                <a:ext cx="11109960" cy="1879600"/>
              </a:xfrm>
              <a:prstGeom prst="rect">
                <a:avLst/>
              </a:prstGeom>
              <a:blipFill>
                <a:blip r:embed="rId5"/>
                <a:stretch>
                  <a:fillRect l="-1317" b="-42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_5_BD#11034734f?vcp=1&amp;pid=681947981&amp;color=101,101,255&amp;bt=1&amp;bbb=1"/>
              <p:cNvSpPr/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要点3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22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项和最值问题的求解方法</a:t>
                </a:r>
                <a:endParaRPr lang="en-US" altLang="zh-CN" sz="2200" dirty="0">
                  <a:solidFill>
                    <a:srgbClr val="6565FF"/>
                  </a:solidFill>
                </a:endParaRPr>
              </a:p>
            </p:txBody>
          </p:sp>
        </mc:Choice>
        <mc:Fallback xmlns="">
          <p:sp>
            <p:nvSpPr>
              <p:cNvPr id="2" name="C_5_BD#11034734f?vcp=1&amp;pid=681947981&amp;color=101,101,255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blipFill>
                <a:blip r:embed="rId3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41_1#01f6dbc8c?vaa=1&amp;vcp=1&amp;vop=1&amp;pid=11034734f&amp;color=36,64,97&amp;bbb=1"/>
              <p:cNvSpPr/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例6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=43−3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3" name="QC_6_BD.41_1#01f6dbc8c?vaa=1&amp;vcp=1&amp;vop=1&amp;pid=11034734f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43_1#01f6dbc8c.bracket?vaa=1&amp;vcp=1&amp;vop=1&amp;pid=11034734f&amp;color=36,64,97&amp;vpa=11"/>
          <p:cNvSpPr/>
          <p:nvPr/>
        </p:nvSpPr>
        <p:spPr>
          <a:xfrm>
            <a:off x="8915781" y="1411565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5" name="QC_6_BD.41_2#01f6dbc8c.choices?vaa=1&amp;vcp=1&amp;vop=1&amp;pid=11034734f&amp;color=36,64,97&amp;bbb=1"/>
          <p:cNvSpPr/>
          <p:nvPr/>
        </p:nvSpPr>
        <p:spPr>
          <a:xfrm>
            <a:off x="539496" y="1688171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729865" algn="l"/>
                <a:tab pos="5434330" algn="l"/>
                <a:tab pos="81387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.13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B.14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C.15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.14或15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42_1#01f6dbc8c?vaa=1&amp;vcp=1&amp;vop=1&amp;pid=11034734f&amp;color=36,64,97&amp;bbb=1&amp;hb=1"/>
              <p:cNvSpPr/>
              <p:nvPr/>
            </p:nvSpPr>
            <p:spPr>
              <a:xfrm>
                <a:off x="539496" y="2052661"/>
                <a:ext cx="11109960" cy="198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方法一：由数列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=43−3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，可得该数列为递减数列，且公差为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40+43−3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.易知函数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的图象是开口向下的抛物线，对称轴为直线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为正整数，与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最接近的一个正整数为14，故当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方法二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=43−3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=43−3</m:t>
                            </m:r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=43−3</m:t>
                            </m:r>
                            <m:d>
                              <m:dPr>
                                <m:ctrlPr>
                                  <a:rPr lang="en-US" altLang="zh-CN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e>
                            </m:d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40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43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1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C_6_AS.42_1#01f6dbc8c?vaa=1&amp;vcp=1&amp;vop=1&amp;pid=11034734f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52661"/>
                <a:ext cx="11109960" cy="1981200"/>
              </a:xfrm>
              <a:prstGeom prst="rect">
                <a:avLst/>
              </a:prstGeom>
              <a:blipFill>
                <a:blip r:embed="rId5"/>
                <a:stretch>
                  <a:fillRect l="-1317" r="-10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45_1#513ad1239?vaa=1&amp;vcp=1&amp;vop=1&amp;pid=11034734f&amp;color=36,64,97&amp;bt=1&amp;bbb=1"/>
              <p:cNvSpPr/>
              <p:nvPr/>
            </p:nvSpPr>
            <p:spPr>
              <a:xfrm>
                <a:off x="539496" y="2484582"/>
                <a:ext cx="11109960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例7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有最小值，若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成立的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45_1#513ad1239?vaa=1&amp;vcp=1&amp;vop=1&amp;pid=11034734f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4582"/>
                <a:ext cx="11109960" cy="444500"/>
              </a:xfrm>
              <a:prstGeom prst="rect">
                <a:avLst/>
              </a:prstGeom>
              <a:blipFill>
                <a:blip r:embed="rId3"/>
                <a:stretch>
                  <a:fillRect l="-1317" t="-1389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47_1#513ad1239.bracket?vaa=1&amp;vcp=1&amp;vop=1&amp;pid=11034734f&amp;color=36,64,97&amp;vpa=12"/>
          <p:cNvSpPr/>
          <p:nvPr/>
        </p:nvSpPr>
        <p:spPr>
          <a:xfrm>
            <a:off x="10622344" y="2557226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6_BD.45_2#513ad1239.choices?vaa=1&amp;vcp=1&amp;vop=1&amp;pid=11034734f&amp;color=36,64,97&amp;bbb=1"/>
          <p:cNvSpPr/>
          <p:nvPr/>
        </p:nvSpPr>
        <p:spPr>
          <a:xfrm>
            <a:off x="539496" y="2936703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.17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B.16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C.15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.14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46_1#513ad1239?vaa=1&amp;vcp=1&amp;vop=1&amp;pid=11034734f&amp;color=36,64,97&amp;bbb=1&amp;hb=1"/>
              <p:cNvSpPr/>
              <p:nvPr/>
            </p:nvSpPr>
            <p:spPr>
              <a:xfrm>
                <a:off x="539496" y="3301193"/>
                <a:ext cx="11109960" cy="1268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有最小值，所以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15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16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因此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成立的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的最大值为15.故选C.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46_1#513ad1239?vaa=1&amp;vcp=1&amp;vop=1&amp;pid=11034734f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01193"/>
                <a:ext cx="11109960" cy="1268540"/>
              </a:xfrm>
              <a:prstGeom prst="rect">
                <a:avLst/>
              </a:prstGeom>
              <a:blipFill>
                <a:blip r:embed="rId4"/>
                <a:stretch>
                  <a:fillRect l="-1317" b="-105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1a0982f7c?vcp=1&amp;pid=42f8debe2&amp;color=36,64,97&amp;tib=255,255,255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828000"/>
            <a:ext cx="658368" cy="658368"/>
          </a:xfrm>
          <a:prstGeom prst="rect">
            <a:avLst/>
          </a:prstGeom>
        </p:spPr>
      </p:pic>
      <p:sp>
        <p:nvSpPr>
          <p:cNvPr id="3" name="C_4_BD#1a0982f7c?vcp=1&amp;pid=42f8debe2&amp;color=61,88,159&amp;bbb=1"/>
          <p:cNvSpPr/>
          <p:nvPr/>
        </p:nvSpPr>
        <p:spPr>
          <a:xfrm>
            <a:off x="1289304" y="946872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易错记</a:t>
            </a:r>
            <a:endParaRPr lang="en-US" altLang="zh-CN" sz="2400" dirty="0"/>
          </a:p>
        </p:txBody>
      </p:sp>
      <p:sp>
        <p:nvSpPr>
          <p:cNvPr id="4" name="C_5_BD#45bc9066c?vcp=1&amp;pid=1a0982f7c&amp;color=101,101,255&amp;bbb=1"/>
          <p:cNvSpPr/>
          <p:nvPr/>
        </p:nvSpPr>
        <p:spPr>
          <a:xfrm>
            <a:off x="539496" y="1469096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易错点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忽视数列中为0的项致错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49_1#a0433cf32?vcp=1&amp;vop=1&amp;pid=45bc9066c&amp;color=36,64,97&amp;bbb=1"/>
              <p:cNvSpPr/>
              <p:nvPr/>
            </p:nvSpPr>
            <p:spPr>
              <a:xfrm>
                <a:off x="539496" y="19718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为何值时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最大？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6_BD.49_1#a0433cf32?vcp=1&amp;vop=1&amp;pid=45bc9066c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71892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EX.50_1#a0433cf32?vcp=1&amp;vop=1&amp;pid=45bc9066c&amp;color=36,64,97&amp;bbb=1&amp;hb=1"/>
              <p:cNvSpPr/>
              <p:nvPr/>
            </p:nvSpPr>
            <p:spPr>
              <a:xfrm>
                <a:off x="539496" y="2335871"/>
                <a:ext cx="11109960" cy="24496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【错解】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11×10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d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18×17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d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d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.构建不等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式组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𝑛𝑑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−14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−14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𝑛𝑑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14&lt;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错因分析】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项和最大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.上述错解忽略了数列中为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的项.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O_6_EX.50_1#a0433cf32?vcp=1&amp;vop=1&amp;pid=45bc9066c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5871"/>
                <a:ext cx="11109960" cy="2449640"/>
              </a:xfrm>
              <a:prstGeom prst="rect">
                <a:avLst/>
              </a:prstGeom>
              <a:blipFill>
                <a:blip r:embed="rId5"/>
                <a:stretch>
                  <a:fillRect l="-1317" r="-714" b="-57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51_1#a0433cf32?vcp=1&amp;vop=1&amp;pid=45bc9066c&amp;color=36,64,97&amp;bt=1&amp;bbb=1&amp;hb=1"/>
              <p:cNvSpPr/>
              <p:nvPr/>
            </p:nvSpPr>
            <p:spPr>
              <a:xfrm>
                <a:off x="539496" y="847616"/>
                <a:ext cx="11109960" cy="5332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【正解一】设公差为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11×10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18×17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构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建不等式组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−14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−14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（易错:两个不等式都需取到“0”）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14≤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正解二】设公差为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29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841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，结合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对应的二次函数的图象知，当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正解三】由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最大.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快解】结合题意可知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是关于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的二次函数，其图象开口向下，对称轴为直线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18+11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6_AN.51_1#a0433cf32?vcp=1&amp;vop=1&amp;pid=45bc9066c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7616"/>
                <a:ext cx="11109960" cy="5332540"/>
              </a:xfrm>
              <a:prstGeom prst="rect">
                <a:avLst/>
              </a:prstGeom>
              <a:blipFill>
                <a:blip r:embed="rId3"/>
                <a:stretch>
                  <a:fillRect l="-1317" r="-659" b="-26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fada54cc3.fixed?vcp=1&amp;color=36,64,97&amp;tib=255,255,25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752" y="2020824"/>
            <a:ext cx="2450592" cy="1344168"/>
          </a:xfrm>
          <a:prstGeom prst="rect">
            <a:avLst/>
          </a:prstGeom>
        </p:spPr>
      </p:pic>
      <p:sp>
        <p:nvSpPr>
          <p:cNvPr id="3" name="C_1_BD#fada54cc3.fixed?vcp=1&amp;color=61,88,159&amp;bbb=1"/>
          <p:cNvSpPr/>
          <p:nvPr/>
        </p:nvSpPr>
        <p:spPr>
          <a:xfrm>
            <a:off x="4946904" y="2093976"/>
            <a:ext cx="2304288" cy="93268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endParaRPr lang="en-US" altLang="zh-CN" sz="5400" dirty="0"/>
          </a:p>
        </p:txBody>
      </p:sp>
      <p:sp>
        <p:nvSpPr>
          <p:cNvPr id="4" name="C_1_BD#fada54cc3.fixed?vcp=1&amp;color=61,88,159&amp;bbb=1"/>
          <p:cNvSpPr/>
          <p:nvPr/>
        </p:nvSpPr>
        <p:spPr>
          <a:xfrm>
            <a:off x="0" y="3657600"/>
            <a:ext cx="12188952" cy="9235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数列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52_1#cc555148c?vaa=1&amp;vcp=1&amp;vop=1&amp;pid=45bc9066c&amp;color=36,64,97&amp;bt=1&amp;bbb=1"/>
              <p:cNvSpPr/>
              <p:nvPr/>
            </p:nvSpPr>
            <p:spPr>
              <a:xfrm>
                <a:off x="539496" y="170007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取得最大值时的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的值为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6_BD.52_1#cc555148c?vaa=1&amp;vcp=1&amp;vop=1&amp;pid=45bc9066c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0007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54_1#cc555148c.blank?vaa=1&amp;vcp=1&amp;vop=1&amp;pid=45bc9066c&amp;color=36,64,97&amp;vpa=13&amp;bbb=1"/>
          <p:cNvSpPr/>
          <p:nvPr/>
        </p:nvSpPr>
        <p:spPr>
          <a:xfrm>
            <a:off x="9042113" y="1658162"/>
            <a:ext cx="852488" cy="363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12或13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53_1#cc555148c?vaa=1&amp;vcp=1&amp;vop=1&amp;pid=45bc9066c&amp;color=36,64,97&amp;bbb=1"/>
              <p:cNvSpPr/>
              <p:nvPr/>
            </p:nvSpPr>
            <p:spPr>
              <a:xfrm>
                <a:off x="539496" y="2070658"/>
                <a:ext cx="11109960" cy="29800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方法一：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25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取得最大值时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或13.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25×24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=−12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考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虑函数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的图象是开口向下的抛物线，对称轴为直线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为正整数，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或13时，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B_6_AS.53_1#cc555148c?vaa=1&amp;vcp=1&amp;vop=1&amp;pid=45bc9066c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70658"/>
                <a:ext cx="11109960" cy="2980055"/>
              </a:xfrm>
              <a:prstGeom prst="rect">
                <a:avLst/>
              </a:prstGeom>
              <a:blipFill>
                <a:blip r:embed="rId4"/>
                <a:stretch>
                  <a:fillRect l="-1317" b="-47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6_1#4567914bd?vcp=1&amp;vop=1&amp;pid=45bc9066c&amp;color=36,64,97&amp;bt=1&amp;bbb=1"/>
              <p:cNvSpPr/>
              <p:nvPr/>
            </p:nvSpPr>
            <p:spPr>
              <a:xfrm>
                <a:off x="539496" y="145226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=−16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=−72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6_BD.56_1#4567914bd?vcp=1&amp;vop=1&amp;pid=45bc9066c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52263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57_1#bee950233?vcp=1&amp;vop=1&amp;pid=4567914bd&amp;color=36,64,97&amp;bbb=1"/>
              <p:cNvSpPr/>
              <p:nvPr/>
            </p:nvSpPr>
            <p:spPr>
              <a:xfrm>
                <a:off x="539496" y="185517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57_1#bee950233?vcp=1&amp;vop=1&amp;pid=4567914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5170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58_1#bee950233?vcp=1&amp;vop=1&amp;pid=4567914bd&amp;color=36,64,97&amp;bbb=1"/>
              <p:cNvSpPr/>
              <p:nvPr/>
            </p:nvSpPr>
            <p:spPr>
              <a:xfrm>
                <a:off x="539496" y="2228487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=−72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9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=−72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7_AN.58_1#bee950233?vcp=1&amp;vop=1&amp;pid=4567914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8487"/>
                <a:ext cx="11109960" cy="1611440"/>
              </a:xfrm>
              <a:prstGeom prst="rect">
                <a:avLst/>
              </a:prstGeom>
              <a:blipFill>
                <a:blip r:embed="rId5"/>
                <a:stretch>
                  <a:fillRect l="-1317" b="-87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59_1#31239ecf4?vcp=1&amp;vop=1&amp;pid=4567914bd&amp;color=36,64,97&amp;bbb=1"/>
              <p:cNvSpPr/>
              <p:nvPr/>
            </p:nvSpPr>
            <p:spPr>
              <a:xfrm>
                <a:off x="539496" y="388336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spc="-10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</a:t>
                </a:r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若数列</a:t>
                </a:r>
                <a14:m>
                  <m:oMath xmlns:m="http://schemas.openxmlformats.org/officeDocument/2006/math">
                    <m:r>
                      <a:rPr lang="en-US" altLang="zh-CN" sz="1800" b="0" i="0" spc="-10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spc="-100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pc="-10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pc="-10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100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，判断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100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是否有最小值？若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100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有最小值，求此时</a:t>
                </a:r>
                <a14:m>
                  <m:oMath xmlns:m="http://schemas.openxmlformats.org/officeDocument/2006/math">
                    <m:r>
                      <a:rPr lang="en-US" altLang="zh-CN" sz="1800" b="0" i="0" spc="-10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的值；若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100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 spc="-10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spc="-10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没有最小值，说明理由.</a:t>
                </a:r>
                <a:endParaRPr lang="en-US" altLang="zh-CN" sz="1800" spc="-100" dirty="0"/>
              </a:p>
            </p:txBody>
          </p:sp>
        </mc:Choice>
        <mc:Fallback xmlns="">
          <p:sp>
            <p:nvSpPr>
              <p:cNvPr id="5" name="QO_7_BD.59_1#31239ecf4?vcp=1&amp;vop=1&amp;pid=4567914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83360"/>
                <a:ext cx="11109960" cy="363665"/>
              </a:xfrm>
              <a:prstGeom prst="rect">
                <a:avLst/>
              </a:prstGeom>
              <a:blipFill>
                <a:blip r:embed="rId6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60_1#31239ecf4?vcp=1&amp;vop=1&amp;pid=4567914bd&amp;color=36,64,97&amp;bbb=1"/>
              <p:cNvSpPr/>
              <p:nvPr/>
            </p:nvSpPr>
            <p:spPr>
              <a:xfrm>
                <a:off x="539496" y="4256677"/>
                <a:ext cx="11109960" cy="1293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−28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13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取最小值，最小值为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有最小值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取最小值时，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7_AN.60_1#31239ecf4?vcp=1&amp;vop=1&amp;pid=4567914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56677"/>
                <a:ext cx="11109960" cy="1293940"/>
              </a:xfrm>
              <a:prstGeom prst="rect">
                <a:avLst/>
              </a:prstGeom>
              <a:blipFill>
                <a:blip r:embed="rId7"/>
                <a:stretch>
                  <a:fillRect l="-1317" b="-107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0cece6548?vcp=1&amp;pid=42f8debe2&amp;color=36,64,97&amp;tib=255,255,255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828000"/>
            <a:ext cx="548640" cy="548640"/>
          </a:xfrm>
          <a:prstGeom prst="rect">
            <a:avLst/>
          </a:prstGeom>
        </p:spPr>
      </p:pic>
      <p:sp>
        <p:nvSpPr>
          <p:cNvPr id="3" name="C_4_BD#0cece6548?vcp=1&amp;pid=42f8debe2&amp;color=61,88,159&amp;bbb=1"/>
          <p:cNvSpPr/>
          <p:nvPr/>
        </p:nvSpPr>
        <p:spPr>
          <a:xfrm>
            <a:off x="1225296" y="846288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题型诀</a:t>
            </a:r>
            <a:endParaRPr lang="en-US" altLang="zh-CN" sz="2400" dirty="0"/>
          </a:p>
        </p:txBody>
      </p:sp>
      <p:sp>
        <p:nvSpPr>
          <p:cNvPr id="4" name="C_5_BD#49d0024ac?vcp=1&amp;pid=0cece6548&amp;color=0,55,96&amp;bbb=1"/>
          <p:cNvSpPr/>
          <p:nvPr/>
        </p:nvSpPr>
        <p:spPr>
          <a:xfrm>
            <a:off x="539496" y="1367496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基础应用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_6_BD#d0ec417bd?vcp=1&amp;pid=49d0024ac&amp;color=101,101,255&amp;bbb=1"/>
              <p:cNvSpPr/>
              <p:nvPr/>
            </p:nvSpPr>
            <p:spPr>
              <a:xfrm>
                <a:off x="539496" y="1897544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题型1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项和的基本量的计算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5" name="C_6_BD#d0ec417bd?vcp=1&amp;pid=49d0024ac&amp;color=101,101,255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7544"/>
                <a:ext cx="11109960" cy="703072"/>
              </a:xfrm>
              <a:prstGeom prst="rect">
                <a:avLst/>
              </a:prstGeom>
              <a:blipFill>
                <a:blip r:embed="rId4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BD.61_1#002850a2a?vcp=1&amp;vop=1&amp;pid=d0ec417bd&amp;color=36,64,97&amp;bbb=1"/>
              <p:cNvSpPr/>
              <p:nvPr/>
            </p:nvSpPr>
            <p:spPr>
              <a:xfrm>
                <a:off x="539496" y="239226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7_BD.61_1#002850a2a?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92262"/>
                <a:ext cx="11109960" cy="360680"/>
              </a:xfrm>
              <a:prstGeom prst="rect">
                <a:avLst/>
              </a:prstGeom>
              <a:blipFill>
                <a:blip r:embed="rId5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62_1#38f512594?vcp=1&amp;vop=1&amp;pid=002850a2a&amp;color=36,64,97&amp;bt=1&amp;bbb=1"/>
              <p:cNvSpPr/>
              <p:nvPr/>
            </p:nvSpPr>
            <p:spPr>
              <a:xfrm>
                <a:off x="539496" y="130107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62_1#38f512594?vcp=1&amp;vop=1&amp;pid=002850a2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01070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63_1#38f512594?vcp=1&amp;vop=1&amp;pid=002850a2a&amp;color=36,64,97&amp;bbb=1"/>
              <p:cNvSpPr/>
              <p:nvPr/>
            </p:nvSpPr>
            <p:spPr>
              <a:xfrm>
                <a:off x="539496" y="1674704"/>
                <a:ext cx="11109960" cy="396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法一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+5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5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+10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=5,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=−5,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=3.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15=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+10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AN.63_1#38f512594?vcp=1&amp;vop=1&amp;pid=002850a2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74704"/>
                <a:ext cx="11109960" cy="3962400"/>
              </a:xfrm>
              <a:prstGeom prst="rect">
                <a:avLst/>
              </a:prstGeom>
              <a:blipFill>
                <a:blip r:embed="rId4"/>
                <a:stretch>
                  <a:fillRect l="-1317" b="-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64_1#8e3b52afa?vcp=1&amp;vop=1&amp;pid=002850a2a&amp;color=36,64,97&amp;bt=1&amp;bbb=1"/>
              <p:cNvSpPr/>
              <p:nvPr/>
            </p:nvSpPr>
            <p:spPr>
              <a:xfrm>
                <a:off x="539496" y="1754967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=84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=460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64_1#8e3b52afa?vcp=1&amp;vop=1&amp;pid=002850a2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54967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65_1#8e3b52afa?vcp=1&amp;vop=1&amp;pid=002850a2a&amp;color=36,64,97&amp;bbb=1&amp;hb=1"/>
              <p:cNvSpPr/>
              <p:nvPr/>
            </p:nvSpPr>
            <p:spPr>
              <a:xfrm>
                <a:off x="539496" y="2128602"/>
                <a:ext cx="11109960" cy="31604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【解】方法一：设等差数列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代入得</a:t>
                </a:r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12×11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=84,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20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20×19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=460,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=−15,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=4.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28×27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=28×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−15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+14×27×4=1092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12</m:t>
                              </m:r>
                            </m:e>
                            <m:sup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×12=84,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20</m:t>
                              </m:r>
                            </m:e>
                            <m:sup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×20=460,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=2,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=−17.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−17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−17×28=1092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AN.65_1#8e3b52afa?vcp=1&amp;vop=1&amp;pid=002850a2a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28602"/>
                <a:ext cx="11109960" cy="3160459"/>
              </a:xfrm>
              <a:prstGeom prst="rect">
                <a:avLst/>
              </a:prstGeom>
              <a:blipFill>
                <a:blip r:embed="rId4"/>
                <a:stretch>
                  <a:fillRect l="-1317" b="-44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66_1#eed274894?vcp=1&amp;vop=1&amp;pid=002850a2a&amp;color=36,64,97&amp;bt=1&amp;bbb=1"/>
              <p:cNvSpPr/>
              <p:nvPr/>
            </p:nvSpPr>
            <p:spPr>
              <a:xfrm>
                <a:off x="539496" y="828000"/>
                <a:ext cx="11109960" cy="5069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66_1#eed274894?vcp=1&amp;vop=1&amp;pid=002850a2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506984"/>
              </a:xfrm>
              <a:prstGeom prst="rect">
                <a:avLst/>
              </a:prstGeom>
              <a:blipFill>
                <a:blip r:embed="rId3"/>
                <a:stretch>
                  <a:fillRect l="-1317" b="-156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67_1#eed274894?vcp=1&amp;vop=1&amp;pid=002850a2a&amp;color=36,64,97&amp;bbb=1&amp;hb=1"/>
              <p:cNvSpPr/>
              <p:nvPr/>
            </p:nvSpPr>
            <p:spPr>
              <a:xfrm>
                <a:off x="539496" y="1346477"/>
                <a:ext cx="11109960" cy="26009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【解】方法一：设等差数列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AN.67_1#eed274894?vcp=1&amp;vop=1&amp;pid=002850a2a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46477"/>
                <a:ext cx="11109960" cy="2600960"/>
              </a:xfrm>
              <a:prstGeom prst="rect">
                <a:avLst/>
              </a:prstGeom>
              <a:blipFill>
                <a:blip r:embed="rId4"/>
                <a:stretch>
                  <a:fillRect l="-1317" b="-30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68_1#002850a2a?vcp=1&amp;vop=1&amp;pid=d0ec417bd&amp;color=36,64,97&amp;bbb=1&amp;hb=1"/>
              <p:cNvSpPr/>
              <p:nvPr/>
            </p:nvSpPr>
            <p:spPr>
              <a:xfrm>
                <a:off x="539496" y="3959121"/>
                <a:ext cx="11109960" cy="1122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【思路分析】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（1）（2）中由于有两个已知条件，所以可以通过列方程组求出基本量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来解决问题，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也可运用等差数列前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项和公式求解；（3）中由于只有一个已知条件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，所以需要结合等差数列的通项公式与前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项和公式求解，也可利用等差数列的性质与前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项和公式求解．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7_EX.68_1#002850a2a?vcp=1&amp;vop=1&amp;pid=d0ec417bd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59121"/>
                <a:ext cx="11109960" cy="1122680"/>
              </a:xfrm>
              <a:prstGeom prst="rect">
                <a:avLst/>
              </a:prstGeom>
              <a:blipFill>
                <a:blip r:embed="rId5"/>
                <a:stretch>
                  <a:fillRect l="-1317" t="-541" r="-384" b="-118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EX.69_1#002850a2a?vcp=1&amp;vop=1&amp;pid=d0ec417bd&amp;color=36,64,97&amp;bbb=1&amp;hb=1"/>
              <p:cNvSpPr/>
              <p:nvPr/>
            </p:nvSpPr>
            <p:spPr>
              <a:xfrm>
                <a:off x="539496" y="5086881"/>
                <a:ext cx="11109960" cy="1122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项和问题中共涉及五个量：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，利用等差数列的通项公式及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项和公式可“知三求二”，其求解方法可概括为设出基本量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，构建方程（组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）．因此利用方程的思想求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出基本量是解决这类问题的基本途径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O_7_EX.69_1#002850a2a?vcp=1&amp;vop=1&amp;pid=d0ec417bd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86881"/>
                <a:ext cx="11109960" cy="1122680"/>
              </a:xfrm>
              <a:prstGeom prst="rect">
                <a:avLst/>
              </a:prstGeom>
              <a:blipFill>
                <a:blip r:embed="rId6"/>
                <a:stretch>
                  <a:fillRect l="-1317" t="-541" r="-384" b="-118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0_1#fd0c480c9?vaa=1&amp;vcp=1&amp;vop=1&amp;pid=d0ec417bd&amp;color=36,64,97&amp;bt=1&amp;bbb=1"/>
              <p:cNvSpPr/>
              <p:nvPr/>
            </p:nvSpPr>
            <p:spPr>
              <a:xfrm>
                <a:off x="539496" y="116778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70_1#fd0c480c9?vaa=1&amp;vcp=1&amp;vop=1&amp;pid=d0ec417b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7783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2_1#fd0c480c9.bracket?vaa=1&amp;vcp=1&amp;vop=1&amp;pid=d0ec417bd&amp;color=36,64,97&amp;vpa=14"/>
          <p:cNvSpPr/>
          <p:nvPr/>
        </p:nvSpPr>
        <p:spPr>
          <a:xfrm>
            <a:off x="7095744" y="1247285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70_2#fd0c480c9.choices?vaa=1&amp;vcp=1&amp;vop=1&amp;pid=d0ec417bd&amp;color=36,64,97&amp;bbb=1"/>
              <p:cNvSpPr/>
              <p:nvPr/>
            </p:nvSpPr>
            <p:spPr>
              <a:xfrm>
                <a:off x="539496" y="1539893"/>
                <a:ext cx="11109960" cy="535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910840" algn="l"/>
                    <a:tab pos="5707380" algn="l"/>
                    <a:tab pos="850392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70_2#fd0c480c9.choices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9893"/>
                <a:ext cx="11109960" cy="535559"/>
              </a:xfrm>
              <a:prstGeom prst="rect">
                <a:avLst/>
              </a:prstGeom>
              <a:blipFill>
                <a:blip r:embed="rId4"/>
                <a:stretch>
                  <a:fillRect l="-1317" b="-160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71_1#fd0c480c9?vaa=1&amp;vcp=1&amp;vop=1&amp;pid=d0ec417bd&amp;color=36,64,97&amp;bbb=1"/>
              <p:cNvSpPr/>
              <p:nvPr/>
            </p:nvSpPr>
            <p:spPr>
              <a:xfrm>
                <a:off x="539496" y="2085802"/>
                <a:ext cx="11109960" cy="376447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8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3×2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=6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6×5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+5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8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，故选B.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快解】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71_1#fd0c480c9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85802"/>
                <a:ext cx="11109960" cy="3764471"/>
              </a:xfrm>
              <a:prstGeom prst="rect">
                <a:avLst/>
              </a:prstGeom>
              <a:blipFill>
                <a:blip r:embed="rId5"/>
                <a:stretch>
                  <a:fillRect l="-1317" b="-21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4_1#de76eb7f9?vaa=1&amp;vcp=1&amp;vop=1&amp;pid=d0ec417bd&amp;color=36,64,97&amp;bt=1&amp;bbb=1"/>
              <p:cNvSpPr/>
              <p:nvPr/>
            </p:nvSpPr>
            <p:spPr>
              <a:xfrm>
                <a:off x="539496" y="253878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=38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74_1#de76eb7f9?vaa=1&amp;vcp=1&amp;vop=1&amp;pid=d0ec417b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878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6_1#de76eb7f9.bracket?vaa=1&amp;vcp=1&amp;vop=1&amp;pid=d0ec417bd&amp;color=36,64,97&amp;vpa=15"/>
          <p:cNvSpPr/>
          <p:nvPr/>
        </p:nvSpPr>
        <p:spPr>
          <a:xfrm>
            <a:off x="7255066" y="2618282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74_2#de76eb7f9.choices?vaa=1&amp;vcp=1&amp;vop=1&amp;pid=d0ec417bd&amp;color=36,64,97&amp;bbb=1"/>
          <p:cNvSpPr/>
          <p:nvPr/>
        </p:nvSpPr>
        <p:spPr>
          <a:xfrm>
            <a:off x="539496" y="2910890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.2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B.4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.8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75_1#de76eb7f9?vaa=1&amp;vcp=1&amp;vop=1&amp;pid=d0ec417bd&amp;color=36,64,97&amp;bbb=1"/>
              <p:cNvSpPr/>
              <p:nvPr/>
            </p:nvSpPr>
            <p:spPr>
              <a:xfrm>
                <a:off x="539496" y="3275380"/>
                <a:ext cx="11109960" cy="1230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19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×19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，故选A.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75_1#de76eb7f9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75380"/>
                <a:ext cx="11109960" cy="1230440"/>
              </a:xfrm>
              <a:prstGeom prst="rect">
                <a:avLst/>
              </a:prstGeom>
              <a:blipFill>
                <a:blip r:embed="rId4"/>
                <a:stretch>
                  <a:fillRect l="-1317" b="-113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8_1#24b956e0c?vaa=1&amp;vcp=1&amp;vop=1&amp;pid=d0ec417bd&amp;color=36,64,97&amp;bt=1&amp;bbb=1&amp;hb=1"/>
              <p:cNvSpPr/>
              <p:nvPr/>
            </p:nvSpPr>
            <p:spPr>
              <a:xfrm>
                <a:off x="539496" y="2256808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[中国人民大学附属中学2025高二期中]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中各项均为正整数，前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78_1#24b956e0c?vaa=1&amp;vcp=1&amp;vop=1&amp;pid=d0ec417bd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6808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80_1#24b956e0c.bracket?vaa=1&amp;vcp=1&amp;vop=1&amp;pid=d0ec417bd&amp;color=36,64,97&amp;vpa=16"/>
          <p:cNvSpPr/>
          <p:nvPr/>
        </p:nvSpPr>
        <p:spPr>
          <a:xfrm>
            <a:off x="2312607" y="2757315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78_2#24b956e0c.choices?vaa=1&amp;vcp=1&amp;vop=1&amp;pid=d0ec417bd&amp;color=36,64,97&amp;bbb=1"/>
          <p:cNvSpPr/>
          <p:nvPr/>
        </p:nvSpPr>
        <p:spPr>
          <a:xfrm>
            <a:off x="539496" y="3034937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.4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.7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79_1#24b956e0c?vaa=1&amp;vcp=1&amp;vop=1&amp;pid=d0ec417bd&amp;color=36,64,97&amp;bbb=1"/>
              <p:cNvSpPr/>
              <p:nvPr/>
            </p:nvSpPr>
            <p:spPr>
              <a:xfrm>
                <a:off x="539496" y="3399427"/>
                <a:ext cx="111099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,可得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中各项均为正整数，所以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为正整数，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为非负整数，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1+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（负值舍去）.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79_1#24b956e0c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99427"/>
                <a:ext cx="11109960" cy="1257300"/>
              </a:xfrm>
              <a:prstGeom prst="rect">
                <a:avLst/>
              </a:prstGeom>
              <a:blipFill>
                <a:blip r:embed="rId4"/>
                <a:stretch>
                  <a:fillRect l="-1317" b="-63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82_1#7272949a9?vaa=1&amp;vcp=1&amp;vop=1&amp;pid=d0ec417bd&amp;color=36,64,97&amp;bt=1&amp;bbb=1"/>
              <p:cNvSpPr/>
              <p:nvPr/>
            </p:nvSpPr>
            <p:spPr>
              <a:xfrm>
                <a:off x="539496" y="187393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82_1#7272949a9?vaa=1&amp;vcp=1&amp;vop=1&amp;pid=d0ec417b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3935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84_1#7272949a9.bracket?vaa=1&amp;vcp=1&amp;vop=1&amp;pid=d0ec417bd&amp;color=36,64,97&amp;vpa=17"/>
          <p:cNvSpPr/>
          <p:nvPr/>
        </p:nvSpPr>
        <p:spPr>
          <a:xfrm>
            <a:off x="9595358" y="1953437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82_2#7272949a9.choices?vaa=1&amp;vcp=1&amp;vop=1&amp;pid=d0ec417bd&amp;color=36,64,97&amp;bbb=1"/>
          <p:cNvSpPr/>
          <p:nvPr/>
        </p:nvSpPr>
        <p:spPr>
          <a:xfrm>
            <a:off x="539496" y="2246045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586990" algn="l"/>
                <a:tab pos="5491480" algn="l"/>
                <a:tab pos="8395970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.67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122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156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</a:t>
            </a: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190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83_1#7272949a9?vaa=1&amp;vcp=1&amp;vop=1&amp;pid=d0ec417bd&amp;color=36,64,97&amp;bbb=1"/>
              <p:cNvSpPr/>
              <p:nvPr/>
            </p:nvSpPr>
            <p:spPr>
              <a:xfrm>
                <a:off x="539496" y="2610535"/>
                <a:ext cx="11109960" cy="2525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+27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7=1+27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102×101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=102×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102×101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156.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83_1#7272949a9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10535"/>
                <a:ext cx="11109960" cy="2525840"/>
              </a:xfrm>
              <a:prstGeom prst="rect">
                <a:avLst/>
              </a:prstGeom>
              <a:blipFill>
                <a:blip r:embed="rId4"/>
                <a:stretch>
                  <a:fillRect l="-1317" b="-55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1882ad308.fixed?vcp=1&amp;pid=fada54cc3&amp;color=36,64,97&amp;tib=255,255,25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2697480"/>
            <a:ext cx="3136392" cy="1188720"/>
          </a:xfrm>
          <a:prstGeom prst="rect">
            <a:avLst/>
          </a:prstGeom>
        </p:spPr>
      </p:pic>
      <p:sp>
        <p:nvSpPr>
          <p:cNvPr id="3" name="C_2_BD#1882ad308.fixed?vcp=1&amp;pid=fada54cc3&amp;color=61,88,159&amp;bbb=1"/>
          <p:cNvSpPr/>
          <p:nvPr/>
        </p:nvSpPr>
        <p:spPr>
          <a:xfrm>
            <a:off x="694944" y="2715768"/>
            <a:ext cx="2587752" cy="111556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5.2</a:t>
            </a:r>
            <a:endParaRPr lang="en-US" altLang="zh-CN" sz="5400" dirty="0"/>
          </a:p>
        </p:txBody>
      </p:sp>
      <p:sp>
        <p:nvSpPr>
          <p:cNvPr id="4" name="C_2_BD#1882ad308.fixed?vcp=1&amp;pid=fada54cc3&amp;color=61,88,159&amp;bbb=1"/>
          <p:cNvSpPr/>
          <p:nvPr/>
        </p:nvSpPr>
        <p:spPr>
          <a:xfrm>
            <a:off x="4315968" y="2587752"/>
            <a:ext cx="7671816" cy="127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9600"/>
              </a:lnSpc>
            </a:pPr>
            <a:r>
              <a:rPr lang="en-US" altLang="zh-CN" sz="5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等差数列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86_1#f8dc72af9?vaa=1&amp;vcp=1&amp;vop=1&amp;pid=d0ec417bd&amp;color=36,64,97&amp;bt=1&amp;bbb=1"/>
              <p:cNvSpPr/>
              <p:nvPr/>
            </p:nvSpPr>
            <p:spPr>
              <a:xfrm>
                <a:off x="539496" y="230764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1-5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[广东茂名2025高二期中]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则其通项公式为(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86_1#f8dc72af9?vaa=1&amp;vcp=1&amp;vop=1&amp;pid=d0ec417b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0764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t="-3390" r="-329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88_1#f8dc72af9.bracket?vaa=1&amp;vcp=1&amp;vop=1&amp;pid=d0ec417bd&amp;color=36,64,97&amp;vpa=18"/>
          <p:cNvSpPr/>
          <p:nvPr/>
        </p:nvSpPr>
        <p:spPr>
          <a:xfrm>
            <a:off x="10974578" y="2387142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86_2#f8dc72af9.choices?vaa=1&amp;vcp=1&amp;vop=1&amp;pid=d0ec417bd&amp;color=36,64,97&amp;bbb=1"/>
              <p:cNvSpPr/>
              <p:nvPr/>
            </p:nvSpPr>
            <p:spPr>
              <a:xfrm>
                <a:off x="539496" y="2721723"/>
                <a:ext cx="11109960" cy="35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799715" algn="l"/>
                    <a:tab pos="5574030" algn="l"/>
                    <a:tab pos="85261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86_2#f8dc72af9.choices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21723"/>
                <a:ext cx="11109960" cy="355600"/>
              </a:xfrm>
              <a:prstGeom prst="rect">
                <a:avLst/>
              </a:prstGeom>
              <a:blipFill>
                <a:blip r:embed="rId4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87_1#f8dc72af9?vaa=1&amp;vcp=1&amp;vop=1&amp;pid=d0ec417bd&amp;color=36,64,97&amp;bbb=1"/>
              <p:cNvSpPr/>
              <p:nvPr/>
            </p:nvSpPr>
            <p:spPr>
              <a:xfrm>
                <a:off x="539496" y="3082340"/>
                <a:ext cx="11109960" cy="16495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+5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×2=2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87_1#f8dc72af9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2340"/>
                <a:ext cx="11109960" cy="1649540"/>
              </a:xfrm>
              <a:prstGeom prst="rect">
                <a:avLst/>
              </a:prstGeom>
              <a:blipFill>
                <a:blip r:embed="rId5"/>
                <a:stretch>
                  <a:fillRect l="-1317" b="-85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90_1#4e514a9b3?vaa=1&amp;vcp=1&amp;vop=1&amp;pid=d0ec417bd&amp;color=36,64,97&amp;bt=1&amp;bbb=1"/>
              <p:cNvSpPr/>
              <p:nvPr/>
            </p:nvSpPr>
            <p:spPr>
              <a:xfrm>
                <a:off x="539496" y="1394478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1-6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则下列结论一定正确的有(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90_1#4e514a9b3?vaa=1&amp;vcp=1&amp;vop=1&amp;pid=d0ec417b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94478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92_1#4e514a9b3.bracket?vaa=1&amp;vcp=1&amp;vop=1&amp;pid=d0ec417bd&amp;color=36,64,97&amp;vpa=19&amp;bbb=1"/>
          <p:cNvSpPr/>
          <p:nvPr/>
        </p:nvSpPr>
        <p:spPr>
          <a:xfrm>
            <a:off x="10402507" y="1473980"/>
            <a:ext cx="53816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90_2#4e514a9b3.choices?vaa=1&amp;vcp=1&amp;vop=1&amp;pid=d0ec417bd&amp;color=36,64,97&amp;bbb=1"/>
              <p:cNvSpPr/>
              <p:nvPr/>
            </p:nvSpPr>
            <p:spPr>
              <a:xfrm>
                <a:off x="539496" y="1808561"/>
                <a:ext cx="11109960" cy="356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793365" algn="l"/>
                    <a:tab pos="5574030" algn="l"/>
                    <a:tab pos="84181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最小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90_2#4e514a9b3.choices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8561"/>
                <a:ext cx="11109960" cy="356235"/>
              </a:xfrm>
              <a:prstGeom prst="rect">
                <a:avLst/>
              </a:prstGeom>
              <a:blipFill>
                <a:blip r:embed="rId4"/>
                <a:stretch>
                  <a:fillRect l="-1317" b="-413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91_1#4e514a9b3?vaa=1&amp;vcp=1&amp;vop=1&amp;pid=d0ec417bd&amp;color=36,64,97&amp;bbb=1"/>
              <p:cNvSpPr/>
              <p:nvPr/>
            </p:nvSpPr>
            <p:spPr>
              <a:xfrm>
                <a:off x="539496" y="2169178"/>
                <a:ext cx="11109960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根据题意，数列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是等差数列，设其公差为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以选项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A正确.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=−11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−12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是常数列；若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最小；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没有最小值,所以选项B错误.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，所以选项C正确.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23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，所以选项D错误.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91_1#4e514a9b3?vaa=1&amp;vcp=1&amp;vop=1&amp;pid=d0ec417b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9178"/>
                <a:ext cx="11109960" cy="3352800"/>
              </a:xfrm>
              <a:prstGeom prst="rect">
                <a:avLst/>
              </a:prstGeom>
              <a:blipFill>
                <a:blip r:embed="rId5"/>
                <a:stretch>
                  <a:fillRect l="-1317" b="-23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94_1#58c3fccdc?vcp=1&amp;vop=1&amp;pid=d0ec417bd&amp;color=36,64,97&amp;bt=1&amp;bbb=1"/>
              <p:cNvSpPr/>
              <p:nvPr/>
            </p:nvSpPr>
            <p:spPr>
              <a:xfrm>
                <a:off x="539496" y="1751348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1-7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94_1#58c3fccdc?vcp=1&amp;vop=1&amp;pid=d0ec417b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51348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95_1#52b1be6f0?vcp=1&amp;vop=1&amp;pid=58c3fccdc&amp;color=36,64,97&amp;bbb=1"/>
              <p:cNvSpPr/>
              <p:nvPr/>
            </p:nvSpPr>
            <p:spPr>
              <a:xfrm>
                <a:off x="539496" y="2154255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95_1#52b1be6f0?vcp=1&amp;vop=1&amp;pid=58c3fccdc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54255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96_1#52b1be6f0?vcp=1&amp;vop=1&amp;pid=58c3fccdc&amp;color=36,64,97&amp;bbb=1"/>
              <p:cNvSpPr/>
              <p:nvPr/>
            </p:nvSpPr>
            <p:spPr>
              <a:xfrm>
                <a:off x="539496" y="2527572"/>
                <a:ext cx="11109960" cy="1357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+2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=21,</m:t>
                          </m:r>
                        </m:e>
                      </m:m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7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+6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=13,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=25,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=−2,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=27−2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96_1#52b1be6f0?vcp=1&amp;vop=1&amp;pid=58c3fccdc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7572"/>
                <a:ext cx="11109960" cy="1357440"/>
              </a:xfrm>
              <a:prstGeom prst="rect">
                <a:avLst/>
              </a:prstGeom>
              <a:blipFill>
                <a:blip r:embed="rId5"/>
                <a:stretch>
                  <a:fillRect l="-1317" b="-10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97_1#3693dd232?vcp=1&amp;vop=1&amp;pid=58c3fccdc&amp;color=36,64,97&amp;bbb=1"/>
              <p:cNvSpPr/>
              <p:nvPr/>
            </p:nvSpPr>
            <p:spPr>
              <a:xfrm>
                <a:off x="539496" y="3928445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97_1#3693dd232?vcp=1&amp;vop=1&amp;pid=58c3fccdc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28445"/>
                <a:ext cx="11109960" cy="363665"/>
              </a:xfrm>
              <a:prstGeom prst="rect">
                <a:avLst/>
              </a:prstGeom>
              <a:blipFill>
                <a:blip r:embed="rId6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98_1#3693dd232?vcp=1&amp;vop=1&amp;pid=58c3fccdc&amp;color=36,64,97&amp;bbb=1"/>
              <p:cNvSpPr/>
              <p:nvPr/>
            </p:nvSpPr>
            <p:spPr>
              <a:xfrm>
                <a:off x="539496" y="4301762"/>
                <a:ext cx="1110996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=27−2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=31−6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[25+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31−6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]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=28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98_1#3693dd232?vcp=1&amp;vop=1&amp;pid=58c3fccdc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01762"/>
                <a:ext cx="11109960" cy="838200"/>
              </a:xfrm>
              <a:prstGeom prst="rect">
                <a:avLst/>
              </a:prstGeom>
              <a:blipFill>
                <a:blip r:embed="rId7"/>
                <a:stretch>
                  <a:fillRect l="-1317" b="-102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_6_BD#f85c45259?vcp=1&amp;pid=49d0024ac&amp;color=101,101,255&amp;bt=1&amp;bbb=1"/>
              <p:cNvSpPr/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题型2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项和的性质及应用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C_6_BD#f85c45259?vcp=1&amp;pid=49d0024ac&amp;color=101,101,255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blipFill>
                <a:blip r:embed="rId3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99_1#1c229971e?vaa=1&amp;vcp=1&amp;vop=1&amp;pid=f85c45259&amp;color=36,64,97&amp;bbb=1"/>
              <p:cNvSpPr/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[广西南宁2025高二月考]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B_7_BD.99_1#1c229971e?vaa=1&amp;vcp=1&amp;vop=1&amp;pid=f85c45259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92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t="-3390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101_1#1c229971e?vaa=1&amp;vcp=1&amp;vop=1&amp;pid=f85c45259&amp;color=36,64,97&amp;bt=1&amp;bbb=1&amp;hb=1"/>
              <p:cNvSpPr/>
              <p:nvPr/>
            </p:nvSpPr>
            <p:spPr>
              <a:xfrm>
                <a:off x="539496" y="1846728"/>
                <a:ext cx="11109960" cy="40710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方法一：设等差数列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10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10×9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=50,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50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50×49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152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25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25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60×59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法二：设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100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+10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=50,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2500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+50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25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376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31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003760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5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003760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×60=−60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法三：因为数列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为等差数列，所以数列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也是等差数列，所以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三点共线，即</a:t>
                </a:r>
                <a:endParaRPr lang="en-US" altLang="zh-CN" sz="1800" b="0" i="0" dirty="0">
                  <a:solidFill>
                    <a:srgbClr val="00376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10,5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三点共线，故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50−10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60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60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60−50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法四：因为数列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仍然是等差数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列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也是等差数列，</a:t>
                </a:r>
                <a:endParaRPr lang="en-US" altLang="zh-CN" sz="1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dirty="0"/>
              </a:p>
            </p:txBody>
          </p:sp>
        </mc:Choice>
        <mc:Fallback>
          <p:sp>
            <p:nvSpPr>
              <p:cNvPr id="4" name="QB_7_AS.101_1#1c229971e?vaa=1&amp;vcp=1&amp;vop=1&amp;pid=f85c45259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6728"/>
                <a:ext cx="11109960" cy="4071045"/>
              </a:xfrm>
              <a:prstGeom prst="rect">
                <a:avLst/>
              </a:prstGeom>
              <a:blipFill>
                <a:blip r:embed="rId5"/>
                <a:stretch>
                  <a:fillRect l="-1317" r="-768" b="-32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AS.101_1#1c229971e?vaa=1&amp;vcp=1&amp;vop=1&amp;pid=f85c45259&amp;color=36,64,97&amp;bt=1&amp;bbb=1&amp;hb=1">
                <a:extLst>
                  <a:ext uri="{FF2B5EF4-FFF2-40B4-BE49-F238E27FC236}">
                    <a16:creationId xmlns:a16="http://schemas.microsoft.com/office/drawing/2014/main" id="{1990D8F8-74E3-4410-E7AF-1BCC32D9EF20}"/>
                  </a:ext>
                </a:extLst>
              </p:cNvPr>
              <p:cNvSpPr/>
              <p:nvPr/>
            </p:nvSpPr>
            <p:spPr>
              <a:xfrm>
                <a:off x="539496" y="1626777"/>
                <a:ext cx="11109960" cy="24877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30</m:t>
                        </m:r>
                      </m:sub>
                    </m:sSub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40</m:t>
                        </m:r>
                      </m:sub>
                    </m:sSub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则50,</a:t>
                </a:r>
                <a14:m>
                  <m:oMath xmlns:m="http://schemas.openxmlformats.org/officeDocument/2006/math"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−50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10−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</m:oMath>
                </a14:m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−10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构成等差数列，</a:t>
                </a:r>
                <a:endParaRPr lang="en-US" altLang="zh-CN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50+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−10=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−50+10−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40+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𝑎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𝑐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法五：因为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=20(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)=20(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)=−40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=30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60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法六：根据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10+50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50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50−10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 err="1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提示：此方法只可在选择或填空题中使</a:t>
                </a:r>
                <a:endParaRPr lang="en-US" altLang="zh-CN" sz="1800" b="0" i="0" dirty="0">
                  <a:solidFill>
                    <a:srgbClr val="FF8827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用）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7_AS.101_1#1c229971e?vaa=1&amp;vcp=1&amp;vop=1&amp;pid=f85c45259&amp;color=36,64,97&amp;bt=1&amp;bbb=1&amp;hb=1">
                <a:extLst>
                  <a:ext uri="{FF2B5EF4-FFF2-40B4-BE49-F238E27FC236}">
                    <a16:creationId xmlns:a16="http://schemas.microsoft.com/office/drawing/2014/main" id="{1990D8F8-74E3-4410-E7AF-1BCC32D9EF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26777"/>
                <a:ext cx="11109960" cy="2487740"/>
              </a:xfrm>
              <a:prstGeom prst="rect">
                <a:avLst/>
              </a:prstGeom>
              <a:blipFill>
                <a:blip r:embed="rId2"/>
                <a:stretch>
                  <a:fillRect l="-1317" b="-392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103_1#1c229971e?vaa=1&amp;vcp=1&amp;vop=1&amp;pid=f85c45259&amp;color=36,64,97&amp;bt=1&amp;bbb=1"/>
              <p:cNvSpPr/>
              <p:nvPr/>
            </p:nvSpPr>
            <p:spPr>
              <a:xfrm>
                <a:off x="539496" y="4971940"/>
                <a:ext cx="11109960" cy="3592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【答案】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B_7_AN.103_1#1c229971e?vaa=1&amp;vcp=1&amp;vop=1&amp;pid=f85c45259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1940"/>
                <a:ext cx="11109960" cy="35922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7390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uiExpand="1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EX.104_1#1c229971e?vaa=1&amp;vcp=1&amp;vop=1&amp;pid=f85c45259&amp;color=36,64,97&amp;bbb=1&amp;hb=1"/>
              <p:cNvSpPr/>
              <p:nvPr/>
            </p:nvSpPr>
            <p:spPr>
              <a:xfrm>
                <a:off x="539496" y="2735503"/>
                <a:ext cx="11109960" cy="168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，可以构造出新的等差数列，从而利用等差数列的相关知识解题.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常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见的构造方法有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:（1）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是等差数列，公差为数列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倍；（2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）数列</a:t>
                </a:r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是等差数列，公差为数列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.事实上，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为常数）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⇔{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}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为等差数列，且有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成等差数列，其实质是等差数列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的变形.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B_7_EX.104_1#1c229971e?vaa=1&amp;vcp=1&amp;vop=1&amp;pid=f85c45259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5503"/>
                <a:ext cx="11109960" cy="1689100"/>
              </a:xfrm>
              <a:prstGeom prst="rect">
                <a:avLst/>
              </a:prstGeom>
              <a:blipFill>
                <a:blip r:embed="rId4"/>
                <a:stretch>
                  <a:fillRect l="-1317" r="-3732" b="-46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04_1#1e105695c?vaa=1&amp;vcp=1&amp;vop=1&amp;pid=f85c45259&amp;color=36,64,97&amp;bt=1&amp;bbb=1"/>
              <p:cNvSpPr/>
              <p:nvPr/>
            </p:nvSpPr>
            <p:spPr>
              <a:xfrm>
                <a:off x="539496" y="275636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=3:1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04_1#1e105695c?vaa=1&amp;vcp=1&amp;vop=1&amp;pid=f85c45259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56363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06_1#1e105695c.bracket?vaa=1&amp;vcp=1&amp;vop=1&amp;pid=f85c45259&amp;color=36,64,97&amp;vpa=21"/>
          <p:cNvSpPr/>
          <p:nvPr/>
        </p:nvSpPr>
        <p:spPr>
          <a:xfrm>
            <a:off x="7247636" y="2835865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4_2#1e105695c.choices?vaa=1&amp;vcp=1&amp;vop=1&amp;pid=f85c45259&amp;color=36,64,97&amp;bbb=1"/>
              <p:cNvSpPr/>
              <p:nvPr/>
            </p:nvSpPr>
            <p:spPr>
              <a:xfrm>
                <a:off x="539496" y="3170445"/>
                <a:ext cx="11109960" cy="35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6:1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1:5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1:6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5:1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104_2#1e105695c.choices?vaa=1&amp;vcp=1&amp;vop=1&amp;pid=f85c45259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0445"/>
                <a:ext cx="11109960" cy="355600"/>
              </a:xfrm>
              <a:prstGeom prst="rect">
                <a:avLst/>
              </a:prstGeom>
              <a:blipFill>
                <a:blip r:embed="rId4"/>
                <a:stretch>
                  <a:fillRect l="-1317" b="-431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05_1#1e105695c?vaa=1&amp;vcp=1&amp;vop=1&amp;pid=f85c45259&amp;color=36,64,97&amp;bbb=1&amp;hb=1"/>
              <p:cNvSpPr/>
              <p:nvPr/>
            </p:nvSpPr>
            <p:spPr>
              <a:xfrm>
                <a:off x="539496" y="3531062"/>
                <a:ext cx="11109960" cy="77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成等差数列.因为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=3:1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.故选A.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05_1#1e105695c?vaa=1&amp;vcp=1&amp;vop=1&amp;pid=f85c45259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31062"/>
                <a:ext cx="11109960" cy="773240"/>
              </a:xfrm>
              <a:prstGeom prst="rect">
                <a:avLst/>
              </a:prstGeom>
              <a:blipFill>
                <a:blip r:embed="rId5"/>
                <a:stretch>
                  <a:fillRect l="-1317" r="-2580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08_1#9161bea1b?vcp=1&amp;vop=1&amp;pid=f85c45259&amp;color=36,64,97&amp;bt=1&amp;bbb=1"/>
              <p:cNvSpPr/>
              <p:nvPr/>
            </p:nvSpPr>
            <p:spPr>
              <a:xfrm>
                <a:off x="539496" y="98503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的前10项和为100，前100项和为10，求前110项和．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108_1#9161bea1b?vcp=1&amp;vop=1&amp;pid=f85c45259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503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09_1#9161bea1b?vcp=1&amp;vop=1&amp;pid=f85c45259&amp;color=36,64,97&amp;bbb=1&amp;hb=1"/>
              <p:cNvSpPr/>
              <p:nvPr/>
            </p:nvSpPr>
            <p:spPr>
              <a:xfrm>
                <a:off x="539496" y="1345964"/>
                <a:ext cx="11109960" cy="453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【解】方法一：设等差数列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据题意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10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10×9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=100,①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100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100×99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𝑑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=10.②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×10−②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，整理得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，代入①，得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1099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前110项和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110×109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=110×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1099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110×109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50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=110×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1099−109×11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=110×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1099−1199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.由题设条件可知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100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+10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=100,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10000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+100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=10,</m:t>
                          </m:r>
                        </m:e>
                      </m:mr>
                    </m:m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𝐴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=−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100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,</m:t>
                          </m:r>
                        </m:e>
                      </m:mr>
                      <m:mr>
                        <m:e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𝐵</m:t>
                          </m:r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=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6565FF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</m:ctrlPr>
                            </m:fPr>
                            <m:num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111</m:t>
                              </m:r>
                            </m:num>
                            <m:den>
                              <m:r>
                                <a:rPr lang="en-US" altLang="zh-CN" sz="1800" b="0" i="0">
                                  <a:solidFill>
                                    <a:srgbClr val="6565FF"/>
                                  </a:solidFill>
                                  <a:latin typeface="Cambria Math" pitchFamily="34" charset="0"/>
                                  <a:ea typeface="Cambria Math" pitchFamily="34" charset="-122"/>
                                  <a:cs typeface="Cambria Math" pitchFamily="34" charset="-120"/>
                                </a:rPr>
                                <m:t>10</m:t>
                              </m:r>
                            </m:den>
                          </m:f>
                          <m:r>
                            <a:rPr lang="en-US" altLang="zh-CN" sz="1800" b="0" i="0">
                              <a:solidFill>
                                <a:srgbClr val="6565FF"/>
                              </a:solidFill>
                              <a:latin typeface="Cambria Math" pitchFamily="34" charset="0"/>
                              <a:ea typeface="Cambria Math" pitchFamily="34" charset="-122"/>
                              <a:cs typeface="Cambria Math" pitchFamily="34" charset="-120"/>
                            </a:rPr>
                            <m:t>.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×110=−110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dirty="0"/>
              </a:p>
            </p:txBody>
          </p:sp>
        </mc:Choice>
        <mc:Fallback xmlns="">
          <p:sp>
            <p:nvSpPr>
              <p:cNvPr id="3" name="QO_7_AN.109_1#9161bea1b?vcp=1&amp;vop=1&amp;pid=f85c45259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45964"/>
                <a:ext cx="11109960" cy="4533900"/>
              </a:xfrm>
              <a:prstGeom prst="rect">
                <a:avLst/>
              </a:prstGeom>
              <a:blipFill>
                <a:blip r:embed="rId4"/>
                <a:stretch>
                  <a:fillRect l="-1317" b="-67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09_1#9161bea1b?vcp=1&amp;vop=1&amp;pid=f85c45259&amp;color=36,64,97&amp;bbb=1&amp;hb=1">
                <a:extLst>
                  <a:ext uri="{FF2B5EF4-FFF2-40B4-BE49-F238E27FC236}">
                    <a16:creationId xmlns:a16="http://schemas.microsoft.com/office/drawing/2014/main" id="{6CB99912-ACB1-7898-7FB5-B1CF0DE125CF}"/>
                  </a:ext>
                </a:extLst>
              </p:cNvPr>
              <p:cNvSpPr/>
              <p:nvPr/>
            </p:nvSpPr>
            <p:spPr>
              <a:xfrm>
                <a:off x="539496" y="828000"/>
                <a:ext cx="11109960" cy="53960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90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90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=10−100=−90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110×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−2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法四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也是等差数列，且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110,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三点共线，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110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den>
                        </m:f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110−100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10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den>
                        </m:f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100−10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代入，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法五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：数列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成等差数列，设其公差为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，前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10项和为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10×9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′=−22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′=100+10×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−22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110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=−120+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AN.109_1#9161bea1b?vcp=1&amp;vop=1&amp;pid=f85c45259&amp;color=36,64,97&amp;bbb=1&amp;hb=1">
                <a:extLst>
                  <a:ext uri="{FF2B5EF4-FFF2-40B4-BE49-F238E27FC236}">
                    <a16:creationId xmlns:a16="http://schemas.microsoft.com/office/drawing/2014/main" id="{6CB99912-ACB1-7898-7FB5-B1CF0DE125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5396040"/>
              </a:xfrm>
              <a:prstGeom prst="rect">
                <a:avLst/>
              </a:prstGeom>
              <a:blipFill>
                <a:blip r:embed="rId2"/>
                <a:stretch>
                  <a:fillRect l="-1317" r="-1207" b="-25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2541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10_1#784cb54bd?vcp=1&amp;vop=1&amp;pid=f85c45259&amp;color=36,64,97&amp;bt=1&amp;bbb=1"/>
              <p:cNvSpPr/>
              <p:nvPr/>
            </p:nvSpPr>
            <p:spPr>
              <a:xfrm>
                <a:off x="539496" y="262120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项数为奇数的等差数列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，所有奇数项之和为44，所有偶数项之和为33，求这个数列的中间项及项数.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110_1#784cb54bd?vcp=1&amp;vop=1&amp;pid=f85c45259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21203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111_1#784cb54bd?vcp=1&amp;vop=1&amp;pid=f85c45259&amp;color=36,64,97&amp;bbb=1"/>
              <p:cNvSpPr/>
              <p:nvPr/>
            </p:nvSpPr>
            <p:spPr>
              <a:xfrm>
                <a:off x="539496" y="2982137"/>
                <a:ext cx="11109960" cy="1443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共有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项，则奇数项有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项，偶数项有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项，中间项是第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</a:rPr>
                              <m:t>奇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</a:rPr>
                              <m:t>偶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⋅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⋅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这个数列的中间项为11，共有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（项）.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AN.111_1#784cb54bd?vcp=1&amp;vop=1&amp;pid=f85c45259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82137"/>
                <a:ext cx="11109960" cy="1443355"/>
              </a:xfrm>
              <a:prstGeom prst="rect">
                <a:avLst/>
              </a:prstGeom>
              <a:blipFill>
                <a:blip r:embed="rId4"/>
                <a:stretch>
                  <a:fillRect l="-1317" b="-101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42f8debe2.fixed?vcp=1&amp;pid=1882ad308&amp;color=36,64,97&amp;tib=255,255,25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2697480"/>
            <a:ext cx="3136392" cy="1188720"/>
          </a:xfrm>
          <a:prstGeom prst="rect">
            <a:avLst/>
          </a:prstGeom>
        </p:spPr>
      </p:pic>
      <p:sp>
        <p:nvSpPr>
          <p:cNvPr id="3" name="C_3_BD#42f8debe2.fixed?vcp=1&amp;pid=1882ad308&amp;color=61,88,159&amp;bbb=1"/>
          <p:cNvSpPr/>
          <p:nvPr/>
        </p:nvSpPr>
        <p:spPr>
          <a:xfrm>
            <a:off x="694944" y="2715768"/>
            <a:ext cx="2587752" cy="111556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5.2.2</a:t>
            </a:r>
            <a:endParaRPr lang="en-US" altLang="zh-CN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_3_BD#42f8debe2.fixed?vcp=1&amp;pid=1882ad308&amp;color=61,88,159&amp;bbb=1"/>
              <p:cNvSpPr/>
              <p:nvPr/>
            </p:nvSpPr>
            <p:spPr>
              <a:xfrm>
                <a:off x="4315968" y="2587752"/>
                <a:ext cx="7671816" cy="12791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9600"/>
                  </a:lnSpc>
                </a:pPr>
                <a:r>
                  <a:rPr lang="en-US" altLang="zh-CN" sz="5400" b="0" i="0" dirty="0">
                    <a:solidFill>
                      <a:srgbClr val="3D589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等差数列的前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5400" b="0" i="0">
                        <a:solidFill>
                          <a:srgbClr val="3D589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5400" b="0" i="0" dirty="0">
                    <a:solidFill>
                      <a:srgbClr val="3D589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</a:t>
                </a:r>
                <a:endParaRPr lang="en-US" altLang="zh-CN" sz="5400" dirty="0"/>
              </a:p>
            </p:txBody>
          </p:sp>
        </mc:Choice>
        <mc:Fallback xmlns="">
          <p:sp>
            <p:nvSpPr>
              <p:cNvPr id="4" name="C_3_BD#42f8debe2.fixed?vcp=1&amp;pid=1882ad308&amp;color=61,88,159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5968" y="2587752"/>
                <a:ext cx="7671816" cy="1279144"/>
              </a:xfrm>
              <a:prstGeom prst="rect">
                <a:avLst/>
              </a:prstGeom>
              <a:blipFill>
                <a:blip r:embed="rId4"/>
                <a:stretch>
                  <a:fillRect l="-5401" b="-172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12_1#a8923bb2a?vaa=1&amp;vcp=1&amp;vop=1&amp;pid=f85c45259&amp;color=36,64,97&amp;bt=1&amp;bbb=1&amp;hb=1"/>
              <p:cNvSpPr/>
              <p:nvPr/>
            </p:nvSpPr>
            <p:spPr>
              <a:xfrm>
                <a:off x="539496" y="2415844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[山西晋中2025高二月考]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共有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项，其中奇数项之和为290，偶数项之和为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261，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的值为(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12_1#a8923bb2a?vaa=1&amp;vcp=1&amp;vop=1&amp;pid=f85c45259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5844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r="-110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14_1#a8923bb2a.bracket?vaa=1&amp;vcp=1&amp;vop=1&amp;pid=f85c45259&amp;color=36,64,97&amp;vpa=22"/>
          <p:cNvSpPr/>
          <p:nvPr/>
        </p:nvSpPr>
        <p:spPr>
          <a:xfrm>
            <a:off x="2080578" y="2916351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112_2#a8923bb2a.choices?vaa=1&amp;vcp=1&amp;vop=1&amp;pid=f85c45259&amp;color=36,64,97&amp;bbb=1"/>
          <p:cNvSpPr/>
          <p:nvPr/>
        </p:nvSpPr>
        <p:spPr>
          <a:xfrm>
            <a:off x="539496" y="3193973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.30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B.29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C.28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.27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13_1#a8923bb2a?vaa=1&amp;vcp=1&amp;vop=1&amp;pid=f85c45259&amp;color=36,64,97&amp;bbb=1&amp;hb=1"/>
              <p:cNvSpPr/>
              <p:nvPr/>
            </p:nvSpPr>
            <p:spPr>
              <a:xfrm>
                <a:off x="539496" y="3558463"/>
                <a:ext cx="11109960" cy="108540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奇数项共有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项，其和为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+1)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=290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.偶数项共有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，其和为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=261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=290−261=29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.故选B.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13_1#a8923bb2a?vaa=1&amp;vcp=1&amp;vop=1&amp;pid=f85c45259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58463"/>
                <a:ext cx="11109960" cy="1085406"/>
              </a:xfrm>
              <a:prstGeom prst="rect">
                <a:avLst/>
              </a:prstGeom>
              <a:blipFill>
                <a:blip r:embed="rId4"/>
                <a:stretch>
                  <a:fillRect l="-1317" b="-73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6_1#8679c9d16?vcp=1&amp;vop=1&amp;pid=f85c45259&amp;color=36,64,97&amp;bt=1&amp;bbb=1"/>
          <p:cNvSpPr/>
          <p:nvPr/>
        </p:nvSpPr>
        <p:spPr>
          <a:xfrm>
            <a:off x="539496" y="1793448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3-2</a:t>
            </a:r>
            <a:r>
              <a:rPr lang="en-US" altLang="zh-CN" sz="1800" b="1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1800" dirty="0"/>
          </a:p>
        </p:txBody>
      </p:sp>
      <p:sp>
        <p:nvSpPr>
          <p:cNvPr id="4" name="QO_8_BD.118_1#37f297ce6?vcp=1&amp;vop=1&amp;pid=8679c9d16&amp;color=36,64,97&amp;bbb=1"/>
          <p:cNvSpPr/>
          <p:nvPr/>
        </p:nvSpPr>
        <p:spPr>
          <a:xfrm>
            <a:off x="539496" y="2204092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若一个等差数列共有2</a:t>
            </a: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011项，求它的奇数项和与偶数项和之比;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119_1#37f297ce6?vcp=1&amp;vop=1&amp;pid=8679c9d16&amp;color=36,64,97&amp;bbb=1"/>
              <p:cNvSpPr/>
              <p:nvPr/>
            </p:nvSpPr>
            <p:spPr>
              <a:xfrm>
                <a:off x="539496" y="2577408"/>
                <a:ext cx="11109960" cy="2311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【解】由题知，等差数列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共有1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006个奇数项，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  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005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个偶数项，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  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006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    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011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偶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  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005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    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010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  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  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</a:rPr>
                              <m:t>奇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</a:rPr>
                              <m:t>偶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  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006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  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005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O_8_AN.119_1#37f297ce6?vcp=1&amp;vop=1&amp;pid=8679c9d16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77408"/>
                <a:ext cx="11109960" cy="2311400"/>
              </a:xfrm>
              <a:prstGeom prst="rect">
                <a:avLst/>
              </a:prstGeom>
              <a:blipFill>
                <a:blip r:embed="rId3"/>
                <a:stretch>
                  <a:fillRect l="-1317" b="-10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21_1#2159b7882?vcp=1&amp;vop=1&amp;pid=8679c9d16&amp;color=36,64,97&amp;bt=1&amp;bbb=1"/>
              <p:cNvSpPr/>
              <p:nvPr/>
            </p:nvSpPr>
            <p:spPr>
              <a:xfrm>
                <a:off x="539496" y="2236647"/>
                <a:ext cx="11109960" cy="25463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【解】在等差数列的前20项中，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奇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×75=25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偶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偶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×75=50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偶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</a:rPr>
                          <m:t>奇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50−25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AN.121_1#2159b7882?vcp=1&amp;vop=1&amp;pid=8679c9d16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6647"/>
                <a:ext cx="11109960" cy="2546350"/>
              </a:xfrm>
              <a:prstGeom prst="rect">
                <a:avLst/>
              </a:prstGeom>
              <a:blipFill>
                <a:blip r:embed="rId3"/>
                <a:stretch>
                  <a:fillRect l="-1317" b="-3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BD.120_1#2159b7882?vcp=1&amp;vop=1&amp;pid=8679c9d16&amp;color=36,64,97&amp;bt=1&amp;bbb=1"/>
              <p:cNvSpPr/>
              <p:nvPr/>
            </p:nvSpPr>
            <p:spPr>
              <a:xfrm>
                <a:off x="539496" y="1810790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若一个等差数列的前20项和为75，其中奇数项和与偶数项和之比为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1:2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O_8_BD.120_1#2159b7882?vcp=1&amp;vop=1&amp;pid=8679c9d16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10790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22_1#9947f9fec?vaa=1&amp;vcp=1&amp;vop=1&amp;pid=cf0eee188&amp;color=36,64,97&amp;bt=1&amp;bbb=1"/>
              <p:cNvSpPr/>
              <p:nvPr/>
            </p:nvSpPr>
            <p:spPr>
              <a:xfrm>
                <a:off x="539496" y="2339930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例4（1）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已知两个等差数列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b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+45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8_BD.122_1#9947f9fec?vaa=1&amp;vcp=1&amp;vop=1&amp;pid=cf0eee188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9930"/>
                <a:ext cx="11109960" cy="469900"/>
              </a:xfrm>
              <a:prstGeom prst="rect">
                <a:avLst/>
              </a:prstGeom>
              <a:blipFill>
                <a:blip r:embed="rId3"/>
                <a:stretch>
                  <a:fillRect l="-1317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24_1#9947f9fec.bracket?vaa=1&amp;vcp=1&amp;vop=1&amp;pid=cf0eee188&amp;color=36,64,97&amp;vpa=23"/>
          <p:cNvSpPr/>
          <p:nvPr/>
        </p:nvSpPr>
        <p:spPr>
          <a:xfrm>
            <a:off x="9373299" y="2548971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122_2#9947f9fec.choices?vaa=1&amp;vcp=1&amp;vop=1&amp;pid=cf0eee188&amp;color=36,64,97&amp;bbb=1"/>
              <p:cNvSpPr/>
              <p:nvPr/>
            </p:nvSpPr>
            <p:spPr>
              <a:xfrm>
                <a:off x="539496" y="2812750"/>
                <a:ext cx="11109960" cy="52597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500"/>
                  </a:lnSpc>
                  <a:tabLst>
                    <a:tab pos="2837815" algn="l"/>
                    <a:tab pos="5612130" algn="l"/>
                    <a:tab pos="84880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.10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.15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8_BD.122_2#9947f9fec.choices?vaa=1&amp;vcp=1&amp;vop=1&amp;pid=cf0eee18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12750"/>
                <a:ext cx="11109960" cy="525971"/>
              </a:xfrm>
              <a:prstGeom prst="rect">
                <a:avLst/>
              </a:prstGeom>
              <a:blipFill>
                <a:blip r:embed="rId4"/>
                <a:stretch>
                  <a:fillRect l="-1317" b="-149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23_1#9947f9fec?vaa=1&amp;vcp=1&amp;vop=1&amp;pid=cf0eee188&amp;color=36,64,97&amp;bbb=1&amp;hb=1"/>
              <p:cNvSpPr/>
              <p:nvPr/>
            </p:nvSpPr>
            <p:spPr>
              <a:xfrm>
                <a:off x="539496" y="3349452"/>
                <a:ext cx="11109960" cy="1155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</m:t>
                                </m:r>
                              </m:sub>
                            </m:sSub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7×5+45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5+3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  <m:r>
                      <a:rPr lang="en-US" altLang="zh-CN" sz="1800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快解:可直接利用公式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2×3−1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2×3−1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8827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FF8827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  <m:r>
                      <a:rPr lang="en-US" altLang="zh-CN" smtClean="0">
                        <a:solidFill>
                          <a:srgbClr val="FF8827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FF8827"/>
                  </a:solidFill>
                </a:endParaRPr>
              </a:p>
            </p:txBody>
          </p:sp>
        </mc:Choice>
        <mc:Fallback xmlns="">
          <p:sp>
            <p:nvSpPr>
              <p:cNvPr id="5" name="QC_8_AS.123_1#9947f9fec?vaa=1&amp;vcp=1&amp;vop=1&amp;pid=cf0eee188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49452"/>
                <a:ext cx="11109960" cy="1155700"/>
              </a:xfrm>
              <a:prstGeom prst="rect">
                <a:avLst/>
              </a:prstGeom>
              <a:blipFill>
                <a:blip r:embed="rId5"/>
                <a:stretch>
                  <a:fillRect l="-1317" b="-42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6_1#d5392503f?vaa=1&amp;vcp=1&amp;vop=1&amp;pid=cf0eee188&amp;color=36,64,97&amp;bt=1&amp;bbb=1"/>
              <p:cNvSpPr/>
              <p:nvPr/>
            </p:nvSpPr>
            <p:spPr>
              <a:xfrm>
                <a:off x="539496" y="2547353"/>
                <a:ext cx="11109960" cy="55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条件同（1），则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8_BD.126_1#d5392503f?vaa=1&amp;vcp=1&amp;vop=1&amp;pid=cf0eee188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7353"/>
                <a:ext cx="11109960" cy="558800"/>
              </a:xfrm>
              <a:prstGeom prst="rect">
                <a:avLst/>
              </a:prstGeom>
              <a:blipFill>
                <a:blip r:embed="rId3"/>
                <a:stretch>
                  <a:fillRect l="-1317" b="-76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28_1#d5392503f.blank?vaa=1&amp;vcp=1&amp;vop=1&amp;pid=cf0eee188&amp;color=36,64,97&amp;vpa=24&amp;bbb=1&amp;rh=30.54504"/>
              <p:cNvSpPr/>
              <p:nvPr/>
            </p:nvSpPr>
            <p:spPr>
              <a:xfrm>
                <a:off x="3270567" y="2578403"/>
                <a:ext cx="311150" cy="38792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28_1#d5392503f.blank?vaa=1&amp;vcp=1&amp;vop=1&amp;pid=cf0eee188&amp;color=36,64,97&amp;vpa=24&amp;bbb=1&amp;rh=30.54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0567" y="2578403"/>
                <a:ext cx="311150" cy="387922"/>
              </a:xfrm>
              <a:prstGeom prst="rect">
                <a:avLst/>
              </a:prstGeom>
              <a:blipFill>
                <a:blip r:embed="rId4"/>
                <a:stretch>
                  <a:fillRect b="-156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27_1#d5392503f?vaa=1&amp;vcp=1&amp;vop=1&amp;pid=cf0eee188&amp;color=36,64,97&amp;bbb=1"/>
              <p:cNvSpPr/>
              <p:nvPr/>
            </p:nvSpPr>
            <p:spPr>
              <a:xfrm>
                <a:off x="539496" y="3097516"/>
                <a:ext cx="11109960" cy="125806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+45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𝑛𝑡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𝑛𝑡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=400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−292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=108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=70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−54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𝑡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108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8_AS.127_1#d5392503f?vaa=1&amp;vcp=1&amp;vop=1&amp;pid=cf0eee18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7516"/>
                <a:ext cx="11109960" cy="1258062"/>
              </a:xfrm>
              <a:prstGeom prst="rect">
                <a:avLst/>
              </a:prstGeom>
              <a:blipFill>
                <a:blip r:embed="rId5"/>
                <a:stretch>
                  <a:fillRect l="-1317" b="-43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0_1#9c03f82a0?vaa=1&amp;vcp=1&amp;vop=1&amp;pid=cf0eee188&amp;color=36,64,97&amp;bt=1&amp;bbb=1"/>
              <p:cNvSpPr/>
              <p:nvPr/>
            </p:nvSpPr>
            <p:spPr>
              <a:xfrm>
                <a:off x="539496" y="2357932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分别是等差数列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8_BD.130_1#9c03f82a0?vaa=1&amp;vcp=1&amp;vop=1&amp;pid=cf0eee188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7932"/>
                <a:ext cx="11109960" cy="584200"/>
              </a:xfrm>
              <a:prstGeom prst="rect">
                <a:avLst/>
              </a:prstGeom>
              <a:blipFill>
                <a:blip r:embed="rId3"/>
                <a:stretch>
                  <a:fillRect l="-1317" b="-72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32_1#9c03f82a0.blank?vaa=1&amp;vcp=1&amp;vop=1&amp;pid=cf0eee188&amp;color=36,64,97&amp;vpa=25&amp;bbb=1&amp;rh=30.65504"/>
              <p:cNvSpPr/>
              <p:nvPr/>
            </p:nvSpPr>
            <p:spPr>
              <a:xfrm>
                <a:off x="7810056" y="2407969"/>
                <a:ext cx="311150" cy="38931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32_1#9c03f82a0.blank?vaa=1&amp;vcp=1&amp;vop=1&amp;pid=cf0eee188&amp;color=36,64,97&amp;vpa=25&amp;bbb=1&amp;rh=30.65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056" y="2407969"/>
                <a:ext cx="311150" cy="389319"/>
              </a:xfrm>
              <a:prstGeom prst="rect">
                <a:avLst/>
              </a:prstGeom>
              <a:blipFill>
                <a:blip r:embed="rId4"/>
                <a:stretch>
                  <a:fillRect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31_1#9c03f82a0?vaa=1&amp;vcp=1&amp;vop=1&amp;pid=cf0eee188&amp;color=36,64,97&amp;bbb=1"/>
              <p:cNvSpPr/>
              <p:nvPr/>
            </p:nvSpPr>
            <p:spPr>
              <a:xfrm>
                <a:off x="539496" y="2948228"/>
                <a:ext cx="11109960" cy="1765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方法一：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sub>
                            </m:sSub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6+2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2×6+1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sub>
                            </m:sSub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8_AS.131_1#9c03f82a0?vaa=1&amp;vcp=1&amp;vop=1&amp;pid=cf0eee18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8228"/>
                <a:ext cx="11109960" cy="1765300"/>
              </a:xfrm>
              <a:prstGeom prst="rect">
                <a:avLst/>
              </a:prstGeom>
              <a:blipFill>
                <a:blip r:embed="rId5"/>
                <a:stretch>
                  <a:fillRect l="-13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4_1#a17fc6308?vaa=1&amp;vcp=1&amp;vop=1&amp;pid=cf0eee188&amp;color=36,64,97&amp;bt=1&amp;bbb=1"/>
              <p:cNvSpPr/>
              <p:nvPr/>
            </p:nvSpPr>
            <p:spPr>
              <a:xfrm>
                <a:off x="539496" y="2908414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条件同（3），则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8_BD.134_1#a17fc6308?vaa=1&amp;vcp=1&amp;vop=1&amp;pid=cf0eee188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08414"/>
                <a:ext cx="11109960" cy="584200"/>
              </a:xfrm>
              <a:prstGeom prst="rect">
                <a:avLst/>
              </a:prstGeom>
              <a:blipFill>
                <a:blip r:embed="rId3"/>
                <a:stretch>
                  <a:fillRect l="-1317" b="-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36_1#a17fc6308.blank?vaa=1&amp;vcp=1&amp;vop=1&amp;pid=cf0eee188&amp;color=36,64,97&amp;vpa=26&amp;bbb=1&amp;rh=30.64504"/>
              <p:cNvSpPr/>
              <p:nvPr/>
            </p:nvSpPr>
            <p:spPr>
              <a:xfrm>
                <a:off x="3331528" y="2958578"/>
                <a:ext cx="311150" cy="3891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36_1#a17fc6308.blank?vaa=1&amp;vcp=1&amp;vop=1&amp;pid=cf0eee188&amp;color=36,64,97&amp;vpa=26&amp;bbb=1&amp;rh=30.64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528" y="2958578"/>
                <a:ext cx="311150" cy="389192"/>
              </a:xfrm>
              <a:prstGeom prst="rect">
                <a:avLst/>
              </a:prstGeom>
              <a:blipFill>
                <a:blip r:embed="rId4"/>
                <a:stretch>
                  <a:fillRect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35_1#a17fc6308?vaa=1&amp;vcp=1&amp;vop=1&amp;pid=cf0eee188&amp;color=36,64,97&amp;bbb=1"/>
              <p:cNvSpPr/>
              <p:nvPr/>
            </p:nvSpPr>
            <p:spPr>
              <a:xfrm>
                <a:off x="539496" y="3498710"/>
                <a:ext cx="11109960" cy="673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</m:t>
                                </m:r>
                              </m:sub>
                            </m:sSub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+14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+25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8_AS.135_1#a17fc6308?vaa=1&amp;vcp=1&amp;vop=1&amp;pid=cf0eee18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8710"/>
                <a:ext cx="11109960" cy="673100"/>
              </a:xfrm>
              <a:prstGeom prst="rect">
                <a:avLst/>
              </a:prstGeom>
              <a:blipFill>
                <a:blip r:embed="rId5"/>
                <a:stretch>
                  <a:fillRect l="-1317" b="-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EX.138_1#cf0eee188?vcp=1&amp;vop=1&amp;pid=f85c45259&amp;color=36,64,97&amp;bt=1&amp;bbb=1&amp;hb=1"/>
              <p:cNvSpPr/>
              <p:nvPr/>
            </p:nvSpPr>
            <p:spPr>
              <a:xfrm>
                <a:off x="539496" y="2941782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（1）涉及一个有限的等差数列的奇数项和与偶数项和之比的问题，通常用要点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2中等差数列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项和的性质来求解.（2）涉及两个等差数列有限项和之比的问题，通常是将其转化为两个等差数列前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之比来处理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EX.138_1#cf0eee188?vcp=1&amp;vop=1&amp;pid=f85c45259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1782"/>
                <a:ext cx="11109960" cy="1192340"/>
              </a:xfrm>
              <a:prstGeom prst="rect">
                <a:avLst/>
              </a:prstGeom>
              <a:blipFill>
                <a:blip r:embed="rId3"/>
                <a:stretch>
                  <a:fillRect l="-1317" r="-220" b="-117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39_1#9df4d6990?vaa=1&amp;vcp=1&amp;vop=1&amp;pid=f85c45259&amp;color=36,64,97&amp;bt=1&amp;bbb=1"/>
              <p:cNvSpPr/>
              <p:nvPr/>
            </p:nvSpPr>
            <p:spPr>
              <a:xfrm>
                <a:off x="539496" y="2232043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[重庆部分区县2025高二月考]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39_1#9df4d6990?vaa=1&amp;vcp=1&amp;vop=1&amp;pid=f85c45259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2043"/>
                <a:ext cx="11109960" cy="469900"/>
              </a:xfrm>
              <a:prstGeom prst="rect">
                <a:avLst/>
              </a:prstGeom>
              <a:blipFill>
                <a:blip r:embed="rId3"/>
                <a:stretch>
                  <a:fillRect l="-1317" b="-10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41_1#9df4d6990.bracket?vaa=1&amp;vcp=1&amp;vop=1&amp;pid=f85c45259&amp;color=36,64,97&amp;vpa=27"/>
          <p:cNvSpPr/>
          <p:nvPr/>
        </p:nvSpPr>
        <p:spPr>
          <a:xfrm>
            <a:off x="10523093" y="2441085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39_2#9df4d6990.choices?vaa=1&amp;vcp=1&amp;vop=1&amp;pid=f85c45259&amp;color=36,64,97&amp;bbb=1"/>
              <p:cNvSpPr/>
              <p:nvPr/>
            </p:nvSpPr>
            <p:spPr>
              <a:xfrm>
                <a:off x="539496" y="2707785"/>
                <a:ext cx="11109960" cy="535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139_2#9df4d6990.choices?vaa=1&amp;vcp=1&amp;vop=1&amp;pid=f85c45259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07785"/>
                <a:ext cx="11109960" cy="535559"/>
              </a:xfrm>
              <a:prstGeom prst="rect">
                <a:avLst/>
              </a:prstGeom>
              <a:blipFill>
                <a:blip r:embed="rId4"/>
                <a:stretch>
                  <a:fillRect l="-1317" b="-15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40_1#9df4d6990?vaa=1&amp;vcp=1&amp;vop=1&amp;pid=f85c45259&amp;color=36,64,97&amp;bbb=1&amp;hb=1"/>
              <p:cNvSpPr/>
              <p:nvPr/>
            </p:nvSpPr>
            <p:spPr>
              <a:xfrm>
                <a:off x="539496" y="3253694"/>
                <a:ext cx="11109960" cy="13091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,可设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≠0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𝑘𝑛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𝑘𝑛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−1)(2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−3)=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−3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(3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+2)−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(6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4×6−3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6×3−1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21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.故选D.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40_1#9df4d6990?vaa=1&amp;vcp=1&amp;vop=1&amp;pid=f85c45259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3694"/>
                <a:ext cx="11109960" cy="1309116"/>
              </a:xfrm>
              <a:prstGeom prst="rect">
                <a:avLst/>
              </a:prstGeom>
              <a:blipFill>
                <a:blip r:embed="rId5"/>
                <a:stretch>
                  <a:fillRect l="-1317" b="-37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3_1#efb59ff13?vaa=1&amp;vcp=1&amp;vop=1&amp;pid=f85c45259&amp;color=36,64,97&amp;bt=1&amp;bbb=1&amp;hb=1"/>
              <p:cNvSpPr/>
              <p:nvPr/>
            </p:nvSpPr>
            <p:spPr>
              <a:xfrm>
                <a:off x="539496" y="2822372"/>
                <a:ext cx="11109960" cy="8210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均为等差数列，前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，且满足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∀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14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143_1#efb59ff13?vaa=1&amp;vcp=1&amp;vop=1&amp;pid=f85c45259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2372"/>
                <a:ext cx="11109960" cy="821055"/>
              </a:xfrm>
              <a:prstGeom prst="rect">
                <a:avLst/>
              </a:prstGeom>
              <a:blipFill>
                <a:blip r:embed="rId3"/>
                <a:stretch>
                  <a:fillRect l="-1317" r="-329" b="-170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5_1#efb59ff13.blank?vaa=1&amp;vcp=1&amp;vop=1&amp;pid=f85c45259&amp;color=36,64,97&amp;vpa=28&amp;bbb=1&amp;rh=30.66"/>
              <p:cNvSpPr/>
              <p:nvPr/>
            </p:nvSpPr>
            <p:spPr>
              <a:xfrm>
                <a:off x="556958" y="3202609"/>
                <a:ext cx="311150" cy="3893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5_1#efb59ff13.blank?vaa=1&amp;vcp=1&amp;vop=1&amp;pid=f85c45259&amp;color=36,64,97&amp;vpa=28&amp;bbb=1&amp;rh=30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958" y="3202609"/>
                <a:ext cx="311150" cy="389382"/>
              </a:xfrm>
              <a:prstGeom prst="rect">
                <a:avLst/>
              </a:prstGeom>
              <a:blipFill>
                <a:blip r:embed="rId4"/>
                <a:stretch>
                  <a:fillRect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44_1#efb59ff13?vaa=1&amp;vcp=1&amp;vop=1&amp;pid=f85c45259&amp;color=36,64,97&amp;bbb=1"/>
              <p:cNvSpPr/>
              <p:nvPr/>
            </p:nvSpPr>
            <p:spPr>
              <a:xfrm>
                <a:off x="539496" y="3655745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14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19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19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144_1#efb59ff13?vaa=1&amp;vcp=1&amp;vop=1&amp;pid=f85c45259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55745"/>
                <a:ext cx="11109960" cy="469900"/>
              </a:xfrm>
              <a:prstGeom prst="rect">
                <a:avLst/>
              </a:prstGeom>
              <a:blipFill>
                <a:blip r:embed="rId5"/>
                <a:stretch>
                  <a:fillRect l="-1317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_1#目录1:5ec9fcf75?lid=ce35305c5&amp;cid=ce35305c5&amp;bbb=1">
                <a:hlinkClick r:id="rId3" action="ppaction://hlinksldjump"/>
              </p:cNvPr>
              <p:cNvSpPr/>
              <p:nvPr/>
            </p:nvSpPr>
            <p:spPr>
              <a:xfrm>
                <a:off x="4032504" y="1868044"/>
                <a:ext cx="5760720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知识点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等差数列的前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项求和公式及其推导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2" name="C_1#目录1:5ec9fcf75?lid=ce35305c5&amp;cid=ce35305c5&amp;bbb=1">
                <a:hlinkClick r:id="rId3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504" y="1868044"/>
                <a:ext cx="5760720" cy="356616"/>
              </a:xfrm>
              <a:prstGeom prst="rect">
                <a:avLst/>
              </a:prstGeom>
              <a:blipFill>
                <a:blip r:embed="rId4"/>
                <a:stretch>
                  <a:fillRect l="-2011" b="-135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1#目录1:5ec9fcf75?lid=ef2ac7223&amp;cid=ef2ac7223&amp;bbb=1">
                <a:hlinkClick r:id="rId5" action="ppaction://hlinksldjump"/>
              </p:cNvPr>
              <p:cNvSpPr/>
              <p:nvPr/>
            </p:nvSpPr>
            <p:spPr>
              <a:xfrm>
                <a:off x="8348472" y="1827106"/>
                <a:ext cx="3744916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要点1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等差数列的前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项求和公式的函数特征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3" name="C_1#目录1:5ec9fcf75?lid=ef2ac7223&amp;cid=ef2ac7223&amp;bbb=1">
                <a:hlinkClick r:id="rId5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1827106"/>
                <a:ext cx="3744916" cy="356616"/>
              </a:xfrm>
              <a:prstGeom prst="rect">
                <a:avLst/>
              </a:prstGeom>
              <a:blipFill>
                <a:blip r:embed="rId6"/>
                <a:stretch>
                  <a:fillRect l="-3094" r="-2443" b="-13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1#目录1:5ec9fcf75?lid=d19e12436&amp;cid=d19e12436&amp;bbb=1">
                <a:hlinkClick r:id="rId7" action="ppaction://hlinksldjump"/>
              </p:cNvPr>
              <p:cNvSpPr/>
              <p:nvPr/>
            </p:nvSpPr>
            <p:spPr>
              <a:xfrm>
                <a:off x="8348472" y="2220298"/>
                <a:ext cx="3744916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要点2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项和的性质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4" name="C_1#目录1:5ec9fcf75?lid=d19e12436&amp;cid=d19e12436&amp;bbb=1">
                <a:hlinkClick r:id="rId7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2220298"/>
                <a:ext cx="3744916" cy="356616"/>
              </a:xfrm>
              <a:prstGeom prst="rect">
                <a:avLst/>
              </a:prstGeom>
              <a:blipFill>
                <a:blip r:embed="rId8"/>
                <a:stretch>
                  <a:fillRect l="-3094" b="-135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_1#目录1:5ec9fcf75?lid=11034734f&amp;cid=11034734f&amp;bbb=1">
                <a:hlinkClick r:id="rId9" action="ppaction://hlinksldjump"/>
              </p:cNvPr>
              <p:cNvSpPr/>
              <p:nvPr/>
            </p:nvSpPr>
            <p:spPr>
              <a:xfrm>
                <a:off x="8348472" y="2613490"/>
                <a:ext cx="3744916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要点3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项和最值问题的求解方法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5" name="C_1#目录1:5ec9fcf75?lid=11034734f&amp;cid=11034734f&amp;bbb=1">
                <a:hlinkClick r:id="rId9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2613490"/>
                <a:ext cx="3744916" cy="356616"/>
              </a:xfrm>
              <a:prstGeom prst="rect">
                <a:avLst/>
              </a:prstGeom>
              <a:blipFill>
                <a:blip r:embed="rId10"/>
                <a:stretch>
                  <a:fillRect l="-3094" r="-2443" b="-13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_1#目录1:5ec9fcf75?lid=45bc9066c&amp;cid=45bc9066c&amp;bbb=1">
            <a:hlinkClick r:id="rId11" action="ppaction://hlinksldjump"/>
          </p:cNvPr>
          <p:cNvSpPr/>
          <p:nvPr/>
        </p:nvSpPr>
        <p:spPr>
          <a:xfrm>
            <a:off x="4032504" y="4163908"/>
            <a:ext cx="5760720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忽视数列中为0的项致错</a:t>
            </a:r>
            <a:endParaRPr lang="en-US" altLang="zh-CN" sz="15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_1#目录1:5ec9fcf75?lid=d0ec417bd&amp;cid=d0ec417bd&amp;bbb=1">
                <a:hlinkClick r:id="rId12" action="ppaction://hlinksldjump"/>
              </p:cNvPr>
              <p:cNvSpPr/>
              <p:nvPr/>
            </p:nvSpPr>
            <p:spPr>
              <a:xfrm>
                <a:off x="8348472" y="4101084"/>
                <a:ext cx="3682163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题型1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项和的基本量的计算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7" name="C_1#目录1:5ec9fcf75?lid=d0ec417bd&amp;cid=d0ec417bd&amp;bbb=1">
                <a:hlinkClick r:id="rId12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4101084"/>
                <a:ext cx="3682163" cy="356616"/>
              </a:xfrm>
              <a:prstGeom prst="rect">
                <a:avLst/>
              </a:prstGeom>
              <a:blipFill>
                <a:blip r:embed="rId13"/>
                <a:stretch>
                  <a:fillRect l="-3146" b="-13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_1#目录1:5ec9fcf75?lid=f85c45259&amp;cid=f85c45259&amp;bbb=1">
                <a:hlinkClick r:id="rId14" action="ppaction://hlinksldjump"/>
              </p:cNvPr>
              <p:cNvSpPr/>
              <p:nvPr/>
            </p:nvSpPr>
            <p:spPr>
              <a:xfrm>
                <a:off x="8348472" y="4476382"/>
                <a:ext cx="3682163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题型2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项和的性质及应用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8" name="C_1#目录1:5ec9fcf75?lid=f85c45259&amp;cid=f85c45259&amp;bbb=1">
                <a:hlinkClick r:id="rId14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4476382"/>
                <a:ext cx="3682163" cy="356616"/>
              </a:xfrm>
              <a:prstGeom prst="rect">
                <a:avLst/>
              </a:prstGeom>
              <a:blipFill>
                <a:blip r:embed="rId15"/>
                <a:stretch>
                  <a:fillRect l="-3146" b="-135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_1#目录1:5ec9fcf75?lid=7193c2321&amp;cid=7193c2321&amp;bbb=1">
                <a:hlinkClick r:id="rId16" action="ppaction://hlinksldjump"/>
              </p:cNvPr>
              <p:cNvSpPr/>
              <p:nvPr/>
            </p:nvSpPr>
            <p:spPr>
              <a:xfrm>
                <a:off x="8348472" y="4851680"/>
                <a:ext cx="3682163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题型3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项和的最值问题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9" name="C_1#目录1:5ec9fcf75?lid=7193c2321&amp;cid=7193c2321&amp;bbb=1">
                <a:hlinkClick r:id="rId16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4851680"/>
                <a:ext cx="3682163" cy="356616"/>
              </a:xfrm>
              <a:prstGeom prst="rect">
                <a:avLst/>
              </a:prstGeom>
              <a:blipFill>
                <a:blip r:embed="rId17"/>
                <a:stretch>
                  <a:fillRect l="-3146" b="-13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_1#目录1:5ec9fcf75?lid=db2a227f7&amp;cid=db2a227f7&amp;bbb=1">
                <a:hlinkClick r:id="rId18" action="ppaction://hlinksldjump"/>
              </p:cNvPr>
              <p:cNvSpPr/>
              <p:nvPr/>
            </p:nvSpPr>
            <p:spPr>
              <a:xfrm>
                <a:off x="8348472" y="5226978"/>
                <a:ext cx="3682163" cy="3566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ctr"/>
              <a:lstStyle/>
              <a:p>
                <a:pPr marL="0" algn="l" latinLnBrk="1">
                  <a:lnSpc>
                    <a:spcPts val="2200"/>
                  </a:lnSpc>
                </a:pP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题型4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5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5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5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5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5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500" b="0" i="0" dirty="0">
                    <a:solidFill>
                      <a:srgbClr val="6565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项和</a:t>
                </a:r>
                <a:endParaRPr lang="en-US" altLang="zh-CN" sz="1500" dirty="0"/>
              </a:p>
            </p:txBody>
          </p:sp>
        </mc:Choice>
        <mc:Fallback>
          <p:sp>
            <p:nvSpPr>
              <p:cNvPr id="10" name="C_1#目录1:5ec9fcf75?lid=db2a227f7&amp;cid=db2a227f7&amp;bbb=1">
                <a:hlinkClick r:id="rId18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472" y="5226978"/>
                <a:ext cx="3682163" cy="356616"/>
              </a:xfrm>
              <a:prstGeom prst="rect">
                <a:avLst/>
              </a:prstGeom>
              <a:blipFill>
                <a:blip r:embed="rId19"/>
                <a:stretch>
                  <a:fillRect l="-3146" b="-135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_1#目录1:5ec9fcf75?lid=470c3e783&amp;cid=470c3e783&amp;bbb=1">
            <a:hlinkClick r:id="rId20" action="ppaction://hlinksldjump"/>
          </p:cNvPr>
          <p:cNvSpPr/>
          <p:nvPr/>
        </p:nvSpPr>
        <p:spPr>
          <a:xfrm>
            <a:off x="8348472" y="5602276"/>
            <a:ext cx="3682163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题型5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数列求和</a:t>
            </a:r>
            <a:endParaRPr lang="en-US" altLang="zh-CN" sz="1500" dirty="0"/>
          </a:p>
        </p:txBody>
      </p:sp>
      <p:sp>
        <p:nvSpPr>
          <p:cNvPr id="12" name="C_1#目录1:5ec9fcf75?lid=b9928d56f&amp;cid=b9928d56f&amp;bbb=1">
            <a:hlinkClick r:id="rId21" action="ppaction://hlinksldjump"/>
          </p:cNvPr>
          <p:cNvSpPr/>
          <p:nvPr/>
        </p:nvSpPr>
        <p:spPr>
          <a:xfrm>
            <a:off x="8348472" y="5977576"/>
            <a:ext cx="3682163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algn="l" latinLnBrk="1">
              <a:lnSpc>
                <a:spcPts val="2200"/>
              </a:lnSpc>
            </a:pP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题型6</a:t>
            </a:r>
            <a:r>
              <a:rPr lang="en-US" altLang="zh-CN" sz="15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500" b="0" i="0" dirty="0">
                <a:solidFill>
                  <a:srgbClr val="6565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数列求和在传统文化中的应用</a:t>
            </a:r>
            <a:endParaRPr lang="en-US" altLang="zh-CN" sz="1500" dirty="0"/>
          </a:p>
        </p:txBody>
      </p:sp>
      <p:pic>
        <p:nvPicPr>
          <p:cNvPr id="13" name="O_0#目录1:5ec9fcf75.fixed?vcp=1&amp;color=36,64,97&amp;tib=255,255,255&amp;bt=1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32504" y="987552"/>
            <a:ext cx="768096" cy="768096"/>
          </a:xfrm>
          <a:prstGeom prst="rect">
            <a:avLst/>
          </a:prstGeom>
        </p:spPr>
      </p:pic>
      <p:pic>
        <p:nvPicPr>
          <p:cNvPr id="14" name="O_0#目录1:5ec9fcf75.fixed?vcp=1&amp;color=36,64,97&amp;tib=255,255,255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48472" y="987552"/>
            <a:ext cx="768096" cy="768096"/>
          </a:xfrm>
          <a:prstGeom prst="rect">
            <a:avLst/>
          </a:prstGeom>
        </p:spPr>
      </p:pic>
      <p:pic>
        <p:nvPicPr>
          <p:cNvPr id="15" name="O_0#目录1:5ec9fcf75.fixed?vcp=1&amp;color=36,64,97&amp;tib=255,255,255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32504" y="3374136"/>
            <a:ext cx="768096" cy="768096"/>
          </a:xfrm>
          <a:prstGeom prst="rect">
            <a:avLst/>
          </a:prstGeom>
        </p:spPr>
      </p:pic>
      <p:pic>
        <p:nvPicPr>
          <p:cNvPr id="16" name="O_0#目录1:5ec9fcf75.fixed?vcp=1&amp;color=36,64,97&amp;tib=255,255,255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48472" y="3374136"/>
            <a:ext cx="768096" cy="768096"/>
          </a:xfrm>
          <a:prstGeom prst="rect">
            <a:avLst/>
          </a:prstGeom>
        </p:spPr>
      </p:pic>
      <p:pic>
        <p:nvPicPr>
          <p:cNvPr id="17" name="O_0#目录1:5ec9fcf75.fixed?vcp=1&amp;color=36,64,97&amp;tib=255,255,255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32504" y="5522976"/>
            <a:ext cx="768096" cy="768096"/>
          </a:xfrm>
          <a:prstGeom prst="rect">
            <a:avLst/>
          </a:prstGeom>
        </p:spPr>
      </p:pic>
      <p:sp>
        <p:nvSpPr>
          <p:cNvPr id="18" name="O_0#目录1:5ec9fcf75.fixed?vcp=1&amp;color=255,255,255&amp;bbb=1"/>
          <p:cNvSpPr/>
          <p:nvPr/>
        </p:nvSpPr>
        <p:spPr>
          <a:xfrm>
            <a:off x="4032504" y="987552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19" name="O_0#目录1:5ec9fcf75.fixed?vcp=1&amp;color=255,255,255&amp;bbb=1"/>
          <p:cNvSpPr/>
          <p:nvPr/>
        </p:nvSpPr>
        <p:spPr>
          <a:xfrm>
            <a:off x="8348472" y="987552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20" name="O_0#目录1:5ec9fcf75.fixed?vcp=1&amp;color=255,255,255&amp;bbb=1"/>
          <p:cNvSpPr/>
          <p:nvPr/>
        </p:nvSpPr>
        <p:spPr>
          <a:xfrm>
            <a:off x="4032504" y="3374136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21" name="O_0#目录1:5ec9fcf75.fixed?vcp=1&amp;color=255,255,255&amp;bbb=1"/>
          <p:cNvSpPr/>
          <p:nvPr/>
        </p:nvSpPr>
        <p:spPr>
          <a:xfrm>
            <a:off x="8348472" y="3374136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22" name="O_0#目录1:5ec9fcf75.fixed?vcp=1&amp;color=255,255,255&amp;bbb=1"/>
          <p:cNvSpPr/>
          <p:nvPr/>
        </p:nvSpPr>
        <p:spPr>
          <a:xfrm>
            <a:off x="4032504" y="5522976"/>
            <a:ext cx="768096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23" name="O_0#目录1:5ec9fcf75.fixed?lid=5ec9fcf75&amp;vcp=1&amp;color=0,55,96&amp;bbb=1">
            <a:hlinkClick r:id="rId3" action="ppaction://hlinksldjump"/>
          </p:cNvPr>
          <p:cNvSpPr/>
          <p:nvPr/>
        </p:nvSpPr>
        <p:spPr>
          <a:xfrm>
            <a:off x="4965192" y="1133856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知识绘</a:t>
            </a:r>
            <a:endParaRPr lang="en-US" altLang="zh-CN" sz="2400" dirty="0"/>
          </a:p>
        </p:txBody>
      </p:sp>
      <p:sp>
        <p:nvSpPr>
          <p:cNvPr id="24" name="O_0#目录1:5ec9fcf75.fixed?lid=681947981&amp;vcp=1&amp;color=0,55,96&amp;bbb=1">
            <a:hlinkClick r:id="rId5" action="ppaction://hlinksldjump"/>
          </p:cNvPr>
          <p:cNvSpPr/>
          <p:nvPr/>
        </p:nvSpPr>
        <p:spPr>
          <a:xfrm>
            <a:off x="9290304" y="1133856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重难斩</a:t>
            </a:r>
            <a:endParaRPr lang="en-US" altLang="zh-CN" sz="2400" dirty="0"/>
          </a:p>
        </p:txBody>
      </p:sp>
      <p:sp>
        <p:nvSpPr>
          <p:cNvPr id="25" name="O_0#目录1:5ec9fcf75.fixed?lid=1a0982f7c&amp;vcp=1&amp;color=0,55,96&amp;bbb=1">
            <a:hlinkClick r:id="rId11" action="ppaction://hlinksldjump"/>
          </p:cNvPr>
          <p:cNvSpPr/>
          <p:nvPr/>
        </p:nvSpPr>
        <p:spPr>
          <a:xfrm>
            <a:off x="4965192" y="3520440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易错记</a:t>
            </a:r>
            <a:endParaRPr lang="en-US" altLang="zh-CN" sz="2400" dirty="0"/>
          </a:p>
        </p:txBody>
      </p:sp>
      <p:sp>
        <p:nvSpPr>
          <p:cNvPr id="26" name="O_0#目录1:5ec9fcf75.fixed?lid=0cece6548&amp;vcp=1&amp;color=0,55,96&amp;bbb=1">
            <a:hlinkClick r:id="rId12" action="ppaction://hlinksldjump"/>
          </p:cNvPr>
          <p:cNvSpPr/>
          <p:nvPr/>
        </p:nvSpPr>
        <p:spPr>
          <a:xfrm>
            <a:off x="9290304" y="3520440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题型诀</a:t>
            </a:r>
            <a:endParaRPr lang="en-US" altLang="zh-CN" sz="2400" dirty="0"/>
          </a:p>
        </p:txBody>
      </p:sp>
      <p:sp>
        <p:nvSpPr>
          <p:cNvPr id="27" name="O_0#目录1:5ec9fcf75.fixed?lid=8f5c3527a&amp;vcp=1&amp;color=0,55,96&amp;bbb=1">
            <a:hlinkClick r:id="rId24" action="ppaction://hlinksldjump"/>
          </p:cNvPr>
          <p:cNvSpPr/>
          <p:nvPr/>
        </p:nvSpPr>
        <p:spPr>
          <a:xfrm>
            <a:off x="4965192" y="5669280"/>
            <a:ext cx="1261872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003760"/>
                </a:solidFill>
                <a:latin typeface="印品黑体" pitchFamily="34" charset="0"/>
                <a:ea typeface="印品黑体" pitchFamily="34" charset="-122"/>
                <a:cs typeface="印品黑体" pitchFamily="34" charset="-120"/>
              </a:rPr>
              <a:t>巩固练</a:t>
            </a: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7_1#91a034fbd?vaa=1&amp;vcp=1&amp;vop=1&amp;pid=f85c45259&amp;color=36,64,97&amp;bt=1&amp;bbb=1&amp;hb=1"/>
              <p:cNvSpPr/>
              <p:nvPr/>
            </p:nvSpPr>
            <p:spPr>
              <a:xfrm>
                <a:off x="539496" y="1777893"/>
                <a:ext cx="11109960" cy="8210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均为等差数列，其前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使得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为整数的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值个数为</a:t>
                </a:r>
                <a:r>
                  <a:rPr lang="en-US" altLang="zh-CN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147_1#91a034fbd?vaa=1&amp;vcp=1&amp;vop=1&amp;pid=f85c45259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77893"/>
                <a:ext cx="11109960" cy="821055"/>
              </a:xfrm>
              <a:prstGeom prst="rect">
                <a:avLst/>
              </a:prstGeom>
              <a:blipFill>
                <a:blip r:embed="rId3"/>
                <a:stretch>
                  <a:fillRect l="-1317" r="-384" b="-179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49_1#91a034fbd.blank?vaa=1&amp;vcp=1&amp;vop=1&amp;pid=f85c45259&amp;color=36,64,97&amp;vpa=29&amp;bbb=1&amp;rh=30.65504"/>
              <p:cNvSpPr/>
              <p:nvPr/>
            </p:nvSpPr>
            <p:spPr>
              <a:xfrm>
                <a:off x="9458451" y="1712042"/>
                <a:ext cx="214313" cy="38931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49_1#91a034fbd.blank?vaa=1&amp;vcp=1&amp;vop=1&amp;pid=f85c45259&amp;color=36,64,97&amp;vpa=29&amp;bbb=1&amp;rh=30.65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8451" y="1712042"/>
                <a:ext cx="214313" cy="389319"/>
              </a:xfrm>
              <a:prstGeom prst="rect">
                <a:avLst/>
              </a:prstGeom>
              <a:blipFill>
                <a:blip r:embed="rId4"/>
                <a:stretch>
                  <a:fillRect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50_1#91a034fbd.blank?vaa=1&amp;vcp=1&amp;vop=1&amp;pid=f85c45259&amp;color=36,64,97&amp;vpa=30"/>
          <p:cNvSpPr/>
          <p:nvPr/>
        </p:nvSpPr>
        <p:spPr>
          <a:xfrm>
            <a:off x="1459452" y="2196358"/>
            <a:ext cx="280988" cy="3541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endParaRPr lang="en-US" altLang="zh-CN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48_1#91a034fbd?vaa=1&amp;vcp=1&amp;vop=1&amp;pid=f85c45259&amp;color=36,64,97&amp;bbb=1"/>
              <p:cNvSpPr/>
              <p:nvPr/>
            </p:nvSpPr>
            <p:spPr>
              <a:xfrm>
                <a:off x="539496" y="2611266"/>
                <a:ext cx="11109960" cy="2717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由等差数列的性质可得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21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21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21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21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21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3×21+1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21+3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为整数，则4能被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整除，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+1≥2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或3，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以使得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为整数的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值个数为2.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B_7_AS.148_1#91a034fbd?vaa=1&amp;vcp=1&amp;vop=1&amp;pid=f85c45259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11266"/>
                <a:ext cx="11109960" cy="2717800"/>
              </a:xfrm>
              <a:prstGeom prst="rect">
                <a:avLst/>
              </a:prstGeom>
              <a:blipFill>
                <a:blip r:embed="rId5"/>
                <a:stretch>
                  <a:fillRect l="-1317" b="-17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0d2f480?vcp=1&amp;pid=0cece6548&amp;color=0,55,96&amp;bt=1&amp;bbb=1"/>
          <p:cNvSpPr/>
          <p:nvPr/>
        </p:nvSpPr>
        <p:spPr>
          <a:xfrm>
            <a:off x="539496" y="828000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高分进阶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_6_BD#7193c2321?vcp=1&amp;pid=d70d2f480&amp;color=101,101,255&amp;bbb=1"/>
              <p:cNvSpPr/>
              <p:nvPr/>
            </p:nvSpPr>
            <p:spPr>
              <a:xfrm>
                <a:off x="539496" y="1364144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题型3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等差数列前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项和的最值问题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3" name="C_6_BD#7193c2321?vcp=1&amp;pid=d70d2f480&amp;color=101,101,255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4144"/>
                <a:ext cx="11109960" cy="703072"/>
              </a:xfrm>
              <a:prstGeom prst="rect">
                <a:avLst/>
              </a:prstGeom>
              <a:blipFill>
                <a:blip r:embed="rId3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52_1#905ec3311?vcp=1&amp;vop=1&amp;pid=7193c2321&amp;color=36,64,97&amp;bbb=1"/>
              <p:cNvSpPr/>
              <p:nvPr/>
            </p:nvSpPr>
            <p:spPr>
              <a:xfrm>
                <a:off x="539496" y="1859496"/>
                <a:ext cx="11109960" cy="356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例5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7_BD.152_1#905ec3311?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9496"/>
                <a:ext cx="11109960" cy="356235"/>
              </a:xfrm>
              <a:prstGeom prst="rect">
                <a:avLst/>
              </a:prstGeom>
              <a:blipFill>
                <a:blip r:embed="rId4"/>
                <a:stretch>
                  <a:fillRect l="-1317" b="-431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53_1#06eba7f94?vcp=1&amp;vop=1&amp;pid=905ec3311&amp;color=36,64,97&amp;bbb=1"/>
              <p:cNvSpPr/>
              <p:nvPr/>
            </p:nvSpPr>
            <p:spPr>
              <a:xfrm>
                <a:off x="539496" y="226481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153_1#06eba7f94?vcp=1&amp;vop=1&amp;pid=905ec331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64814"/>
                <a:ext cx="11109960" cy="363665"/>
              </a:xfrm>
              <a:prstGeom prst="rect">
                <a:avLst/>
              </a:prstGeom>
              <a:blipFill>
                <a:blip r:embed="rId5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54_1#06eba7f94?vcp=1&amp;vop=1&amp;pid=905ec3311&amp;color=36,64,97&amp;bbb=1"/>
              <p:cNvSpPr/>
              <p:nvPr/>
            </p:nvSpPr>
            <p:spPr>
              <a:xfrm>
                <a:off x="539496" y="2638131"/>
                <a:ext cx="11109960" cy="23410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:endParaRPr lang="en-US" altLang="zh-CN" sz="1800" dirty="0"/>
              </a:p>
              <a:p>
                <a:pPr latinLnBrk="1">
                  <a:lnSpc>
                    <a:spcPts val="108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12×11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13×12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+66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      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+78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24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,−3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154_1#06eba7f94?vcp=1&amp;vop=1&amp;pid=905ec331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8131"/>
                <a:ext cx="11109960" cy="2341055"/>
              </a:xfrm>
              <a:prstGeom prst="rect">
                <a:avLst/>
              </a:prstGeom>
              <a:blipFill>
                <a:blip r:embed="rId6"/>
                <a:stretch>
                  <a:fillRect l="-1317" b="-31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55_1#cc0fb5ccb?vcp=1&amp;vop=1&amp;pid=905ec3311&amp;color=36,64,97&amp;bt=1&amp;bbb=1"/>
          <p:cNvSpPr/>
          <p:nvPr/>
        </p:nvSpPr>
        <p:spPr>
          <a:xfrm>
            <a:off x="539496" y="1051514"/>
            <a:ext cx="11109960" cy="363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该数列的前几项和最大？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56_1#cc0fb5ccb?vcp=1&amp;vop=1&amp;pid=905ec3311&amp;color=36,64,97&amp;bbb=1&amp;hb=1"/>
              <p:cNvSpPr/>
              <p:nvPr/>
            </p:nvSpPr>
            <p:spPr>
              <a:xfrm>
                <a:off x="539496" y="1425149"/>
                <a:ext cx="11109960" cy="4532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【解】方法一：由题意可得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为递减数列.由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，可知在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1≤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，必存在自然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，使得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，此时对应的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也为最大值）就是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中的最大值.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=6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6</m:t>
                                    </m:r>
                                  </m:sub>
                                </m:s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7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       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13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=13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7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&lt;0,</m:t>
                            </m:r>
                          </m:e>
                        </m:eqAr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前6项和最大.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：由（1）知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,解关于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的不等式组</a:t>
                </a:r>
                <a:endParaRPr lang="en-US" altLang="zh-CN" sz="1800" dirty="0"/>
              </a:p>
              <a:p>
                <a:pPr latinLnBrk="1">
                  <a:lnSpc>
                    <a:spcPts val="88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−3</m:t>
                                </m:r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−2</m:t>
                                </m:r>
                              </m:e>
                            </m: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≤3−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      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≥2−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&lt;3+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&gt;2+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24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den>
                        </m:f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.故当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最大，即前6项和最大.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8_AN.156_1#cc0fb5ccb?vcp=1&amp;vop=1&amp;pid=905ec3311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25149"/>
                <a:ext cx="11109960" cy="4532440"/>
              </a:xfrm>
              <a:prstGeom prst="rect">
                <a:avLst/>
              </a:prstGeom>
              <a:blipFill>
                <a:blip r:embed="rId3"/>
                <a:stretch>
                  <a:fillRect l="-1317" r="-2689" b="-30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56_2#cc0fb5ccb?vcp=1&amp;vop=1&amp;pid=905ec3311&amp;color=36,64,97&amp;bt=1&amp;bbb=1"/>
              <p:cNvSpPr/>
              <p:nvPr/>
            </p:nvSpPr>
            <p:spPr>
              <a:xfrm>
                <a:off x="539496" y="2805417"/>
                <a:ext cx="11109960" cy="14306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方法三：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[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24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den>
                            </m:f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12−</m:t>
                                </m:r>
                                <m:f>
                                  <m:f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𝑑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&lt;−3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6&lt;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24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最大，即前6项和最大.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AN.156_2#cc0fb5ccb?vcp=1&amp;vop=1&amp;pid=905ec3311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5417"/>
                <a:ext cx="11109960" cy="1430655"/>
              </a:xfrm>
              <a:prstGeom prst="rect">
                <a:avLst/>
              </a:prstGeom>
              <a:blipFill>
                <a:blip r:embed="rId3"/>
                <a:stretch>
                  <a:fillRect l="-1317" b="-102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EX.157_1#905ec3311?vcp=1&amp;vop=1&amp;pid=7193c2321&amp;color=36,64,97&amp;bt=1&amp;bbb=1&amp;hb=1"/>
              <p:cNvSpPr/>
              <p:nvPr/>
            </p:nvSpPr>
            <p:spPr>
              <a:xfrm>
                <a:off x="539496" y="828000"/>
                <a:ext cx="11109960" cy="7065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【思路分析】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的取值范围，需把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转化成关于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的表达式，利用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范围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；（2）可从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是递减数列或二次函数最值等不同方向出发去解决.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EX.157_1#905ec3311?vcp=1&amp;vop=1&amp;pid=7193c2321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706565"/>
              </a:xfrm>
              <a:prstGeom prst="rect">
                <a:avLst/>
              </a:prstGeom>
              <a:blipFill>
                <a:blip r:embed="rId3"/>
                <a:stretch>
                  <a:fillRect l="-1317" t="-1724" r="-1153" b="-189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EX.158_1#905ec3311?vcp=1&amp;vop=1&amp;pid=7193c2321&amp;color=36,64,97&amp;bbb=1&amp;hb=1"/>
              <p:cNvSpPr/>
              <p:nvPr/>
            </p:nvSpPr>
            <p:spPr>
              <a:xfrm>
                <a:off x="539496" y="1543138"/>
                <a:ext cx="11109960" cy="46562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【关键点拨】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方法一和方法二主要利用了数列单调性的思路，可知当一个数列递减，且第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项为非负数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，第</a:t>
                </a:r>
              </a:p>
              <a:p>
                <a:pPr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项为负数时，一定会有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都是非负数，而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都是负数这一情形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，显然当</a:t>
                </a:r>
              </a:p>
              <a:p>
                <a:pPr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最大（当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也最大）.方法三是利用二次函数求最值的思想，但需注意，由于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取正整数，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不一定是在抛物线的顶点处取得最值，而可能是在离顶点最近的横坐标取整数的点处取得最值.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方法总结】求等差数列前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的最大（小）值的常用方法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1）通项法</a:t>
                </a:r>
                <a:endParaRPr lang="en-US" altLang="zh-CN" sz="1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必有最大值，其中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可用不等式组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来确定；</a:t>
                </a:r>
                <a:endParaRPr lang="en-US" altLang="zh-CN" sz="1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必有最小值，其中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可用不等式组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来确定.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2）二次函数法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时可用求二次函数最值的方法来求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的最值，其中，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的值可由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及二次函数图象的对称性来确定.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7_EX.158_1#905ec3311?vcp=1&amp;vop=1&amp;pid=7193c2321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3138"/>
                <a:ext cx="11109960" cy="4656265"/>
              </a:xfrm>
              <a:prstGeom prst="rect">
                <a:avLst/>
              </a:prstGeom>
              <a:blipFill>
                <a:blip r:embed="rId4"/>
                <a:stretch>
                  <a:fillRect l="-1317" t="-262" r="-2744" b="-30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59_1#230076310?vaa=1&amp;vcp=1&amp;vop=1&amp;pid=7193c2321&amp;color=36,64,97&amp;bt=1&amp;bbb=1"/>
              <p:cNvSpPr/>
              <p:nvPr/>
            </p:nvSpPr>
            <p:spPr>
              <a:xfrm>
                <a:off x="539496" y="255697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−9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项和取得最小值时，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59_1#230076310?vaa=1&amp;vcp=1&amp;vop=1&amp;pid=7193c2321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697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61_1#230076310.bracket?vaa=1&amp;vcp=1&amp;vop=1&amp;pid=7193c2321&amp;color=36,64,97&amp;vpa=31"/>
          <p:cNvSpPr/>
          <p:nvPr/>
        </p:nvSpPr>
        <p:spPr>
          <a:xfrm>
            <a:off x="7599045" y="2636474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159_2#230076310.choices?vaa=1&amp;vcp=1&amp;vop=1&amp;pid=7193c2321&amp;color=36,64,97&amp;bbb=1"/>
          <p:cNvSpPr/>
          <p:nvPr/>
        </p:nvSpPr>
        <p:spPr>
          <a:xfrm>
            <a:off x="539496" y="2929082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672715" algn="l"/>
                <a:tab pos="5320030" algn="l"/>
                <a:tab pos="831024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.4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.4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或5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.5或6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60_1#230076310?vaa=1&amp;vcp=1&amp;vop=1&amp;pid=7193c2321&amp;color=36,64,97&amp;bbb=1"/>
              <p:cNvSpPr/>
              <p:nvPr/>
            </p:nvSpPr>
            <p:spPr>
              <a:xfrm>
                <a:off x="539496" y="3293572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−9&gt;0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∈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1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𝐍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，则在等差数列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项和取得最小值.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60_1#230076310?vaa=1&amp;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93572"/>
                <a:ext cx="11109960" cy="1192340"/>
              </a:xfrm>
              <a:prstGeom prst="rect">
                <a:avLst/>
              </a:prstGeom>
              <a:blipFill>
                <a:blip r:embed="rId4"/>
                <a:stretch>
                  <a:fillRect l="-1317" b="-117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63_1#4729b00c7?vaa=1&amp;vcp=1&amp;vop=1&amp;pid=7193c2321&amp;color=36,64,97&amp;bt=1&amp;bbb=1&amp;hb=1"/>
              <p:cNvSpPr/>
              <p:nvPr/>
            </p:nvSpPr>
            <p:spPr>
              <a:xfrm>
                <a:off x="539496" y="1063135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，则下列说法正确的有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63_1#4729b00c7?vaa=1&amp;vcp=1&amp;vop=1&amp;pid=7193c2321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3135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65_1#4729b00c7.bracket?vaa=1&amp;vcp=1&amp;vop=1&amp;pid=7193c2321&amp;color=36,64,97&amp;vpa=32&amp;bbb=1"/>
          <p:cNvSpPr/>
          <p:nvPr/>
        </p:nvSpPr>
        <p:spPr>
          <a:xfrm>
            <a:off x="688721" y="1559070"/>
            <a:ext cx="7223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63_2#4729b00c7.choices?vaa=1&amp;vcp=1&amp;vop=1&amp;pid=7193c2321&amp;color=36,64,97&amp;bbb=1"/>
              <p:cNvSpPr/>
              <p:nvPr/>
            </p:nvSpPr>
            <p:spPr>
              <a:xfrm>
                <a:off x="539496" y="1839740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  <a:tabLst>
                    <a:tab pos="566293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中的最大项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中的最大项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  <a:p>
                <a:pPr latinLnBrk="1">
                  <a:lnSpc>
                    <a:spcPts val="3100"/>
                  </a:lnSpc>
                  <a:tabLst>
                    <a:tab pos="5662930" algn="l"/>
                  </a:tabLst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的最大值为13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7_BD.163_2#4729b00c7.choices?vaa=1&amp;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9740"/>
                <a:ext cx="11109960" cy="770255"/>
              </a:xfrm>
              <a:prstGeom prst="rect">
                <a:avLst/>
              </a:prstGeom>
              <a:blipFill>
                <a:blip r:embed="rId4"/>
                <a:stretch>
                  <a:fillRect l="-1317" b="-182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64_1#4729b00c7?vaa=1&amp;vcp=1&amp;vop=1&amp;pid=7193c2321&amp;color=36,64,97&amp;bbb=1&amp;hb=1"/>
              <p:cNvSpPr/>
              <p:nvPr/>
            </p:nvSpPr>
            <p:spPr>
              <a:xfrm>
                <a:off x="539496" y="2621425"/>
                <a:ext cx="11109960" cy="2932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∴5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5×4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9×8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−14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.对于A，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−14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−7</m:t>
                            </m:r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−49]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取最大值，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中的最大项，故选项A正确；对于B，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是递减数列，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中的最大项为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，故选项B错误；对于C，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−14×14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故选项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C正确；对于D，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−14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−14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zh-CN" altLang="en-US" b="0" i="0" kern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0&lt;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&lt;14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的最大值为13，故选项D正确.故选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64_1#4729b00c7?vaa=1&amp;vcp=1&amp;vop=1&amp;pid=7193c2321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21425"/>
                <a:ext cx="11109960" cy="2932240"/>
              </a:xfrm>
              <a:prstGeom prst="rect">
                <a:avLst/>
              </a:prstGeom>
              <a:blipFill>
                <a:blip r:embed="rId5"/>
                <a:stretch>
                  <a:fillRect l="-1317" r="-3074" b="-4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67_1#8ff325ca6?vaa=1&amp;vcp=1&amp;vop=1&amp;pid=7193c2321&amp;color=36,64,97&amp;bt=1&amp;bbb=1&amp;hb=1"/>
              <p:cNvSpPr/>
              <p:nvPr/>
            </p:nvSpPr>
            <p:spPr>
              <a:xfrm>
                <a:off x="539496" y="1874919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[安徽部分学校2025高二期中]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67_1#8ff325ca6?vaa=1&amp;vcp=1&amp;vop=1&amp;pid=7193c2321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4919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r="-878" b="-182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69_1#8ff325ca6.bracket?vaa=1&amp;vcp=1&amp;vop=1&amp;pid=7193c2321&amp;color=36,64,97&amp;vpa=33&amp;bbb=1"/>
          <p:cNvSpPr/>
          <p:nvPr/>
        </p:nvSpPr>
        <p:spPr>
          <a:xfrm>
            <a:off x="688721" y="2373140"/>
            <a:ext cx="7223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ABD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67_2#8ff325ca6.choices?vaa=1&amp;vcp=1&amp;vop=1&amp;pid=7193c2321&amp;color=36,64,97&amp;bbb=1"/>
              <p:cNvSpPr/>
              <p:nvPr/>
            </p:nvSpPr>
            <p:spPr>
              <a:xfrm>
                <a:off x="539496" y="2691973"/>
                <a:ext cx="11109960" cy="356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609215" algn="l"/>
                    <a:tab pos="5091430" algn="l"/>
                    <a:tab pos="832294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167_2#8ff325ca6.choices?vaa=1&amp;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91973"/>
                <a:ext cx="11109960" cy="356235"/>
              </a:xfrm>
              <a:prstGeom prst="rect">
                <a:avLst/>
              </a:prstGeom>
              <a:blipFill>
                <a:blip r:embed="rId4"/>
                <a:stretch>
                  <a:fillRect l="-1317" b="-413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68_1#8ff325ca6?vaa=1&amp;vcp=1&amp;vop=1&amp;pid=7193c2321&amp;color=36,64,97&amp;bbb=1"/>
              <p:cNvSpPr/>
              <p:nvPr/>
            </p:nvSpPr>
            <p:spPr>
              <a:xfrm>
                <a:off x="539496" y="3052590"/>
                <a:ext cx="11109960" cy="21067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11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，故A正确；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，故B正确；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结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合等差数列性质可知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&gt;⋯&gt;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&gt;⋯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最大，故C错误；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，故D正确.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ABD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68_1#8ff325ca6?vaa=1&amp;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590"/>
                <a:ext cx="11109960" cy="2106740"/>
              </a:xfrm>
              <a:prstGeom prst="rect">
                <a:avLst/>
              </a:prstGeom>
              <a:blipFill>
                <a:blip r:embed="rId5"/>
                <a:stretch>
                  <a:fillRect l="-1317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71_1#7476d5b33?vaa=1&amp;vcp=1&amp;vop=1&amp;pid=7193c2321&amp;color=36,64,97&amp;bt=1&amp;bbb=1&amp;hb=1"/>
              <p:cNvSpPr/>
              <p:nvPr/>
            </p:nvSpPr>
            <p:spPr>
              <a:xfrm>
                <a:off x="539496" y="1958231"/>
                <a:ext cx="11109960" cy="7702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，则使得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的正整数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71_1#7476d5b33?vaa=1&amp;vcp=1&amp;vop=1&amp;pid=7193c2321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58231"/>
                <a:ext cx="11109960" cy="770255"/>
              </a:xfrm>
              <a:prstGeom prst="rect">
                <a:avLst/>
              </a:prstGeom>
              <a:blipFill>
                <a:blip r:embed="rId3"/>
                <a:stretch>
                  <a:fillRect l="-1317" r="-120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73_1#7476d5b33.bracket?vaa=1&amp;vcp=1&amp;vop=1&amp;pid=7193c2321&amp;color=36,64,97&amp;vpa=34"/>
          <p:cNvSpPr/>
          <p:nvPr/>
        </p:nvSpPr>
        <p:spPr>
          <a:xfrm>
            <a:off x="930021" y="2458738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171_2#7476d5b33.choices?vaa=1&amp;vcp=1&amp;vop=1&amp;pid=7193c2321&amp;color=36,64,97&amp;bbb=1"/>
          <p:cNvSpPr/>
          <p:nvPr/>
        </p:nvSpPr>
        <p:spPr>
          <a:xfrm>
            <a:off x="539496" y="2778333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B.17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C.18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.19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72_1#7476d5b33?vaa=1&amp;vcp=1&amp;vop=1&amp;pid=7193c2321&amp;color=36,64,97&amp;bbb=1&amp;hb=1"/>
              <p:cNvSpPr/>
              <p:nvPr/>
            </p:nvSpPr>
            <p:spPr>
              <a:xfrm>
                <a:off x="539496" y="3151650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因为在等差数列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18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)=19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，则使得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的正整数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19. 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故选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72_1#7476d5b33?vaa=1&amp;vcp=1&amp;vop=1&amp;pid=7193c2321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1650"/>
                <a:ext cx="11109960" cy="1611440"/>
              </a:xfrm>
              <a:prstGeom prst="rect">
                <a:avLst/>
              </a:prstGeom>
              <a:blipFill>
                <a:blip r:embed="rId4"/>
                <a:stretch>
                  <a:fillRect l="-1317" r="-878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75_1#cbeaf7d61?vaa=1&amp;vcp=1&amp;vop=1&amp;pid=7193c2321&amp;color=36,64,97&amp;bt=1&amp;bbb=1"/>
              <p:cNvSpPr/>
              <p:nvPr/>
            </p:nvSpPr>
            <p:spPr>
              <a:xfrm>
                <a:off x="539496" y="1696230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5-5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中最大的项为(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75_1#cbeaf7d61?vaa=1&amp;vcp=1&amp;vop=1&amp;pid=7193c2321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6230"/>
                <a:ext cx="11109960" cy="469900"/>
              </a:xfrm>
              <a:prstGeom prst="rect">
                <a:avLst/>
              </a:prstGeom>
              <a:blipFill>
                <a:blip r:embed="rId3"/>
                <a:stretch>
                  <a:fillRect l="-1317" b="-10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77_1#cbeaf7d61.bracket?vaa=1&amp;vcp=1&amp;vop=1&amp;pid=7193c2321&amp;color=36,64,97&amp;vpa=35"/>
          <p:cNvSpPr/>
          <p:nvPr/>
        </p:nvSpPr>
        <p:spPr>
          <a:xfrm>
            <a:off x="9779381" y="1905272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75_2#cbeaf7d61.choices?vaa=1&amp;vcp=1&amp;vop=1&amp;pid=7193c2321&amp;color=36,64,97&amp;bbb=1"/>
              <p:cNvSpPr/>
              <p:nvPr/>
            </p:nvSpPr>
            <p:spPr>
              <a:xfrm>
                <a:off x="539496" y="2172162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  <a:tabLst>
                    <a:tab pos="2821940" algn="l"/>
                    <a:tab pos="5618480" algn="l"/>
                    <a:tab pos="841502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175_2#cbeaf7d61.choices?vaa=1&amp;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2162"/>
                <a:ext cx="11109960" cy="469900"/>
              </a:xfrm>
              <a:prstGeom prst="rect">
                <a:avLst/>
              </a:prstGeom>
              <a:blipFill>
                <a:blip r:embed="rId4"/>
                <a:stretch>
                  <a:fillRect l="-1317" b="-10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76_1#cbeaf7d61?vaa=1&amp;vcp=1&amp;vop=1&amp;pid=7193c2321&amp;color=36,64,97&amp;bbb=1"/>
              <p:cNvSpPr/>
              <p:nvPr/>
            </p:nvSpPr>
            <p:spPr>
              <a:xfrm>
                <a:off x="539496" y="2654000"/>
                <a:ext cx="11109960" cy="2349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=14×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为递减数列，所以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的前7项大于0，且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递增，后6项小于0,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取最小正值时，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有最大值，即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最大.故选B.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76_1#cbeaf7d61?vaa=1&amp;vcp=1&amp;vop=1&amp;pid=7193c232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54000"/>
                <a:ext cx="11109960" cy="2349500"/>
              </a:xfrm>
              <a:prstGeom prst="rect">
                <a:avLst/>
              </a:prstGeom>
              <a:blipFill>
                <a:blip r:embed="rId5"/>
                <a:stretch>
                  <a:fillRect l="-1317" b="-20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5ec9fcf75?vcp=1&amp;pid=42f8debe2&amp;color=36,64,97&amp;tib=255,255,255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828000"/>
            <a:ext cx="603504" cy="694944"/>
          </a:xfrm>
          <a:prstGeom prst="rect">
            <a:avLst/>
          </a:prstGeom>
        </p:spPr>
      </p:pic>
      <p:sp>
        <p:nvSpPr>
          <p:cNvPr id="3" name="C_4_BD#5ec9fcf75?vcp=1&amp;pid=42f8debe2&amp;color=61,88,159&amp;bbb=1"/>
          <p:cNvSpPr/>
          <p:nvPr/>
        </p:nvSpPr>
        <p:spPr>
          <a:xfrm>
            <a:off x="1252728" y="946872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知识绘</a:t>
            </a:r>
            <a:endParaRPr lang="en-US" altLang="zh-CN" sz="2400" dirty="0">
              <a:solidFill>
                <a:srgbClr val="3D589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_5_BD#ce35305c5?vcp=1&amp;pid=5ec9fcf75&amp;color=101,101,255&amp;bbb=1"/>
              <p:cNvSpPr/>
              <p:nvPr/>
            </p:nvSpPr>
            <p:spPr>
              <a:xfrm>
                <a:off x="539496" y="1469096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知识点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等差数列的前</a:t>
                </a:r>
                <a14:m>
                  <m:oMath xmlns:m="http://schemas.openxmlformats.org/officeDocument/2006/math">
                    <m:r>
                      <a:rPr lang="en-US" altLang="zh-CN" sz="22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项求和公式及其推导</a:t>
                </a:r>
                <a:endParaRPr lang="en-US" altLang="zh-CN" sz="2200" dirty="0">
                  <a:solidFill>
                    <a:srgbClr val="6565FF"/>
                  </a:solidFill>
                </a:endParaRPr>
              </a:p>
            </p:txBody>
          </p:sp>
        </mc:Choice>
        <mc:Fallback xmlns="">
          <p:sp>
            <p:nvSpPr>
              <p:cNvPr id="4" name="C_5_BD#ce35305c5?vcp=1&amp;pid=5ec9fcf75&amp;color=101,101,255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9096"/>
                <a:ext cx="11109960" cy="703072"/>
              </a:xfrm>
              <a:prstGeom prst="rect">
                <a:avLst/>
              </a:prstGeom>
              <a:blipFill>
                <a:blip r:embed="rId4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_1#0c2dd2148?vaa=1&amp;vcp=1&amp;vop=1&amp;pid=6d52b636d&amp;color=36,64,97&amp;bbb=1"/>
              <p:cNvSpPr/>
              <p:nvPr/>
            </p:nvSpPr>
            <p:spPr>
              <a:xfrm>
                <a:off x="539496" y="1967667"/>
                <a:ext cx="11109960" cy="3918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示例1（1）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，0，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前10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项的和为(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5" name="QC_7_BD.1_1#0c2dd2148?vaa=1&amp;vcp=1&amp;vop=1&amp;pid=6d52b636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67667"/>
                <a:ext cx="11109960" cy="391859"/>
              </a:xfrm>
              <a:prstGeom prst="rect">
                <a:avLst/>
              </a:prstGeom>
              <a:blipFill>
                <a:blip r:embed="rId5"/>
                <a:stretch>
                  <a:fillRect l="-1317" b="-359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3_1#0c2dd2148.bracket?vaa=1&amp;vcp=1&amp;vop=1&amp;pid=6d52b636d&amp;color=36,64,97&amp;vpa=1"/>
          <p:cNvSpPr/>
          <p:nvPr/>
        </p:nvSpPr>
        <p:spPr>
          <a:xfrm>
            <a:off x="5965762" y="2095841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_2#0c2dd2148.choices?vaa=1&amp;vcp=1&amp;vop=1&amp;pid=6d52b636d&amp;color=36,64,97&amp;bbb=1"/>
              <p:cNvSpPr/>
              <p:nvPr/>
            </p:nvSpPr>
            <p:spPr>
              <a:xfrm>
                <a:off x="539496" y="2401720"/>
                <a:ext cx="11109960" cy="38646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5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25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30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35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40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C_7_BD.1_2#0c2dd2148.choices?vaa=1&amp;vcp=1&amp;vop=1&amp;pid=6d52b636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1720"/>
                <a:ext cx="11109960" cy="386461"/>
              </a:xfrm>
              <a:prstGeom prst="rect">
                <a:avLst/>
              </a:prstGeom>
              <a:blipFill>
                <a:blip r:embed="rId6"/>
                <a:stretch>
                  <a:fillRect l="-1317" b="-380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AS.2_1#0c2dd2148?vaa=1&amp;vcp=1&amp;vop=1&amp;pid=6d52b636d&amp;color=36,64,97&amp;bbb=1"/>
              <p:cNvSpPr/>
              <p:nvPr/>
            </p:nvSpPr>
            <p:spPr>
              <a:xfrm>
                <a:off x="539496" y="2798913"/>
                <a:ext cx="11109960" cy="51390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×10=35</m:t>
                    </m:r>
                    <m:rad>
                      <m:radPr>
                        <m:degHide m:val="on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8" name="QC_7_AS.2_1#0c2dd2148?vaa=1&amp;vcp=1&amp;vop=1&amp;pid=6d52b636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98913"/>
                <a:ext cx="11109960" cy="513906"/>
              </a:xfrm>
              <a:prstGeom prst="rect">
                <a:avLst/>
              </a:prstGeom>
              <a:blipFill>
                <a:blip r:embed="rId7"/>
                <a:stretch>
                  <a:fillRect l="-1317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79_1#6e349200d?vcp=1&amp;vop=1&amp;pid=7193c2321&amp;color=36,64,97&amp;bt=1&amp;bbb=1"/>
              <p:cNvSpPr/>
              <p:nvPr/>
            </p:nvSpPr>
            <p:spPr>
              <a:xfrm>
                <a:off x="539496" y="1236109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5-6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179_1#6e349200d?vcp=1&amp;vop=1&amp;pid=7193c2321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6109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180_1#8fd0d0319?vcp=1&amp;vop=1&amp;pid=6e349200d&amp;color=36,64,97&amp;bbb=1"/>
              <p:cNvSpPr/>
              <p:nvPr/>
            </p:nvSpPr>
            <p:spPr>
              <a:xfrm>
                <a:off x="539496" y="1639016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180_1#8fd0d0319?vcp=1&amp;vop=1&amp;pid=6e349200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39016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81_1#8fd0d0319?vcp=1&amp;vop=1&amp;pid=6e349200d&amp;color=36,64,97&amp;bbb=1"/>
              <p:cNvSpPr/>
              <p:nvPr/>
            </p:nvSpPr>
            <p:spPr>
              <a:xfrm>
                <a:off x="539496" y="2012333"/>
                <a:ext cx="11109960" cy="1443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+3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=57,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=23,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=−4,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=27−4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181_1#8fd0d0319?vcp=1&amp;vop=1&amp;pid=6e349200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12333"/>
                <a:ext cx="11109960" cy="1443355"/>
              </a:xfrm>
              <a:prstGeom prst="rect">
                <a:avLst/>
              </a:prstGeom>
              <a:blipFill>
                <a:blip r:embed="rId5"/>
                <a:stretch>
                  <a:fillRect l="-1317" b="-101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82_1#82a79b318?vcp=1&amp;vop=1&amp;pid=6e349200d&amp;color=36,64,97&amp;bbb=1"/>
              <p:cNvSpPr/>
              <p:nvPr/>
            </p:nvSpPr>
            <p:spPr>
              <a:xfrm>
                <a:off x="539496" y="3509091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182_1#82a79b318?vcp=1&amp;vop=1&amp;pid=6e349200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9091"/>
                <a:ext cx="11109960" cy="363665"/>
              </a:xfrm>
              <a:prstGeom prst="rect">
                <a:avLst/>
              </a:prstGeom>
              <a:blipFill>
                <a:blip r:embed="rId6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83_1#82a79b318?vcp=1&amp;vop=1&amp;pid=6e349200d&amp;color=36,64,97&amp;bbb=1"/>
              <p:cNvSpPr/>
              <p:nvPr/>
            </p:nvSpPr>
            <p:spPr>
              <a:xfrm>
                <a:off x="539496" y="3882408"/>
                <a:ext cx="11109960" cy="17227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=27−4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23+27−4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+25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25</m:t>
                                </m:r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625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二次函数的性质知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+25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的图象的对称轴方程为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，且其图象开口向下，又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取6时，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取最大值，最大值为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+25×6=78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183_1#82a79b318?vcp=1&amp;vop=1&amp;pid=6e349200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82408"/>
                <a:ext cx="11109960" cy="1722755"/>
              </a:xfrm>
              <a:prstGeom prst="rect">
                <a:avLst/>
              </a:prstGeom>
              <a:blipFill>
                <a:blip r:embed="rId7"/>
                <a:stretch>
                  <a:fillRect l="-1317" b="-81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_6_BD#db2a227f7?vcp=1&amp;pid=d70d2f480&amp;color=101,101,255&amp;bt=1&amp;bbb=1"/>
              <p:cNvSpPr/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题型4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22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2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2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2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22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C_6_BD#db2a227f7?vcp=1&amp;pid=d70d2f480&amp;color=101,101,255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703072"/>
              </a:xfrm>
              <a:prstGeom prst="rect">
                <a:avLst/>
              </a:prstGeom>
              <a:blipFill>
                <a:blip r:embed="rId3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84_1#536e43449?vcp=1&amp;vop=1&amp;pid=db2a227f7&amp;color=36,64,97&amp;bbb=1"/>
              <p:cNvSpPr/>
              <p:nvPr/>
            </p:nvSpPr>
            <p:spPr>
              <a:xfrm>
                <a:off x="539496" y="1272881"/>
                <a:ext cx="11109960" cy="53613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例6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184_1#536e43449?vcp=1&amp;vop=1&amp;pid=db2a227f7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2881"/>
                <a:ext cx="11109960" cy="536131"/>
              </a:xfrm>
              <a:prstGeom prst="rect">
                <a:avLst/>
              </a:prstGeom>
              <a:blipFill>
                <a:blip r:embed="rId4"/>
                <a:stretch>
                  <a:fillRect l="-1317" b="-147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EX.185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E9A1A3B7-79F8-9F37-FCE4-958412D19CBE}"/>
                  </a:ext>
                </a:extLst>
              </p:cNvPr>
              <p:cNvSpPr/>
              <p:nvPr/>
            </p:nvSpPr>
            <p:spPr>
              <a:xfrm>
                <a:off x="539496" y="1834763"/>
                <a:ext cx="11109960" cy="77959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【思路分析】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是关于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的无常数项的二次式，所以数列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，可求出</a:t>
                </a:r>
              </a:p>
              <a:p>
                <a:pPr latinLnBrk="1">
                  <a:lnSpc>
                    <a:spcPts val="25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通项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，然后判断哪些项为正，哪些项为负，最后求出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7_EX.185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E9A1A3B7-79F8-9F37-FCE4-958412D19C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4763"/>
                <a:ext cx="11109960" cy="779590"/>
              </a:xfrm>
              <a:prstGeom prst="rect">
                <a:avLst/>
              </a:prstGeom>
              <a:blipFill>
                <a:blip r:embed="rId5"/>
                <a:stretch>
                  <a:fillRect l="-1317" r="-1427" b="-171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AN.186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7A2A085B-5E5A-3052-45CB-17158175614B}"/>
                  </a:ext>
                </a:extLst>
              </p:cNvPr>
              <p:cNvSpPr/>
              <p:nvPr/>
            </p:nvSpPr>
            <p:spPr>
              <a:xfrm>
                <a:off x="539496" y="1063747"/>
                <a:ext cx="11109960" cy="269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205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−[−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]=−3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+104.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:r>
                  <a:rPr lang="en-US" altLang="zh-CN" sz="1800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时也满足上式,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+104≥0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:r>
                  <a:rPr lang="en-US" altLang="zh-CN" sz="1800" b="0" i="0" dirty="0" err="1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&gt;34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1）当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≥35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dirty="0"/>
              </a:p>
            </p:txBody>
          </p:sp>
        </mc:Choice>
        <mc:Fallback>
          <p:sp>
            <p:nvSpPr>
              <p:cNvPr id="3" name="QO_7_AN.186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7A2A085B-5E5A-3052-45CB-1715817561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3747"/>
                <a:ext cx="11109960" cy="2692400"/>
              </a:xfrm>
              <a:prstGeom prst="rect">
                <a:avLst/>
              </a:prstGeom>
              <a:blipFill>
                <a:blip r:embed="rId2"/>
                <a:stretch>
                  <a:fillRect l="-1317" t="-1584" b="-42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AN.186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2BD4A7C1-817F-3251-509B-465A5E7DE7C7}"/>
                  </a:ext>
                </a:extLst>
              </p:cNvPr>
              <p:cNvSpPr/>
              <p:nvPr/>
            </p:nvSpPr>
            <p:spPr>
              <a:xfrm>
                <a:off x="539496" y="3781547"/>
                <a:ext cx="11109960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34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35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35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36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)−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  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502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100"/>
                  </a:lnSpc>
                </a:pPr>
                <a:endParaRPr lang="en-US" altLang="zh-CN" dirty="0"/>
              </a:p>
            </p:txBody>
          </p:sp>
        </mc:Choice>
        <mc:Fallback>
          <p:sp>
            <p:nvSpPr>
              <p:cNvPr id="4" name="QO_7_AN.186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2BD4A7C1-817F-3251-509B-465A5E7DE7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1547"/>
                <a:ext cx="11109960" cy="812800"/>
              </a:xfrm>
              <a:prstGeom prst="rect">
                <a:avLst/>
              </a:prstGeom>
              <a:blipFill>
                <a:blip r:embed="rId3"/>
                <a:stretch>
                  <a:fillRect l="-768" b="-97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7_AN.186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8A69AA01-D051-4065-C4CB-1F2134C1DC07}"/>
                  </a:ext>
                </a:extLst>
              </p:cNvPr>
              <p:cNvSpPr/>
              <p:nvPr/>
            </p:nvSpPr>
            <p:spPr>
              <a:xfrm>
                <a:off x="539496" y="4577774"/>
                <a:ext cx="11109960" cy="100641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205</m:t>
                                </m:r>
                              </m:num>
                              <m:den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≤34,</m:t>
                            </m:r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       </m:t>
                            </m:r>
                            <m:f>
                              <m:f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205</m:t>
                                </m:r>
                              </m:num>
                              <m:den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502,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≥35.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O_7_AN.186_1#536e43449?vcp=1&amp;vop=1&amp;pid=db2a227f7&amp;color=36,64,97&amp;bbb=1&amp;hb=1">
                <a:extLst>
                  <a:ext uri="{FF2B5EF4-FFF2-40B4-BE49-F238E27FC236}">
                    <a16:creationId xmlns:a16="http://schemas.microsoft.com/office/drawing/2014/main" id="{8A69AA01-D051-4065-C4CB-1F2134C1DC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77774"/>
                <a:ext cx="11109960" cy="1006412"/>
              </a:xfrm>
              <a:prstGeom prst="rect">
                <a:avLst/>
              </a:prstGeom>
              <a:blipFill>
                <a:blip r:embed="rId4"/>
                <a:stretch>
                  <a:fillRect l="-1317" b="-6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2063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EX.187_1#536e43449?vcp=1&amp;vop=1&amp;pid=db2a227f7&amp;color=36,64,97&amp;bt=1&amp;bbb=1&amp;hb=1"/>
              <p:cNvSpPr/>
              <p:nvPr/>
            </p:nvSpPr>
            <p:spPr>
              <a:xfrm>
                <a:off x="539496" y="1619713"/>
                <a:ext cx="11109960" cy="3795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【易错警示】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本题容易出错的地方是当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≤34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时，直接把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，实际上当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≤34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是一个变量，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它可以取不超过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34的任意一个正整数．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1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方法总结】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,通常先由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的最值求出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，解得当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的取值范围，再判断出哪些项为正，哪些项为负.对于等差数列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1）若各项都为非负数，则数列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就等于数列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2）若前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项为负，从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项开始以后各项为非负，则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;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3）若前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项为正，从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项开始以后各项为非正，则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&gt;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;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4）分别求出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≥0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时的和，再相减求出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EX.187_1#536e43449?vcp=1&amp;vop=1&amp;pid=db2a227f7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19713"/>
                <a:ext cx="11109960" cy="3795840"/>
              </a:xfrm>
              <a:prstGeom prst="rect">
                <a:avLst/>
              </a:prstGeom>
              <a:blipFill>
                <a:blip r:embed="rId3"/>
                <a:stretch>
                  <a:fillRect l="-1317" r="-220" b="-36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88_1#ec2da08b1?vaa=1&amp;vcp=1&amp;vop=1&amp;pid=db2a227f7&amp;color=36,64,97&amp;bt=1&amp;bbb=1"/>
              <p:cNvSpPr/>
              <p:nvPr/>
            </p:nvSpPr>
            <p:spPr>
              <a:xfrm>
                <a:off x="539496" y="231726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的前12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188_1#ec2da08b1?vaa=1&amp;vcp=1&amp;vop=1&amp;pid=db2a227f7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1726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90_1#ec2da08b1.bracket?vaa=1&amp;vcp=1&amp;vop=1&amp;pid=db2a227f7&amp;color=36,64,97&amp;vpa=36"/>
          <p:cNvSpPr/>
          <p:nvPr/>
        </p:nvSpPr>
        <p:spPr>
          <a:xfrm>
            <a:off x="8532876" y="2396762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88_2#ec2da08b1.choices?vaa=1&amp;vcp=1&amp;vop=1&amp;pid=db2a227f7&amp;color=36,64,97&amp;bbb=1"/>
              <p:cNvSpPr/>
              <p:nvPr/>
            </p:nvSpPr>
            <p:spPr>
              <a:xfrm>
                <a:off x="539496" y="273134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3034665" algn="l"/>
                    <a:tab pos="5713730" algn="l"/>
                    <a:tab pos="85070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−144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B.80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C.144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.304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7_BD.188_2#ec2da08b1.choices?vaa=1&amp;vcp=1&amp;vop=1&amp;pid=db2a227f7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1343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89_1#ec2da08b1?vaa=1&amp;vcp=1&amp;vop=1&amp;pid=db2a227f7&amp;color=36,64,97&amp;bbb=1&amp;hb=1"/>
              <p:cNvSpPr/>
              <p:nvPr/>
            </p:nvSpPr>
            <p:spPr>
              <a:xfrm>
                <a:off x="539496" y="3104660"/>
                <a:ext cx="11109960" cy="16416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=64+3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=40−8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∣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∣=∣40−8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∣=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40−8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≤5,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−40,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≥6,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12项和为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5×</m:t>
                        </m:r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32+0</m:t>
                            </m:r>
                          </m:e>
                        </m:d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7×</m:t>
                        </m:r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8+56</m:t>
                            </m:r>
                          </m:e>
                        </m:d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=80+224=304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189_1#ec2da08b1?vaa=1&amp;vcp=1&amp;vop=1&amp;pid=db2a227f7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4660"/>
                <a:ext cx="11109960" cy="1641666"/>
              </a:xfrm>
              <a:prstGeom prst="rect">
                <a:avLst/>
              </a:prstGeom>
              <a:blipFill>
                <a:blip r:embed="rId5"/>
                <a:stretch>
                  <a:fillRect l="-1317" b="-48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92_1#56f789ba5?vaa=1&amp;vcp=1&amp;vop=1&amp;pid=db2a227f7&amp;color=36,64,97&amp;bt=1&amp;bbb=1"/>
              <p:cNvSpPr/>
              <p:nvPr/>
            </p:nvSpPr>
            <p:spPr>
              <a:xfrm>
                <a:off x="539496" y="252903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，则(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BD.192_1#56f789ba5?vaa=1&amp;vcp=1&amp;vop=1&amp;pid=db2a227f7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903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92_2#56f789ba5.choices?vaa=1&amp;vcp=1&amp;vop=1&amp;pid=db2a227f7&amp;color=36,64,97&amp;bbb=1"/>
              <p:cNvSpPr/>
              <p:nvPr/>
            </p:nvSpPr>
            <p:spPr>
              <a:xfrm>
                <a:off x="539496" y="2901143"/>
                <a:ext cx="11109960" cy="1611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取得最小值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的前10项和为50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≤2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{3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+10}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∈</m:t>
                        </m:r>
                        <m:r>
                          <a:rPr lang="en-US" altLang="zh-CN" sz="1800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共有671项互为相反数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7_BD.192_2#56f789ba5.choices?vaa=1&amp;vcp=1&amp;vop=1&amp;pid=db2a227f7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01143"/>
                <a:ext cx="11109960" cy="1611440"/>
              </a:xfrm>
              <a:prstGeom prst="rect">
                <a:avLst/>
              </a:prstGeom>
              <a:blipFill>
                <a:blip r:embed="rId4"/>
                <a:stretch>
                  <a:fillRect l="-1317" b="-87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94_1#56f789ba5?vaa=1&amp;vcp=1&amp;vop=1&amp;pid=db2a227f7&amp;color=36,64,97&amp;bt=1&amp;bbb=1&amp;hb=1"/>
              <p:cNvSpPr/>
              <p:nvPr/>
            </p:nvSpPr>
            <p:spPr>
              <a:xfrm>
                <a:off x="539496" y="1023226"/>
                <a:ext cx="11109960" cy="458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对于A，等差数列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，故A正确；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B，由A得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取得最大值，且最大值为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10+0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×6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，故B错误；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C,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+2+4+6+8=30+20=50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对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D，由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≤2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023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034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中与数列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{3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中互为相反数的项依次为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−4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以组成以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为首项，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−6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为公差的等差数列，设该数列为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=−10−6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=−10−6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030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=670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，即两个数列共有670项互为相反数，故D错误．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7_AS.194_1#56f789ba5?vaa=1&amp;vcp=1&amp;vop=1&amp;pid=db2a227f7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3226"/>
                <a:ext cx="11109960" cy="4583240"/>
              </a:xfrm>
              <a:prstGeom prst="rect">
                <a:avLst/>
              </a:prstGeom>
              <a:blipFill>
                <a:blip r:embed="rId3"/>
                <a:stretch>
                  <a:fillRect l="-1317" r="-878" b="-29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95_1#56f789ba5?vaa=1&amp;vcp=1&amp;vop=1&amp;pid=db2a227f7&amp;color=36,64,97&amp;bbb=1"/>
          <p:cNvSpPr/>
          <p:nvPr/>
        </p:nvSpPr>
        <p:spPr>
          <a:xfrm>
            <a:off x="539496" y="5553570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196_1#195fc5eea?vaa=1&amp;vcp=1&amp;vop=1&amp;pid=db2a227f7&amp;color=36,64,97&amp;bt=1&amp;bbb=1&amp;hb=1&amp;hltap=1"/>
              <p:cNvSpPr/>
              <p:nvPr/>
            </p:nvSpPr>
            <p:spPr>
              <a:xfrm>
                <a:off x="539496" y="863237"/>
                <a:ext cx="11109960" cy="462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①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这三个条件中任选一个，补充在下面的问题中，并作答.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问题：已知等差数列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dirty="0">
                  <a:solidFill>
                    <a:srgbClr val="244061"/>
                  </a:solidFill>
                  <a:latin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2" name="QB_7_BD.196_1#195fc5eea?vaa=1&amp;vcp=1&amp;vop=1&amp;pid=db2a227f7&amp;color=36,64,97&amp;bt=1&amp;bbb=1&amp;hb=1&amp;hltap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3237"/>
                <a:ext cx="11109960" cy="4622800"/>
              </a:xfrm>
              <a:prstGeom prst="rect">
                <a:avLst/>
              </a:prstGeom>
              <a:blipFill>
                <a:blip r:embed="rId3"/>
                <a:stretch>
                  <a:fillRect l="-1317" r="-1262" b="-63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196_1#195fc5eea?vaa=1&amp;vcp=1&amp;vop=1&amp;pid=db2a227f7&amp;color=36,64,97&amp;bt=1&amp;bbb=1&amp;hla=1">
                <a:extLst>
                  <a:ext uri="{FF2B5EF4-FFF2-40B4-BE49-F238E27FC236}">
                    <a16:creationId xmlns:a16="http://schemas.microsoft.com/office/drawing/2014/main" id="{F7B41426-FD41-E3A4-D051-AF10D06E72CC}"/>
                  </a:ext>
                </a:extLst>
              </p:cNvPr>
              <p:cNvSpPr/>
              <p:nvPr/>
            </p:nvSpPr>
            <p:spPr>
              <a:xfrm>
                <a:off x="539496" y="1262106"/>
                <a:ext cx="11109960" cy="439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244061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                                           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【解】若选条件①，设等差数列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i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≤5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+10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ii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1800" dirty="0"/>
              </a:p>
            </p:txBody>
          </p:sp>
        </mc:Choice>
        <mc:Fallback>
          <p:sp>
            <p:nvSpPr>
              <p:cNvPr id="3" name="QB_7_AN.196_1#195fc5eea?vaa=1&amp;vcp=1&amp;vop=1&amp;pid=db2a227f7&amp;color=36,64,97&amp;bt=1&amp;bbb=1&amp;hla=1">
                <a:extLst>
                  <a:ext uri="{FF2B5EF4-FFF2-40B4-BE49-F238E27FC236}">
                    <a16:creationId xmlns:a16="http://schemas.microsoft.com/office/drawing/2014/main" id="{F7B41426-FD41-E3A4-D051-AF10D06E72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2106"/>
                <a:ext cx="11109960" cy="4394200"/>
              </a:xfrm>
              <a:prstGeom prst="rect">
                <a:avLst/>
              </a:prstGeom>
              <a:blipFill>
                <a:blip r:embed="rId4"/>
                <a:stretch>
                  <a:fillRect l="-1317" b="-22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196_1#195fc5eea?vaa=1&amp;vcp=1&amp;vop=1&amp;pid=db2a227f7&amp;color=36,64,97&amp;bt=1&amp;bbb=1&amp;hb=1&amp;hltap=1">
                <a:extLst>
                  <a:ext uri="{FF2B5EF4-FFF2-40B4-BE49-F238E27FC236}">
                    <a16:creationId xmlns:a16="http://schemas.microsoft.com/office/drawing/2014/main" id="{0673C450-32F7-0276-726A-6BB76CFFD7D3}"/>
                  </a:ext>
                </a:extLst>
              </p:cNvPr>
              <p:cNvSpPr/>
              <p:nvPr/>
            </p:nvSpPr>
            <p:spPr>
              <a:xfrm>
                <a:off x="539496" y="828000"/>
                <a:ext cx="11109960" cy="48215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_________________________________________________________________________________________________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i="0" kern="0" dirty="0">
                    <a:solidFill>
                      <a:srgbClr val="244061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___________________________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7_BD.196_1#195fc5eea?vaa=1&amp;vcp=1&amp;vop=1&amp;pid=db2a227f7&amp;color=36,64,97&amp;bt=1&amp;bbb=1&amp;hb=1&amp;hltap=1">
                <a:extLst>
                  <a:ext uri="{FF2B5EF4-FFF2-40B4-BE49-F238E27FC236}">
                    <a16:creationId xmlns:a16="http://schemas.microsoft.com/office/drawing/2014/main" id="{0673C450-32F7-0276-726A-6BB76CFFD7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4821555"/>
              </a:xfrm>
              <a:prstGeom prst="rect">
                <a:avLst/>
              </a:prstGeom>
              <a:blipFill>
                <a:blip r:embed="rId2"/>
                <a:stretch>
                  <a:fillRect l="-1317" t="-253" r="-1262" b="-160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96_1#195fc5eea?vaa=1&amp;vcp=1&amp;vop=1&amp;pid=db2a227f7&amp;color=36,64,97&amp;bt=1&amp;bbb=1&amp;hla=1">
                <a:extLst>
                  <a:ext uri="{FF2B5EF4-FFF2-40B4-BE49-F238E27FC236}">
                    <a16:creationId xmlns:a16="http://schemas.microsoft.com/office/drawing/2014/main" id="{EE97BDC5-7B89-19A8-3495-2FB2C8C688C9}"/>
                  </a:ext>
                </a:extLst>
              </p:cNvPr>
              <p:cNvSpPr/>
              <p:nvPr/>
            </p:nvSpPr>
            <p:spPr>
              <a:xfrm>
                <a:off x="539496" y="802599"/>
                <a:ext cx="11109960" cy="53579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−⋯−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−[9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−2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=50−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+10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−10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+10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,1≤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≤5,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−10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+50,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≥6.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选条件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②，设等差数列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.∵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可化为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8×9+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8×7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=4×9+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4×3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下同选条件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①.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选条件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③，设等差数列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.∵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5−1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5−1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=11−2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下同选条件①.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B_7_AN.196_1#195fc5eea?vaa=1&amp;vcp=1&amp;vop=1&amp;pid=db2a227f7&amp;color=36,64,97&amp;bt=1&amp;bbb=1&amp;hla=1">
                <a:extLst>
                  <a:ext uri="{FF2B5EF4-FFF2-40B4-BE49-F238E27FC236}">
                    <a16:creationId xmlns:a16="http://schemas.microsoft.com/office/drawing/2014/main" id="{EE97BDC5-7B89-19A8-3495-2FB2C8C688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2599"/>
                <a:ext cx="11109960" cy="5357940"/>
              </a:xfrm>
              <a:prstGeom prst="rect">
                <a:avLst/>
              </a:prstGeom>
              <a:blipFill>
                <a:blip r:embed="rId3"/>
                <a:stretch>
                  <a:fillRect l="-1317" b="-25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4018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0c3e783?vcp=1&amp;pid=d70d2f480&amp;color=101,101,255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题型5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数列求和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97_1#65f647904?vcp=1&amp;vop=1&amp;pid=470c3e783&amp;color=36,64,97&amp;bbb=1&amp;hb=1"/>
              <p:cNvSpPr/>
              <p:nvPr/>
            </p:nvSpPr>
            <p:spPr>
              <a:xfrm>
                <a:off x="539496" y="1318332"/>
                <a:ext cx="11109960" cy="7734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例7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已知定义在</a:t>
                </a:r>
                <a14:m>
                  <m:oMath xmlns:m="http://schemas.openxmlformats.org/officeDocument/2006/math"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上的函数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的图象的对称中心为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010,2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．设数列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7_BD.197_1#65f647904?vcp=1&amp;vop=1&amp;pid=470c3e783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8332"/>
                <a:ext cx="11109960" cy="773430"/>
              </a:xfrm>
              <a:prstGeom prst="rect">
                <a:avLst/>
              </a:prstGeom>
              <a:blipFill>
                <a:blip r:embed="rId3"/>
                <a:stretch>
                  <a:fillRect l="-1317" r="-1372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198_1#65f647904?vcp=1&amp;vop=1&amp;pid=470c3e783&amp;color=36,64,97&amp;bbb=1&amp;hb=1"/>
              <p:cNvSpPr/>
              <p:nvPr/>
            </p:nvSpPr>
            <p:spPr>
              <a:xfrm>
                <a:off x="539496" y="2092666"/>
                <a:ext cx="11109960" cy="7734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【思路分析】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由函数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的图象的对称中心为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010,2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2×1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010−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=2×2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d>
                      <m:d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020−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020−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1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，因此可用倒序相加法求和．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7_EX.198_1#65f647904?vcp=1&amp;vop=1&amp;pid=470c3e783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92666"/>
                <a:ext cx="11109960" cy="773430"/>
              </a:xfrm>
              <a:prstGeom prst="rect">
                <a:avLst/>
              </a:prstGeom>
              <a:blipFill>
                <a:blip r:embed="rId4"/>
                <a:stretch>
                  <a:fillRect l="-988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99_1#65f647904?vcp=1&amp;vop=1&amp;pid=470c3e783&amp;color=36,64,97&amp;bbb=1&amp;hb=1"/>
              <p:cNvSpPr/>
              <p:nvPr/>
            </p:nvSpPr>
            <p:spPr>
              <a:xfrm>
                <a:off x="539496" y="2874351"/>
                <a:ext cx="11109960" cy="28689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【解】由已知条件得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2×1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010−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=2×2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020−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,于是有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020−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 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018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式相加得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019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018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018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019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019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019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019×4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019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019×2=4</m:t>
                    </m:r>
                    <m:r>
                      <m:rPr>
                        <m:nor/>
                      </m:rP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038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O_7_AN.199_1#65f647904?vcp=1&amp;vop=1&amp;pid=470c3e783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74351"/>
                <a:ext cx="11109960" cy="2868930"/>
              </a:xfrm>
              <a:prstGeom prst="rect">
                <a:avLst/>
              </a:prstGeom>
              <a:blipFill>
                <a:blip r:embed="rId5"/>
                <a:stretch>
                  <a:fillRect l="-1317" b="-48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5_1#17b8904c3?vaa=1&amp;vcp=1&amp;vop=1&amp;pid=6d52b636d&amp;color=36,64,97&amp;bt=1&amp;bbb=1"/>
              <p:cNvSpPr/>
              <p:nvPr/>
            </p:nvSpPr>
            <p:spPr>
              <a:xfrm>
                <a:off x="539496" y="288495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5_1#17b8904c3?vaa=1&amp;vcp=1&amp;vop=1&amp;pid=6d52b636d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8495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_1#17b8904c3.bracket?vaa=1&amp;vcp=1&amp;vop=1&amp;pid=6d52b636d&amp;color=36,64,97&amp;vpa=2"/>
          <p:cNvSpPr/>
          <p:nvPr/>
        </p:nvSpPr>
        <p:spPr>
          <a:xfrm>
            <a:off x="6599428" y="2964452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5_2#17b8904c3.choices?vaa=1&amp;vcp=1&amp;vop=1&amp;pid=6d52b636d&amp;color=36,64,97&amp;bbb=1"/>
          <p:cNvSpPr/>
          <p:nvPr/>
        </p:nvSpPr>
        <p:spPr>
          <a:xfrm>
            <a:off x="539496" y="3257060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.12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B.14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C.16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.18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6_1#17b8904c3?vaa=1&amp;vcp=1&amp;vop=1&amp;pid=6d52b636d&amp;color=36,64,97&amp;bbb=1"/>
              <p:cNvSpPr/>
              <p:nvPr/>
            </p:nvSpPr>
            <p:spPr>
              <a:xfrm>
                <a:off x="539496" y="3621550"/>
                <a:ext cx="11109960" cy="55899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9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9×2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6_1#17b8904c3?vaa=1&amp;vcp=1&amp;vop=1&amp;pid=6d52b636d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21550"/>
                <a:ext cx="11109960" cy="558991"/>
              </a:xfrm>
              <a:prstGeom prst="rect">
                <a:avLst/>
              </a:prstGeom>
              <a:blipFill>
                <a:blip r:embed="rId4"/>
                <a:stretch>
                  <a:fillRect l="-1317" b="-152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200_1#b278debd0?vcp=1&amp;vop=1&amp;pid=470c3e783&amp;color=36,64,97&amp;bt=1&amp;bbb=1&amp;hb=1"/>
              <p:cNvSpPr/>
              <p:nvPr/>
            </p:nvSpPr>
            <p:spPr>
              <a:xfrm>
                <a:off x="539496" y="1581835"/>
                <a:ext cx="11109960" cy="2459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德国数学家高斯是近代数学奠基者之一，有“数学王子”之称.他幼年时就表现出超人的数学天赋，10岁时，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他在进行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1+2+3+⋯+100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的求和运算时，就提出了倒序相加法的原理，该原理基于所给数据前后对应项的</a:t>
                </a:r>
                <a:endParaRPr lang="en-US" altLang="zh-CN" sz="1800" b="0" i="0" dirty="0">
                  <a:solidFill>
                    <a:srgbClr val="244061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1800" b="0" i="0" dirty="0" err="1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和呈现一定的规律生成，因此，此方法也称为高斯算法.已知数列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dirty="0" smtClean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.98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B.99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C.100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D.101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7_BD.200_1#b278debd0?vcp=1&amp;vop=1&amp;pid=470c3e783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1835"/>
                <a:ext cx="11109960" cy="2459355"/>
              </a:xfrm>
              <a:prstGeom prst="rect">
                <a:avLst/>
              </a:prstGeom>
              <a:blipFill>
                <a:blip r:embed="rId3"/>
                <a:stretch>
                  <a:fillRect l="-1317" r="-165" b="-56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S.201_1#b278debd0?vcp=1&amp;vop=1&amp;pid=470c3e783&amp;color=36,64,97&amp;bbb=1"/>
              <p:cNvSpPr/>
              <p:nvPr/>
            </p:nvSpPr>
            <p:spPr>
              <a:xfrm>
                <a:off x="539496" y="4046270"/>
                <a:ext cx="11109960" cy="12558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101−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101−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101−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−101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99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=⋯=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99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50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=50×2=100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.故选C.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AS.201_1#b278debd0?vcp=1&amp;vop=1&amp;pid=470c3e783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46270"/>
                <a:ext cx="11109960" cy="1255840"/>
              </a:xfrm>
              <a:prstGeom prst="rect">
                <a:avLst/>
              </a:prstGeom>
              <a:blipFill>
                <a:blip r:embed="rId4"/>
                <a:stretch>
                  <a:fillRect l="-1317" b="-106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7_AN.202_1#b278debd0?vcp=1&amp;vop=1&amp;pid=470c3e783&amp;color=36,64,97&amp;bt=1&amp;bbb=1"/>
          <p:cNvSpPr/>
          <p:nvPr/>
        </p:nvSpPr>
        <p:spPr>
          <a:xfrm>
            <a:off x="3288145" y="2839688"/>
            <a:ext cx="1212365" cy="363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 smtClean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uiExpand="1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03_1#585dbb541?vcp=1&amp;vop=1&amp;pid=470c3e783&amp;color=36,64,97&amp;bt=1&amp;bbb=1"/>
              <p:cNvSpPr/>
              <p:nvPr/>
            </p:nvSpPr>
            <p:spPr>
              <a:xfrm>
                <a:off x="539496" y="82800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03_1#585dbb541?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00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04_1#8a0f86540?vcp=1&amp;vop=1&amp;pid=585dbb541&amp;color=36,64,97&amp;bbb=1"/>
              <p:cNvSpPr/>
              <p:nvPr/>
            </p:nvSpPr>
            <p:spPr>
              <a:xfrm>
                <a:off x="539496" y="1188934"/>
                <a:ext cx="11109960" cy="49104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的通项公式;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04_1#8a0f86540?vcp=1&amp;vop=1&amp;pid=585dbb54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8934"/>
                <a:ext cx="11109960" cy="491046"/>
              </a:xfrm>
              <a:prstGeom prst="rect">
                <a:avLst/>
              </a:prstGeom>
              <a:blipFill>
                <a:blip r:embed="rId4"/>
                <a:stretch>
                  <a:fillRect l="-1317" b="-172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05_1#8a0f86540?vcp=1&amp;vop=1&amp;pid=585dbb541&amp;color=36,64,97&amp;bbb=1"/>
              <p:cNvSpPr/>
              <p:nvPr/>
            </p:nvSpPr>
            <p:spPr>
              <a:xfrm>
                <a:off x="539496" y="1687663"/>
                <a:ext cx="111099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【解】由于数列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为等差数列，设公差为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5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，从而可知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05_1#8a0f86540?vcp=1&amp;vop=1&amp;pid=585dbb54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87663"/>
                <a:ext cx="11109960" cy="1257300"/>
              </a:xfrm>
              <a:prstGeom prst="rect">
                <a:avLst/>
              </a:prstGeom>
              <a:blipFill>
                <a:blip r:embed="rId5"/>
                <a:stretch>
                  <a:fillRect l="-1317" b="-63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06_1#758c48932?vcp=1&amp;vop=1&amp;pid=585dbb541&amp;color=36,64,97&amp;bbb=1"/>
              <p:cNvSpPr/>
              <p:nvPr/>
            </p:nvSpPr>
            <p:spPr>
              <a:xfrm>
                <a:off x="539496" y="2945344"/>
                <a:ext cx="11109960" cy="49104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206_1#758c48932?vcp=1&amp;vop=1&amp;pid=585dbb54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5344"/>
                <a:ext cx="11109960" cy="491046"/>
              </a:xfrm>
              <a:prstGeom prst="rect">
                <a:avLst/>
              </a:prstGeom>
              <a:blipFill>
                <a:blip r:embed="rId6"/>
                <a:stretch>
                  <a:fillRect l="-1317" b="-172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207_1#758c48932?vcp=1&amp;vop=1&amp;pid=585dbb541&amp;color=36,64,97&amp;bbb=1"/>
              <p:cNvSpPr/>
              <p:nvPr/>
            </p:nvSpPr>
            <p:spPr>
              <a:xfrm>
                <a:off x="539496" y="3444073"/>
                <a:ext cx="11109960" cy="24496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的前23项和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，同理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=⋯=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=⋯=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，则由倒序相加法可知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sin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sin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23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+(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sin</m:t>
                    </m:r>
                    <m:r>
                      <m:rPr>
                        <m:nor/>
                      </m:rP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 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)+⋯+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sin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23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sin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+46=0+46=46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207_1#758c48932?vcp=1&amp;vop=1&amp;pid=585dbb54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44073"/>
                <a:ext cx="11109960" cy="2449640"/>
              </a:xfrm>
              <a:prstGeom prst="rect">
                <a:avLst/>
              </a:prstGeom>
              <a:blipFill>
                <a:blip r:embed="rId7"/>
                <a:stretch>
                  <a:fillRect l="-1317" b="-54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08_1#e1086923a?vcp=1&amp;vop=1&amp;pid=470c3e783&amp;color=36,64,97&amp;bt=1&amp;bbb=1"/>
              <p:cNvSpPr/>
              <p:nvPr/>
            </p:nvSpPr>
            <p:spPr>
              <a:xfrm>
                <a:off x="539496" y="173074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例8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r>
                      <a:rPr lang="en-US" altLang="zh-CN" sz="1800" b="1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08_1#e1086923a?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074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09_1#939da48b9?vcp=1&amp;vop=1&amp;pid=e1086923a&amp;color=36,64,97&amp;bbb=1"/>
              <p:cNvSpPr/>
              <p:nvPr/>
            </p:nvSpPr>
            <p:spPr>
              <a:xfrm>
                <a:off x="539496" y="2142793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的值及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09_1#939da48b9?vcp=1&amp;vop=1&amp;pid=e1086923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42793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10_1#939da48b9?vcp=1&amp;vop=1&amp;pid=e1086923a&amp;color=36,64,97&amp;bbb=1&amp;hb=1"/>
              <p:cNvSpPr/>
              <p:nvPr/>
            </p:nvSpPr>
            <p:spPr>
              <a:xfrm>
                <a:off x="539496" y="2516110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+3−4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−2=5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+1=6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𝜆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.显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也满足该式，故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8_AN.210_1#939da48b9?vcp=1&amp;vop=1&amp;pid=e1086923a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6110"/>
                <a:ext cx="11109960" cy="1192340"/>
              </a:xfrm>
              <a:prstGeom prst="rect">
                <a:avLst/>
              </a:prstGeom>
              <a:blipFill>
                <a:blip r:embed="rId5"/>
                <a:stretch>
                  <a:fillRect l="-1317" r="-329" b="-117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11_1#2c082cb71?vcp=1&amp;vop=1&amp;pid=e1086923a&amp;color=36,64,97&amp;bbb=1"/>
              <p:cNvSpPr/>
              <p:nvPr/>
            </p:nvSpPr>
            <p:spPr>
              <a:xfrm>
                <a:off x="539496" y="3709910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211_1#2c082cb71?vcp=1&amp;vop=1&amp;pid=e1086923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9910"/>
                <a:ext cx="11109960" cy="584200"/>
              </a:xfrm>
              <a:prstGeom prst="rect">
                <a:avLst/>
              </a:prstGeom>
              <a:blipFill>
                <a:blip r:embed="rId6"/>
                <a:stretch>
                  <a:fillRect l="-1317" b="-84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212_1#2c082cb71?vcp=1&amp;vop=1&amp;pid=e1086923a&amp;color=36,64,97&amp;bbb=1"/>
              <p:cNvSpPr/>
              <p:nvPr/>
            </p:nvSpPr>
            <p:spPr>
              <a:xfrm>
                <a:off x="539496" y="4294110"/>
                <a:ext cx="11109960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212_1#2c082cb71?vcp=1&amp;vop=1&amp;pid=e1086923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94110"/>
                <a:ext cx="11109960" cy="914400"/>
              </a:xfrm>
              <a:prstGeom prst="rect">
                <a:avLst/>
              </a:prstGeom>
              <a:blipFill>
                <a:blip r:embed="rId7"/>
                <a:stretch>
                  <a:fillRect l="-1317" b="-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EX.213_1#e1086923a?vcp=1&amp;vop=1&amp;pid=470c3e783&amp;color=36,64,97&amp;bt=1&amp;bbb=1&amp;hb=1"/>
              <p:cNvSpPr/>
              <p:nvPr/>
            </p:nvSpPr>
            <p:spPr>
              <a:xfrm>
                <a:off x="539496" y="1211630"/>
                <a:ext cx="11109960" cy="463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【方法总结】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裂项相消法的实质是将数列中的每一项（通项）分解，把数列的通项拆成两项之差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，即数列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的每一项都可按此规律拆成两项之差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，在求和时一些项之间正负相消.常用的裂项技巧有：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类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①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特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别地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;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𝑘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类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②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rad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类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③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注意不要忽略前边的系数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理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论上来讲形如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𝑝𝑞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𝑞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𝑝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𝑝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𝑞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（其中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𝑞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都可以裂项的，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𝐶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𝐶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𝐵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𝐶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也是这种类型.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类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型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④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](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注意不要忽略前边的系数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类型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⑤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b="0" i="1" dirty="0">
                                    <a:solidFill>
                                      <a:srgbClr val="244061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b="0" i="0">
                                    <a:solidFill>
                                      <a:srgbClr val="244061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p>
                            </m:sSup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𝑘</m:t>
                            </m:r>
                          </m:e>
                        </m:d>
                      </m:den>
                    </m:f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den>
                    </m:f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p>
                        </m:sSup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EX.213_1#e1086923a?vcp=1&amp;vop=1&amp;pid=470c3e783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1630"/>
                <a:ext cx="11109960" cy="4635500"/>
              </a:xfrm>
              <a:prstGeom prst="rect">
                <a:avLst/>
              </a:prstGeom>
              <a:blipFill>
                <a:blip r:embed="rId3"/>
                <a:stretch>
                  <a:fillRect l="-1317" r="-220" b="-11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14_1#91ad2eacb?htil=1&amp;vaa=1&amp;vcp=1&amp;vop=1&amp;pid=470c3e783&amp;color=36,64,97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3694" y="2485440"/>
            <a:ext cx="235915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214_2#91ad2eacb?htil=1&amp;vaa=1&amp;vcp=1&amp;vop=1&amp;pid=470c3e783&amp;color=36,64,97&amp;bt=1&amp;bbb=1&amp;hb=1"/>
              <p:cNvSpPr/>
              <p:nvPr/>
            </p:nvSpPr>
            <p:spPr>
              <a:xfrm>
                <a:off x="539496" y="2421432"/>
                <a:ext cx="8659368" cy="1189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8-1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多选）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如下图的形状出现在南宋数学家杨辉所著的《详解九章算法·商功》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后人称为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“三角垛”．“三角垛”最上层有1个球，第二层有3个球，第三层有6个球，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设第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层有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个球，从上往下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层球的总数为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7_BD.214_2#91ad2eacb?htil=1&amp;vaa=1&amp;vcp=1&amp;vop=1&amp;pid=470c3e783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21432"/>
                <a:ext cx="8659368" cy="1189355"/>
              </a:xfrm>
              <a:prstGeom prst="rect">
                <a:avLst/>
              </a:prstGeom>
              <a:blipFill>
                <a:blip r:embed="rId4"/>
                <a:stretch>
                  <a:fillRect l="-1690" b="-123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214_3#91ad2eacb.choices?htil=1&amp;vaa=1&amp;vcp=1&amp;vop=1&amp;pid=470c3e783&amp;color=36,64,97&amp;bbb=1"/>
              <p:cNvSpPr/>
              <p:nvPr/>
            </p:nvSpPr>
            <p:spPr>
              <a:xfrm>
                <a:off x="539496" y="3611676"/>
                <a:ext cx="8659368" cy="8392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  <a:tabLst>
                    <a:tab pos="4437634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=20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  <a:tabLst>
                    <a:tab pos="4437634" algn="l"/>
                  </a:tabLst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7_BD.214_3#91ad2eacb.choices?htil=1&amp;vaa=1&amp;vcp=1&amp;vop=1&amp;pid=470c3e783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11676"/>
                <a:ext cx="8659368" cy="839280"/>
              </a:xfrm>
              <a:prstGeom prst="rect">
                <a:avLst/>
              </a:prstGeom>
              <a:blipFill>
                <a:blip r:embed="rId5"/>
                <a:stretch>
                  <a:fillRect l="-1690" b="-65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216_1#91ad2eacb?vaa=1&amp;vcp=1&amp;vop=1&amp;pid=470c3e783&amp;color=36,64,97&amp;bt=1&amp;bbb=1"/>
              <p:cNvSpPr/>
              <p:nvPr/>
            </p:nvSpPr>
            <p:spPr>
              <a:xfrm>
                <a:off x="539496" y="1232776"/>
                <a:ext cx="11109960" cy="3987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≥2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上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个式子累加可得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=2+3+⋯+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≥2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=1+2+3+⋯+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≥2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也满足上式，所以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4×5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=1+3+6+10=20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，故选项A正确；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递推关系可知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，故选项B不正确；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≥2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，故选项C正确；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100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，故选项D正确.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7_AS.216_1#91ad2eacb?vaa=1&amp;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2776"/>
                <a:ext cx="11109960" cy="3987800"/>
              </a:xfrm>
              <a:prstGeom prst="rect">
                <a:avLst/>
              </a:prstGeom>
              <a:blipFill>
                <a:blip r:embed="rId3"/>
                <a:stretch>
                  <a:fillRect l="-1317" b="-12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17_1#91ad2eacb?vaa=1&amp;vcp=1&amp;vop=1&amp;pid=470c3e783&amp;color=36,64,97&amp;bbb=1"/>
          <p:cNvSpPr/>
          <p:nvPr/>
        </p:nvSpPr>
        <p:spPr>
          <a:xfrm>
            <a:off x="539496" y="5226862"/>
            <a:ext cx="11109960" cy="408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【答案】</a:t>
            </a: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ACD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18_1#f1aedf89d?vaa=1&amp;vcp=1&amp;vop=1&amp;pid=470c3e783&amp;color=36,64,97&amp;bt=1&amp;bbb=1"/>
              <p:cNvSpPr/>
              <p:nvPr/>
            </p:nvSpPr>
            <p:spPr>
              <a:xfrm>
                <a:off x="539496" y="2499791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7_BD.218_1#f1aedf89d?vaa=1&amp;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9791"/>
                <a:ext cx="11109960" cy="584200"/>
              </a:xfrm>
              <a:prstGeom prst="rect">
                <a:avLst/>
              </a:prstGeom>
              <a:blipFill>
                <a:blip r:embed="rId3"/>
                <a:stretch>
                  <a:fillRect l="-1317" b="-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220_1#f1aedf89d.blank?vaa=1&amp;vcp=1&amp;vop=1&amp;pid=470c3e783&amp;color=36,64,97&amp;vpa=39&amp;bbb=1&amp;rh=30.68"/>
              <p:cNvSpPr/>
              <p:nvPr/>
            </p:nvSpPr>
            <p:spPr>
              <a:xfrm>
                <a:off x="8640065" y="2550527"/>
                <a:ext cx="555625" cy="3896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220_1#f1aedf89d.blank?vaa=1&amp;vcp=1&amp;vop=1&amp;pid=470c3e783&amp;color=36,64,97&amp;vpa=39&amp;bbb=1&amp;rh=30.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0065" y="2550527"/>
                <a:ext cx="555625" cy="389636"/>
              </a:xfrm>
              <a:prstGeom prst="rect">
                <a:avLst/>
              </a:prstGeom>
              <a:blipFill>
                <a:blip r:embed="rId4"/>
                <a:stretch>
                  <a:fillRect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219_1#f1aedf89d?vaa=1&amp;vcp=1&amp;vop=1&amp;pid=470c3e783&amp;color=36,64,97&amp;bbb=1"/>
              <p:cNvSpPr/>
              <p:nvPr/>
            </p:nvSpPr>
            <p:spPr>
              <a:xfrm>
                <a:off x="539496" y="3090087"/>
                <a:ext cx="11109960" cy="13091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是首项为2，公差为2的等差数列，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2+2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023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024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7_AS.219_1#f1aedf89d?vaa=1&amp;vcp=1&amp;vop=1&amp;pid=470c3e783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0087"/>
                <a:ext cx="11109960" cy="1309180"/>
              </a:xfrm>
              <a:prstGeom prst="rect">
                <a:avLst/>
              </a:prstGeom>
              <a:blipFill>
                <a:blip r:embed="rId5"/>
                <a:stretch>
                  <a:fillRect l="-1317" b="-32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22_1#c63b591cc?vcp=1&amp;vop=1&amp;pid=470c3e783&amp;color=36,64,97&amp;bt=1&amp;bbb=1"/>
              <p:cNvSpPr/>
              <p:nvPr/>
            </p:nvSpPr>
            <p:spPr>
              <a:xfrm>
                <a:off x="539496" y="2527223"/>
                <a:ext cx="11109960" cy="57073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8-3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22_1#c63b591cc?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7223"/>
                <a:ext cx="11109960" cy="570738"/>
              </a:xfrm>
              <a:prstGeom prst="rect">
                <a:avLst/>
              </a:prstGeom>
              <a:blipFill>
                <a:blip r:embed="rId3"/>
                <a:stretch>
                  <a:fillRect l="-1317" b="-9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AN.223_1#c63b591cc?vcp=1&amp;vop=1&amp;pid=470c3e783&amp;color=36,64,97&amp;bbb=1"/>
              <p:cNvSpPr/>
              <p:nvPr/>
            </p:nvSpPr>
            <p:spPr>
              <a:xfrm>
                <a:off x="539496" y="3103549"/>
                <a:ext cx="11109960" cy="141420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ra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rad>
                      </m:num>
                      <m:den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e>
                            </m:ra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+1</m:t>
                                </m:r>
                              </m:e>
                            </m:rad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e>
                            </m:rad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e>
                        </m:rad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e>
                        </m:rad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ra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rad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ra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−1=9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AN.223_1#c63b591cc?vcp=1&amp;vop=1&amp;pid=470c3e783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3549"/>
                <a:ext cx="11109960" cy="1414209"/>
              </a:xfrm>
              <a:prstGeom prst="rect">
                <a:avLst/>
              </a:prstGeom>
              <a:blipFill>
                <a:blip r:embed="rId4"/>
                <a:stretch>
                  <a:fillRect l="-1317" b="-99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24_1#72bc0ca84?vcp=1&amp;vop=1&amp;pid=470c3e783&amp;color=36,64,97&amp;bt=1&amp;bbb=1"/>
              <p:cNvSpPr/>
              <p:nvPr/>
            </p:nvSpPr>
            <p:spPr>
              <a:xfrm>
                <a:off x="539496" y="1355108"/>
                <a:ext cx="11109960" cy="3569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8-4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的公差不为0，且满足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+4.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24_1#72bc0ca84?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5108"/>
                <a:ext cx="11109960" cy="356934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25_1#51fa93d70?vcp=1&amp;vop=1&amp;pid=72bc0ca84&amp;color=36,64,97&amp;bbb=1"/>
              <p:cNvSpPr/>
              <p:nvPr/>
            </p:nvSpPr>
            <p:spPr>
              <a:xfrm>
                <a:off x="539496" y="1766524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25_1#51fa93d70?vcp=1&amp;vop=1&amp;pid=72bc0ca84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6524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26_1#51fa93d70?vcp=1&amp;vop=1&amp;pid=72bc0ca84&amp;color=36,64,97&amp;bbb=1"/>
              <p:cNvSpPr/>
              <p:nvPr/>
            </p:nvSpPr>
            <p:spPr>
              <a:xfrm>
                <a:off x="539496" y="2139841"/>
                <a:ext cx="11109960" cy="1446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【解】设等差数列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.由题意得，</a:t>
                </a:r>
                <a:endParaRPr lang="en-US" altLang="zh-CN" sz="1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=2,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26_1#51fa93d70?vcp=1&amp;vop=1&amp;pid=72bc0ca84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9841"/>
                <a:ext cx="11109960" cy="1446340"/>
              </a:xfrm>
              <a:prstGeom prst="rect">
                <a:avLst/>
              </a:prstGeom>
              <a:blipFill>
                <a:blip r:embed="rId5"/>
                <a:stretch>
                  <a:fillRect l="-1317" b="-101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27_1#b26a60955?vcp=1&amp;vop=1&amp;pid=72bc0ca84&amp;color=36,64,97&amp;bbb=1"/>
              <p:cNvSpPr/>
              <p:nvPr/>
            </p:nvSpPr>
            <p:spPr>
              <a:xfrm>
                <a:off x="539496" y="3594626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求证：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8_BD.227_1#b26a60955?vcp=1&amp;vop=1&amp;pid=72bc0ca84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94626"/>
                <a:ext cx="11109960" cy="584200"/>
              </a:xfrm>
              <a:prstGeom prst="rect">
                <a:avLst/>
              </a:prstGeom>
              <a:blipFill>
                <a:blip r:embed="rId6"/>
                <a:stretch>
                  <a:fillRect l="-1317" b="-72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228_1#b26a60955?vcp=1&amp;vop=1&amp;pid=72bc0ca84&amp;color=36,64,97&amp;bbb=1"/>
              <p:cNvSpPr/>
              <p:nvPr/>
            </p:nvSpPr>
            <p:spPr>
              <a:xfrm>
                <a:off x="539496" y="4178826"/>
                <a:ext cx="11109960" cy="1371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【证明】由（1）可知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×[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1×2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2×3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3×4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×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8_AN.228_1#b26a60955?vcp=1&amp;vop=1&amp;pid=72bc0ca84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78826"/>
                <a:ext cx="11109960" cy="1371600"/>
              </a:xfrm>
              <a:prstGeom prst="rect">
                <a:avLst/>
              </a:prstGeom>
              <a:blipFill>
                <a:blip r:embed="rId7"/>
                <a:stretch>
                  <a:fillRect l="-1317" b="-35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29_1#b64d2fa8e?vcp=1&amp;vop=1&amp;pid=470c3e783&amp;color=36,64,97&amp;bt=1&amp;bbb=1"/>
              <p:cNvSpPr/>
              <p:nvPr/>
            </p:nvSpPr>
            <p:spPr>
              <a:xfrm>
                <a:off x="539496" y="1236395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8-5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≠−1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≠−2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7_BD.229_1#b64d2fa8e?vcp=1&amp;vop=1&amp;pid=470c3e783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6395"/>
                <a:ext cx="11109960" cy="584200"/>
              </a:xfrm>
              <a:prstGeom prst="rect">
                <a:avLst/>
              </a:prstGeom>
              <a:blipFill>
                <a:blip r:embed="rId3"/>
                <a:stretch>
                  <a:fillRect l="-1317" b="-72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30_1#461ab0d0c?vcp=1&amp;vop=1&amp;pid=b64d2fa8e&amp;color=36,64,97&amp;bbb=1"/>
              <p:cNvSpPr/>
              <p:nvPr/>
            </p:nvSpPr>
            <p:spPr>
              <a:xfrm>
                <a:off x="539496" y="1826691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求证：数列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是等差数列，并求数列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BD.230_1#461ab0d0c?vcp=1&amp;vop=1&amp;pid=b64d2fa8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26691"/>
                <a:ext cx="11109960" cy="584200"/>
              </a:xfrm>
              <a:prstGeom prst="rect">
                <a:avLst/>
              </a:prstGeom>
              <a:blipFill>
                <a:blip r:embed="rId4"/>
                <a:stretch>
                  <a:fillRect l="-1317" b="-84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231_1#461ab0d0c?vcp=1&amp;vop=1&amp;pid=b64d2fa8e&amp;color=36,64,97&amp;bbb=1"/>
              <p:cNvSpPr/>
              <p:nvPr/>
            </p:nvSpPr>
            <p:spPr>
              <a:xfrm>
                <a:off x="539496" y="2410891"/>
                <a:ext cx="11109960" cy="331362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【证明】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≠−1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≠−2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∵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是首项为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，公差为1的等差数列.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3−2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8_AN.231_1#461ab0d0c?vcp=1&amp;vop=1&amp;pid=b64d2fa8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0891"/>
                <a:ext cx="11109960" cy="3313621"/>
              </a:xfrm>
              <a:prstGeom prst="rect">
                <a:avLst/>
              </a:prstGeom>
              <a:blipFill>
                <a:blip r:embed="rId5"/>
                <a:stretch>
                  <a:fillRect l="-1317" b="-2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9_1#bfb4b4e9c?vaa=1&amp;vcp=1&amp;vop=1&amp;pid=ce35305c5&amp;color=36,64,97&amp;bt=1&amp;bbb=1"/>
              <p:cNvSpPr/>
              <p:nvPr/>
            </p:nvSpPr>
            <p:spPr>
              <a:xfrm>
                <a:off x="539496" y="1860822"/>
                <a:ext cx="11109960" cy="57054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示例2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024</m:t>
                            </m:r>
                          </m:den>
                        </m:f>
                      </m:e>
                    </m: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024</m:t>
                            </m:r>
                          </m:den>
                        </m:f>
                      </m:e>
                    </m: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023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 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024</m:t>
                            </m:r>
                          </m:den>
                        </m:f>
                      </m:e>
                    </m:d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6_BD.9_1#bfb4b4e9c?vaa=1&amp;vcp=1&amp;vop=1&amp;pid=ce35305c5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0822"/>
                <a:ext cx="11109960" cy="570548"/>
              </a:xfrm>
              <a:prstGeom prst="rect">
                <a:avLst/>
              </a:prstGeom>
              <a:blipFill>
                <a:blip r:embed="rId3"/>
                <a:stretch>
                  <a:fillRect l="-1317" b="-138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1_1#bfb4b4e9c.blank?vaa=1&amp;vcp=1&amp;vop=1&amp;pid=ce35305c5&amp;color=36,64,97&amp;vpa=3&amp;bbb=1&amp;rh=30.54504"/>
              <p:cNvSpPr/>
              <p:nvPr/>
            </p:nvSpPr>
            <p:spPr>
              <a:xfrm>
                <a:off x="7170356" y="1923941"/>
                <a:ext cx="555625" cy="38792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 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023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1_1#bfb4b4e9c.blank?vaa=1&amp;vcp=1&amp;vop=1&amp;pid=ce35305c5&amp;color=36,64,97&amp;vpa=3&amp;bbb=1&amp;rh=30.54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0356" y="1923941"/>
                <a:ext cx="555625" cy="387922"/>
              </a:xfrm>
              <a:prstGeom prst="rect">
                <a:avLst/>
              </a:prstGeom>
              <a:blipFill>
                <a:blip r:embed="rId4"/>
                <a:stretch>
                  <a:fillRect b="-174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0_1#bfb4b4e9c?vaa=1&amp;vcp=1&amp;vop=1&amp;pid=ce35305c5&amp;color=36,64,97&amp;bbb=1&amp;hb=1"/>
              <p:cNvSpPr/>
              <p:nvPr/>
            </p:nvSpPr>
            <p:spPr>
              <a:xfrm>
                <a:off x="539496" y="2438100"/>
                <a:ext cx="11109960" cy="1765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𝑓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1−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1−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果代入等差数列的通项公式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也可以用首项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表示，即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.②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式也可以由以下方法求出.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100"/>
                  </a:lnSpc>
                </a:pPr>
                <a:endParaRPr lang="en-US" altLang="zh-CN" dirty="0"/>
              </a:p>
            </p:txBody>
          </p:sp>
        </mc:Choice>
        <mc:Fallback xmlns="">
          <p:sp>
            <p:nvSpPr>
              <p:cNvPr id="4" name="QB_6_AS.10_1#bfb4b4e9c?vaa=1&amp;vcp=1&amp;vop=1&amp;pid=ce35305c5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38100"/>
                <a:ext cx="11109960" cy="1765300"/>
              </a:xfrm>
              <a:prstGeom prst="rect">
                <a:avLst/>
              </a:prstGeom>
              <a:blipFill>
                <a:blip r:embed="rId5"/>
                <a:stretch>
                  <a:fillRect l="-1317" b="-48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0_1#bfb4b4e9c?vaa=1&amp;vcp=1&amp;vop=1&amp;pid=ce35305c5&amp;color=36,64,97&amp;bbb=1&amp;hb=1">
                <a:extLst>
                  <a:ext uri="{FF2B5EF4-FFF2-40B4-BE49-F238E27FC236}">
                    <a16:creationId xmlns:a16="http://schemas.microsoft.com/office/drawing/2014/main" id="{87FCE4F4-01F6-4E30-52DF-A56D85E51145}"/>
                  </a:ext>
                </a:extLst>
              </p:cNvPr>
              <p:cNvSpPr/>
              <p:nvPr/>
            </p:nvSpPr>
            <p:spPr>
              <a:xfrm>
                <a:off x="539496" y="4190700"/>
                <a:ext cx="11109960" cy="96856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+⋯+[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+[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+[1+2+⋯+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B_6_AS.10_1#bfb4b4e9c?vaa=1&amp;vcp=1&amp;vop=1&amp;pid=ce35305c5&amp;color=36,64,97&amp;bbb=1&amp;hb=1">
                <a:extLst>
                  <a:ext uri="{FF2B5EF4-FFF2-40B4-BE49-F238E27FC236}">
                    <a16:creationId xmlns:a16="http://schemas.microsoft.com/office/drawing/2014/main" id="{87FCE4F4-01F6-4E30-52DF-A56D85E511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90700"/>
                <a:ext cx="11109960" cy="968566"/>
              </a:xfrm>
              <a:prstGeom prst="rect">
                <a:avLst/>
              </a:prstGeom>
              <a:blipFill>
                <a:blip r:embed="rId6"/>
                <a:stretch>
                  <a:fillRect l="-549" b="-88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32_1#e76a4d848?vcp=1&amp;vop=1&amp;pid=b64d2fa8e&amp;color=36,64,97&amp;bt=1&amp;bbb=1"/>
              <p:cNvSpPr/>
              <p:nvPr/>
            </p:nvSpPr>
            <p:spPr>
              <a:xfrm>
                <a:off x="539496" y="2414637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8_BD.232_1#e76a4d848?vcp=1&amp;vop=1&amp;pid=b64d2fa8e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4637"/>
                <a:ext cx="11109960" cy="584200"/>
              </a:xfrm>
              <a:prstGeom prst="rect">
                <a:avLst/>
              </a:prstGeom>
              <a:blipFill>
                <a:blip r:embed="rId3"/>
                <a:stretch>
                  <a:fillRect l="-1317" b="-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233_1#e76a4d848?vcp=1&amp;vop=1&amp;pid=b64d2fa8e&amp;color=36,64,97&amp;bbb=1"/>
              <p:cNvSpPr/>
              <p:nvPr/>
            </p:nvSpPr>
            <p:spPr>
              <a:xfrm>
                <a:off x="539496" y="3004933"/>
                <a:ext cx="11109960" cy="14742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num>
                      <m:den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+⋯+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den>
                        </m:f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8_AN.233_1#e76a4d848?vcp=1&amp;vop=1&amp;pid=b64d2fa8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04933"/>
                <a:ext cx="11109960" cy="1474280"/>
              </a:xfrm>
              <a:prstGeom prst="rect">
                <a:avLst/>
              </a:prstGeom>
              <a:blipFill>
                <a:blip r:embed="rId4"/>
                <a:stretch>
                  <a:fillRect l="-1317" b="-49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9928d56f?vcp=1&amp;pid=d70d2f480&amp;color=101,101,255&amp;bt=1&amp;bbb=1"/>
          <p:cNvSpPr/>
          <p:nvPr/>
        </p:nvSpPr>
        <p:spPr>
          <a:xfrm>
            <a:off x="539496" y="828000"/>
            <a:ext cx="11109960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题型6</a:t>
            </a:r>
            <a:r>
              <a:rPr lang="en-US" altLang="zh-CN" sz="2200" b="0" i="0" dirty="0">
                <a:solidFill>
                  <a:srgbClr val="6565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2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数列求和在传统文化中的应用</a:t>
            </a:r>
            <a:endParaRPr lang="en-US" altLang="zh-CN" sz="2200" dirty="0"/>
          </a:p>
        </p:txBody>
      </p:sp>
      <p:sp>
        <p:nvSpPr>
          <p:cNvPr id="3" name="QO_7_BD.234_1#7b800b418?vcp=1&amp;vop=1&amp;pid=b9928d56f&amp;color=36,64,97&amp;bbb=1&amp;hb=1"/>
          <p:cNvSpPr/>
          <p:nvPr/>
        </p:nvSpPr>
        <p:spPr>
          <a:xfrm>
            <a:off x="539496" y="1318332"/>
            <a:ext cx="11109960" cy="7702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例9</a:t>
            </a:r>
            <a:r>
              <a:rPr lang="en-US" altLang="zh-CN" sz="1800" b="1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我国古代数学中有这样一个问题：“某贾人擅营，月入益功疾（注：从第2月开始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，每月比前一月多入相同</a:t>
            </a:r>
          </a:p>
          <a:p>
            <a:pPr latinLnBrk="1">
              <a:lnSpc>
                <a:spcPts val="3100"/>
              </a:lnSpc>
            </a:pP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量的铜钱</a:t>
            </a:r>
            <a:r>
              <a:rPr lang="en-US" altLang="zh-CN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），第3月入25贯，全年（按12个月计）共入510贯”，则此人第11月营收贯数为</a:t>
            </a:r>
            <a:r>
              <a:rPr lang="en-US" altLang="zh-CN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</a:t>
            </a:r>
            <a:r>
              <a:rPr lang="en-US" altLang="zh-CN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235_1#7b800b418?vcp=1&amp;vop=1&amp;pid=b9928d56f&amp;color=36,64,97&amp;bbb=1&amp;hb=1"/>
              <p:cNvSpPr/>
              <p:nvPr/>
            </p:nvSpPr>
            <p:spPr>
              <a:xfrm>
                <a:off x="539496" y="2092666"/>
                <a:ext cx="111099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【思路分析】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每个月的收入构成等差数列，设等差数列为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，首项为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联立解出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，即可得解.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205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d>
                      <m:dPr>
                        <m:begChr m:val="|"/>
                        <m:endChr m:val="|"/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7_EX.235_1#7b800b418?vcp=1&amp;vop=1&amp;pid=b9928d56f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92666"/>
                <a:ext cx="11109960" cy="1257300"/>
              </a:xfrm>
              <a:prstGeom prst="rect">
                <a:avLst/>
              </a:prstGeom>
              <a:blipFill>
                <a:blip r:embed="rId3"/>
                <a:stretch>
                  <a:fillRect l="-1317" r="-1701" b="-6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S.236_1#7b800b418?vcp=1&amp;vop=1&amp;pid=b9928d56f&amp;color=36,64,97&amp;bt=1&amp;bbb=1&amp;hb=1"/>
              <p:cNvSpPr/>
              <p:nvPr/>
            </p:nvSpPr>
            <p:spPr>
              <a:xfrm>
                <a:off x="539496" y="1365586"/>
                <a:ext cx="11109960" cy="41260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由题意可得，每个月的收入构成等差数列.设等差数列为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，公差为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，首项为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baseline="3000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12×11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baseline="3000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=15+10×5=65.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baseline="3000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1800" b="1" i="0" dirty="0" err="1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从题干中抽象出数学模型；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利用数学知识列出条件并求解；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③回归题干中的问题.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7_AS.236_1#7b800b418?vcp=1&amp;vop=1&amp;pid=b9928d56f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5586"/>
                <a:ext cx="11109960" cy="4126040"/>
              </a:xfrm>
              <a:prstGeom prst="rect">
                <a:avLst/>
              </a:prstGeom>
              <a:blipFill>
                <a:blip r:embed="rId3"/>
                <a:stretch>
                  <a:fillRect l="-1317" b="-33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7_AN.237_1#7b800b418?vcp=1&amp;vop=1&amp;pid=b9928d56f&amp;color=36,64,97&amp;bt=1&amp;bbb=1"/>
          <p:cNvSpPr/>
          <p:nvPr/>
        </p:nvSpPr>
        <p:spPr>
          <a:xfrm>
            <a:off x="539496" y="5585101"/>
            <a:ext cx="11109960" cy="363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【解】65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uiExpand="1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EX.238_1#7b800b418?vcp=1&amp;vop=1&amp;pid=b9928d56f&amp;color=36,64,97&amp;bbb=1&amp;hb=1"/>
          <p:cNvSpPr/>
          <p:nvPr/>
        </p:nvSpPr>
        <p:spPr>
          <a:xfrm>
            <a:off x="539496" y="3148697"/>
            <a:ext cx="11109960" cy="1192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【方法总结】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数列文化题是近年来考查数列知识的新亮点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，主要以数列发展史和数列的当代应用为载体设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置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，具有背景新、结构新、内容新的特点.解题的关键是通过阅读、理解来迁移知识，得到相应的数列模型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，再</a:t>
            </a:r>
          </a:p>
          <a:p>
            <a:pPr latinLnBrk="1">
              <a:lnSpc>
                <a:spcPts val="3100"/>
              </a:lnSpc>
            </a:pP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利用数列相关知识求解模型</a:t>
            </a:r>
            <a:r>
              <a:rPr lang="en-US" altLang="zh-CN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，实现解题目标.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39_1#c5d80088a?vaa=1&amp;vcp=1&amp;vop=1&amp;pid=b9928d56f&amp;color=36,64,97&amp;bt=1&amp;bbb=1&amp;hb=1"/>
          <p:cNvSpPr/>
          <p:nvPr/>
        </p:nvSpPr>
        <p:spPr>
          <a:xfrm>
            <a:off x="539496" y="1838216"/>
            <a:ext cx="11109960" cy="1608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9-1</a:t>
            </a:r>
            <a:r>
              <a:rPr lang="en-US" altLang="zh-CN" sz="1800" b="1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我国古代数学典籍《四元玉鉴》中有如下一段话：“河有汛，预差夫一千八百八十人筑堤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，只云初日差六十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五人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，次日转多七人，今有三日连差三百人，问已差人几天，差人几何？”其大意为官府陆续派遣1</a:t>
            </a: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880人前往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修筑堤坝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，第一天派出65人，从第二天开始每天派出的人数比前一天多7人，已知最后三天一共派出了300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人，</a:t>
            </a:r>
          </a:p>
          <a:p>
            <a:pPr latinLnBrk="1">
              <a:lnSpc>
                <a:spcPts val="3100"/>
              </a:lnSpc>
            </a:pP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则目前一共派出的天数和人数分别为(</a:t>
            </a:r>
            <a:r>
              <a:rPr lang="en-US" altLang="zh-CN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dirty="0">
              <a:solidFill>
                <a:srgbClr val="244061"/>
              </a:solidFill>
            </a:endParaRPr>
          </a:p>
        </p:txBody>
      </p:sp>
      <p:sp>
        <p:nvSpPr>
          <p:cNvPr id="3" name="QC_7_AN.241_1#c5d80088a.bracket?vaa=1&amp;vcp=1&amp;vop=1&amp;pid=b9928d56f&amp;color=36,64,97&amp;vpa=40"/>
          <p:cNvSpPr/>
          <p:nvPr/>
        </p:nvSpPr>
        <p:spPr>
          <a:xfrm>
            <a:off x="4359021" y="3176923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7_BD.239_2#c5d80088a.choices?vaa=1&amp;vcp=1&amp;vop=1&amp;pid=b9928d56f&amp;color=36,64,97&amp;bbb=1"/>
          <p:cNvSpPr/>
          <p:nvPr/>
        </p:nvSpPr>
        <p:spPr>
          <a:xfrm>
            <a:off x="539496" y="3489533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495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602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716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.9</a:t>
            </a:r>
            <a:r>
              <a:rPr lang="en-US" altLang="zh-CN" sz="1800" b="0" i="0" dirty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795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240_1#c5d80088a?vaa=1&amp;vcp=1&amp;vop=1&amp;pid=b9928d56f&amp;color=36,64,97&amp;bbb=1&amp;hb=1"/>
              <p:cNvSpPr/>
              <p:nvPr/>
            </p:nvSpPr>
            <p:spPr>
              <a:xfrm>
                <a:off x="539496" y="3862850"/>
                <a:ext cx="111099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记第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天派出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人，则数列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是以65为首项，7为公差的等差数列，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=65+7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=3[7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+58]=300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，故目前一共派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出了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7天，共派出了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7×65+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7×6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×7=602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（人），故选B.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7_AS.240_1#c5d80088a?vaa=1&amp;vcp=1&amp;vop=1&amp;pid=b9928d56f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62850"/>
                <a:ext cx="11109960" cy="1257300"/>
              </a:xfrm>
              <a:prstGeom prst="rect">
                <a:avLst/>
              </a:prstGeom>
              <a:blipFill>
                <a:blip r:embed="rId3"/>
                <a:stretch>
                  <a:fillRect l="-1317" b="-63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43_1#930e5836c?vaa=1&amp;vcp=1&amp;vop=1&amp;pid=b9928d56f&amp;color=36,64,97&amp;bt=1&amp;bbb=1&amp;hb=1"/>
              <p:cNvSpPr/>
              <p:nvPr/>
            </p:nvSpPr>
            <p:spPr>
              <a:xfrm>
                <a:off x="539496" y="1458518"/>
                <a:ext cx="11109960" cy="118935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9-2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一百零八塔，位于宁夏吴忠青铜峡市，始建于西夏时期，因塔群的塔数而得名，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塔群随山势凿石分阶而建，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由下而上逐层增高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，依山势自上而下各层的塔数分别为1，3，3，5，5，7，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，该数列从第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5项开始成等差数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列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则该塔群最下面三层的塔数之和为(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7_BD.243_1#930e5836c?vaa=1&amp;vcp=1&amp;vop=1&amp;pid=b9928d56f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58518"/>
                <a:ext cx="11109960" cy="1189355"/>
              </a:xfrm>
              <a:prstGeom prst="rect">
                <a:avLst/>
              </a:prstGeom>
              <a:blipFill>
                <a:blip r:embed="rId3"/>
                <a:stretch>
                  <a:fillRect l="-1317" r="-1976" b="-123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45_1#930e5836c.bracket?vaa=1&amp;vcp=1&amp;vop=1&amp;pid=b9928d56f&amp;color=36,64,97&amp;vpa=41"/>
          <p:cNvSpPr/>
          <p:nvPr/>
        </p:nvSpPr>
        <p:spPr>
          <a:xfrm>
            <a:off x="4587621" y="2371267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pic>
        <p:nvPicPr>
          <p:cNvPr id="4" name="QC_7_BD.243_2#930e5836c?vaa=1&amp;vcp=1&amp;vop=1&amp;pid=b9928d56f&amp;color=36,64,97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944" y="2775762"/>
            <a:ext cx="1655064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43_3#930e5836c.choices?vaa=1&amp;vcp=1&amp;vop=1&amp;pid=b9928d56f&amp;color=36,64,97&amp;bbb=1"/>
          <p:cNvSpPr/>
          <p:nvPr/>
        </p:nvSpPr>
        <p:spPr>
          <a:xfrm>
            <a:off x="539496" y="3994962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.39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B.45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C.48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.51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244_1#930e5836c?vaa=1&amp;vcp=1&amp;vop=1&amp;pid=b9928d56f&amp;color=36,64,97&amp;bbb=1"/>
              <p:cNvSpPr/>
              <p:nvPr/>
            </p:nvSpPr>
            <p:spPr>
              <a:xfrm>
                <a:off x="539496" y="4359452"/>
                <a:ext cx="11109960" cy="12304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设该数列为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，由题意得，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成等差数列，公差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塔群共有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层，则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1+3+3+5+5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−4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−5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×2=108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（负值舍去），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故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最下面三层的塔数之和为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=3×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5+2×6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.故选D.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C_7_AS.244_1#930e5836c?vaa=1&amp;vcp=1&amp;vop=1&amp;pid=b9928d56f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59452"/>
                <a:ext cx="11109960" cy="1230440"/>
              </a:xfrm>
              <a:prstGeom prst="rect">
                <a:avLst/>
              </a:prstGeom>
              <a:blipFill>
                <a:blip r:embed="rId5"/>
                <a:stretch>
                  <a:fillRect l="-1317" b="-113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8f5c3527a?vcp=1&amp;pid=42f8debe2&amp;color=36,64,97&amp;tib=255,255,255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828000"/>
            <a:ext cx="649224" cy="649224"/>
          </a:xfrm>
          <a:prstGeom prst="rect">
            <a:avLst/>
          </a:prstGeom>
        </p:spPr>
      </p:pic>
      <p:sp>
        <p:nvSpPr>
          <p:cNvPr id="3" name="C_4_BD#8f5c3527a?vcp=1&amp;pid=42f8debe2&amp;color=61,88,159&amp;bbb=1"/>
          <p:cNvSpPr/>
          <p:nvPr/>
        </p:nvSpPr>
        <p:spPr>
          <a:xfrm>
            <a:off x="1298448" y="892008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巩固练</a:t>
            </a:r>
            <a:endParaRPr lang="en-US" altLang="zh-CN" sz="2400" dirty="0">
              <a:solidFill>
                <a:srgbClr val="3D589F"/>
              </a:solidFill>
            </a:endParaRPr>
          </a:p>
        </p:txBody>
      </p:sp>
      <p:sp>
        <p:nvSpPr>
          <p:cNvPr id="4" name="C_5_BD#0be43241e?vcp=1&amp;pid=8f5c3527a&amp;color=0,55,96&amp;bbb=1"/>
          <p:cNvSpPr/>
          <p:nvPr/>
        </p:nvSpPr>
        <p:spPr>
          <a:xfrm>
            <a:off x="539496" y="1608796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A组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学业基础</a:t>
            </a:r>
            <a:endParaRPr lang="en-US" altLang="zh-CN" sz="2400" dirty="0">
              <a:solidFill>
                <a:srgbClr val="0037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47_1#a04e5f9bd?vaa=1&amp;vcp=1&amp;vop=1&amp;pid=0be43241e&amp;color=36,64,97&amp;bbb=1"/>
              <p:cNvSpPr/>
              <p:nvPr/>
            </p:nvSpPr>
            <p:spPr>
              <a:xfrm>
                <a:off x="539496" y="214863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5" name="QC_6_BD.247_1#a04e5f9bd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48635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6_AN.249_1#a04e5f9bd.bracket?vaa=1&amp;vcp=1&amp;vop=1&amp;pid=0be43241e&amp;color=36,64,97&amp;vpa=42"/>
          <p:cNvSpPr/>
          <p:nvPr/>
        </p:nvSpPr>
        <p:spPr>
          <a:xfrm>
            <a:off x="7173024" y="2228810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7" name="QC_6_BD.247_2#a04e5f9bd.choices?vaa=1&amp;vcp=1&amp;vop=1&amp;pid=0be43241e&amp;color=36,64,97&amp;bbb=1"/>
          <p:cNvSpPr/>
          <p:nvPr/>
        </p:nvSpPr>
        <p:spPr>
          <a:xfrm>
            <a:off x="539496" y="2520656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.65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B.75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C.80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.85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AS.248_1#a04e5f9bd?vaa=1&amp;vcp=1&amp;vop=1&amp;pid=0be43241e&amp;color=36,64,97&amp;bbb=1&amp;hb=1"/>
              <p:cNvSpPr/>
              <p:nvPr/>
            </p:nvSpPr>
            <p:spPr>
              <a:xfrm>
                <a:off x="539496" y="2885146"/>
                <a:ext cx="11109960" cy="11987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+4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+9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=22,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=−5,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所以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=10×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−5</m:t>
                        </m:r>
                      </m:e>
                    </m:d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10×9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×3=85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8" name="QC_6_AS.248_1#a04e5f9bd?vaa=1&amp;vcp=1&amp;vop=1&amp;pid=0be43241e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85146"/>
                <a:ext cx="11109960" cy="1198753"/>
              </a:xfrm>
              <a:prstGeom prst="rect">
                <a:avLst/>
              </a:prstGeom>
              <a:blipFill>
                <a:blip r:embed="rId5"/>
                <a:stretch>
                  <a:fillRect l="-1317" b="-71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51_1#712853d4f?vaa=1&amp;vcp=1&amp;vop=1&amp;pid=0be43241e&amp;color=36,64,97&amp;bt=1&amp;bbb=1"/>
              <p:cNvSpPr/>
              <p:nvPr/>
            </p:nvSpPr>
            <p:spPr>
              <a:xfrm>
                <a:off x="539496" y="2743663"/>
                <a:ext cx="11295063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[云南昆明第八中学2025高二期中]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51_1#712853d4f?vaa=1&amp;vcp=1&amp;vop=1&amp;pid=0be43241e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43663"/>
                <a:ext cx="11295063" cy="360680"/>
              </a:xfrm>
              <a:prstGeom prst="rect">
                <a:avLst/>
              </a:prstGeom>
              <a:blipFill>
                <a:blip r:embed="rId3"/>
                <a:stretch>
                  <a:fillRect l="-1296" t="-3390" r="-54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53_1#712853d4f.bracket?vaa=1&amp;vcp=1&amp;vop=1&amp;pid=0be43241e&amp;color=36,64,97&amp;vpa=43"/>
          <p:cNvSpPr/>
          <p:nvPr/>
        </p:nvSpPr>
        <p:spPr>
          <a:xfrm>
            <a:off x="11126851" y="2823165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51_2#712853d4f.choices?vaa=1&amp;vcp=1&amp;vop=1&amp;pid=0be43241e&amp;color=36,64,97&amp;bbb=1"/>
              <p:cNvSpPr/>
              <p:nvPr/>
            </p:nvSpPr>
            <p:spPr>
              <a:xfrm>
                <a:off x="539496" y="3157745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945765" algn="l"/>
                    <a:tab pos="5866130" algn="l"/>
                    <a:tab pos="85832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−14</m:t>
                    </m:r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C.12</a:t>
                </a:r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.14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4" name="QC_6_BD.251_2#712853d4f.choices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7745"/>
                <a:ext cx="11109960" cy="360680"/>
              </a:xfrm>
              <a:prstGeom prst="rect">
                <a:avLst/>
              </a:prstGeom>
              <a:blipFill>
                <a:blip r:embed="rId4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52_1#712853d4f?vaa=1&amp;vcp=1&amp;vop=1&amp;pid=0be43241e&amp;color=36,64,97&amp;bbb=1"/>
              <p:cNvSpPr/>
              <p:nvPr/>
            </p:nvSpPr>
            <p:spPr>
              <a:xfrm>
                <a:off x="539496" y="3531062"/>
                <a:ext cx="11109960" cy="7732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4+6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=2(2+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+3+3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−3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.故选A.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52_1#712853d4f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31062"/>
                <a:ext cx="11109960" cy="773240"/>
              </a:xfrm>
              <a:prstGeom prst="rect">
                <a:avLst/>
              </a:prstGeom>
              <a:blipFill>
                <a:blip r:embed="rId5"/>
                <a:stretch>
                  <a:fillRect l="-1317" b="-181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55_1#e862fb95d?vaa=1&amp;vcp=1&amp;vop=1&amp;pid=0be43241e&amp;color=36,64,97&amp;bt=1&amp;bbb=1"/>
              <p:cNvSpPr/>
              <p:nvPr/>
            </p:nvSpPr>
            <p:spPr>
              <a:xfrm>
                <a:off x="539496" y="2731820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且公差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≠0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55_1#e862fb95d?vaa=1&amp;vcp=1&amp;vop=1&amp;pid=0be43241e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1820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57_1#e862fb95d.bracket?vaa=1&amp;vcp=1&amp;vop=1&amp;pid=0be43241e&amp;color=36,64,97&amp;vpa=44"/>
          <p:cNvSpPr/>
          <p:nvPr/>
        </p:nvSpPr>
        <p:spPr>
          <a:xfrm>
            <a:off x="7219442" y="2811322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55_2#e862fb95d.choices?vaa=1&amp;vcp=1&amp;vop=1&amp;pid=0be43241e&amp;color=36,64,97&amp;bbb=1"/>
              <p:cNvSpPr/>
              <p:nvPr/>
            </p:nvSpPr>
            <p:spPr>
              <a:xfrm>
                <a:off x="539496" y="3145903"/>
                <a:ext cx="11109960" cy="35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  <a:tabLst>
                    <a:tab pos="2844165" algn="l"/>
                    <a:tab pos="5662930" algn="l"/>
                    <a:tab pos="84816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55_2#e862fb95d.choices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903"/>
                <a:ext cx="11109960" cy="355600"/>
              </a:xfrm>
              <a:prstGeom prst="rect">
                <a:avLst/>
              </a:prstGeom>
              <a:blipFill>
                <a:blip r:embed="rId4"/>
                <a:stretch>
                  <a:fillRect l="-1317" b="-431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56_1#e862fb95d?vaa=1&amp;vcp=1&amp;vop=1&amp;pid=0be43241e&amp;color=36,64,97&amp;bbb=1"/>
              <p:cNvSpPr/>
              <p:nvPr/>
            </p:nvSpPr>
            <p:spPr>
              <a:xfrm>
                <a:off x="539496" y="3506520"/>
                <a:ext cx="11109960" cy="811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由题意可知，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7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+0=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.故选A.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56_1#e862fb95d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6520"/>
                <a:ext cx="11109960" cy="811340"/>
              </a:xfrm>
              <a:prstGeom prst="rect">
                <a:avLst/>
              </a:prstGeom>
              <a:blipFill>
                <a:blip r:embed="rId5"/>
                <a:stretch>
                  <a:fillRect l="-1317" b="-172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59_1#d6803e3eb?vaa=1&amp;vcp=1&amp;vop=1&amp;pid=0be43241e&amp;color=36,64,97&amp;bt=1&amp;bbb=1"/>
              <p:cNvSpPr/>
              <p:nvPr/>
            </p:nvSpPr>
            <p:spPr>
              <a:xfrm>
                <a:off x="539496" y="2112124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的最大值为(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59_1#d6803e3eb?vaa=1&amp;vcp=1&amp;vop=1&amp;pid=0be43241e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12124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61_1#d6803e3eb.bracket?vaa=1&amp;vcp=1&amp;vop=1&amp;pid=0be43241e&amp;color=36,64,97&amp;vpa=45"/>
          <p:cNvSpPr/>
          <p:nvPr/>
        </p:nvSpPr>
        <p:spPr>
          <a:xfrm>
            <a:off x="9493695" y="2191626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6_BD.259_2#d6803e3eb.choices?vaa=1&amp;vcp=1&amp;vop=1&amp;pid=0be43241e&amp;color=36,64,97&amp;bbb=1"/>
          <p:cNvSpPr/>
          <p:nvPr/>
        </p:nvSpPr>
        <p:spPr>
          <a:xfrm>
            <a:off x="539496" y="2484234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758440" algn="l"/>
                <a:tab pos="5605780" algn="l"/>
                <a:tab pos="8453120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B.19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C.60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.70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60_1#d6803e3eb?vaa=1&amp;vcp=1&amp;vop=1&amp;pid=0be43241e&amp;color=36,64,97&amp;bbb=1"/>
              <p:cNvSpPr/>
              <p:nvPr/>
            </p:nvSpPr>
            <p:spPr>
              <a:xfrm>
                <a:off x="539496" y="2848724"/>
                <a:ext cx="11109960" cy="20753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的首项为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+11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+6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=19,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=−3,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为二次函数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𝑦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𝑥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的图象的对称轴为直线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𝑥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，所以当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.故选D.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60_1#d6803e3eb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48724"/>
                <a:ext cx="11109960" cy="2075307"/>
              </a:xfrm>
              <a:prstGeom prst="rect">
                <a:avLst/>
              </a:prstGeom>
              <a:blipFill>
                <a:blip r:embed="rId4"/>
                <a:stretch>
                  <a:fillRect l="-1317" b="-38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681947981?vcp=1&amp;pid=42f8debe2&amp;color=36,64,97&amp;tib=255,255,255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828000"/>
            <a:ext cx="539496" cy="521208"/>
          </a:xfrm>
          <a:prstGeom prst="rect">
            <a:avLst/>
          </a:prstGeom>
        </p:spPr>
      </p:pic>
      <p:sp>
        <p:nvSpPr>
          <p:cNvPr id="3" name="C_4_BD#681947981?vcp=1&amp;pid=42f8debe2&amp;color=61,88,159&amp;bbb=1"/>
          <p:cNvSpPr/>
          <p:nvPr/>
        </p:nvSpPr>
        <p:spPr>
          <a:xfrm>
            <a:off x="1188720" y="828000"/>
            <a:ext cx="1801368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3D589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重难斩</a:t>
            </a:r>
            <a:endParaRPr lang="en-US" altLang="zh-CN" sz="2400" dirty="0">
              <a:solidFill>
                <a:srgbClr val="3D589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_5_BD#ef2ac7223?vcp=1&amp;pid=681947981&amp;color=101,101,255&amp;bbb=1"/>
              <p:cNvSpPr/>
              <p:nvPr/>
            </p:nvSpPr>
            <p:spPr>
              <a:xfrm>
                <a:off x="539496" y="1481796"/>
                <a:ext cx="11109960" cy="703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要点1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等差数列的前</a:t>
                </a:r>
                <a14:m>
                  <m:oMath xmlns:m="http://schemas.openxmlformats.org/officeDocument/2006/math">
                    <m:r>
                      <a:rPr lang="en-US" altLang="zh-CN" sz="2200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项求和公式的函数特征</a:t>
                </a:r>
                <a:endParaRPr lang="en-US" altLang="zh-CN" sz="2200" dirty="0">
                  <a:solidFill>
                    <a:srgbClr val="6565FF"/>
                  </a:solidFill>
                </a:endParaRPr>
              </a:p>
            </p:txBody>
          </p:sp>
        </mc:Choice>
        <mc:Fallback xmlns="">
          <p:sp>
            <p:nvSpPr>
              <p:cNvPr id="4" name="C_5_BD#ef2ac7223?vcp=1&amp;pid=681947981&amp;color=101,101,255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1796"/>
                <a:ext cx="11109960" cy="703072"/>
              </a:xfrm>
              <a:prstGeom prst="rect">
                <a:avLst/>
              </a:prstGeom>
              <a:blipFill>
                <a:blip r:embed="rId4"/>
                <a:stretch>
                  <a:fillRect l="-1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3_1#ef2ba2ded?vaa=1&amp;vcp=1&amp;vop=1&amp;pid=ef2ac7223&amp;color=36,64,97&amp;bbb=1"/>
              <p:cNvSpPr/>
              <p:nvPr/>
            </p:nvSpPr>
            <p:spPr>
              <a:xfrm>
                <a:off x="539496" y="198459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1800" b="1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，条件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为等差数列；条件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𝑞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为关于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的二次函数,则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5" name="QC_6_BD.13_1#ef2ba2ded?vaa=1&amp;vcp=1&amp;vop=1&amp;pid=ef2ac7223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4592"/>
                <a:ext cx="11109960" cy="360680"/>
              </a:xfrm>
              <a:prstGeom prst="rect">
                <a:avLst/>
              </a:prstGeom>
              <a:blipFill>
                <a:blip r:embed="rId5"/>
                <a:stretch>
                  <a:fillRect l="-1317" r="-110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6_AN.15_1#ef2ba2ded.bracket?vaa=1&amp;vcp=1&amp;vop=1&amp;pid=ef2ac7223&amp;color=36,64,97&amp;vpa=4"/>
          <p:cNvSpPr/>
          <p:nvPr/>
        </p:nvSpPr>
        <p:spPr>
          <a:xfrm>
            <a:off x="10961180" y="2069933"/>
            <a:ext cx="368300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7" name="QC_6_BD.13_2#ef2ba2ded.choices?vaa=1&amp;vcp=1&amp;vop=1&amp;pid=ef2ac7223&amp;color=36,64,97&amp;bbb=1"/>
          <p:cNvSpPr/>
          <p:nvPr/>
        </p:nvSpPr>
        <p:spPr>
          <a:xfrm>
            <a:off x="539496" y="2348571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77958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.充分不必要条件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B.必要不充分条件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C.充要条件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.既不充分也不必要条件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AS.14_1#ef2ba2ded?vaa=1&amp;vcp=1&amp;vop=1&amp;pid=ef2ac7223&amp;color=36,64,97&amp;bbb=1&amp;hb=1"/>
              <p:cNvSpPr/>
              <p:nvPr/>
            </p:nvSpPr>
            <p:spPr>
              <a:xfrm>
                <a:off x="539496" y="2713061"/>
                <a:ext cx="11109960" cy="1446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不一定得出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𝑞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，例如：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，不是二次函数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（提示：证明命题不成立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，任举一个反例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即可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.反之也不一定成立，例如：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,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≥2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（提示:用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FF8827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FF8827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FF8827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FF8827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FF8827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的关系求通项</a:t>
                </a:r>
                <a:r>
                  <a:rPr lang="en-US" altLang="zh-CN" sz="1800" b="0" i="0">
                    <a:solidFill>
                      <a:srgbClr val="FF8827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,所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以数列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不为等差数列，则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𝑝</m:t>
                    </m:r>
                  </m:oMath>
                </a14:m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的既不充分也不必要条件.故选D.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8" name="QC_6_AS.14_1#ef2ba2ded?vaa=1&amp;vcp=1&amp;vop=1&amp;pid=ef2ac7223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13061"/>
                <a:ext cx="11109960" cy="1446340"/>
              </a:xfrm>
              <a:prstGeom prst="rect">
                <a:avLst/>
              </a:prstGeom>
              <a:blipFill>
                <a:blip r:embed="rId6"/>
                <a:stretch>
                  <a:fillRect l="-1317" r="-1317" b="-101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3_1#fa1227d07?vaa=1&amp;vcp=1&amp;vop=1&amp;pid=0be43241e&amp;color=36,64,97&amp;bt=1&amp;bbb=1"/>
          <p:cNvSpPr/>
          <p:nvPr/>
        </p:nvSpPr>
        <p:spPr>
          <a:xfrm>
            <a:off x="539496" y="2802940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已知等差数列共有10项，其中奇数项之和为15，偶数项之和为30，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则其公差为(</a:t>
            </a:r>
            <a:r>
              <a:rPr lang="en-US" altLang="zh-CN" sz="1800" b="0" i="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p:sp>
        <p:nvSpPr>
          <p:cNvPr id="3" name="QC_6_AN.265_1#fa1227d07.bracket?vaa=1&amp;vcp=1&amp;vop=1&amp;pid=0be43241e&amp;color=36,64,97&amp;vpa=46"/>
          <p:cNvSpPr/>
          <p:nvPr/>
        </p:nvSpPr>
        <p:spPr>
          <a:xfrm>
            <a:off x="8645271" y="2882442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6_BD.263_2#fa1227d07.choices?vaa=1&amp;vcp=1&amp;vop=1&amp;pid=0be43241e&amp;color=36,64,97&amp;bbb=1"/>
          <p:cNvSpPr/>
          <p:nvPr/>
        </p:nvSpPr>
        <p:spPr>
          <a:xfrm>
            <a:off x="539496" y="3217023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.5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B.4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C.3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.2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64_1#fa1227d07?vaa=1&amp;vcp=1&amp;vop=1&amp;pid=0be43241e&amp;color=36,64,97&amp;bbb=1"/>
              <p:cNvSpPr/>
              <p:nvPr/>
            </p:nvSpPr>
            <p:spPr>
              <a:xfrm>
                <a:off x="539496" y="3590340"/>
                <a:ext cx="11109960" cy="685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设等差数列的首项为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+20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=15,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5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+25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64_1#fa1227d07?vaa=1&amp;vcp=1&amp;vop=1&amp;pid=0be43241e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90340"/>
                <a:ext cx="11109960" cy="685800"/>
              </a:xfrm>
              <a:prstGeom prst="rect">
                <a:avLst/>
              </a:prstGeom>
              <a:blipFill>
                <a:blip r:embed="rId3"/>
                <a:stretch>
                  <a:fillRect l="-1317" b="-1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67_1#5afdce513?vaa=1&amp;vcp=1&amp;vop=1&amp;pid=0be43241e&amp;color=36,64,97&amp;bt=1&amp;bbb=1"/>
              <p:cNvSpPr/>
              <p:nvPr/>
            </p:nvSpPr>
            <p:spPr>
              <a:xfrm>
                <a:off x="539496" y="2563322"/>
                <a:ext cx="11109960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的值为(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67_1#5afdce513?vaa=1&amp;vcp=1&amp;vop=1&amp;pid=0be43241e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63322"/>
                <a:ext cx="11109960" cy="360680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69_1#5afdce513.bracket?vaa=1&amp;vcp=1&amp;vop=1&amp;pid=0be43241e&amp;color=36,64,97&amp;vpa=47"/>
          <p:cNvSpPr/>
          <p:nvPr/>
        </p:nvSpPr>
        <p:spPr>
          <a:xfrm>
            <a:off x="9209215" y="2642824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6_BD.267_2#5afdce513.choices?vaa=1&amp;vcp=1&amp;vop=1&amp;pid=0be43241e&amp;color=36,64,97&amp;bbb=1"/>
          <p:cNvSpPr/>
          <p:nvPr/>
        </p:nvSpPr>
        <p:spPr>
          <a:xfrm>
            <a:off x="539496" y="2935432"/>
            <a:ext cx="11109960" cy="360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  <a:tabLst>
                <a:tab pos="2901315" algn="l"/>
                <a:tab pos="5662930" algn="l"/>
                <a:tab pos="842454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.16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B.8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C.9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.10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68_1#5afdce513?vaa=1&amp;vcp=1&amp;vop=1&amp;pid=0be43241e&amp;color=36,64,97&amp;bbb=1&amp;hb=1"/>
              <p:cNvSpPr/>
              <p:nvPr/>
            </p:nvSpPr>
            <p:spPr>
              <a:xfrm>
                <a:off x="539496" y="3299922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中，易知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9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=19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&lt;0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&gt;0&gt;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为递减数列，且前9项和最大.所以当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最大时，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值为</a:t>
                </a:r>
                <a:r>
                  <a:rPr lang="en-US" altLang="zh-CN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9.</a:t>
                </a:r>
                <a:endParaRPr lang="en-US" altLang="zh-CN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68_1#5afdce513?vaa=1&amp;vcp=1&amp;vop=1&amp;pid=0be43241e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99922"/>
                <a:ext cx="11109960" cy="1192340"/>
              </a:xfrm>
              <a:prstGeom prst="rect">
                <a:avLst/>
              </a:prstGeom>
              <a:blipFill>
                <a:blip r:embed="rId4"/>
                <a:stretch>
                  <a:fillRect l="-1317" b="-117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71_1#038d6d361?vcp=1&amp;vop=1&amp;pid=0be43241e&amp;color=36,64,97&amp;bt=1&amp;bbb=1"/>
              <p:cNvSpPr/>
              <p:nvPr/>
            </p:nvSpPr>
            <p:spPr>
              <a:xfrm>
                <a:off x="539496" y="1546116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6_BD.271_1#038d6d361?vcp=1&amp;vop=1&amp;pid=0be43241e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6116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272_1#62e4f8ad3?vcp=1&amp;vop=1&amp;pid=038d6d361&amp;color=36,64,97&amp;bbb=1"/>
              <p:cNvSpPr/>
              <p:nvPr/>
            </p:nvSpPr>
            <p:spPr>
              <a:xfrm>
                <a:off x="539496" y="196172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272_1#62e4f8ad3?vcp=1&amp;vop=1&amp;pid=038d6d36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61723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8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273_1#62e4f8ad3?vcp=1&amp;vop=1&amp;pid=038d6d361&amp;color=36,64,97&amp;bbb=1"/>
              <p:cNvSpPr/>
              <p:nvPr/>
            </p:nvSpPr>
            <p:spPr>
              <a:xfrm>
                <a:off x="539496" y="2335040"/>
                <a:ext cx="11109960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=12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6−3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6−3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6−3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−3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1+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7_AN.273_1#62e4f8ad3?vcp=1&amp;vop=1&amp;pid=038d6d36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5040"/>
                <a:ext cx="11109960" cy="1270000"/>
              </a:xfrm>
              <a:prstGeom prst="rect">
                <a:avLst/>
              </a:prstGeom>
              <a:blipFill>
                <a:blip r:embed="rId5"/>
                <a:stretch>
                  <a:fillRect l="-1317" b="-67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74_1#e0e97ec25?vcp=1&amp;vop=1&amp;pid=038d6d361&amp;color=36,64,97&amp;bbb=1"/>
              <p:cNvSpPr/>
              <p:nvPr/>
            </p:nvSpPr>
            <p:spPr>
              <a:xfrm>
                <a:off x="539496" y="3611326"/>
                <a:ext cx="11109960" cy="58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  <m:d>
                      <m:d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∈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7_BD.274_1#e0e97ec25?vcp=1&amp;vop=1&amp;pid=038d6d36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11326"/>
                <a:ext cx="11109960" cy="584200"/>
              </a:xfrm>
              <a:prstGeom prst="rect">
                <a:avLst/>
              </a:prstGeom>
              <a:blipFill>
                <a:blip r:embed="rId6"/>
                <a:stretch>
                  <a:fillRect l="-1317" b="-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275_1#e0e97ec25?vcp=1&amp;vop=1&amp;pid=038d6d361&amp;color=36,64,97&amp;bbb=1"/>
              <p:cNvSpPr/>
              <p:nvPr/>
            </p:nvSpPr>
            <p:spPr>
              <a:xfrm>
                <a:off x="539496" y="4195526"/>
                <a:ext cx="11109960" cy="93859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sub>
                        </m:sSub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+⋯+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=1−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7_AN.275_1#e0e97ec25?vcp=1&amp;vop=1&amp;pid=038d6d361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95526"/>
                <a:ext cx="11109960" cy="938594"/>
              </a:xfrm>
              <a:prstGeom prst="rect">
                <a:avLst/>
              </a:prstGeom>
              <a:blipFill>
                <a:blip r:embed="rId7"/>
                <a:stretch>
                  <a:fillRect l="-1317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76_1#e8f697618?vcp=1&amp;vop=1&amp;pid=0be43241e&amp;color=36,64,97&amp;bt=1&amp;bbb=1&amp;hb=1"/>
              <p:cNvSpPr/>
              <p:nvPr/>
            </p:nvSpPr>
            <p:spPr>
              <a:xfrm>
                <a:off x="539496" y="901020"/>
                <a:ext cx="11109960" cy="119234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80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请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满足关系式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这三个条件中任选一个,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补充在上面题干中，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并解答下面问题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6_BD.276_1#e8f697618?vcp=1&amp;vop=1&amp;pid=0be43241e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1020"/>
                <a:ext cx="11109960" cy="1192340"/>
              </a:xfrm>
              <a:prstGeom prst="rect">
                <a:avLst/>
              </a:prstGeom>
              <a:blipFill>
                <a:blip r:embed="rId3"/>
                <a:stretch>
                  <a:fillRect l="-1317" r="-3348" b="-117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277_1#75a985039?vcp=1&amp;vop=1&amp;pid=e8f697618&amp;color=36,64,97&amp;bbb=1"/>
              <p:cNvSpPr/>
              <p:nvPr/>
            </p:nvSpPr>
            <p:spPr>
              <a:xfrm>
                <a:off x="539496" y="2139206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的通项公式；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7_BD.277_1#75a985039?vcp=1&amp;vop=1&amp;pid=e8f69761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9206"/>
                <a:ext cx="11109960" cy="363665"/>
              </a:xfrm>
              <a:prstGeom prst="rect">
                <a:avLst/>
              </a:prstGeom>
              <a:blipFill>
                <a:blip r:embed="rId4"/>
                <a:stretch>
                  <a:fillRect l="-1317" b="-3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278_1#75a985039?vcp=1&amp;vop=1&amp;pid=e8f697618&amp;color=36,64,97&amp;bbb=1&amp;hb=1"/>
              <p:cNvSpPr/>
              <p:nvPr/>
            </p:nvSpPr>
            <p:spPr>
              <a:xfrm>
                <a:off x="539496" y="2512523"/>
                <a:ext cx="11109960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为首项，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为公差的等差数列.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+9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1800" b="0" i="1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Cambria Math" pitchFamily="34" charset="-122"/>
                            <a:cs typeface="Cambria Math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+3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若选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③:由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+9</m:t>
                            </m:r>
                          </m:e>
                        </m:d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×10</m:t>
                        </m:r>
                      </m:num>
                      <m:den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=5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</m:t>
                    </m:r>
                  </m:oMath>
                </a14:m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=−4+</m:t>
                    </m:r>
                    <m:d>
                      <m:dPr>
                        <m:ctrlPr>
                          <a:rPr lang="en-US" altLang="zh-CN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×1=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7_AN.278_1#75a985039?vcp=1&amp;vop=1&amp;pid=e8f697618&amp;color=36,64,97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2523"/>
                <a:ext cx="11109960" cy="2095500"/>
              </a:xfrm>
              <a:prstGeom prst="rect">
                <a:avLst/>
              </a:prstGeom>
              <a:blipFill>
                <a:blip r:embed="rId5"/>
                <a:stretch>
                  <a:fillRect l="-1317" r="-1372" b="-40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79_1#b0b7ea4d5?vcp=1&amp;vop=1&amp;pid=e8f697618&amp;color=36,64,97&amp;bbb=1"/>
              <p:cNvSpPr/>
              <p:nvPr/>
            </p:nvSpPr>
            <p:spPr>
              <a:xfrm>
                <a:off x="539496" y="461710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O_7_BD.279_1#b0b7ea4d5?vcp=1&amp;vop=1&amp;pid=e8f69761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17103"/>
                <a:ext cx="11109960" cy="363665"/>
              </a:xfrm>
              <a:prstGeom prst="rect">
                <a:avLst/>
              </a:prstGeom>
              <a:blipFill>
                <a:blip r:embed="rId6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280_1#b0b7ea4d5?vcp=1&amp;vop=1&amp;pid=e8f697618&amp;color=36,64,97&amp;bbb=1"/>
              <p:cNvSpPr/>
              <p:nvPr/>
            </p:nvSpPr>
            <p:spPr>
              <a:xfrm>
                <a:off x="539496" y="4981593"/>
                <a:ext cx="11109960" cy="98177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【解】由（1）得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−4+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−5</m:t>
                            </m:r>
                          </m:e>
                        </m:d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𝑛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81</m:t>
                            </m:r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den>
                        </m:f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的最小值为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=−10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O_7_AN.280_1#b0b7ea4d5?vcp=1&amp;vop=1&amp;pid=e8f697618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81593"/>
                <a:ext cx="11109960" cy="981774"/>
              </a:xfrm>
              <a:prstGeom prst="rect">
                <a:avLst/>
              </a:prstGeom>
              <a:blipFill>
                <a:blip r:embed="rId7"/>
                <a:stretch>
                  <a:fillRect l="-1317" b="-86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b580d1a?vcp=1&amp;pid=8f5c3527a&amp;color=0,55,96&amp;bt=1&amp;bbb=1"/>
          <p:cNvSpPr/>
          <p:nvPr/>
        </p:nvSpPr>
        <p:spPr>
          <a:xfrm>
            <a:off x="539496" y="828000"/>
            <a:ext cx="11109960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B组</a:t>
            </a:r>
            <a:r>
              <a:rPr lang="en-US" altLang="zh-CN" sz="2400" b="1" i="0" dirty="0">
                <a:solidFill>
                  <a:srgbClr val="00376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376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应考能力</a:t>
            </a:r>
            <a:endParaRPr lang="en-US" altLang="zh-CN" sz="2400" dirty="0">
              <a:solidFill>
                <a:srgbClr val="0037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281_1#f76ba12e4?vaa=1&amp;vcp=1&amp;vop=1&amp;pid=eab580d1a&amp;color=36,64,97&amp;bbb=1"/>
              <p:cNvSpPr/>
              <p:nvPr/>
            </p:nvSpPr>
            <p:spPr>
              <a:xfrm>
                <a:off x="539496" y="1305266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[湖北部分学校2025高二联考]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3" name="QC_6_BD.281_1#f76ba12e4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05266"/>
                <a:ext cx="11109960" cy="469900"/>
              </a:xfrm>
              <a:prstGeom prst="rect">
                <a:avLst/>
              </a:prstGeom>
              <a:blipFill>
                <a:blip r:embed="rId3"/>
                <a:stretch>
                  <a:fillRect l="-1317" b="-10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83_1#f76ba12e4.bracket?vaa=1&amp;vcp=1&amp;vop=1&amp;pid=eab580d1a&amp;color=36,64,97&amp;vpa=48"/>
          <p:cNvSpPr/>
          <p:nvPr/>
        </p:nvSpPr>
        <p:spPr>
          <a:xfrm>
            <a:off x="9007539" y="1519388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81_2#f76ba12e4.choices?vaa=1&amp;vcp=1&amp;vop=1&amp;pid=eab580d1a&amp;color=36,64,97&amp;bbb=1"/>
              <p:cNvSpPr/>
              <p:nvPr/>
            </p:nvSpPr>
            <p:spPr>
              <a:xfrm>
                <a:off x="539496" y="1787104"/>
                <a:ext cx="11109960" cy="53651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821940" algn="l"/>
                    <a:tab pos="5618480" algn="l"/>
                    <a:tab pos="8503920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281_2#f76ba12e4.choices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87104"/>
                <a:ext cx="11109960" cy="536512"/>
              </a:xfrm>
              <a:prstGeom prst="rect">
                <a:avLst/>
              </a:prstGeom>
              <a:blipFill>
                <a:blip r:embed="rId4"/>
                <a:stretch>
                  <a:fillRect l="-1317" b="-15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282_1#f76ba12e4?vaa=1&amp;vcp=1&amp;vop=1&amp;pid=eab580d1a&amp;color=36,64,97&amp;bbb=1"/>
              <p:cNvSpPr/>
              <p:nvPr/>
            </p:nvSpPr>
            <p:spPr>
              <a:xfrm>
                <a:off x="539496" y="2328950"/>
                <a:ext cx="11109960" cy="142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4×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4−1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8×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8−1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+6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+28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，整理得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12×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12−1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16×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16−1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+66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+120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+132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+240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256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，故选C.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6" name="QC_6_AS.282_1#f76ba12e4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28950"/>
                <a:ext cx="11109960" cy="1422400"/>
              </a:xfrm>
              <a:prstGeom prst="rect">
                <a:avLst/>
              </a:prstGeom>
              <a:blipFill>
                <a:blip r:embed="rId5"/>
                <a:stretch>
                  <a:fillRect l="-1317" b="-8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85_1#7c7a76f74?vaa=1&amp;vcp=1&amp;vop=1&amp;pid=eab580d1a&amp;color=36,64,97&amp;bt=1&amp;bbb=1"/>
              <p:cNvSpPr/>
              <p:nvPr/>
            </p:nvSpPr>
            <p:spPr>
              <a:xfrm>
                <a:off x="539496" y="1922226"/>
                <a:ext cx="111099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244061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244061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85_1#7c7a76f74?vaa=1&amp;vcp=1&amp;vop=1&amp;pid=eab580d1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22226"/>
                <a:ext cx="11109960" cy="469900"/>
              </a:xfrm>
              <a:prstGeom prst="rect">
                <a:avLst/>
              </a:prstGeom>
              <a:blipFill>
                <a:blip r:embed="rId3"/>
                <a:stretch>
                  <a:fillRect l="-1317" b="-10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87_1#7c7a76f74.bracket?vaa=1&amp;vcp=1&amp;vop=1&amp;pid=eab580d1a&amp;color=36,64,97&amp;vpa=49"/>
          <p:cNvSpPr/>
          <p:nvPr/>
        </p:nvSpPr>
        <p:spPr>
          <a:xfrm>
            <a:off x="8557324" y="2011197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85_2#7c7a76f74.choices?vaa=1&amp;vcp=1&amp;vop=1&amp;pid=eab580d1a&amp;color=36,64,97&amp;bbb=1"/>
              <p:cNvSpPr/>
              <p:nvPr/>
            </p:nvSpPr>
            <p:spPr>
              <a:xfrm>
                <a:off x="539496" y="2397969"/>
                <a:ext cx="11109960" cy="5355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  <a:tabLst>
                    <a:tab pos="2894965" algn="l"/>
                    <a:tab pos="5662930" algn="l"/>
                    <a:tab pos="8532495" algn="l"/>
                  </a:tabLst>
                </a:pP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85_2#7c7a76f74.choices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97969"/>
                <a:ext cx="11109960" cy="535559"/>
              </a:xfrm>
              <a:prstGeom prst="rect">
                <a:avLst/>
              </a:prstGeom>
              <a:blipFill>
                <a:blip r:embed="rId4"/>
                <a:stretch>
                  <a:fillRect l="-1317" b="-15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86_1#7c7a76f74?vaa=1&amp;vcp=1&amp;vop=1&amp;pid=eab580d1a&amp;color=36,64,97&amp;bbb=1"/>
              <p:cNvSpPr/>
              <p:nvPr/>
            </p:nvSpPr>
            <p:spPr>
              <a:xfrm>
                <a:off x="539496" y="2943878"/>
                <a:ext cx="11109960" cy="2070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8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+6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+7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+15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𝑏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𝑇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11</m:t>
                            </m:r>
                            <m:d>
                              <m:dPr>
                                <m:ctrlPr>
                                  <a:rPr lang="en-US" altLang="zh-CN" sz="1800" b="0" i="1" dirty="0">
                                    <a:solidFill>
                                      <a:srgbClr val="00376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1800" b="0" i="0">
                                    <a:solidFill>
                                      <a:srgbClr val="003760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00376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altLang="zh-CN" sz="1800" b="0" i="0">
                                        <a:solidFill>
                                          <a:srgbClr val="003760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3×11+4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11+2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8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10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6</m:t>
                            </m:r>
                          </m:sub>
                        </m:sSub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37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13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111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86_1#7c7a76f74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3878"/>
                <a:ext cx="11109960" cy="2070100"/>
              </a:xfrm>
              <a:prstGeom prst="rect">
                <a:avLst/>
              </a:prstGeom>
              <a:blipFill>
                <a:blip r:embed="rId5"/>
                <a:stretch>
                  <a:fillRect l="-13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89_1#58133c905?vaa=1&amp;vcp=1&amp;vop=1&amp;pid=eab580d1a&amp;color=36,64,97&amp;bt=1&amp;bbb=1&amp;hb=1"/>
              <p:cNvSpPr/>
              <p:nvPr/>
            </p:nvSpPr>
            <p:spPr>
              <a:xfrm>
                <a:off x="539496" y="1025924"/>
                <a:ext cx="11109960" cy="10591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11.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[广东佛山2025高二期中]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小明购买了一辆价格为25万元的家用轿车，首付11万元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，剩余的款项采用分期付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款的方式还款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，还款方式为：每年年底还固定款项2万元以及余款的当年利息，年利率为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，直到全部还完为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止</a:t>
                </a:r>
                <a:r>
                  <a:rPr lang="en-US" altLang="zh-CN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．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则购买这辆车小明最后实际共付(</a:t>
                </a:r>
                <a:r>
                  <a:rPr lang="en-US" altLang="zh-CN" b="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C_6_BD.289_1#58133c905?vaa=1&amp;vcp=1&amp;vop=1&amp;pid=eab580d1a&amp;color=36,64,97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5924"/>
                <a:ext cx="11109960" cy="1059180"/>
              </a:xfrm>
              <a:prstGeom prst="rect">
                <a:avLst/>
              </a:prstGeom>
              <a:blipFill>
                <a:blip r:embed="rId3"/>
                <a:stretch>
                  <a:fillRect l="-1317" t="-4023" r="-1262" b="-13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91_1#58133c905.bracket?vaa=1&amp;vcp=1&amp;vop=1&amp;pid=eab580d1a&amp;color=36,64,97&amp;vpa=50"/>
          <p:cNvSpPr/>
          <p:nvPr/>
        </p:nvSpPr>
        <p:spPr>
          <a:xfrm>
            <a:off x="4359021" y="1812562"/>
            <a:ext cx="354013" cy="303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0" i="0" dirty="0">
                <a:solidFill>
                  <a:srgbClr val="6565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endParaRPr lang="en-US" altLang="zh-CN" sz="2000" dirty="0">
              <a:solidFill>
                <a:srgbClr val="6565FF"/>
              </a:solidFill>
            </a:endParaRPr>
          </a:p>
        </p:txBody>
      </p:sp>
      <p:sp>
        <p:nvSpPr>
          <p:cNvPr id="4" name="QC_6_BD.289_2#58133c905.choices?vaa=1&amp;vcp=1&amp;vop=1&amp;pid=eab580d1a&amp;color=36,64,97&amp;bbb=1"/>
          <p:cNvSpPr/>
          <p:nvPr/>
        </p:nvSpPr>
        <p:spPr>
          <a:xfrm>
            <a:off x="539496" y="2136221"/>
            <a:ext cx="11109960" cy="322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800"/>
              </a:lnSpc>
              <a:tabLst>
                <a:tab pos="2844165" algn="l"/>
                <a:tab pos="5662930" algn="l"/>
                <a:tab pos="8481695" algn="l"/>
              </a:tabLst>
            </a:pP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28.5万元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30.6万元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31.8万元</a:t>
            </a:r>
            <a:r>
              <a:rPr lang="en-US" altLang="zh-CN" sz="1800" b="0" i="0" spc="-10300">
                <a:solidFill>
                  <a:srgbClr val="24406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1800" b="0" i="0" dirty="0">
                <a:solidFill>
                  <a:srgbClr val="24406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.32.2万元</a:t>
            </a:r>
            <a:endParaRPr lang="en-US" altLang="zh-CN" sz="1800" dirty="0">
              <a:solidFill>
                <a:srgbClr val="24406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290_1#58133c905?vaa=1&amp;vcp=1&amp;vop=1&amp;pid=eab580d1a&amp;color=36,64,97&amp;bbb=1"/>
              <p:cNvSpPr/>
              <p:nvPr/>
            </p:nvSpPr>
            <p:spPr>
              <a:xfrm>
                <a:off x="539496" y="2502236"/>
                <a:ext cx="11109960" cy="32719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首付11万元，余款14万元，由题意可知，是分7次还清，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每次付款数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（单位：万元）组成的数列为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=2+14×10%=3.4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14−2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×10%=3.2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=2+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14−2×2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×10%=3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=2+[14−2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−1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]×10%=3.4−0.2(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−1)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≤7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是首项为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3.4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，公差为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−0.2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的等差数列，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=7×3.4+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7×6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×</m:t>
                    </m:r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−0.2</m:t>
                        </m:r>
                      </m:e>
                    </m:d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=19.6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此购买这辆车小明最后实际共付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11+19.6=30.6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（万元）.故选B.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5" name="QC_6_AS.290_1#58133c905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2236"/>
                <a:ext cx="11109960" cy="3271965"/>
              </a:xfrm>
              <a:prstGeom prst="rect">
                <a:avLst/>
              </a:prstGeom>
              <a:blipFill>
                <a:blip r:embed="rId4"/>
                <a:stretch>
                  <a:fillRect l="-1317" t="-745" b="-42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93_1#a04aa6dff?vaa=1&amp;vcp=1&amp;vop=1&amp;pid=eab580d1a&amp;color=36,64,97&amp;bt=1&amp;bbb=1"/>
              <p:cNvSpPr/>
              <p:nvPr/>
            </p:nvSpPr>
            <p:spPr>
              <a:xfrm>
                <a:off x="539496" y="2433592"/>
                <a:ext cx="11276013" cy="3606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12.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将数列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{2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{3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的公共项从小到大排列得到一个新的数列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:r>
                  <a:rPr lang="en-US" altLang="zh-CN" sz="1800" i="0">
                    <a:solidFill>
                      <a:srgbClr val="244061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1800" b="0" i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244061"/>
                  </a:solidFill>
                </a:endParaRPr>
              </a:p>
            </p:txBody>
          </p:sp>
        </mc:Choice>
        <mc:Fallback xmlns="">
          <p:sp>
            <p:nvSpPr>
              <p:cNvPr id="2" name="QB_6_BD.293_1#a04aa6dff?vaa=1&amp;vcp=1&amp;vop=1&amp;pid=eab580d1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33592"/>
                <a:ext cx="11276013" cy="360680"/>
              </a:xfrm>
              <a:prstGeom prst="rect">
                <a:avLst/>
              </a:prstGeom>
              <a:blipFill>
                <a:blip r:embed="rId3"/>
                <a:stretch>
                  <a:fillRect l="-1298" t="-3390" r="-162" b="-40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95_1#a04aa6dff.blank?vaa=1&amp;vcp=1&amp;vop=1&amp;pid=eab580d1a&amp;color=36,64,97&amp;vpa=51&amp;bbb=1"/>
              <p:cNvSpPr/>
              <p:nvPr/>
            </p:nvSpPr>
            <p:spPr>
              <a:xfrm>
                <a:off x="10583545" y="2470485"/>
                <a:ext cx="1022223" cy="26987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b="0" i="0" smtClean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295_1#a04aa6dff.blank?vaa=1&amp;vcp=1&amp;vop=1&amp;pid=eab580d1a&amp;color=36,64,97&amp;vpa=5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3545" y="2470485"/>
                <a:ext cx="1022223" cy="269875"/>
              </a:xfrm>
              <a:prstGeom prst="rect">
                <a:avLst/>
              </a:prstGeom>
              <a:blipFill>
                <a:blip r:embed="rId4"/>
                <a:stretch>
                  <a:fillRect l="-2381" r="-1786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294_1#a04aa6dff?vaa=1&amp;vcp=1&amp;vop=1&amp;pid=eab580d1a&amp;color=36,64,97&amp;bbb=1"/>
              <p:cNvSpPr/>
              <p:nvPr/>
            </p:nvSpPr>
            <p:spPr>
              <a:xfrm>
                <a:off x="539496" y="2804178"/>
                <a:ext cx="1110996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因为数列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+1}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是以3为首项，以2为公差的等差数列，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{3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−1}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是以2为首项，以3为公差的等差数列，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以这两个数列的公共项所构成的新数列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是以5为首项，以6为公差的等差数列，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⋅5+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376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003760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⋅6=3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376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003760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+2</m:t>
                    </m:r>
                    <m:r>
                      <a:rPr lang="en-US" altLang="zh-CN" sz="1800" b="0" i="0" smtClean="0">
                        <a:solidFill>
                          <a:srgbClr val="00376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376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>
                  <a:solidFill>
                    <a:srgbClr val="003760"/>
                  </a:solidFill>
                </a:endParaRPr>
              </a:p>
            </p:txBody>
          </p:sp>
        </mc:Choice>
        <mc:Fallback xmlns="">
          <p:sp>
            <p:nvSpPr>
              <p:cNvPr id="4" name="QB_6_AS.294_1#a04aa6dff?vaa=1&amp;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4178"/>
                <a:ext cx="11109960" cy="1676400"/>
              </a:xfrm>
              <a:prstGeom prst="rect">
                <a:avLst/>
              </a:prstGeom>
              <a:blipFill>
                <a:blip r:embed="rId5"/>
                <a:stretch>
                  <a:fillRect l="-1317" b="-5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97_1#ffb15bd1b?vcp=1&amp;vop=1&amp;pid=eab580d1a&amp;color=36,64,97&amp;bt=1&amp;bbb=1"/>
              <p:cNvSpPr/>
              <p:nvPr/>
            </p:nvSpPr>
            <p:spPr>
              <a:xfrm>
                <a:off x="539496" y="963853"/>
                <a:ext cx="11109960" cy="3636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13.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244061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244061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中，前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项和为30，前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项和为100，试求前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3</m:t>
                    </m:r>
                    <m:r>
                      <a:rPr lang="en-US" altLang="zh-CN" sz="1800" b="0" i="0">
                        <a:solidFill>
                          <a:srgbClr val="244061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244061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项的和.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6_BD.297_1#ffb15bd1b?vcp=1&amp;vop=1&amp;pid=eab580d1a&amp;color=36,64,97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3853"/>
                <a:ext cx="11109960" cy="363665"/>
              </a:xfrm>
              <a:prstGeom prst="rect">
                <a:avLst/>
              </a:prstGeom>
              <a:blipFill>
                <a:blip r:embed="rId3"/>
                <a:stretch>
                  <a:fillRect l="-1317" b="-3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298_1#ffb15bd1b?vcp=1&amp;vop=1&amp;pid=eab580d1a&amp;color=36,64,97&amp;bbb=1"/>
              <p:cNvSpPr/>
              <p:nvPr/>
            </p:nvSpPr>
            <p:spPr>
              <a:xfrm>
                <a:off x="539496" y="1337487"/>
                <a:ext cx="11109960" cy="471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【解】方法一：利用等差数列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项和公式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已知得</a:t>
                </a:r>
                <a:endParaRPr lang="en-US" altLang="zh-CN" sz="1800" dirty="0"/>
              </a:p>
              <a:p>
                <a:pPr latinLnBrk="1">
                  <a:lnSpc>
                    <a:spcPts val="88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  <m:d>
                                  <m:d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𝑚</m:t>
                                    </m:r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−1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  <m:d>
                                  <m:dPr>
                                    <m:ctrlPr>
                                      <a:rPr lang="en-US" altLang="zh-CN" sz="1800" b="0" i="1" dirty="0">
                                        <a:solidFill>
                                          <a:srgbClr val="6565FF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Times New Roman" pitchFamily="34" charset="-12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2</m:t>
                                    </m:r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𝑚</m:t>
                                    </m:r>
                                    <m:r>
                                      <a:rPr lang="en-US" altLang="zh-CN" sz="1800" b="0" i="0">
                                        <a:solidFill>
                                          <a:srgbClr val="6565FF"/>
                                        </a:solidFill>
                                        <a:latin typeface="Cambria Math" pitchFamily="34" charset="0"/>
                                        <a:ea typeface="Cambria Math" pitchFamily="34" charset="-122"/>
                                        <a:cs typeface="Cambria Math" pitchFamily="34" charset="-120"/>
                                      </a:rPr>
                                      <m:t>−1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𝑑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=100,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+20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40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𝑚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𝑑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:记数列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，由等差数列前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项和的性质知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=30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=100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=100−30=70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e>
                    </m:d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1800" dirty="0"/>
              </a:p>
            </p:txBody>
          </p:sp>
        </mc:Choice>
        <mc:Fallback xmlns="">
          <p:sp>
            <p:nvSpPr>
              <p:cNvPr id="3" name="QO_6_AN.298_1#ffb15bd1b?vcp=1&amp;vop=1&amp;pid=eab580d1a&amp;color=36,64,9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37487"/>
                <a:ext cx="11109960" cy="4711700"/>
              </a:xfrm>
              <a:prstGeom prst="rect">
                <a:avLst/>
              </a:prstGeom>
              <a:blipFill>
                <a:blip r:embed="rId4"/>
                <a:stretch>
                  <a:fillRect l="-1317" b="-20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298_1#ffb15bd1b?vcp=1&amp;vop=1&amp;pid=eab580d1a&amp;color=36,64,97&amp;bbb=1">
                <a:extLst>
                  <a:ext uri="{FF2B5EF4-FFF2-40B4-BE49-F238E27FC236}">
                    <a16:creationId xmlns:a16="http://schemas.microsoft.com/office/drawing/2014/main" id="{333F6E34-6381-84BA-5B4F-036C79E8369F}"/>
                  </a:ext>
                </a:extLst>
              </p:cNvPr>
              <p:cNvSpPr/>
              <p:nvPr/>
            </p:nvSpPr>
            <p:spPr>
              <a:xfrm>
                <a:off x="539496" y="1413052"/>
                <a:ext cx="11109960" cy="368979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=110+100=210.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法三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:利用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为常数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=30,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=4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6565FF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Times New Roman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1800" b="0" i="0">
                                    <a:solidFill>
                                      <a:srgbClr val="6565FF"/>
                                    </a:solidFill>
                                    <a:latin typeface="Cambria Math" pitchFamily="34" charset="0"/>
                                    <a:ea typeface="Cambria Math" pitchFamily="34" charset="-122"/>
                                    <a:cs typeface="Cambria Math" pitchFamily="34" charset="-12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+2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𝐵𝑚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=100,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20</m:t>
                        </m:r>
                      </m:num>
                      <m:den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=9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+3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𝐵𝑚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方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法四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为常数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的变形式.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(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为常数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𝐴𝑛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,即数列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{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}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为等差数列,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成等差数列，</a:t>
                </a:r>
                <a:endParaRPr lang="en-US" altLang="zh-CN" sz="18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从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2⋅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2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2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6565FF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3</m:t>
                            </m:r>
                            <m:r>
                              <a:rPr lang="en-US" altLang="zh-CN" sz="1800" b="0" i="0">
                                <a:solidFill>
                                  <a:srgbClr val="6565FF"/>
                                </a:solidFill>
                                <a:latin typeface="Cambria Math" pitchFamily="34" charset="0"/>
                                <a:ea typeface="Cambria Math" pitchFamily="34" charset="-122"/>
                                <a:cs typeface="Cambria Math" pitchFamily="34" charset="-12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</a:t>
                </a:r>
                <a:r>
                  <a:rPr lang="en-US" altLang="zh-CN" sz="1800" b="0" i="0">
                    <a:solidFill>
                      <a:srgbClr val="6565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6565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3</m:t>
                        </m:r>
                        <m:r>
                          <a:rPr lang="en-US" altLang="zh-CN" sz="1800" b="0" i="0">
                            <a:solidFill>
                              <a:srgbClr val="6565FF"/>
                            </a:solidFill>
                            <a:latin typeface="Cambria Math" pitchFamily="34" charset="0"/>
                            <a:ea typeface="Cambria Math" pitchFamily="34" charset="-122"/>
                            <a:cs typeface="Cambria Math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>
                        <a:solidFill>
                          <a:srgbClr val="6565FF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=210.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6_AN.298_1#ffb15bd1b?vcp=1&amp;vop=1&amp;pid=eab580d1a&amp;color=36,64,97&amp;bbb=1">
                <a:extLst>
                  <a:ext uri="{FF2B5EF4-FFF2-40B4-BE49-F238E27FC236}">
                    <a16:creationId xmlns:a16="http://schemas.microsoft.com/office/drawing/2014/main" id="{333F6E34-6381-84BA-5B4F-036C79E836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13052"/>
                <a:ext cx="11109960" cy="3689795"/>
              </a:xfrm>
              <a:prstGeom prst="rect">
                <a:avLst/>
              </a:prstGeom>
              <a:blipFill>
                <a:blip r:embed="rId2"/>
                <a:stretch>
                  <a:fillRect l="-1317" b="-38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3019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26762</Words>
  <Application>Microsoft Office PowerPoint</Application>
  <PresentationFormat>宽屏</PresentationFormat>
  <Paragraphs>895</Paragraphs>
  <Slides>103</Slides>
  <Notes>98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103</vt:i4>
      </vt:variant>
    </vt:vector>
  </HeadingPairs>
  <TitlesOfParts>
    <vt:vector size="114" baseType="lpstr">
      <vt:lpstr>Arial (正文)</vt:lpstr>
      <vt:lpstr>等线</vt:lpstr>
      <vt:lpstr>仿宋</vt:lpstr>
      <vt:lpstr>SimSun</vt:lpstr>
      <vt:lpstr>微软雅黑</vt:lpstr>
      <vt:lpstr>印品黑体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MicroSoft</cp:lastModifiedBy>
  <cp:revision>5</cp:revision>
  <dcterms:created xsi:type="dcterms:W3CDTF">2025-10-21T07:59:43Z</dcterms:created>
  <dcterms:modified xsi:type="dcterms:W3CDTF">2025-10-21T13:05:04Z</dcterms:modified>
  <cp:category/>
  <cp:contentStatus/>
</cp:coreProperties>
</file>