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9" r:id="rId14"/>
    <p:sldId id="270" r:id="rId15"/>
    <p:sldId id="271" r:id="rId16"/>
    <p:sldId id="272" r:id="rId17"/>
    <p:sldId id="273" r:id="rId18"/>
    <p:sldId id="274" r:id="rId19"/>
    <p:sldId id="275" r:id="rId20"/>
    <p:sldId id="277" r:id="rId21"/>
    <p:sldId id="278" r:id="rId22"/>
    <p:sldId id="279" r:id="rId23"/>
    <p:sldId id="280" r:id="rId24"/>
    <p:sldId id="281" r:id="rId25"/>
    <p:sldId id="282" r:id="rId26"/>
    <p:sldId id="284" r:id="rId27"/>
    <p:sldId id="285" r:id="rId28"/>
    <p:sldId id="286" r:id="rId29"/>
    <p:sldId id="287" r:id="rId30"/>
    <p:sldId id="288" r:id="rId31"/>
    <p:sldId id="289" r:id="rId32"/>
    <p:sldId id="290" r:id="rId33"/>
    <p:sldId id="291" r:id="rId34"/>
    <p:sldId id="292" r:id="rId35"/>
    <p:sldId id="293" r:id="rId36"/>
    <p:sldId id="294" r:id="rId37"/>
    <p:sldId id="295" r:id="rId38"/>
    <p:sldId id="296" r:id="rId39"/>
    <p:sldId id="297" r:id="rId40"/>
    <p:sldId id="298" r:id="rId41"/>
    <p:sldId id="299" r:id="rId42"/>
    <p:sldId id="300" r:id="rId43"/>
    <p:sldId id="301" r:id="rId44"/>
    <p:sldId id="302" r:id="rId45"/>
    <p:sldId id="303" r:id="rId46"/>
    <p:sldId id="304" r:id="rId47"/>
    <p:sldId id="305" r:id="rId48"/>
    <p:sldId id="306" r:id="rId49"/>
    <p:sldId id="307" r:id="rId50"/>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82" d="100"/>
          <a:sy n="82" d="100"/>
        </p:scale>
        <p:origin x="614" y="58"/>
      </p:cViewPr>
      <p:guideLst/>
    </p:cSldViewPr>
  </p:slideViewPr>
  <p:notesTextViewPr>
    <p:cViewPr>
      <p:scale>
        <a:sx n="1" d="1"/>
        <a:sy n="1" d="1"/>
      </p:scale>
      <p:origin x="0" y="0"/>
    </p:cViewPr>
  </p:notesTextViewPr>
  <p:sorterViewPr>
    <p:cViewPr>
      <p:scale>
        <a:sx n="125" d="100"/>
        <a:sy n="125" d="100"/>
      </p:scale>
      <p:origin x="0" y="-24509"/>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417938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a:ln/>
        </p:spPr>
        <p:txBody>
          <a:bodyPr/>
          <a:lstStyle/>
          <a:p>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2#df=006b1362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第一单元高考强化</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geography#pid=68f09f561e46103c3b2084f2#tid=68f86d97ba80cb000ac8e61a#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348472" y="4315968"/>
            <a:ext cx="3099816" cy="914400"/>
          </a:xfrm>
          <a:prstGeom prst="rect">
            <a:avLst/>
          </a:prstGeom>
          <a:noFill/>
          <a:ln/>
        </p:spPr>
        <p:txBody>
          <a:bodyPr wrap="square" lIns="0" tIns="0" rIns="0" bIns="0" rtlCol="0" anchor="ctr"/>
          <a:lstStyle/>
          <a:p>
            <a:pPr algn="ctr">
              <a:lnSpc>
                <a:spcPct val="120000"/>
              </a:lnSpc>
            </a:pPr>
            <a:r>
              <a:rPr lang="en-US" sz="2000" b="1" i="0" dirty="0">
                <a:solidFill>
                  <a:srgbClr val="649226"/>
                </a:solidFill>
                <a:latin typeface="微软雅黑" pitchFamily="34" charset="0"/>
                <a:ea typeface="微软雅黑" pitchFamily="34" charset="-122"/>
                <a:cs typeface="微软雅黑" pitchFamily="34" charset="-120"/>
              </a:rPr>
              <a:t>地理  选择性必修3  资源、环境与国家安全  LJ</a:t>
            </a:r>
            <a:endParaRPr lang="en-US" sz="20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高中必刷题</a:t>
            </a:r>
            <a:endParaRPr lang="en-US" sz="5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高考强化</a:t>
            </a:r>
            <a:endParaRPr lang="en-US" sz="5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刷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刷专题</a:t>
            </a:r>
            <a:endParaRPr lang="en-US" sz="5400" dirty="0"/>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5.xml"/><Relationship Id="rId1" Type="http://schemas.openxmlformats.org/officeDocument/2006/relationships/slideLayout" Target="../slideLayouts/slideLayout14.xml"/><Relationship Id="rId4" Type="http://schemas.openxmlformats.org/officeDocument/2006/relationships/image" Target="../media/image15.png"/></Relationships>
</file>

<file path=ppt/slides/_rels/slide2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9.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1.xml"/><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2.xml"/><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4.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4.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4.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5_BD.12_1#0ec061fbd?pid=684c26195&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4.针对矿产资源供给问题，</a:t>
            </a:r>
            <a:r>
              <a:rPr lang="en-US" altLang="zh-CN" sz="2000" b="0" i="0">
                <a:solidFill>
                  <a:srgbClr val="000000"/>
                </a:solidFill>
                <a:latin typeface="微软雅黑" pitchFamily="34" charset="0"/>
                <a:ea typeface="微软雅黑" pitchFamily="34" charset="-122"/>
                <a:cs typeface="微软雅黑" pitchFamily="34" charset="-120"/>
              </a:rPr>
              <a:t>还可采取的措施有(</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3_1#0ec061fbd.bracket?pid=684c26195&amp;color=0,0,0&amp;vpa=4&amp;vtp=1"/>
          <p:cNvSpPr/>
          <p:nvPr/>
        </p:nvSpPr>
        <p:spPr>
          <a:xfrm>
            <a:off x="5959539"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12_2#0ec061fbd?pid=684c26195&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748329" algn="l"/>
                <a:tab pos="5483957" algn="l"/>
                <a:tab pos="8219586" algn="l"/>
              </a:tabLst>
            </a:pPr>
            <a:r>
              <a:rPr lang="en-US" altLang="zh-CN" sz="2000" b="0" i="0">
                <a:solidFill>
                  <a:srgbClr val="000000"/>
                </a:solidFill>
                <a:latin typeface="微软雅黑" pitchFamily="34" charset="0"/>
                <a:ea typeface="微软雅黑" pitchFamily="34" charset="-122"/>
                <a:cs typeface="微软雅黑" pitchFamily="34" charset="-120"/>
              </a:rPr>
              <a:t>①加强国内锂矿勘探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②加大关键材料生产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③研发新的替代材料</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鼓励废旧电池进口</a:t>
            </a:r>
            <a:endParaRPr lang="en-US" altLang="zh-CN" sz="2000" dirty="0"/>
          </a:p>
        </p:txBody>
      </p:sp>
      <p:sp>
        <p:nvSpPr>
          <p:cNvPr id="5" name="QC_5_BD.12_3#0ec061fbd.choices?pid=684c26195&amp;color=0,0,0&amp;vtp=1&amp;bbb=1"/>
          <p:cNvSpPr/>
          <p:nvPr/>
        </p:nvSpPr>
        <p:spPr>
          <a:xfrm>
            <a:off x="722376" y="18881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.②③</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C_5_AS.14_1#0ec061fbd?vop=1&amp;pid=684c26195&amp;color=0,0,0&amp;vtp=1&amp;bt=1&amp;bbb=1&amp;hb=1"/>
          <p:cNvSpPr/>
          <p:nvPr/>
        </p:nvSpPr>
        <p:spPr>
          <a:xfrm>
            <a:off x="722376" y="100584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本题考查保障资源安全的措施。加强国内锂矿勘探，能增加国内锂矿资源的供给</a:t>
            </a:r>
            <a:r>
              <a:rPr lang="en-US" altLang="zh-CN" sz="2000" b="0" i="0">
                <a:solidFill>
                  <a:srgbClr val="000000"/>
                </a:solidFill>
                <a:latin typeface="微软雅黑" pitchFamily="34" charset="0"/>
                <a:ea typeface="微软雅黑" pitchFamily="34" charset="-122"/>
                <a:cs typeface="微软雅黑" pitchFamily="34" charset="-120"/>
              </a:rPr>
              <a:t>，缓解矿</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产资源紧缺问题</a:t>
            </a:r>
            <a:r>
              <a:rPr lang="en-US" altLang="zh-CN" sz="2000" b="0" i="0" dirty="0">
                <a:solidFill>
                  <a:srgbClr val="000000"/>
                </a:solidFill>
                <a:latin typeface="微软雅黑" pitchFamily="34" charset="0"/>
                <a:ea typeface="微软雅黑" pitchFamily="34" charset="-122"/>
                <a:cs typeface="微软雅黑" pitchFamily="34" charset="-120"/>
              </a:rPr>
              <a:t>，①正确；关键材料生产仍依赖矿产资源</a:t>
            </a:r>
            <a:r>
              <a:rPr lang="en-US" altLang="zh-CN" sz="2000" b="0" i="0">
                <a:solidFill>
                  <a:srgbClr val="000000"/>
                </a:solidFill>
                <a:latin typeface="微软雅黑" pitchFamily="34" charset="0"/>
                <a:ea typeface="微软雅黑" pitchFamily="34" charset="-122"/>
                <a:cs typeface="微软雅黑" pitchFamily="34" charset="-120"/>
              </a:rPr>
              <a:t>，加大其生产并没有从根本上解决矿产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资源供给问题</a:t>
            </a:r>
            <a:r>
              <a:rPr lang="en-US" altLang="zh-CN" sz="2000" b="0" i="0" dirty="0">
                <a:solidFill>
                  <a:srgbClr val="000000"/>
                </a:solidFill>
                <a:latin typeface="微软雅黑" pitchFamily="34" charset="0"/>
                <a:ea typeface="微软雅黑" pitchFamily="34" charset="-122"/>
                <a:cs typeface="微软雅黑" pitchFamily="34" charset="-120"/>
              </a:rPr>
              <a:t>，②错误；研发新的替代材料，可减少对锂矿等矿产资源的依赖</a:t>
            </a:r>
            <a:r>
              <a:rPr lang="en-US" altLang="zh-CN" sz="2000" b="0" i="0">
                <a:solidFill>
                  <a:srgbClr val="000000"/>
                </a:solidFill>
                <a:latin typeface="微软雅黑" pitchFamily="34" charset="0"/>
                <a:ea typeface="微软雅黑" pitchFamily="34" charset="-122"/>
                <a:cs typeface="微软雅黑" pitchFamily="34" charset="-120"/>
              </a:rPr>
              <a:t>，缓解资源供给难</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题</a:t>
            </a:r>
            <a:r>
              <a:rPr lang="en-US" altLang="zh-CN" sz="2000" b="0" i="0" dirty="0">
                <a:solidFill>
                  <a:srgbClr val="000000"/>
                </a:solidFill>
                <a:latin typeface="微软雅黑" pitchFamily="34" charset="0"/>
                <a:ea typeface="微软雅黑" pitchFamily="34" charset="-122"/>
                <a:cs typeface="微软雅黑" pitchFamily="34" charset="-120"/>
              </a:rPr>
              <a:t>，③正确；废旧电池进口存在环境风险，同时这也不是解决矿产资源供给问题的合理方式</a:t>
            </a:r>
            <a:r>
              <a:rPr lang="en-US" altLang="zh-CN" sz="2000" b="0" i="0">
                <a:solidFill>
                  <a:srgbClr val="000000"/>
                </a:solidFill>
                <a:latin typeface="微软雅黑" pitchFamily="34" charset="0"/>
                <a:ea typeface="微软雅黑" pitchFamily="34" charset="-122"/>
                <a:cs typeface="微软雅黑" pitchFamily="34" charset="-120"/>
              </a:rPr>
              <a:t>，④</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错误</a:t>
            </a:r>
            <a:r>
              <a:rPr lang="en-US" altLang="zh-CN" sz="2000" b="0" i="0" dirty="0">
                <a:solidFill>
                  <a:srgbClr val="000000"/>
                </a:solidFill>
                <a:latin typeface="微软雅黑" pitchFamily="34" charset="0"/>
                <a:ea typeface="微软雅黑" pitchFamily="34" charset="-122"/>
                <a:cs typeface="微软雅黑" pitchFamily="34" charset="-120"/>
              </a:rPr>
              <a:t>。综上，C正确。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pic>
        <p:nvPicPr>
          <p:cNvPr id="2" name="QM_4_BD.15_1#6f850c33a?htil=2&amp;pid=edeae18e8&amp;color=0,0,0&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714232" y="1060704"/>
            <a:ext cx="2743200" cy="232257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M_4_BD.15_2#6f850c33a?htil=2&amp;pid=edeae18e8&amp;color=0,0,0&amp;vtp=1&amp;bt=1&amp;bbb=1&amp;hb=1&amp;hs=1"/>
          <p:cNvSpPr/>
          <p:nvPr/>
        </p:nvSpPr>
        <p:spPr>
          <a:xfrm>
            <a:off x="722376" y="1005840"/>
            <a:ext cx="7872984" cy="26719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[湖北2025·1~3]</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走进北京通州航天育种基地</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色泽鲜艳的</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太空樱桃</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600"/>
              </a:lnSpc>
            </a:pP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太空番茄</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引人注目</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形态各异的</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太空南瓜</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太空辣椒</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令人大开眼界</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基地依托种业科技园区</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与众多企业共同构建了</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育</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繁</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推</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一体化的</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现代育种产业链</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不仅把高品质的粮食</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果蔬端上了百姓餐桌</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更攻</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克了一批种源</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卡脖子</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技术</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有力保障了国家粮食安全</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下图示意该基</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地在北京市的位置</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sp>
        <p:nvSpPr>
          <p:cNvPr id="4" name="QC_5_BD.16_1#de67f51c8?pid=6f850c33a&amp;color=0,0,0&amp;vtp=1&amp;bt=1&amp;bbb=1&amp;hs=1">
            <a:extLst>
              <a:ext uri="{FF2B5EF4-FFF2-40B4-BE49-F238E27FC236}">
                <a16:creationId xmlns:a16="http://schemas.microsoft.com/office/drawing/2014/main" id="{2CDA7170-C438-1082-D690-60472F2FA09D}"/>
              </a:ext>
            </a:extLst>
          </p:cNvPr>
          <p:cNvSpPr/>
          <p:nvPr/>
        </p:nvSpPr>
        <p:spPr>
          <a:xfrm>
            <a:off x="722376" y="373189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5.该基地位于通州而非北京其他地区，</a:t>
            </a:r>
            <a:r>
              <a:rPr lang="en-US" altLang="zh-CN" sz="2000" b="0" i="0">
                <a:solidFill>
                  <a:srgbClr val="000000"/>
                </a:solidFill>
                <a:latin typeface="微软雅黑" pitchFamily="34" charset="0"/>
                <a:ea typeface="微软雅黑" pitchFamily="34" charset="-122"/>
                <a:cs typeface="微软雅黑" pitchFamily="34" charset="-120"/>
              </a:rPr>
              <a:t>主要是因为通州(</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5_AN.17_1#de67f51c8.bracket?pid=6f850c33a&amp;color=0,0,0&amp;vpa=5&amp;vtp=1">
            <a:extLst>
              <a:ext uri="{FF2B5EF4-FFF2-40B4-BE49-F238E27FC236}">
                <a16:creationId xmlns:a16="http://schemas.microsoft.com/office/drawing/2014/main" id="{F2116AF3-6ED7-63C0-0A68-B5F4AAA789F3}"/>
              </a:ext>
            </a:extLst>
          </p:cNvPr>
          <p:cNvSpPr/>
          <p:nvPr/>
        </p:nvSpPr>
        <p:spPr>
          <a:xfrm>
            <a:off x="6975539" y="373189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6" name="QC_5_BD.16_2#de67f51c8.choices?pid=6f850c33a&amp;color=0,0,0&amp;vtp=1&amp;bbb=1">
            <a:extLst>
              <a:ext uri="{FF2B5EF4-FFF2-40B4-BE49-F238E27FC236}">
                <a16:creationId xmlns:a16="http://schemas.microsoft.com/office/drawing/2014/main" id="{4FAAF07E-3BA2-0867-C032-EB1085B53A0F}"/>
              </a:ext>
            </a:extLst>
          </p:cNvPr>
          <p:cNvSpPr/>
          <p:nvPr/>
        </p:nvSpPr>
        <p:spPr>
          <a:xfrm>
            <a:off x="722376" y="4192397"/>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.交通运输便利</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B.育种基础雄厚</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C.气候条件优越</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.土地资源充足</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C_5_AS.18_1#de67f51c8?vop=1&amp;pid=6f850c33a&amp;color=0,0,0&amp;vtp=1&amp;bt=1&amp;bbb=1&amp;hb=1"/>
          <p:cNvSpPr/>
          <p:nvPr/>
        </p:nvSpPr>
        <p:spPr>
          <a:xfrm>
            <a:off x="722376" y="100584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本题考查农业区位因素。北京市作为首都，各地区的交通运输均较便利，A错误</a:t>
            </a:r>
            <a:r>
              <a:rPr lang="en-US" altLang="zh-CN" sz="2000" b="0" i="0">
                <a:solidFill>
                  <a:srgbClr val="000000"/>
                </a:solidFill>
                <a:latin typeface="微软雅黑" pitchFamily="34" charset="0"/>
                <a:ea typeface="微软雅黑" pitchFamily="34" charset="-122"/>
                <a:cs typeface="微软雅黑" pitchFamily="34" charset="-120"/>
              </a:rPr>
              <a:t>；材料中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明确提及航天育种基地依托种业科技园区</a:t>
            </a:r>
            <a:r>
              <a:rPr lang="en-US" altLang="zh-CN" sz="2000" b="0" i="0" dirty="0">
                <a:solidFill>
                  <a:srgbClr val="000000"/>
                </a:solidFill>
                <a:latin typeface="微软雅黑" pitchFamily="34" charset="0"/>
                <a:ea typeface="微软雅黑" pitchFamily="34" charset="-122"/>
                <a:cs typeface="微软雅黑" pitchFamily="34" charset="-120"/>
              </a:rPr>
              <a:t>，与众多企业共同构建现代育种产业链</a:t>
            </a:r>
            <a:r>
              <a:rPr lang="en-US" altLang="zh-CN" sz="2000" b="0" i="0">
                <a:solidFill>
                  <a:srgbClr val="000000"/>
                </a:solidFill>
                <a:latin typeface="微软雅黑" pitchFamily="34" charset="0"/>
                <a:ea typeface="微软雅黑" pitchFamily="34" charset="-122"/>
                <a:cs typeface="微软雅黑" pitchFamily="34" charset="-120"/>
              </a:rPr>
              <a:t>，说明通州区育</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种基础雄厚</a:t>
            </a:r>
            <a:r>
              <a:rPr lang="en-US" altLang="zh-CN" sz="2000" b="0" i="0" dirty="0">
                <a:solidFill>
                  <a:srgbClr val="000000"/>
                </a:solidFill>
                <a:latin typeface="微软雅黑" pitchFamily="34" charset="0"/>
                <a:ea typeface="微软雅黑" pitchFamily="34" charset="-122"/>
                <a:cs typeface="微软雅黑" pitchFamily="34" charset="-120"/>
              </a:rPr>
              <a:t>，B正确；通州与北京其他地区的气候差异不大，均为温带季风气候，C错误；</a:t>
            </a:r>
            <a:r>
              <a:rPr lang="en-US" altLang="zh-CN" sz="2000" b="0" i="0">
                <a:solidFill>
                  <a:srgbClr val="000000"/>
                </a:solidFill>
                <a:latin typeface="微软雅黑" pitchFamily="34" charset="0"/>
                <a:ea typeface="微软雅黑" pitchFamily="34" charset="-122"/>
                <a:cs typeface="微软雅黑" pitchFamily="34" charset="-120"/>
              </a:rPr>
              <a:t>与怀柔、</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密云</a:t>
            </a:r>
            <a:r>
              <a:rPr lang="en-US" altLang="zh-CN" sz="2000" b="0" i="0" dirty="0">
                <a:solidFill>
                  <a:srgbClr val="000000"/>
                </a:solidFill>
                <a:latin typeface="微软雅黑" pitchFamily="34" charset="0"/>
                <a:ea typeface="微软雅黑" pitchFamily="34" charset="-122"/>
                <a:cs typeface="微软雅黑" pitchFamily="34" charset="-120"/>
              </a:rPr>
              <a:t>、房山等地区相比，通州作为北京城市副中心，土地资源并不占优，D错误。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C_5_BD.19_1#453e3f344?pid=6f850c33a&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a:solidFill>
                  <a:srgbClr val="000000"/>
                </a:solidFill>
                <a:latin typeface="微软雅黑" pitchFamily="34" charset="0"/>
                <a:ea typeface="微软雅黑" pitchFamily="34" charset="-122"/>
                <a:cs typeface="微软雅黑" pitchFamily="34" charset="-120"/>
              </a:rPr>
              <a:t>太空种子对农作物品质的提升(</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0_1#453e3f344.bracket?pid=6f850c33a&amp;color=0,0,0&amp;vpa=6&amp;vtp=1"/>
          <p:cNvSpPr/>
          <p:nvPr/>
        </p:nvSpPr>
        <p:spPr>
          <a:xfrm>
            <a:off x="4435539"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19_2#453e3f344.choices?pid=6f850c33a&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.打破了农业生产地域性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.增强了农产品市场竞争力</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C.弱化了农业生产季节性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.保障了农产品的稳定供应</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C_5_AS.21_1#453e3f344?vop=1&amp;pid=6f850c33a&amp;color=0,0,0&amp;vtp=1&amp;bt=1&amp;bbb=1&amp;hb=1"/>
          <p:cNvSpPr/>
          <p:nvPr/>
        </p:nvSpPr>
        <p:spPr>
          <a:xfrm>
            <a:off x="722376" y="100584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本题考查农业区位因素变化的影响。航天育种主要通过基因突变提升作物品质</a:t>
            </a:r>
            <a:r>
              <a:rPr lang="en-US" altLang="zh-CN" sz="2000" b="0" i="0">
                <a:solidFill>
                  <a:srgbClr val="000000"/>
                </a:solidFill>
                <a:latin typeface="微软雅黑" pitchFamily="34" charset="0"/>
                <a:ea typeface="微软雅黑" pitchFamily="34" charset="-122"/>
                <a:cs typeface="微软雅黑" pitchFamily="34" charset="-120"/>
              </a:rPr>
              <a:t>，但未改变</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作物对地域条件的依赖</a:t>
            </a:r>
            <a:r>
              <a:rPr lang="en-US" altLang="zh-CN" sz="2000" b="0" i="0" dirty="0">
                <a:solidFill>
                  <a:srgbClr val="000000"/>
                </a:solidFill>
                <a:latin typeface="微软雅黑" pitchFamily="34" charset="0"/>
                <a:ea typeface="微软雅黑" pitchFamily="34" charset="-122"/>
                <a:cs typeface="微软雅黑" pitchFamily="34" charset="-120"/>
              </a:rPr>
              <a:t>，A错误；根据材料可知，航天育种基地培育出“色泽鲜艳”“</a:t>
            </a:r>
            <a:r>
              <a:rPr lang="en-US" altLang="zh-CN" sz="2000" b="0" i="0">
                <a:solidFill>
                  <a:srgbClr val="000000"/>
                </a:solidFill>
                <a:latin typeface="微软雅黑" pitchFamily="34" charset="0"/>
                <a:ea typeface="微软雅黑" pitchFamily="34" charset="-122"/>
                <a:cs typeface="微软雅黑" pitchFamily="34" charset="-120"/>
              </a:rPr>
              <a:t>高品质”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的农产品</a:t>
            </a:r>
            <a:r>
              <a:rPr lang="en-US" altLang="zh-CN" sz="2000" b="0" i="0" dirty="0">
                <a:solidFill>
                  <a:srgbClr val="000000"/>
                </a:solidFill>
                <a:latin typeface="微软雅黑" pitchFamily="34" charset="0"/>
                <a:ea typeface="微软雅黑" pitchFamily="34" charset="-122"/>
                <a:cs typeface="微软雅黑" pitchFamily="34" charset="-120"/>
              </a:rPr>
              <a:t>，且攻克了关键种源技术，意味着农产品在口感、营养价值、外观等方面更具优势</a:t>
            </a:r>
            <a:r>
              <a:rPr lang="en-US" altLang="zh-CN" sz="2000" b="0" i="0">
                <a:solidFill>
                  <a:srgbClr val="000000"/>
                </a:solidFill>
                <a:latin typeface="微软雅黑" pitchFamily="34" charset="0"/>
                <a:ea typeface="微软雅黑" pitchFamily="34" charset="-122"/>
                <a:cs typeface="微软雅黑" pitchFamily="34" charset="-120"/>
              </a:rPr>
              <a:t>，能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更好地满足消费者需求</a:t>
            </a:r>
            <a:r>
              <a:rPr lang="en-US" altLang="zh-CN" sz="2000" b="0" i="0" dirty="0">
                <a:solidFill>
                  <a:srgbClr val="000000"/>
                </a:solidFill>
                <a:latin typeface="微软雅黑" pitchFamily="34" charset="0"/>
                <a:ea typeface="微软雅黑" pitchFamily="34" charset="-122"/>
                <a:cs typeface="微软雅黑" pitchFamily="34" charset="-120"/>
              </a:rPr>
              <a:t>，从而提升市场竞争力，B正确；</a:t>
            </a:r>
            <a:r>
              <a:rPr lang="en-US" altLang="zh-CN" sz="2000" b="0" i="0">
                <a:solidFill>
                  <a:srgbClr val="000000"/>
                </a:solidFill>
                <a:latin typeface="微软雅黑" pitchFamily="34" charset="0"/>
                <a:ea typeface="微软雅黑" pitchFamily="34" charset="-122"/>
                <a:cs typeface="微软雅黑" pitchFamily="34" charset="-120"/>
              </a:rPr>
              <a:t>太空种子无法改变农业生产的季节规律，</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错误；农产品稳定供应主要依赖种植面积、抗灾能力、储存技术等</a:t>
            </a:r>
            <a:r>
              <a:rPr lang="en-US" altLang="zh-CN" sz="2000" b="0" i="0">
                <a:solidFill>
                  <a:srgbClr val="000000"/>
                </a:solidFill>
                <a:latin typeface="微软雅黑" pitchFamily="34" charset="0"/>
                <a:ea typeface="微软雅黑" pitchFamily="34" charset="-122"/>
                <a:cs typeface="微软雅黑" pitchFamily="34" charset="-120"/>
              </a:rPr>
              <a:t>，农作物品质提升与农产品</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供应稳定无直接关联</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C_5_BD.22_1#20010d55d?pid=6f850c33a&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a:t>
            </a:r>
            <a:r>
              <a:rPr lang="en-US" altLang="zh-CN" sz="2000" b="0" i="0">
                <a:solidFill>
                  <a:srgbClr val="000000"/>
                </a:solidFill>
                <a:latin typeface="微软雅黑" pitchFamily="34" charset="0"/>
                <a:ea typeface="微软雅黑" pitchFamily="34" charset="-122"/>
                <a:cs typeface="微软雅黑" pitchFamily="34" charset="-120"/>
              </a:rPr>
              <a:t>航天育种对农业发展的核心驱动表现在(</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3_1#20010d55d.bracket?pid=6f850c33a&amp;color=0,0,0&amp;vpa=7&amp;vtp=1"/>
          <p:cNvSpPr/>
          <p:nvPr/>
        </p:nvSpPr>
        <p:spPr>
          <a:xfrm>
            <a:off x="5451539"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22_2#20010d55d.choices?pid=6f850c33a&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.扩大农业生产规模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.减少农业劳动力投入</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C.推动农业科技创新</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.促进农业生产专业化</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C_5_AS.24_1#20010d55d?vop=1&amp;pid=6f850c33a&amp;color=0,0,0&amp;vtp=1&amp;bt=1&amp;bbb=1&amp;hb=1"/>
          <p:cNvSpPr/>
          <p:nvPr/>
        </p:nvSpPr>
        <p:spPr>
          <a:xfrm>
            <a:off x="722376" y="100584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本题考查农业区位因素变化的影响。农业生产规模受土地资源、市场需求等因素影响</a:t>
            </a:r>
            <a:r>
              <a:rPr lang="en-US" altLang="zh-CN" sz="2000" b="0" i="0">
                <a:solidFill>
                  <a:srgbClr val="000000"/>
                </a:solidFill>
                <a:latin typeface="微软雅黑" pitchFamily="34" charset="0"/>
                <a:ea typeface="微软雅黑" pitchFamily="34" charset="-122"/>
                <a:cs typeface="微软雅黑" pitchFamily="34" charset="-120"/>
              </a:rPr>
              <a:t>，航</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天育种的核心价值在于品种改良和技术突破</a:t>
            </a:r>
            <a:r>
              <a:rPr lang="en-US" altLang="zh-CN" sz="2000" b="0" i="0" dirty="0">
                <a:solidFill>
                  <a:srgbClr val="000000"/>
                </a:solidFill>
                <a:latin typeface="微软雅黑" pitchFamily="34" charset="0"/>
                <a:ea typeface="微软雅黑" pitchFamily="34" charset="-122"/>
                <a:cs typeface="微软雅黑" pitchFamily="34" charset="-120"/>
              </a:rPr>
              <a:t>，而非直接扩大种植面积，A错误</a:t>
            </a:r>
            <a:r>
              <a:rPr lang="en-US" altLang="zh-CN" sz="2000" b="0" i="0">
                <a:solidFill>
                  <a:srgbClr val="000000"/>
                </a:solidFill>
                <a:latin typeface="微软雅黑" pitchFamily="34" charset="0"/>
                <a:ea typeface="微软雅黑" pitchFamily="34" charset="-122"/>
                <a:cs typeface="微软雅黑" pitchFamily="34" charset="-120"/>
              </a:rPr>
              <a:t>；航天育种不直接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改变劳动力需求</a:t>
            </a:r>
            <a:r>
              <a:rPr lang="en-US" altLang="zh-CN" sz="2000" b="0" i="0" dirty="0">
                <a:solidFill>
                  <a:srgbClr val="000000"/>
                </a:solidFill>
                <a:latin typeface="微软雅黑" pitchFamily="34" charset="0"/>
                <a:ea typeface="微软雅黑" pitchFamily="34" charset="-122"/>
                <a:cs typeface="微软雅黑" pitchFamily="34" charset="-120"/>
              </a:rPr>
              <a:t>，B错误；材料提及航天育种攻克种源“卡脖子”技术</a:t>
            </a:r>
            <a:r>
              <a:rPr lang="en-US" altLang="zh-CN" sz="2000" b="0" i="0">
                <a:solidFill>
                  <a:srgbClr val="000000"/>
                </a:solidFill>
                <a:latin typeface="微软雅黑" pitchFamily="34" charset="0"/>
                <a:ea typeface="微软雅黑" pitchFamily="34" charset="-122"/>
                <a:cs typeface="微软雅黑" pitchFamily="34" charset="-120"/>
              </a:rPr>
              <a:t>，直接体现了其对农业科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技创新的推动</a:t>
            </a:r>
            <a:r>
              <a:rPr lang="en-US" altLang="zh-CN" sz="2000" b="0" i="0" dirty="0">
                <a:solidFill>
                  <a:srgbClr val="000000"/>
                </a:solidFill>
                <a:latin typeface="微软雅黑" pitchFamily="34" charset="0"/>
                <a:ea typeface="微软雅黑" pitchFamily="34" charset="-122"/>
                <a:cs typeface="微软雅黑" pitchFamily="34" charset="-120"/>
              </a:rPr>
              <a:t>，这是突破传统育种技术瓶颈的关键，符合核心驱动的定位，C正确</a:t>
            </a:r>
            <a:r>
              <a:rPr lang="en-US" altLang="zh-CN" sz="2000" b="0" i="0">
                <a:solidFill>
                  <a:srgbClr val="000000"/>
                </a:solidFill>
                <a:latin typeface="微软雅黑" pitchFamily="34" charset="0"/>
                <a:ea typeface="微软雅黑" pitchFamily="34" charset="-122"/>
                <a:cs typeface="微软雅黑" pitchFamily="34" charset="-120"/>
              </a:rPr>
              <a:t>；航天育种属</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于技术层面的创新</a:t>
            </a:r>
            <a:r>
              <a:rPr lang="en-US" altLang="zh-CN" sz="2000" b="0" i="0" dirty="0">
                <a:solidFill>
                  <a:srgbClr val="000000"/>
                </a:solidFill>
                <a:latin typeface="微软雅黑" pitchFamily="34" charset="0"/>
                <a:ea typeface="微软雅黑" pitchFamily="34" charset="-122"/>
                <a:cs typeface="微软雅黑" pitchFamily="34" charset="-120"/>
              </a:rPr>
              <a:t>，并非通过农业生产专业化这种生产模式创新来促进农业发展，D错误。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C_5_AS.24_2#20010d55d?vop=1&amp;pid=6f850c33a&amp;color=0,0,0&amp;mp=1&amp;vtp=1&amp;bt=1&amp;bbb=1"/>
          <p:cNvSpPr/>
          <p:nvPr/>
        </p:nvSpPr>
        <p:spPr>
          <a:xfrm>
            <a:off x="722376" y="1005840"/>
            <a:ext cx="10753344" cy="27358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【知识拓展】</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科技对农业的影响</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1）提高农作物产量与品质；</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2）提升生产效率与机械化水平；</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3）优化农业生产条件与资源利用效率；</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4）拓展农业产业链与市场范围；</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5）改造自然条件。</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M_4_BD.25_1#a5154e80e?pid=edeae18e8&amp;color=0,0,0&amp;vtp=1&amp;bt=1&amp;bbb=1&amp;hb=1"/>
          <p:cNvSpPr/>
          <p:nvPr/>
        </p:nvSpPr>
        <p:spPr>
          <a:xfrm>
            <a:off x="722376" y="100584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[浙江2025年1月·1~2]</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碳中和背景下</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发展海上风电成为全球共识</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各国政府对海上风电产业</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往往通过政策激励和引领</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不断提高其经济性</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实现快速发展</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Times New Roman" pitchFamily="34" charset="0"/>
                <a:ea typeface="KaiTi" pitchFamily="34" charset="-122"/>
                <a:cs typeface="Times New Roman" pitchFamily="34" charset="-120"/>
              </a:rPr>
              <a:t>2021</a:t>
            </a:r>
            <a:r>
              <a:rPr lang="en-US" altLang="zh-CN" sz="2000" b="0" i="0">
                <a:solidFill>
                  <a:srgbClr val="000000"/>
                </a:solidFill>
                <a:latin typeface="微软雅黑" pitchFamily="34" charset="0"/>
                <a:ea typeface="楷体" pitchFamily="34" charset="-122"/>
                <a:cs typeface="微软雅黑" pitchFamily="34" charset="-120"/>
              </a:rPr>
              <a:t>年我国海上风电新增装机容</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量位居世界第一</a:t>
            </a:r>
            <a:r>
              <a:rPr lang="en-US" altLang="zh-CN" sz="2000" b="0" i="0" dirty="0">
                <a:solidFill>
                  <a:srgbClr val="000000"/>
                </a:solidFill>
                <a:latin typeface="Times New Roman" pitchFamily="34" charset="0"/>
                <a:ea typeface="KaiTi" pitchFamily="34" charset="-122"/>
                <a:cs typeface="Times New Roman" pitchFamily="34" charset="-120"/>
              </a:rPr>
              <a:t>。完成下面小题。</a:t>
            </a:r>
            <a:endParaRPr lang="en-US" altLang="zh-CN" sz="2000" dirty="0"/>
          </a:p>
        </p:txBody>
      </p:sp>
      <p:sp>
        <p:nvSpPr>
          <p:cNvPr id="3" name="QC_5_BD.26_1#ae5ce3cbd?pid=a5154e80e&amp;color=0,0,0&amp;vtp=1&amp;bt=1&amp;bbb=1">
            <a:extLst>
              <a:ext uri="{FF2B5EF4-FFF2-40B4-BE49-F238E27FC236}">
                <a16:creationId xmlns:a16="http://schemas.microsoft.com/office/drawing/2014/main" id="{15782447-B62C-4EA0-D1C0-08F947E8ADA4}"/>
              </a:ext>
            </a:extLst>
          </p:cNvPr>
          <p:cNvSpPr/>
          <p:nvPr/>
        </p:nvSpPr>
        <p:spPr>
          <a:xfrm>
            <a:off x="722376" y="236029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8.近年来，</a:t>
            </a:r>
            <a:r>
              <a:rPr lang="en-US" altLang="zh-CN" sz="2000" b="0" i="0">
                <a:solidFill>
                  <a:srgbClr val="000000"/>
                </a:solidFill>
                <a:latin typeface="微软雅黑" pitchFamily="34" charset="0"/>
                <a:ea typeface="微软雅黑" pitchFamily="34" charset="-122"/>
                <a:cs typeface="微软雅黑" pitchFamily="34" charset="-120"/>
              </a:rPr>
              <a:t>我国海上风电装机容量快速增长的主要原因是(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5_AN.27_1#ae5ce3cbd.bracket?pid=a5154e80e&amp;color=0,0,0&amp;vpa=8&amp;vtp=1">
            <a:extLst>
              <a:ext uri="{FF2B5EF4-FFF2-40B4-BE49-F238E27FC236}">
                <a16:creationId xmlns:a16="http://schemas.microsoft.com/office/drawing/2014/main" id="{F3AFFE1D-5FB2-0E82-4D18-C98DF52315D5}"/>
              </a:ext>
            </a:extLst>
          </p:cNvPr>
          <p:cNvSpPr/>
          <p:nvPr/>
        </p:nvSpPr>
        <p:spPr>
          <a:xfrm>
            <a:off x="7229539" y="236029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5" name="QC_5_BD.26_2#ae5ce3cbd.choices?pid=a5154e80e&amp;color=0,0,0&amp;vtp=1&amp;bbb=1">
            <a:extLst>
              <a:ext uri="{FF2B5EF4-FFF2-40B4-BE49-F238E27FC236}">
                <a16:creationId xmlns:a16="http://schemas.microsoft.com/office/drawing/2014/main" id="{D837D722-5149-35AE-1E0C-B7E8D22DE2D7}"/>
              </a:ext>
            </a:extLst>
          </p:cNvPr>
          <p:cNvSpPr/>
          <p:nvPr/>
        </p:nvSpPr>
        <p:spPr>
          <a:xfrm>
            <a:off x="722376" y="2826385"/>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.风能清洁</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.国家政策支持</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C.风能可再生</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.市场需求增加</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edeae18e8.fixed?pid=006b13621&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1</a:t>
            </a:r>
            <a:endParaRPr lang="en-US" altLang="zh-CN" sz="7200" dirty="0"/>
          </a:p>
        </p:txBody>
      </p:sp>
      <p:sp>
        <p:nvSpPr>
          <p:cNvPr id="3" name="C_3#edeae18e8.fixed?pid=006b13621&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第一单元高考强化</a:t>
            </a:r>
            <a:endParaRPr lang="en-US" altLang="zh-CN" sz="4400" dirty="0"/>
          </a:p>
        </p:txBody>
      </p:sp>
      <p:pic>
        <p:nvPicPr>
          <p:cNvPr id="4" name="C_3#edeae18e8.fixed?pid=006b13621&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edeae18e8.fixed?pid=006b13621&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刷真题</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C_5_AS.28_1#ae5ce3cbd?vop=1&amp;pid=a5154e80e&amp;color=0,0,0&amp;mp=1&amp;vtp=1&amp;bt=1&amp;bbb=1"/>
          <p:cNvSpPr/>
          <p:nvPr/>
        </p:nvSpPr>
        <p:spPr>
          <a:xfrm>
            <a:off x="722376" y="1005840"/>
            <a:ext cx="10753344" cy="434785"/>
          </a:xfrm>
          <a:prstGeom prst="rect">
            <a:avLst/>
          </a:prstGeom>
          <a:noFill/>
          <a:ln/>
        </p:spPr>
        <p:txBody>
          <a:bodyPr wrap="none" lIns="0" tIns="0" rIns="0" bIns="0" rtlCol="0" anchor="t"/>
          <a:lstStyle/>
          <a:p>
            <a:pPr algn="l" latinLnBrk="1">
              <a:lnSpc>
                <a:spcPts val="39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本题考查工业区位因素。结合材料，具体分析如下。</a:t>
            </a:r>
            <a:endParaRPr lang="en-US" altLang="zh-CN" sz="2200" dirty="0"/>
          </a:p>
        </p:txBody>
      </p:sp>
      <p:pic>
        <p:nvPicPr>
          <p:cNvPr id="3" name="QC_5_AS.28_2#ae5ce3cbd?vop=1&amp;pid=a5154e80e&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547872" y="1579753"/>
            <a:ext cx="5102352" cy="253288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C_5_AS.28_3#ae5ce3cbd?vop=1&amp;pid=a5154e80e&amp;color=0,0,0&amp;mp=1&amp;vtp=1&amp;bt=1&amp;bbb=1&amp;hb=1"/>
          <p:cNvSpPr/>
          <p:nvPr/>
        </p:nvSpPr>
        <p:spPr>
          <a:xfrm>
            <a:off x="722376" y="1005840"/>
            <a:ext cx="10753344" cy="32057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【知识总结】</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海上风电的优点</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1）利用丰富的海上风能资源，发电量大且稳定，有助于缓解能源压力.</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2）海上风电场通常远离居民区，噪声和视觉影响小，对环境的干扰较低。</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3）海上风速高且较稳定，风力发电效率更高。</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4）海上风电的发展还能带动相关产业发展，促进就业和经济增长。</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综合来看</a:t>
            </a:r>
            <a:r>
              <a:rPr lang="en-US" altLang="zh-CN" sz="2000" b="0" i="0" dirty="0">
                <a:solidFill>
                  <a:srgbClr val="000000"/>
                </a:solidFill>
                <a:latin typeface="微软雅黑" pitchFamily="34" charset="0"/>
                <a:ea typeface="微软雅黑" pitchFamily="34" charset="-122"/>
                <a:cs typeface="微软雅黑" pitchFamily="34" charset="-120"/>
              </a:rPr>
              <a:t>，海上风电是清洁、高效、可持续的能源开发方式，对推动能源转型和实现“</a:t>
            </a:r>
            <a:r>
              <a:rPr lang="en-US" altLang="zh-CN" sz="2000" b="0" i="0">
                <a:solidFill>
                  <a:srgbClr val="000000"/>
                </a:solidFill>
                <a:latin typeface="微软雅黑" pitchFamily="34" charset="0"/>
                <a:ea typeface="微软雅黑" pitchFamily="34" charset="-122"/>
                <a:cs typeface="微软雅黑" pitchFamily="34" charset="-120"/>
              </a:rPr>
              <a:t>碳中和”</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目标具有重要意义</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C_5_BD.29_1#dcaf367be?pid=a5154e80e&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9.海上风电在我国总发电量中占比低，</a:t>
            </a:r>
            <a:r>
              <a:rPr lang="en-US" altLang="zh-CN" sz="2000" b="0" i="0">
                <a:solidFill>
                  <a:srgbClr val="000000"/>
                </a:solidFill>
                <a:latin typeface="微软雅黑" pitchFamily="34" charset="0"/>
                <a:ea typeface="微软雅黑" pitchFamily="34" charset="-122"/>
                <a:cs typeface="微软雅黑" pitchFamily="34" charset="-120"/>
              </a:rPr>
              <a:t>是因为(</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30_1#dcaf367be.bracket?pid=a5154e80e&amp;color=0,0,0&amp;vpa=9&amp;vtp=1"/>
          <p:cNvSpPr/>
          <p:nvPr/>
        </p:nvSpPr>
        <p:spPr>
          <a:xfrm>
            <a:off x="5959539" y="96926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29_2#dcaf367be?pid=a5154e80e&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621329" algn="l"/>
                <a:tab pos="5483957" algn="l"/>
                <a:tab pos="8092586" algn="l"/>
              </a:tabLst>
            </a:pPr>
            <a:r>
              <a:rPr lang="en-US" altLang="zh-CN" sz="2000" b="0" i="0">
                <a:solidFill>
                  <a:srgbClr val="000000"/>
                </a:solidFill>
                <a:latin typeface="微软雅黑" pitchFamily="34" charset="0"/>
                <a:ea typeface="微软雅黑" pitchFamily="34" charset="-122"/>
                <a:cs typeface="微软雅黑" pitchFamily="34" charset="-120"/>
              </a:rPr>
              <a:t>①产业发展起步晚</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②海上可利用空间小</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③能源消费总量大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海上风能资源匮乏</a:t>
            </a:r>
            <a:endParaRPr lang="en-US" altLang="zh-CN" sz="2000" dirty="0"/>
          </a:p>
        </p:txBody>
      </p:sp>
      <p:sp>
        <p:nvSpPr>
          <p:cNvPr id="5" name="QC_5_BD.29_3#dcaf367be.choices?pid=a5154e80e&amp;color=0,0,0&amp;vtp=1&amp;bbb=1"/>
          <p:cNvSpPr/>
          <p:nvPr/>
        </p:nvSpPr>
        <p:spPr>
          <a:xfrm>
            <a:off x="722376" y="18881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C_5_AS.31_1#dcaf367be?vop=1&amp;pid=a5154e80e&amp;color=0,0,0&amp;vtp=1&amp;bt=1&amp;bbb=1"/>
          <p:cNvSpPr/>
          <p:nvPr/>
        </p:nvSpPr>
        <p:spPr>
          <a:xfrm>
            <a:off x="722376" y="1005840"/>
            <a:ext cx="10753344" cy="434785"/>
          </a:xfrm>
          <a:prstGeom prst="rect">
            <a:avLst/>
          </a:prstGeom>
          <a:noFill/>
          <a:ln/>
        </p:spPr>
        <p:txBody>
          <a:bodyPr wrap="none" lIns="0" tIns="0" rIns="0" bIns="0" rtlCol="0" anchor="t"/>
          <a:lstStyle/>
          <a:p>
            <a:pPr algn="l" latinLnBrk="1">
              <a:lnSpc>
                <a:spcPts val="39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本题考查我国能源发展现状。具体分析如下。</a:t>
            </a:r>
            <a:endParaRPr lang="en-US" altLang="zh-CN" sz="2200" dirty="0"/>
          </a:p>
        </p:txBody>
      </p:sp>
      <p:graphicFrame>
        <p:nvGraphicFramePr>
          <p:cNvPr id="26" name="QC_5_AS.31_2#dcaf367be?colgroup=3,28,7&amp;vop=1&amp;pid=a5154e80e&amp;color=0,0,0&amp;vtp=1&amp;bbb=1&amp;hb=1"/>
          <p:cNvGraphicFramePr>
            <a:graphicFrameLocks noGrp="1"/>
          </p:cNvGraphicFramePr>
          <p:nvPr>
            <p:extLst>
              <p:ext uri="{D42A27DB-BD31-4B8C-83A1-F6EECF244321}">
                <p14:modId xmlns:p14="http://schemas.microsoft.com/office/powerpoint/2010/main" val="4240760287"/>
              </p:ext>
            </p:extLst>
          </p:nvPr>
        </p:nvGraphicFramePr>
        <p:xfrm>
          <a:off x="722376" y="1579753"/>
          <a:ext cx="10744200" cy="2918968"/>
        </p:xfrm>
        <a:graphic>
          <a:graphicData uri="http://schemas.openxmlformats.org/drawingml/2006/table">
            <a:tbl>
              <a:tblPr/>
              <a:tblGrid>
                <a:gridCol w="1088136">
                  <a:extLst>
                    <a:ext uri="{9D8B030D-6E8A-4147-A177-3AD203B41FA5}">
                      <a16:colId xmlns:a16="http://schemas.microsoft.com/office/drawing/2014/main" val="20000"/>
                    </a:ext>
                  </a:extLst>
                </a:gridCol>
                <a:gridCol w="7534656">
                  <a:extLst>
                    <a:ext uri="{9D8B030D-6E8A-4147-A177-3AD203B41FA5}">
                      <a16:colId xmlns:a16="http://schemas.microsoft.com/office/drawing/2014/main" val="20001"/>
                    </a:ext>
                  </a:extLst>
                </a:gridCol>
                <a:gridCol w="1060704">
                  <a:extLst>
                    <a:ext uri="{9D8B030D-6E8A-4147-A177-3AD203B41FA5}">
                      <a16:colId xmlns:a16="http://schemas.microsoft.com/office/drawing/2014/main" val="20002"/>
                    </a:ext>
                  </a:extLst>
                </a:gridCol>
                <a:gridCol w="1060704">
                  <a:extLst>
                    <a:ext uri="{9D8B030D-6E8A-4147-A177-3AD203B41FA5}">
                      <a16:colId xmlns:a16="http://schemas.microsoft.com/office/drawing/2014/main" val="20003"/>
                    </a:ext>
                  </a:extLst>
                </a:gridCol>
              </a:tblGrid>
              <a:tr h="421132">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序号</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分析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结论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extLst>
                  <a:ext uri="{0D108BD9-81ED-4DB2-BD59-A6C34878D82A}">
                    <a16:rowId xmlns:a16="http://schemas.microsoft.com/office/drawing/2014/main" val="10000"/>
                  </a:ext>
                </a:extLst>
              </a:tr>
              <a:tr h="82257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我国海上风电产业发展起步晚</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在技术</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规模等方面的积累相对较</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少</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所以海上风电在我国总发电量中占比低</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正确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rowSpan="4">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A正确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我国海域面积广阔</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海上可利用空间大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vMerge="1">
                  <a:txBody>
                    <a:bodyPr/>
                    <a:lstStyle/>
                    <a:p>
                      <a:endParaRPr lang="zh-CN"/>
                    </a:p>
                  </a:txBody>
                  <a:tcPr/>
                </a:tc>
                <a:extLst>
                  <a:ext uri="{0D108BD9-81ED-4DB2-BD59-A6C34878D82A}">
                    <a16:rowId xmlns:a16="http://schemas.microsoft.com/office/drawing/2014/main" val="10002"/>
                  </a:ext>
                </a:extLst>
              </a:tr>
              <a:tr h="82257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我国能源消费总量大</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海上风电装机容量即使快速增长</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海上风电</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在总发电量中占比仍然较低</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正确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vMerge="1">
                  <a:txBody>
                    <a:bodyPr/>
                    <a:lstStyle/>
                    <a:p>
                      <a:endParaRPr lang="zh-CN"/>
                    </a:p>
                  </a:txBody>
                  <a:tcPr/>
                </a:tc>
                <a:extLst>
                  <a:ext uri="{0D108BD9-81ED-4DB2-BD59-A6C34878D82A}">
                    <a16:rowId xmlns:a16="http://schemas.microsoft.com/office/drawing/2014/main" val="10003"/>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④</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海上风能资源丰富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vMerge="1">
                  <a:txBody>
                    <a:bodyPr/>
                    <a:lstStyle/>
                    <a:p>
                      <a:endParaRPr lang="zh-CN"/>
                    </a:p>
                  </a:txBody>
                  <a:tcPr/>
                </a:tc>
                <a:extLst>
                  <a:ext uri="{0D108BD9-81ED-4DB2-BD59-A6C34878D82A}">
                    <a16:rowId xmlns:a16="http://schemas.microsoft.com/office/drawing/2014/main" val="10004"/>
                  </a:ext>
                </a:extLst>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fade">
                                      <p:cBhvr>
                                        <p:cTn id="13"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C_5_AS.31_3#dcaf367be?vop=1&amp;pid=a5154e80e&amp;color=0,0,0&amp;mp=1&amp;vtp=1&amp;bt=1&amp;bbb=1&amp;hb=1"/>
          <p:cNvSpPr/>
          <p:nvPr/>
        </p:nvSpPr>
        <p:spPr>
          <a:xfrm>
            <a:off x="722376" y="1005840"/>
            <a:ext cx="10753344" cy="22405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【知识总结】</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开发海上风电对我国的意义</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我国海上风能资源丰富</a:t>
            </a:r>
            <a:r>
              <a:rPr lang="en-US" altLang="zh-CN" sz="2000" b="0" i="0" dirty="0">
                <a:solidFill>
                  <a:srgbClr val="000000"/>
                </a:solidFill>
                <a:latin typeface="微软雅黑" pitchFamily="34" charset="0"/>
                <a:ea typeface="微软雅黑" pitchFamily="34" charset="-122"/>
                <a:cs typeface="微软雅黑" pitchFamily="34" charset="-120"/>
              </a:rPr>
              <a:t>，开发海上风电有助于保障能源安全，推进能源绿色低碳转型，实现</a:t>
            </a:r>
            <a:r>
              <a:rPr lang="en-US" altLang="zh-CN" sz="2000" b="0" i="0">
                <a:solidFill>
                  <a:srgbClr val="000000"/>
                </a:solidFill>
                <a:latin typeface="微软雅黑" pitchFamily="34" charset="0"/>
                <a:ea typeface="微软雅黑" pitchFamily="34" charset="-122"/>
                <a:cs typeface="微软雅黑" pitchFamily="34" charset="-120"/>
              </a:rPr>
              <a:t>“碳</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达峰</a:t>
            </a:r>
            <a:r>
              <a:rPr lang="en-US" altLang="zh-CN" sz="2000" b="0" i="0" dirty="0">
                <a:solidFill>
                  <a:srgbClr val="000000"/>
                </a:solidFill>
                <a:latin typeface="微软雅黑" pitchFamily="34" charset="0"/>
                <a:ea typeface="微软雅黑" pitchFamily="34" charset="-122"/>
                <a:cs typeface="微软雅黑" pitchFamily="34" charset="-120"/>
              </a:rPr>
              <a:t>”“碳中和”目标。同时，海上风电产业靠近东部沿海地区发展，</a:t>
            </a:r>
            <a:r>
              <a:rPr lang="en-US" altLang="zh-CN" sz="2000" b="0" i="0">
                <a:solidFill>
                  <a:srgbClr val="000000"/>
                </a:solidFill>
                <a:latin typeface="微软雅黑" pitchFamily="34" charset="0"/>
                <a:ea typeface="微软雅黑" pitchFamily="34" charset="-122"/>
                <a:cs typeface="微软雅黑" pitchFamily="34" charset="-120"/>
              </a:rPr>
              <a:t>就近接入用电负荷中心，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有助于保障电力供应</a:t>
            </a:r>
            <a:r>
              <a:rPr lang="en-US" altLang="zh-CN" sz="2000" b="0" i="0" dirty="0">
                <a:solidFill>
                  <a:srgbClr val="000000"/>
                </a:solidFill>
                <a:latin typeface="微软雅黑" pitchFamily="34" charset="0"/>
                <a:ea typeface="微软雅黑" pitchFamily="34" charset="-122"/>
                <a:cs typeface="微软雅黑" pitchFamily="34" charset="-120"/>
              </a:rPr>
              <a:t>。此外，海上风电还能带动相关产业发展，促进区域经济发展</a:t>
            </a:r>
            <a:r>
              <a:rPr lang="en-US" altLang="zh-CN" sz="2000" b="0" i="0">
                <a:solidFill>
                  <a:srgbClr val="000000"/>
                </a:solidFill>
                <a:latin typeface="微软雅黑" pitchFamily="34" charset="0"/>
                <a:ea typeface="微软雅黑" pitchFamily="34" charset="-122"/>
                <a:cs typeface="微软雅黑" pitchFamily="34" charset="-120"/>
              </a:rPr>
              <a:t>，提高海洋资</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源综合利用效率</a:t>
            </a:r>
            <a:r>
              <a:rPr lang="en-US" altLang="zh-CN" sz="2000" b="0" i="0" dirty="0">
                <a:solidFill>
                  <a:srgbClr val="000000"/>
                </a:solidFill>
                <a:latin typeface="微软雅黑" pitchFamily="34" charset="0"/>
                <a:ea typeface="微软雅黑" pitchFamily="34" charset="-122"/>
                <a:cs typeface="微软雅黑" pitchFamily="34" charset="-120"/>
              </a:rPr>
              <a:t>，对推动海洋强国建设也具有积极作用。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M_4_BD.32_1#c58b094ef?pid=edeae18e8&amp;color=0,0,0&amp;vtp=1&amp;bt=1&amp;bbb=1&amp;hb=1"/>
          <p:cNvSpPr/>
          <p:nvPr/>
        </p:nvSpPr>
        <p:spPr>
          <a:xfrm>
            <a:off x="722376" y="100584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[陕晋宁青2025·4~5]</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硅材料是半导体产业的关键原料</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近年来</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我国硅材料产业在国际分工中</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的地位日益提升</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下图示意</a:t>
            </a:r>
            <a:r>
              <a:rPr lang="en-US" altLang="zh-CN" sz="2000" b="0" i="0" dirty="0">
                <a:solidFill>
                  <a:srgbClr val="000000"/>
                </a:solidFill>
                <a:latin typeface="Times New Roman" pitchFamily="34" charset="0"/>
                <a:ea typeface="KaiTi" pitchFamily="34" charset="-122"/>
                <a:cs typeface="Times New Roman" pitchFamily="34" charset="-120"/>
              </a:rPr>
              <a:t>2001</a:t>
            </a:r>
            <a:r>
              <a:rPr lang="en-US" altLang="zh-CN" sz="2000" b="0" i="0" dirty="0">
                <a:solidFill>
                  <a:srgbClr val="000000"/>
                </a:solidFill>
                <a:latin typeface="微软雅黑" pitchFamily="34" charset="0"/>
                <a:ea typeface="楷体" pitchFamily="34" charset="-122"/>
                <a:cs typeface="微软雅黑" pitchFamily="34" charset="-120"/>
              </a:rPr>
              <a:t>年和</a:t>
            </a:r>
            <a:r>
              <a:rPr lang="en-US" altLang="zh-CN" sz="2000" b="0" i="0" dirty="0">
                <a:solidFill>
                  <a:srgbClr val="000000"/>
                </a:solidFill>
                <a:latin typeface="Times New Roman" pitchFamily="34" charset="0"/>
                <a:ea typeface="KaiTi" pitchFamily="34" charset="-122"/>
                <a:cs typeface="Times New Roman" pitchFamily="34" charset="-120"/>
              </a:rPr>
              <a:t>2019</a:t>
            </a:r>
            <a:r>
              <a:rPr lang="en-US" altLang="zh-CN" sz="2000" b="0" i="0" dirty="0">
                <a:solidFill>
                  <a:srgbClr val="000000"/>
                </a:solidFill>
                <a:latin typeface="微软雅黑" pitchFamily="34" charset="0"/>
                <a:ea typeface="楷体" pitchFamily="34" charset="-122"/>
                <a:cs typeface="微软雅黑" pitchFamily="34" charset="-120"/>
              </a:rPr>
              <a:t>年不同地区间硅材料主要贸易网络结构</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节点大小反映</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地区在贸易分工中的地位高低</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线条粗细反映地区间贸易联系强弱</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pic>
        <p:nvPicPr>
          <p:cNvPr id="3" name="QM_4_BD.32_3#c58b094ef?iti=1&amp;htil=1&amp;pid=edeae18e8&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2340864" y="2440686"/>
            <a:ext cx="2139696" cy="179222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M_4_BD.32_4#c58b094ef?iti=2&amp;htil=1&amp;pid=edeae18e8&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690104" y="2440686"/>
            <a:ext cx="2194560" cy="178308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M_4_BD.32_5#c58b094ef?iti=1&amp;htil=1&amp;pid=edeae18e8&amp;color=0,0,0&amp;vtp=1&amp;bbb=1"/>
          <p:cNvSpPr/>
          <p:nvPr/>
        </p:nvSpPr>
        <p:spPr>
          <a:xfrm>
            <a:off x="3001137" y="4359910"/>
            <a:ext cx="819150" cy="812800"/>
          </a:xfrm>
          <a:prstGeom prst="rect">
            <a:avLst/>
          </a:prstGeom>
          <a:noFill/>
          <a:ln/>
        </p:spPr>
        <p:txBody>
          <a:bodyPr wrap="none" lIns="0" tIns="0" rIns="0" bIns="0" rtlCol="0" anchor="t"/>
          <a:lstStyle/>
          <a:p>
            <a:pPr algn="ctr" latinLnBrk="1">
              <a:lnSpc>
                <a:spcPts val="3400"/>
              </a:lnSpc>
            </a:pPr>
            <a:r>
              <a:rPr lang="en-US" altLang="zh-CN" sz="2000" b="0" i="0" dirty="0">
                <a:solidFill>
                  <a:srgbClr val="000000"/>
                </a:solidFill>
                <a:latin typeface="Times New Roman" pitchFamily="34" charset="0"/>
                <a:ea typeface="KaiTi" pitchFamily="34" charset="-122"/>
                <a:cs typeface="Times New Roman" pitchFamily="34" charset="-120"/>
              </a:rPr>
              <a:t>2001年</a:t>
            </a:r>
            <a:endParaRPr lang="en-US" altLang="zh-CN" sz="2000" dirty="0"/>
          </a:p>
        </p:txBody>
      </p:sp>
      <p:sp>
        <p:nvSpPr>
          <p:cNvPr id="6" name="QM_4_BD.32_6#c58b094ef?iti=2&amp;htil=1&amp;pid=edeae18e8&amp;color=0,0,0&amp;vtp=1&amp;bbb=1"/>
          <p:cNvSpPr/>
          <p:nvPr/>
        </p:nvSpPr>
        <p:spPr>
          <a:xfrm>
            <a:off x="8377810" y="4350766"/>
            <a:ext cx="819150" cy="812800"/>
          </a:xfrm>
          <a:prstGeom prst="rect">
            <a:avLst/>
          </a:prstGeom>
          <a:noFill/>
          <a:ln/>
        </p:spPr>
        <p:txBody>
          <a:bodyPr wrap="none" lIns="0" tIns="0" rIns="0" bIns="0" rtlCol="0" anchor="t"/>
          <a:lstStyle/>
          <a:p>
            <a:pPr algn="ctr" latinLnBrk="1">
              <a:lnSpc>
                <a:spcPts val="3400"/>
              </a:lnSpc>
            </a:pPr>
            <a:r>
              <a:rPr lang="en-US" altLang="zh-CN" sz="2000" b="0" i="0" dirty="0">
                <a:solidFill>
                  <a:srgbClr val="000000"/>
                </a:solidFill>
                <a:latin typeface="Times New Roman" pitchFamily="34" charset="0"/>
                <a:ea typeface="KaiTi" pitchFamily="34" charset="-122"/>
                <a:cs typeface="Times New Roman" pitchFamily="34" charset="-120"/>
              </a:rPr>
              <a:t>2019年</a:t>
            </a:r>
            <a:endParaRPr lang="en-US" altLang="zh-CN" sz="2000" dirty="0"/>
          </a:p>
        </p:txBody>
      </p:sp>
      <p:sp>
        <p:nvSpPr>
          <p:cNvPr id="7" name="QC_5_BD.33_1#86cd079b7?pid=c58b094ef&amp;color=0,0,0&amp;vtp=1&amp;bt=1&amp;bbb=1">
            <a:extLst>
              <a:ext uri="{FF2B5EF4-FFF2-40B4-BE49-F238E27FC236}">
                <a16:creationId xmlns:a16="http://schemas.microsoft.com/office/drawing/2014/main" id="{9DD681A9-C881-31D0-D5F2-9CA7DD6FB7C1}"/>
              </a:ext>
            </a:extLst>
          </p:cNvPr>
          <p:cNvSpPr/>
          <p:nvPr/>
        </p:nvSpPr>
        <p:spPr>
          <a:xfrm>
            <a:off x="722376" y="481139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10.与2001年相比，2019</a:t>
            </a:r>
            <a:r>
              <a:rPr lang="en-US" altLang="zh-CN" sz="2000" b="0" i="0">
                <a:solidFill>
                  <a:srgbClr val="000000"/>
                </a:solidFill>
                <a:latin typeface="微软雅黑" pitchFamily="34" charset="0"/>
                <a:ea typeface="微软雅黑" pitchFamily="34" charset="-122"/>
                <a:cs typeface="微软雅黑" pitchFamily="34" charset="-120"/>
              </a:rPr>
              <a:t>年地区间硅材料贸易联系增强的是(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8" name="QC_5_AN.34_1#86cd079b7.bracket?pid=c58b094ef&amp;color=0,0,0&amp;vpa=10&amp;vtp=1">
            <a:extLst>
              <a:ext uri="{FF2B5EF4-FFF2-40B4-BE49-F238E27FC236}">
                <a16:creationId xmlns:a16="http://schemas.microsoft.com/office/drawing/2014/main" id="{D79163A9-FF0D-A25B-DD75-42AA1517BCB3}"/>
              </a:ext>
            </a:extLst>
          </p:cNvPr>
          <p:cNvSpPr/>
          <p:nvPr/>
        </p:nvSpPr>
        <p:spPr>
          <a:xfrm>
            <a:off x="7556564" y="481139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9" name="QC_5_BD.33_2#86cd079b7.choices?pid=c58b094ef&amp;color=0,0,0&amp;vtp=1&amp;bbb=1">
            <a:extLst>
              <a:ext uri="{FF2B5EF4-FFF2-40B4-BE49-F238E27FC236}">
                <a16:creationId xmlns:a16="http://schemas.microsoft.com/office/drawing/2014/main" id="{B4F25CC2-960D-412E-B962-3972257EAC9C}"/>
              </a:ext>
            </a:extLst>
          </p:cNvPr>
          <p:cNvSpPr/>
          <p:nvPr/>
        </p:nvSpPr>
        <p:spPr>
          <a:xfrm>
            <a:off x="722376" y="5264277"/>
            <a:ext cx="10753344" cy="405003"/>
          </a:xfrm>
          <a:prstGeom prst="rect">
            <a:avLst/>
          </a:prstGeom>
          <a:noFill/>
          <a:ln/>
        </p:spPr>
        <p:txBody>
          <a:bodyPr wrap="none" lIns="0" tIns="0" rIns="0" bIns="0" rtlCol="0" anchor="t"/>
          <a:lstStyle/>
          <a:p>
            <a:pPr latinLnBrk="1">
              <a:lnSpc>
                <a:spcPts val="3600"/>
              </a:lnSpc>
              <a:tabLst>
                <a:tab pos="2754679" algn="l"/>
                <a:tab pos="5483957" algn="l"/>
                <a:tab pos="8213236" algn="l"/>
              </a:tabLst>
            </a:pPr>
            <a:r>
              <a:rPr lang="en-US" altLang="zh-CN" sz="2000" b="0" i="0" dirty="0">
                <a:solidFill>
                  <a:srgbClr val="000000"/>
                </a:solidFill>
                <a:latin typeface="微软雅黑" pitchFamily="34" charset="0"/>
                <a:ea typeface="微软雅黑" pitchFamily="34" charset="-122"/>
                <a:cs typeface="微软雅黑" pitchFamily="34" charset="-120"/>
              </a:rPr>
              <a:t>A.北美</a:t>
            </a:r>
            <a:r>
              <a:rPr lang="en-US" altLang="zh-CN" sz="2000" b="0" i="0">
                <a:solidFill>
                  <a:srgbClr val="000000"/>
                </a:solidFill>
                <a:latin typeface="微软雅黑" pitchFamily="34" charset="0"/>
                <a:ea typeface="微软雅黑" pitchFamily="34" charset="-122"/>
                <a:cs typeface="微软雅黑" pitchFamily="34" charset="-120"/>
              </a:rPr>
              <a:t>—南美</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.东亚</a:t>
            </a:r>
            <a:r>
              <a:rPr lang="en-US" altLang="zh-CN" sz="2000" b="0" i="0">
                <a:solidFill>
                  <a:srgbClr val="000000"/>
                </a:solidFill>
                <a:latin typeface="微软雅黑" pitchFamily="34" charset="0"/>
                <a:ea typeface="微软雅黑" pitchFamily="34" charset="-122"/>
                <a:cs typeface="微软雅黑" pitchFamily="34" charset="-120"/>
              </a:rPr>
              <a:t>—南欧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.北美</a:t>
            </a:r>
            <a:r>
              <a:rPr lang="en-US" altLang="zh-CN" sz="2000" b="0" i="0">
                <a:solidFill>
                  <a:srgbClr val="000000"/>
                </a:solidFill>
                <a:latin typeface="微软雅黑" pitchFamily="34" charset="0"/>
                <a:ea typeface="微软雅黑" pitchFamily="34" charset="-122"/>
                <a:cs typeface="微软雅黑" pitchFamily="34" charset="-120"/>
              </a:rPr>
              <a:t>—中欧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.东亚—南亚</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bg/>
                                          </p:spTgt>
                                        </p:tgtEl>
                                        <p:attrNameLst>
                                          <p:attrName>style.visibility</p:attrName>
                                        </p:attrNameLst>
                                      </p:cBhvr>
                                      <p:to>
                                        <p:strVal val="visible"/>
                                      </p:to>
                                    </p:set>
                                    <p:animEffect transition="in" filter="fade">
                                      <p:cBhvr>
                                        <p:cTn id="7" dur="500"/>
                                        <p:tgtEl>
                                          <p:spTgt spid="8">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QC_5_AS.35_1#86cd079b7?vop=1&amp;pid=c58b094ef&amp;color=0,0,0&amp;vtp=1&amp;bt=1&amp;bbb=1"/>
          <p:cNvSpPr/>
          <p:nvPr/>
        </p:nvSpPr>
        <p:spPr>
          <a:xfrm>
            <a:off x="722376" y="1005840"/>
            <a:ext cx="10753344" cy="434785"/>
          </a:xfrm>
          <a:prstGeom prst="rect">
            <a:avLst/>
          </a:prstGeom>
          <a:noFill/>
          <a:ln/>
        </p:spPr>
        <p:txBody>
          <a:bodyPr wrap="none" lIns="0" tIns="0" rIns="0" bIns="0" rtlCol="0" anchor="t"/>
          <a:lstStyle/>
          <a:p>
            <a:pPr algn="l" latinLnBrk="1">
              <a:lnSpc>
                <a:spcPts val="39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本题考查区域联系。结合材料，具体分析如下。</a:t>
            </a:r>
            <a:endParaRPr lang="en-US" altLang="zh-CN" sz="2200" dirty="0"/>
          </a:p>
        </p:txBody>
      </p:sp>
      <p:pic>
        <p:nvPicPr>
          <p:cNvPr id="3" name="QC_5_AS.35_2#86cd079b7?vop=1&amp;pid=c58b094ef&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087368" y="1579753"/>
            <a:ext cx="4014216" cy="261518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QC_5_BD.36_1#48a43b95e?pid=c58b094ef&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11.</a:t>
            </a:r>
            <a:r>
              <a:rPr lang="en-US" altLang="zh-CN" sz="2000" b="0" i="0">
                <a:solidFill>
                  <a:srgbClr val="000000"/>
                </a:solidFill>
                <a:latin typeface="微软雅黑" pitchFamily="34" charset="0"/>
                <a:ea typeface="微软雅黑" pitchFamily="34" charset="-122"/>
                <a:cs typeface="微软雅黑" pitchFamily="34" charset="-120"/>
              </a:rPr>
              <a:t>提升我国硅材料贸易安全的重要措施有(</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37_1#48a43b95e.bracket?pid=c58b094ef&amp;color=0,0,0&amp;vpa=11&amp;vtp=1"/>
          <p:cNvSpPr/>
          <p:nvPr/>
        </p:nvSpPr>
        <p:spPr>
          <a:xfrm>
            <a:off x="5600764" y="96926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36_2#48a43b95e?pid=c58b094ef&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①加快技术创新</a:t>
            </a:r>
            <a:r>
              <a:rPr lang="en-US" altLang="zh-CN" sz="2000" b="0" i="0">
                <a:solidFill>
                  <a:srgbClr val="000000"/>
                </a:solidFill>
                <a:latin typeface="微软雅黑" pitchFamily="34" charset="0"/>
                <a:ea typeface="微软雅黑" pitchFamily="34" charset="-122"/>
                <a:cs typeface="微软雅黑" pitchFamily="34" charset="-120"/>
              </a:rPr>
              <a:t>②拓宽国际合作</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加强就业培训</a:t>
            </a:r>
            <a:r>
              <a:rPr lang="en-US" altLang="zh-CN" sz="2000" b="0" i="0">
                <a:solidFill>
                  <a:srgbClr val="000000"/>
                </a:solidFill>
                <a:latin typeface="微软雅黑" pitchFamily="34" charset="0"/>
                <a:ea typeface="微软雅黑" pitchFamily="34" charset="-122"/>
                <a:cs typeface="微软雅黑" pitchFamily="34" charset="-120"/>
              </a:rPr>
              <a:t>④扩大生产规模</a:t>
            </a:r>
            <a:endParaRPr lang="en-US" altLang="zh-CN" sz="2000" dirty="0"/>
          </a:p>
        </p:txBody>
      </p:sp>
      <p:sp>
        <p:nvSpPr>
          <p:cNvPr id="5" name="QC_5_BD.36_3#48a43b95e.choices?pid=c58b094ef&amp;color=0,0,0&amp;vtp=1&amp;bbb=1"/>
          <p:cNvSpPr/>
          <p:nvPr/>
        </p:nvSpPr>
        <p:spPr>
          <a:xfrm>
            <a:off x="722376" y="18881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sp>
        <p:nvSpPr>
          <p:cNvPr id="2" name="QC_5_AS.38_1#48a43b95e?vop=1&amp;pid=c58b094ef&amp;color=0,0,0&amp;vtp=1&amp;bt=1&amp;bbb=1&amp;hb=1"/>
          <p:cNvSpPr/>
          <p:nvPr/>
        </p:nvSpPr>
        <p:spPr>
          <a:xfrm>
            <a:off x="722376" y="100584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本题考查国家安全。加快技术创新可突破核心技术壁垒，实现供应链自主可控</a:t>
            </a:r>
            <a:r>
              <a:rPr lang="en-US" altLang="zh-CN" sz="2000" b="0" i="0">
                <a:solidFill>
                  <a:srgbClr val="000000"/>
                </a:solidFill>
                <a:latin typeface="微软雅黑" pitchFamily="34" charset="0"/>
                <a:ea typeface="微软雅黑" pitchFamily="34" charset="-122"/>
                <a:cs typeface="微软雅黑" pitchFamily="34" charset="-120"/>
              </a:rPr>
              <a:t>，提升我国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硅材料贸易安全</a:t>
            </a:r>
            <a:r>
              <a:rPr lang="en-US" altLang="zh-CN" sz="2000" b="0" i="0" dirty="0">
                <a:solidFill>
                  <a:srgbClr val="000000"/>
                </a:solidFill>
                <a:latin typeface="微软雅黑" pitchFamily="34" charset="0"/>
                <a:ea typeface="微软雅黑" pitchFamily="34" charset="-122"/>
                <a:cs typeface="微软雅黑" pitchFamily="34" charset="-120"/>
              </a:rPr>
              <a:t>，①正确；拓宽国际合作可以构建多元化供应链，分散贸易风险，②正确</a:t>
            </a:r>
            <a:r>
              <a:rPr lang="en-US" altLang="zh-CN" sz="2000" b="0" i="0">
                <a:solidFill>
                  <a:srgbClr val="000000"/>
                </a:solidFill>
                <a:latin typeface="微软雅黑" pitchFamily="34" charset="0"/>
                <a:ea typeface="微软雅黑" pitchFamily="34" charset="-122"/>
                <a:cs typeface="微软雅黑" pitchFamily="34" charset="-120"/>
              </a:rPr>
              <a:t>；加强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就业培训可提升劳动力素质</a:t>
            </a:r>
            <a:r>
              <a:rPr lang="en-US" altLang="zh-CN" sz="2000" b="0" i="0" dirty="0">
                <a:solidFill>
                  <a:srgbClr val="000000"/>
                </a:solidFill>
                <a:latin typeface="微软雅黑" pitchFamily="34" charset="0"/>
                <a:ea typeface="微软雅黑" pitchFamily="34" charset="-122"/>
                <a:cs typeface="微软雅黑" pitchFamily="34" charset="-120"/>
              </a:rPr>
              <a:t>，支撑产业发展，但与贸易安全无直接关联，③错误</a:t>
            </a:r>
            <a:r>
              <a:rPr lang="en-US" altLang="zh-CN" sz="2000" b="0" i="0">
                <a:solidFill>
                  <a:srgbClr val="000000"/>
                </a:solidFill>
                <a:latin typeface="微软雅黑" pitchFamily="34" charset="0"/>
                <a:ea typeface="微软雅黑" pitchFamily="34" charset="-122"/>
                <a:cs typeface="微软雅黑" pitchFamily="34" charset="-120"/>
              </a:rPr>
              <a:t>；盲目扩大生产</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规模可能会导致产能过剩</a:t>
            </a:r>
            <a:r>
              <a:rPr lang="en-US" altLang="zh-CN" sz="2000" b="0" i="0" dirty="0">
                <a:solidFill>
                  <a:srgbClr val="000000"/>
                </a:solidFill>
                <a:latin typeface="微软雅黑" pitchFamily="34" charset="0"/>
                <a:ea typeface="微软雅黑" pitchFamily="34" charset="-122"/>
                <a:cs typeface="微软雅黑" pitchFamily="34" charset="-120"/>
              </a:rPr>
              <a:t>，不利于提升我国硅材料贸易安全，④错误。综上，A正确。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pic>
        <p:nvPicPr>
          <p:cNvPr id="2" name="QM_4_BD.39_1#25f137c3c?htil=4&amp;pid=edeae18e8&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863982" y="1060704"/>
            <a:ext cx="2542032" cy="190195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M_4_BD.39_2#25f137c3c?htil=4&amp;pid=edeae18e8&amp;color=0,0,0&amp;vtp=1&amp;bt=1&amp;bbb=1&amp;hb=1"/>
          <p:cNvSpPr/>
          <p:nvPr/>
        </p:nvSpPr>
        <p:spPr>
          <a:xfrm>
            <a:off x="722376" y="1005840"/>
            <a:ext cx="8074152"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[北京2023·12</a:t>
            </a:r>
            <a:r>
              <a:rPr lang="en-US" altLang="zh-CN" sz="2000" b="0" i="0">
                <a:solidFill>
                  <a:srgbClr val="000000"/>
                </a:solidFill>
                <a:latin typeface="仿宋" pitchFamily="34" charset="0"/>
                <a:ea typeface="仿宋" pitchFamily="34" charset="-122"/>
                <a:cs typeface="仿宋"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楷体" pitchFamily="34" charset="-122"/>
                <a:cs typeface="微软雅黑" pitchFamily="34" charset="-120"/>
              </a:rPr>
              <a:t>下图示意某区域矿产资源消费数量随人均国内生产总值</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的变化</a:t>
            </a:r>
            <a:r>
              <a:rPr lang="en-US" altLang="zh-CN" sz="2000" b="0" i="0" dirty="0">
                <a:solidFill>
                  <a:srgbClr val="000000"/>
                </a:solidFill>
                <a:latin typeface="Times New Roman" pitchFamily="34" charset="0"/>
                <a:ea typeface="KaiTi" pitchFamily="34" charset="-122"/>
                <a:cs typeface="Times New Roman" pitchFamily="34" charset="-120"/>
              </a:rPr>
              <a:t>。读图，回答下题。</a:t>
            </a:r>
            <a:endParaRPr lang="en-US" altLang="zh-CN" sz="2000" dirty="0"/>
          </a:p>
        </p:txBody>
      </p:sp>
      <p:sp>
        <p:nvSpPr>
          <p:cNvPr id="4" name="QC_5_BD.40_1#beee0780c?htil=4&amp;pid=25f137c3c&amp;color=0,0,0&amp;vtp=1&amp;bbb=1"/>
          <p:cNvSpPr/>
          <p:nvPr/>
        </p:nvSpPr>
        <p:spPr>
          <a:xfrm>
            <a:off x="722376" y="1903095"/>
            <a:ext cx="8074152"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12.矿产资源消费数量从鼎盛期到衰退期的变化，</a:t>
            </a:r>
            <a:r>
              <a:rPr lang="en-US" altLang="zh-CN" sz="2000" b="0" i="0">
                <a:solidFill>
                  <a:srgbClr val="000000"/>
                </a:solidFill>
                <a:latin typeface="微软雅黑" pitchFamily="34" charset="0"/>
                <a:ea typeface="微软雅黑" pitchFamily="34" charset="-122"/>
                <a:cs typeface="微软雅黑" pitchFamily="34" charset="-120"/>
              </a:rPr>
              <a:t>主要由于该区域(</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5_BD.40_2#beee0780c.choices?htil=4&amp;pid=25f137c3c&amp;color=0,0,0&amp;vtp=1&amp;bbb=1"/>
          <p:cNvSpPr/>
          <p:nvPr/>
        </p:nvSpPr>
        <p:spPr>
          <a:xfrm>
            <a:off x="722376" y="2365883"/>
            <a:ext cx="8074152" cy="843153"/>
          </a:xfrm>
          <a:prstGeom prst="rect">
            <a:avLst/>
          </a:prstGeom>
          <a:noFill/>
          <a:ln/>
        </p:spPr>
        <p:txBody>
          <a:bodyPr wrap="none" lIns="0" tIns="0" rIns="0" bIns="0" rtlCol="0" anchor="t"/>
          <a:lstStyle/>
          <a:p>
            <a:pPr latinLnBrk="1">
              <a:lnSpc>
                <a:spcPts val="3600"/>
              </a:lnSpc>
              <a:tabLst>
                <a:tab pos="414502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.人口增速趋缓</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.资源利用效率降低</a:t>
            </a:r>
            <a:endParaRPr lang="en-US" altLang="zh-CN" sz="2000" dirty="0"/>
          </a:p>
          <a:p>
            <a:pPr latinLnBrk="1">
              <a:lnSpc>
                <a:spcPts val="3400"/>
              </a:lnSpc>
              <a:tabLst>
                <a:tab pos="4145026" algn="l"/>
              </a:tabLst>
            </a:pPr>
            <a:r>
              <a:rPr lang="en-US" altLang="zh-CN" sz="2000" b="0" i="0">
                <a:solidFill>
                  <a:srgbClr val="000000"/>
                </a:solidFill>
                <a:latin typeface="微软雅黑" pitchFamily="34" charset="0"/>
                <a:ea typeface="微软雅黑" pitchFamily="34" charset="-122"/>
                <a:cs typeface="微软雅黑" pitchFamily="34" charset="-120"/>
              </a:rPr>
              <a:t>C.产业结构调整</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.地质勘探技术滞后</a:t>
            </a:r>
            <a:endParaRPr lang="en-US" altLang="zh-CN" sz="2000" dirty="0"/>
          </a:p>
        </p:txBody>
      </p:sp>
      <p:sp>
        <p:nvSpPr>
          <p:cNvPr id="6" name="QC_5_AN.41_1#beee0780c.bracket?pid=25f137c3c&amp;color=0,0,0&amp;vpa=12&amp;vtp=1"/>
          <p:cNvSpPr/>
          <p:nvPr/>
        </p:nvSpPr>
        <p:spPr>
          <a:xfrm>
            <a:off x="8140764" y="190309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QM_4_BD.1_1#f8cab6bbd?pid=edeae18e8&amp;color=0,0,0&amp;vtp=1&amp;bt=1&amp;bbb=1&amp;hb=1"/>
          <p:cNvSpPr/>
          <p:nvPr/>
        </p:nvSpPr>
        <p:spPr>
          <a:xfrm>
            <a:off x="722376" y="100584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[江苏2025·13~14]</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粮食安全是我国国家安全的重要组成部分</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耕地资源是粮食安全的基础</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近</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年来我国耕地面积发生了变化</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并呈现出区域差异</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下图为</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Times New Roman" pitchFamily="34" charset="0"/>
                <a:ea typeface="KaiTi" pitchFamily="34" charset="-122"/>
                <a:cs typeface="Times New Roman" pitchFamily="34" charset="-120"/>
              </a:rPr>
              <a:t>2009—2019</a:t>
            </a:r>
            <a:r>
              <a:rPr lang="en-US" altLang="zh-CN" sz="2000" b="0" i="0">
                <a:solidFill>
                  <a:srgbClr val="000000"/>
                </a:solidFill>
                <a:latin typeface="微软雅黑" pitchFamily="34" charset="0"/>
                <a:ea typeface="楷体" pitchFamily="34" charset="-122"/>
                <a:cs typeface="微软雅黑" pitchFamily="34" charset="-120"/>
              </a:rPr>
              <a:t>年我国省级行政区耕地</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面积变化图</a:t>
            </a:r>
            <a:r>
              <a:rPr lang="en-US" altLang="zh-CN" sz="2000" b="0" i="0" dirty="0">
                <a:solidFill>
                  <a:srgbClr val="000000"/>
                </a:solidFill>
                <a:latin typeface="Times New Roman" pitchFamily="34" charset="0"/>
                <a:ea typeface="KaiTi" pitchFamily="34" charset="-122"/>
                <a:cs typeface="Times New Roman" pitchFamily="34" charset="-120"/>
              </a:rPr>
              <a:t>”。据此回答下面小题。</a:t>
            </a:r>
            <a:endParaRPr lang="en-US" altLang="zh-CN" sz="2000" dirty="0"/>
          </a:p>
        </p:txBody>
      </p:sp>
      <p:pic>
        <p:nvPicPr>
          <p:cNvPr id="3" name="QM_4_BD.1_2#f8cab6bbd?pid=edeae18e8&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564878" y="2440686"/>
            <a:ext cx="3059196" cy="227584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5_BD.2_1#ee20e278a?pid=f8cab6bbd&amp;color=0,0,0&amp;vtp=1&amp;bbb=1"/>
          <p:cNvSpPr/>
          <p:nvPr/>
        </p:nvSpPr>
        <p:spPr>
          <a:xfrm>
            <a:off x="722376" y="4847086"/>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1.2009—2019年我国部分省级行政区耕地增加，</a:t>
            </a:r>
            <a:r>
              <a:rPr lang="en-US" altLang="zh-CN" sz="2000" b="0" i="0">
                <a:solidFill>
                  <a:srgbClr val="000000"/>
                </a:solidFill>
                <a:latin typeface="微软雅黑" pitchFamily="34" charset="0"/>
                <a:ea typeface="微软雅黑" pitchFamily="34" charset="-122"/>
                <a:cs typeface="微软雅黑" pitchFamily="34" charset="-120"/>
              </a:rPr>
              <a:t>其主要驱动力是(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5_BD.2_2#ee20e278a.choices?pid=f8cab6bbd&amp;color=0,0,0&amp;vtp=1&amp;bbb=1"/>
          <p:cNvSpPr/>
          <p:nvPr/>
        </p:nvSpPr>
        <p:spPr>
          <a:xfrm>
            <a:off x="722376" y="5305683"/>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.作物品种改良</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.人口数量增多</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C.具有规模效益</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.交通区位改善</a:t>
            </a:r>
            <a:endParaRPr lang="en-US" altLang="zh-CN" sz="2000" dirty="0"/>
          </a:p>
        </p:txBody>
      </p:sp>
      <p:sp>
        <p:nvSpPr>
          <p:cNvPr id="6" name="QC_5_AN.3_1#ee20e278a.bracket?pid=f8cab6bbd&amp;color=0,0,0&amp;vpa=1&amp;vtp=1"/>
          <p:cNvSpPr/>
          <p:nvPr/>
        </p:nvSpPr>
        <p:spPr>
          <a:xfrm>
            <a:off x="8189976" y="4847086"/>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30.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p:sp>
        <p:nvSpPr>
          <p:cNvPr id="2" name="QC_5_AS.42_1#beee0780c?vop=1&amp;pid=25f137c3c&amp;color=0,0,0&amp;vtp=1&amp;bt=1&amp;bbb=1&amp;hb=1"/>
          <p:cNvSpPr/>
          <p:nvPr/>
        </p:nvSpPr>
        <p:spPr>
          <a:xfrm>
            <a:off x="722376" y="100584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本题考查矿产资源开发利用。读图可知</a:t>
            </a:r>
            <a:r>
              <a:rPr lang="en-US" altLang="zh-CN" sz="2000" b="0" i="0">
                <a:solidFill>
                  <a:srgbClr val="000000"/>
                </a:solidFill>
                <a:latin typeface="微软雅黑" pitchFamily="34" charset="0"/>
                <a:ea typeface="微软雅黑" pitchFamily="34" charset="-122"/>
                <a:cs typeface="微软雅黑" pitchFamily="34" charset="-120"/>
              </a:rPr>
              <a:t>，该区域矿产资源消费数量从鼎盛期到衰退期迅速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减少</a:t>
            </a:r>
            <a:r>
              <a:rPr lang="en-US" altLang="zh-CN" sz="2000" b="0" i="0" dirty="0">
                <a:solidFill>
                  <a:srgbClr val="000000"/>
                </a:solidFill>
                <a:latin typeface="微软雅黑" pitchFamily="34" charset="0"/>
                <a:ea typeface="微软雅黑" pitchFamily="34" charset="-122"/>
                <a:cs typeface="微软雅黑" pitchFamily="34" charset="-120"/>
              </a:rPr>
              <a:t>，但人均国内生产总值是持续增加的，说明该区域的经济发展水平不断上升</a:t>
            </a:r>
            <a:r>
              <a:rPr lang="en-US" altLang="zh-CN" sz="2000" b="0" i="0">
                <a:solidFill>
                  <a:srgbClr val="000000"/>
                </a:solidFill>
                <a:latin typeface="微软雅黑" pitchFamily="34" charset="0"/>
                <a:ea typeface="微软雅黑" pitchFamily="34" charset="-122"/>
                <a:cs typeface="微软雅黑" pitchFamily="34" charset="-120"/>
              </a:rPr>
              <a:t>。产业结构调整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后</a:t>
            </a:r>
            <a:r>
              <a:rPr lang="en-US" altLang="zh-CN" sz="2000" b="0" i="0" dirty="0">
                <a:solidFill>
                  <a:srgbClr val="000000"/>
                </a:solidFill>
                <a:latin typeface="微软雅黑" pitchFamily="34" charset="0"/>
                <a:ea typeface="微软雅黑" pitchFamily="34" charset="-122"/>
                <a:cs typeface="微软雅黑" pitchFamily="34" charset="-120"/>
              </a:rPr>
              <a:t>，该地高资源、高能源消耗类产业的占比明显降低，高新技术产业占比增加</a:t>
            </a:r>
            <a:r>
              <a:rPr lang="en-US" altLang="zh-CN" sz="2000" b="0" i="0">
                <a:solidFill>
                  <a:srgbClr val="000000"/>
                </a:solidFill>
                <a:latin typeface="微软雅黑" pitchFamily="34" charset="0"/>
                <a:ea typeface="微软雅黑" pitchFamily="34" charset="-122"/>
                <a:cs typeface="微软雅黑" pitchFamily="34" charset="-120"/>
              </a:rPr>
              <a:t>，既减少了对矿产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资源的消费</a:t>
            </a:r>
            <a:r>
              <a:rPr lang="en-US" altLang="zh-CN" sz="2000" b="0" i="0" dirty="0">
                <a:solidFill>
                  <a:srgbClr val="000000"/>
                </a:solidFill>
                <a:latin typeface="微软雅黑" pitchFamily="34" charset="0"/>
                <a:ea typeface="微软雅黑" pitchFamily="34" charset="-122"/>
                <a:cs typeface="微软雅黑" pitchFamily="34" charset="-120"/>
              </a:rPr>
              <a:t>，又保证了该地经济的持续增长，C正确。人口数量能对矿产资源消费产生影响</a:t>
            </a:r>
            <a:r>
              <a:rPr lang="en-US" altLang="zh-CN" sz="2000" b="0" i="0">
                <a:solidFill>
                  <a:srgbClr val="000000"/>
                </a:solidFill>
                <a:latin typeface="微软雅黑" pitchFamily="34" charset="0"/>
                <a:ea typeface="微软雅黑" pitchFamily="34" charset="-122"/>
                <a:cs typeface="微软雅黑" pitchFamily="34" charset="-120"/>
              </a:rPr>
              <a:t>，但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人口增速趋缓不会导致该地矿产资源消费数量快速减少</a:t>
            </a:r>
            <a:r>
              <a:rPr lang="en-US" altLang="zh-CN" sz="2000" b="0" i="0" dirty="0">
                <a:solidFill>
                  <a:srgbClr val="000000"/>
                </a:solidFill>
                <a:latin typeface="微软雅黑" pitchFamily="34" charset="0"/>
                <a:ea typeface="微软雅黑" pitchFamily="34" charset="-122"/>
                <a:cs typeface="微软雅黑" pitchFamily="34" charset="-120"/>
              </a:rPr>
              <a:t>，A错误。随着科技水平的提高</a:t>
            </a:r>
            <a:r>
              <a:rPr lang="en-US" altLang="zh-CN" sz="2000" b="0" i="0">
                <a:solidFill>
                  <a:srgbClr val="000000"/>
                </a:solidFill>
                <a:latin typeface="微软雅黑" pitchFamily="34" charset="0"/>
                <a:ea typeface="微软雅黑" pitchFamily="34" charset="-122"/>
                <a:cs typeface="微软雅黑" pitchFamily="34" charset="-120"/>
              </a:rPr>
              <a:t>，资源利</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用效率和地质勘探技术都是逐步提高的</a:t>
            </a:r>
            <a:r>
              <a:rPr lang="en-US" altLang="zh-CN" sz="2000" b="0" i="0" dirty="0">
                <a:solidFill>
                  <a:srgbClr val="000000"/>
                </a:solidFill>
                <a:latin typeface="微软雅黑" pitchFamily="34" charset="0"/>
                <a:ea typeface="微软雅黑" pitchFamily="34" charset="-122"/>
                <a:cs typeface="微软雅黑" pitchFamily="34" charset="-120"/>
              </a:rPr>
              <a:t>，B、D错误。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p:sp>
        <p:nvSpPr>
          <p:cNvPr id="2" name="QO_4_BD.43_1#4813cdbd2?pid=edeae18e8&amp;color=0,0,0&amp;vtp=1&amp;bt=1&amp;bbb=1&amp;hb=1"/>
          <p:cNvSpPr/>
          <p:nvPr/>
        </p:nvSpPr>
        <p:spPr>
          <a:xfrm>
            <a:off x="722376" y="1005840"/>
            <a:ext cx="10753344" cy="13130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13.</a:t>
            </a:r>
            <a:r>
              <a:rPr lang="en-US" altLang="zh-CN" sz="2000" b="0" i="0" dirty="0">
                <a:solidFill>
                  <a:srgbClr val="000000"/>
                </a:solidFill>
                <a:latin typeface="仿宋" pitchFamily="34" charset="0"/>
                <a:ea typeface="仿宋" pitchFamily="34" charset="-122"/>
                <a:cs typeface="仿宋" pitchFamily="34" charset="-120"/>
              </a:rPr>
              <a:t>[江苏2025·26（3）</a:t>
            </a:r>
            <a:r>
              <a:rPr lang="en-US" altLang="zh-CN" sz="2000" b="0" i="0" dirty="0">
                <a:solidFill>
                  <a:srgbClr val="000000"/>
                </a:solidFill>
                <a:latin typeface="微软雅黑" pitchFamily="34" charset="0"/>
                <a:ea typeface="微软雅黑" pitchFamily="34" charset="-122"/>
                <a:cs typeface="微软雅黑" pitchFamily="34" charset="-120"/>
              </a:rPr>
              <a:t>阅读材料，回答下题。（6分）</a:t>
            </a:r>
            <a:endParaRPr lang="en-US" altLang="zh-CN" sz="2000" dirty="0"/>
          </a:p>
          <a:p>
            <a:pPr latinLnBrk="1">
              <a:lnSpc>
                <a:spcPts val="3700"/>
              </a:lnSpc>
            </a:pPr>
            <a:r>
              <a:rPr lang="en-US" altLang="zh-CN" sz="2000" b="1" i="0">
                <a:solidFill>
                  <a:srgbClr val="000000"/>
                </a:solidFill>
                <a:latin typeface="微软雅黑" pitchFamily="34" charset="0"/>
                <a:ea typeface="微软雅黑" pitchFamily="34" charset="-122"/>
                <a:cs typeface="微软雅黑" pitchFamily="34" charset="-120"/>
              </a:rPr>
              <a:t>材料一</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我国的大兴安岭与新西兰的南阿尔卑斯山</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走向相似</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均位于中纬度地区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下图为</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大</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兴安岭和南阿尔卑斯山的位置及地形示意图</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pic>
        <p:nvPicPr>
          <p:cNvPr id="3" name="QO_4_BD.43_2#4813cdbd2?htil=5&amp;pid=edeae18e8&amp;color=0,0,0&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156448" y="2455418"/>
            <a:ext cx="3291840" cy="164592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O_4_BD.43_3#4813cdbd2?htil=5&amp;pid=edeae18e8&amp;color=0,0,0&amp;vtp=1&amp;bbb=1&amp;hb=1&amp;hs=1"/>
          <p:cNvSpPr/>
          <p:nvPr/>
        </p:nvSpPr>
        <p:spPr>
          <a:xfrm>
            <a:off x="722376" y="2380615"/>
            <a:ext cx="7324344" cy="1300353"/>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材料二</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两列山脉东侧均为重要的农业区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农产品商品率都较高</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但面向的市场不同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新西兰畜牧业发达</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是著名乳畜产品生产国</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粮食自给率约</a:t>
            </a:r>
            <a:r>
              <a:rPr lang="en-US" altLang="zh-CN" sz="2000" b="0" i="0" dirty="0">
                <a:solidFill>
                  <a:srgbClr val="000000"/>
                </a:solidFill>
                <a:latin typeface="微软雅黑" pitchFamily="34" charset="0"/>
                <a:ea typeface="微软雅黑" pitchFamily="34" charset="-122"/>
                <a:cs typeface="微软雅黑" pitchFamily="34" charset="-120"/>
              </a:rPr>
              <a:t>60%。</a:t>
            </a:r>
            <a:endParaRPr lang="en-US" altLang="zh-CN" sz="2000" dirty="0"/>
          </a:p>
        </p:txBody>
      </p:sp>
      <p:sp>
        <p:nvSpPr>
          <p:cNvPr id="5" name="QO_4_BD.43_4#4813cdbd2?htil=5&amp;pid=edeae18e8&amp;color=0,0,0&amp;vtp=1&amp;bbb=1&amp;hs=1"/>
          <p:cNvSpPr/>
          <p:nvPr/>
        </p:nvSpPr>
        <p:spPr>
          <a:xfrm>
            <a:off x="722376" y="3745865"/>
            <a:ext cx="7324344" cy="4572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针对新西兰粮食的自给现状，有两种观点：</a:t>
            </a:r>
            <a:endParaRPr lang="en-US" altLang="zh-CN" sz="2000" dirty="0"/>
          </a:p>
          <a:p>
            <a:pPr latinLnBrk="1">
              <a:lnSpc>
                <a:spcPts val="100"/>
              </a:lnSpc>
            </a:pPr>
            <a:endParaRPr lang="en-US" altLang="zh-CN" sz="2000" dirty="0"/>
          </a:p>
        </p:txBody>
      </p:sp>
      <p:sp>
        <p:nvSpPr>
          <p:cNvPr id="6" name="QO_4_BD.43_4#4813cdbd2?htil=5&amp;pid=edeae18e8&amp;color=0,0,0&amp;vtp=1&amp;bbb=1&amp;hs=1">
            <a:extLst>
              <a:ext uri="{FF2B5EF4-FFF2-40B4-BE49-F238E27FC236}">
                <a16:creationId xmlns:a16="http://schemas.microsoft.com/office/drawing/2014/main" id="{67963D52-09BF-E139-8D79-B67518250190}"/>
              </a:ext>
            </a:extLst>
          </p:cNvPr>
          <p:cNvSpPr/>
          <p:nvPr/>
        </p:nvSpPr>
        <p:spPr>
          <a:xfrm>
            <a:off x="722376" y="4214241"/>
            <a:ext cx="10752014" cy="1326134"/>
          </a:xfrm>
          <a:prstGeom prst="rect">
            <a:avLst/>
          </a:prstGeom>
          <a:noFill/>
          <a:ln/>
        </p:spPr>
        <p:txBody>
          <a:bodyPr wrap="none" lIns="0" tIns="0" rIns="0" bIns="0" rtlCol="0" anchor="t"/>
          <a:lstStyle/>
          <a:p>
            <a:pPr algn="l"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观点一认为</a:t>
            </a:r>
            <a:r>
              <a:rPr lang="en-US" altLang="zh-CN" sz="2000" b="0" i="0" dirty="0">
                <a:solidFill>
                  <a:srgbClr val="000000"/>
                </a:solidFill>
                <a:latin typeface="微软雅黑" pitchFamily="34" charset="0"/>
                <a:ea typeface="微软雅黑" pitchFamily="34" charset="-122"/>
                <a:cs typeface="微软雅黑" pitchFamily="34" charset="-120"/>
              </a:rPr>
              <a:t>，在经济全球化背景下，继续通过进口粮食以满足国内需求；</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观点二认为</a:t>
            </a:r>
            <a:r>
              <a:rPr lang="en-US" altLang="zh-CN" sz="2000" b="0" i="0" dirty="0">
                <a:solidFill>
                  <a:srgbClr val="000000"/>
                </a:solidFill>
                <a:latin typeface="微软雅黑" pitchFamily="34" charset="0"/>
                <a:ea typeface="微软雅黑" pitchFamily="34" charset="-122"/>
                <a:cs typeface="微软雅黑" pitchFamily="34" charset="-120"/>
              </a:rPr>
              <a:t>，为保障粮食安全，扩大本国粮食生产以满足国内需求。</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请选择一个你支持的观点</a:t>
            </a:r>
            <a:r>
              <a:rPr lang="en-US" altLang="zh-CN" sz="2000" b="0" i="0" dirty="0">
                <a:solidFill>
                  <a:srgbClr val="000000"/>
                </a:solidFill>
                <a:latin typeface="微软雅黑" pitchFamily="34" charset="0"/>
                <a:ea typeface="微软雅黑" pitchFamily="34" charset="-122"/>
                <a:cs typeface="微软雅黑" pitchFamily="34" charset="-120"/>
              </a:rPr>
              <a:t>，说明理由。（6分）</a:t>
            </a:r>
            <a:endParaRPr lang="en-US" altLang="zh-CN" sz="2000" dirty="0"/>
          </a:p>
        </p:txBody>
      </p:sp>
    </p:spTree>
  </p:cSld>
  <p:clrMapOvr>
    <a:masterClrMapping/>
  </p:clrMapOvr>
  <p:transition>
    <p:fade/>
  </p:transition>
</p:sld>
</file>

<file path=ppt/slides/slide32.xml><?xml version="1.0" encoding="utf-8"?>
<p:sld xmlns:a="http://schemas.openxmlformats.org/drawingml/2006/main" xmlns:r="http://schemas.openxmlformats.org/officeDocument/2006/relationships" xmlns:p="http://schemas.openxmlformats.org/presentationml/2006/main">
  <p:cSld name="Slide 35&amp;si=35">
    <p:spTree>
      <p:nvGrpSpPr>
        <p:cNvPr id="1" name=""/>
        <p:cNvGrpSpPr/>
        <p:nvPr/>
      </p:nvGrpSpPr>
      <p:grpSpPr>
        <a:xfrm>
          <a:off x="0" y="0"/>
          <a:ext cx="0" cy="0"/>
          <a:chOff x="0" y="0"/>
          <a:chExt cx="0" cy="0"/>
        </a:xfrm>
      </p:grpSpPr>
      <p:sp>
        <p:nvSpPr>
          <p:cNvPr id="2" name="QO_4_AN.44_1#4813cdbd2?vop=1&amp;pid=edeae18e8&amp;color=0,0,0&amp;vtp=1&amp;bt=1&amp;bbb=1&amp;hb=1"/>
          <p:cNvSpPr/>
          <p:nvPr/>
        </p:nvSpPr>
        <p:spPr>
          <a:xfrm>
            <a:off x="722376" y="1005840"/>
            <a:ext cx="10753344" cy="26977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支持观点一。理由：新西兰国土面积小，平地少导致耕地少；（2分</a:t>
            </a:r>
            <a:r>
              <a:rPr lang="en-US" altLang="zh-CN" sz="2000" b="1" i="0">
                <a:solidFill>
                  <a:srgbClr val="00B050"/>
                </a:solidFill>
                <a:latin typeface="微软雅黑" pitchFamily="34" charset="0"/>
                <a:ea typeface="微软雅黑" pitchFamily="34" charset="-122"/>
                <a:cs typeface="微软雅黑" pitchFamily="34" charset="-120"/>
              </a:rPr>
              <a:t>）新西兰以温带海洋</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性气候为主</a:t>
            </a:r>
            <a:r>
              <a:rPr lang="en-US" altLang="zh-CN" sz="2000" b="1" i="0" dirty="0">
                <a:solidFill>
                  <a:srgbClr val="00B050"/>
                </a:solidFill>
                <a:latin typeface="微软雅黑" pitchFamily="34" charset="0"/>
                <a:ea typeface="微软雅黑" pitchFamily="34" charset="-122"/>
                <a:cs typeface="微软雅黑" pitchFamily="34" charset="-120"/>
              </a:rPr>
              <a:t>，不适合粮食作物生长；（2分）新西兰属于发达国家，劳动力价格高</a:t>
            </a:r>
            <a:r>
              <a:rPr lang="en-US" altLang="zh-CN" sz="2000" b="1" i="0">
                <a:solidFill>
                  <a:srgbClr val="00B050"/>
                </a:solidFill>
                <a:latin typeface="微软雅黑" pitchFamily="34" charset="0"/>
                <a:ea typeface="微软雅黑" pitchFamily="34" charset="-122"/>
                <a:cs typeface="微软雅黑" pitchFamily="34" charset="-120"/>
              </a:rPr>
              <a:t>，生产粮食成</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本太高等</a:t>
            </a:r>
            <a:r>
              <a:rPr lang="en-US" altLang="zh-CN" sz="2000" b="1" i="0" dirty="0">
                <a:solidFill>
                  <a:srgbClr val="00B050"/>
                </a:solidFill>
                <a:latin typeface="微软雅黑" pitchFamily="34" charset="0"/>
                <a:ea typeface="微软雅黑" pitchFamily="34" charset="-122"/>
                <a:cs typeface="微软雅黑" pitchFamily="34" charset="-120"/>
              </a:rPr>
              <a:t>。（2分）</a:t>
            </a:r>
            <a:endParaRPr lang="en-US" altLang="zh-CN" sz="2000" dirty="0"/>
          </a:p>
          <a:p>
            <a:pPr latinLnBrk="1">
              <a:lnSpc>
                <a:spcPts val="3700"/>
              </a:lnSpc>
            </a:pPr>
            <a:r>
              <a:rPr lang="en-US" altLang="zh-CN" sz="2000" b="1" i="0">
                <a:solidFill>
                  <a:srgbClr val="00B050"/>
                </a:solidFill>
                <a:latin typeface="微软雅黑" pitchFamily="34" charset="0"/>
                <a:ea typeface="微软雅黑" pitchFamily="34" charset="-122"/>
                <a:cs typeface="微软雅黑" pitchFamily="34" charset="-120"/>
              </a:rPr>
              <a:t>或支持观点二</a:t>
            </a:r>
            <a:r>
              <a:rPr lang="en-US" altLang="zh-CN" sz="2000" b="1" i="0" dirty="0">
                <a:solidFill>
                  <a:srgbClr val="00B050"/>
                </a:solidFill>
                <a:latin typeface="微软雅黑" pitchFamily="34" charset="0"/>
                <a:ea typeface="微软雅黑" pitchFamily="34" charset="-122"/>
                <a:cs typeface="微软雅黑" pitchFamily="34" charset="-120"/>
              </a:rPr>
              <a:t>。理由：增强粮食自给率，能减少因国际局势变化引起的粮食价格波动</a:t>
            </a:r>
            <a:r>
              <a:rPr lang="en-US" altLang="zh-CN" sz="2000" b="1" i="0">
                <a:solidFill>
                  <a:srgbClr val="00B050"/>
                </a:solidFill>
                <a:latin typeface="微软雅黑" pitchFamily="34" charset="0"/>
                <a:ea typeface="微软雅黑" pitchFamily="34" charset="-122"/>
                <a:cs typeface="微软雅黑" pitchFamily="34" charset="-120"/>
              </a:rPr>
              <a:t>，利于保证</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国家粮食安全</a:t>
            </a:r>
            <a:r>
              <a:rPr lang="en-US" altLang="zh-CN" sz="2000" b="1" i="0" dirty="0">
                <a:solidFill>
                  <a:srgbClr val="00B050"/>
                </a:solidFill>
                <a:latin typeface="微软雅黑" pitchFamily="34" charset="0"/>
                <a:ea typeface="微软雅黑" pitchFamily="34" charset="-122"/>
                <a:cs typeface="微软雅黑" pitchFamily="34" charset="-120"/>
              </a:rPr>
              <a:t>；（2分）增粮减牧能优化农业产业结构，也能减少二氧化碳排放</a:t>
            </a:r>
            <a:r>
              <a:rPr lang="en-US" altLang="zh-CN" sz="2000" b="1" i="0">
                <a:solidFill>
                  <a:srgbClr val="00B050"/>
                </a:solidFill>
                <a:latin typeface="微软雅黑" pitchFamily="34" charset="0"/>
                <a:ea typeface="微软雅黑" pitchFamily="34" charset="-122"/>
                <a:cs typeface="微软雅黑" pitchFamily="34" charset="-120"/>
              </a:rPr>
              <a:t>，利于实现碳中</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和</a:t>
            </a:r>
            <a:r>
              <a:rPr lang="en-US" altLang="zh-CN" sz="2000" b="1" i="0" dirty="0">
                <a:solidFill>
                  <a:srgbClr val="00B050"/>
                </a:solidFill>
                <a:latin typeface="微软雅黑" pitchFamily="34" charset="0"/>
                <a:ea typeface="微软雅黑" pitchFamily="34" charset="-122"/>
                <a:cs typeface="微软雅黑" pitchFamily="34" charset="-120"/>
              </a:rPr>
              <a:t>；（2分）增加粮食自给率，利于改变以肉食为主的膳食结构，利于身体健康等。（2分）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p:sp>
        <p:nvSpPr>
          <p:cNvPr id="2" name="QO_4_AS.45_1#4813cdbd2?vop=1&amp;pid=edeae18e8&amp;color=0,0,0&amp;vtp=1&amp;bt=1&amp;bbb=1&amp;hb=1"/>
          <p:cNvSpPr/>
          <p:nvPr/>
        </p:nvSpPr>
        <p:spPr>
          <a:xfrm>
            <a:off x="722376" y="1005840"/>
            <a:ext cx="10753344" cy="5009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本题考查应对粮食安全问题的措施。本题是开放性试题，</a:t>
            </a:r>
            <a:r>
              <a:rPr lang="en-US" altLang="zh-CN" sz="2000" b="0" i="0">
                <a:solidFill>
                  <a:srgbClr val="000000"/>
                </a:solidFill>
                <a:latin typeface="微软雅黑" pitchFamily="34" charset="0"/>
                <a:ea typeface="微软雅黑" pitchFamily="34" charset="-122"/>
                <a:cs typeface="微软雅黑" pitchFamily="34" charset="-120"/>
              </a:rPr>
              <a:t>切记答题时先表明自己的观点，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然后回答理由</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支持观点一</a:t>
            </a:r>
            <a:r>
              <a:rPr lang="en-US" altLang="zh-CN" sz="2000" b="0" i="0" dirty="0">
                <a:solidFill>
                  <a:srgbClr val="000000"/>
                </a:solidFill>
                <a:latin typeface="微软雅黑" pitchFamily="34" charset="0"/>
                <a:ea typeface="微软雅黑" pitchFamily="34" charset="-122"/>
                <a:cs typeface="微软雅黑" pitchFamily="34" charset="-120"/>
              </a:rPr>
              <a:t>，理由可从自然和社会经济两方面分析：新西兰国土面积小，平原面积小</a:t>
            </a:r>
            <a:r>
              <a:rPr lang="en-US" altLang="zh-CN" sz="2000" b="0" i="0">
                <a:solidFill>
                  <a:srgbClr val="000000"/>
                </a:solidFill>
                <a:latin typeface="微软雅黑" pitchFamily="34" charset="0"/>
                <a:ea typeface="微软雅黑" pitchFamily="34" charset="-122"/>
                <a:cs typeface="微软雅黑" pitchFamily="34" charset="-120"/>
              </a:rPr>
              <a:t>，种植粮食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需要较多的耕地</a:t>
            </a:r>
            <a:r>
              <a:rPr lang="en-US" altLang="zh-CN" sz="2000" b="0" i="0" dirty="0">
                <a:solidFill>
                  <a:srgbClr val="000000"/>
                </a:solidFill>
                <a:latin typeface="微软雅黑" pitchFamily="34" charset="0"/>
                <a:ea typeface="微软雅黑" pitchFamily="34" charset="-122"/>
                <a:cs typeface="微软雅黑" pitchFamily="34" charset="-120"/>
              </a:rPr>
              <a:t>，土地无法满足需求；新西兰为温带海洋性气候，气候温和，多阴雨天气</a:t>
            </a:r>
            <a:r>
              <a:rPr lang="en-US" altLang="zh-CN" sz="2000" b="0" i="0">
                <a:solidFill>
                  <a:srgbClr val="000000"/>
                </a:solidFill>
                <a:latin typeface="微软雅黑" pitchFamily="34" charset="0"/>
                <a:ea typeface="微软雅黑" pitchFamily="34" charset="-122"/>
                <a:cs typeface="微软雅黑" pitchFamily="34" charset="-120"/>
              </a:rPr>
              <a:t>，不适</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合粮食作物生长</a:t>
            </a:r>
            <a:r>
              <a:rPr lang="en-US" altLang="zh-CN" sz="2000" b="0" i="0" dirty="0">
                <a:solidFill>
                  <a:srgbClr val="000000"/>
                </a:solidFill>
                <a:latin typeface="微软雅黑" pitchFamily="34" charset="0"/>
                <a:ea typeface="微软雅黑" pitchFamily="34" charset="-122"/>
                <a:cs typeface="微软雅黑" pitchFamily="34" charset="-120"/>
              </a:rPr>
              <a:t>；新西兰是发达国家，劳动力价格高，导致生产粮食成本高</a:t>
            </a:r>
            <a:r>
              <a:rPr lang="en-US" altLang="zh-CN" sz="2000" b="0" i="0">
                <a:solidFill>
                  <a:srgbClr val="000000"/>
                </a:solidFill>
                <a:latin typeface="微软雅黑" pitchFamily="34" charset="0"/>
                <a:ea typeface="微软雅黑" pitchFamily="34" charset="-122"/>
                <a:cs typeface="微软雅黑" pitchFamily="34" charset="-120"/>
              </a:rPr>
              <a:t>。所以应该继续从国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外进口粮食</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或支持观点二</a:t>
            </a:r>
            <a:r>
              <a:rPr lang="en-US" altLang="zh-CN" sz="2000" b="0" i="0" dirty="0">
                <a:solidFill>
                  <a:srgbClr val="000000"/>
                </a:solidFill>
                <a:latin typeface="微软雅黑" pitchFamily="34" charset="0"/>
                <a:ea typeface="微软雅黑" pitchFamily="34" charset="-122"/>
                <a:cs typeface="微软雅黑" pitchFamily="34" charset="-120"/>
              </a:rPr>
              <a:t>，理由：国际上粮食出口国政局动荡会造成国际粮价的波动</a:t>
            </a:r>
            <a:r>
              <a:rPr lang="en-US" altLang="zh-CN" sz="2000" b="0" i="0">
                <a:solidFill>
                  <a:srgbClr val="000000"/>
                </a:solidFill>
                <a:latin typeface="微软雅黑" pitchFamily="34" charset="0"/>
                <a:ea typeface="微软雅黑" pitchFamily="34" charset="-122"/>
                <a:cs typeface="微软雅黑" pitchFamily="34" charset="-120"/>
              </a:rPr>
              <a:t>，容易造成新西兰国内</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粮食供应紧张</a:t>
            </a:r>
            <a:r>
              <a:rPr lang="en-US" altLang="zh-CN" sz="2000" b="0" i="0" dirty="0">
                <a:solidFill>
                  <a:srgbClr val="000000"/>
                </a:solidFill>
                <a:latin typeface="微软雅黑" pitchFamily="34" charset="0"/>
                <a:ea typeface="微软雅黑" pitchFamily="34" charset="-122"/>
                <a:cs typeface="微软雅黑" pitchFamily="34" charset="-120"/>
              </a:rPr>
              <a:t>,扩大本国粮食生产能增强粮食自给率，有利于保证国家粮食安全;</a:t>
            </a:r>
            <a:r>
              <a:rPr lang="en-US" altLang="zh-CN" sz="2000" b="0" i="0">
                <a:solidFill>
                  <a:srgbClr val="000000"/>
                </a:solidFill>
                <a:latin typeface="微软雅黑" pitchFamily="34" charset="0"/>
                <a:ea typeface="微软雅黑" pitchFamily="34" charset="-122"/>
                <a:cs typeface="微软雅黑" pitchFamily="34" charset="-120"/>
              </a:rPr>
              <a:t>增加粮食种植、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减小畜牧业规模能优化农业产业结构</a:t>
            </a:r>
            <a:r>
              <a:rPr lang="en-US" altLang="zh-CN" sz="2000" b="0" i="0" dirty="0">
                <a:solidFill>
                  <a:srgbClr val="000000"/>
                </a:solidFill>
                <a:latin typeface="微软雅黑" pitchFamily="34" charset="0"/>
                <a:ea typeface="微软雅黑" pitchFamily="34" charset="-122"/>
                <a:cs typeface="微软雅黑" pitchFamily="34" charset="-120"/>
              </a:rPr>
              <a:t>，使产业结构更合理；畜牧业排放大量温室气体</a:t>
            </a:r>
            <a:r>
              <a:rPr lang="en-US" altLang="zh-CN" sz="2000" b="0" i="0">
                <a:solidFill>
                  <a:srgbClr val="000000"/>
                </a:solidFill>
                <a:latin typeface="微软雅黑" pitchFamily="34" charset="0"/>
                <a:ea typeface="微软雅黑" pitchFamily="34" charset="-122"/>
                <a:cs typeface="微软雅黑" pitchFamily="34" charset="-120"/>
              </a:rPr>
              <a:t>，增加粮食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种植</a:t>
            </a:r>
            <a:r>
              <a:rPr lang="en-US" altLang="zh-CN" sz="2000" b="0" i="0" dirty="0">
                <a:solidFill>
                  <a:srgbClr val="000000"/>
                </a:solidFill>
                <a:latin typeface="微软雅黑" pitchFamily="34" charset="0"/>
                <a:ea typeface="微软雅黑" pitchFamily="34" charset="-122"/>
                <a:cs typeface="微软雅黑" pitchFamily="34" charset="-120"/>
              </a:rPr>
              <a:t>、减小畜牧业规模能减少温室气体排放，早日实现碳中和，利于环境保护；</a:t>
            </a:r>
            <a:r>
              <a:rPr lang="en-US" altLang="zh-CN" sz="2000" b="0" i="0">
                <a:solidFill>
                  <a:srgbClr val="000000"/>
                </a:solidFill>
                <a:latin typeface="微软雅黑" pitchFamily="34" charset="0"/>
                <a:ea typeface="微软雅黑" pitchFamily="34" charset="-122"/>
                <a:cs typeface="微软雅黑" pitchFamily="34" charset="-120"/>
              </a:rPr>
              <a:t>增加粮食种植、</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减小畜牧业规模能改变新西兰以肉食为主的膳食结构</a:t>
            </a:r>
            <a:r>
              <a:rPr lang="en-US" altLang="zh-CN" sz="2000" b="0" i="0" dirty="0">
                <a:solidFill>
                  <a:srgbClr val="000000"/>
                </a:solidFill>
                <a:latin typeface="微软雅黑" pitchFamily="34" charset="0"/>
                <a:ea typeface="微软雅黑" pitchFamily="34" charset="-122"/>
                <a:cs typeface="微软雅黑" pitchFamily="34" charset="-120"/>
              </a:rPr>
              <a:t>，利于身体健康。</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fade">
                                      <p:cBhvr>
                                        <p:cTn id="40" dur="500"/>
                                        <p:tgtEl>
                                          <p:spTgt spid="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37&amp;si=37">
    <p:spTree>
      <p:nvGrpSpPr>
        <p:cNvPr id="1" name=""/>
        <p:cNvGrpSpPr/>
        <p:nvPr/>
      </p:nvGrpSpPr>
      <p:grpSpPr>
        <a:xfrm>
          <a:off x="0" y="0"/>
          <a:ext cx="0" cy="0"/>
          <a:chOff x="0" y="0"/>
          <a:chExt cx="0" cy="0"/>
        </a:xfrm>
      </p:grpSpPr>
      <p:sp>
        <p:nvSpPr>
          <p:cNvPr id="2" name="QO_4_BD.46_1#4ebabaf03?pid=edeae18e8&amp;color=0,0,0&amp;vtp=1&amp;bt=1&amp;bbb=1&amp;hb=1"/>
          <p:cNvSpPr/>
          <p:nvPr/>
        </p:nvSpPr>
        <p:spPr>
          <a:xfrm>
            <a:off x="722376" y="1005840"/>
            <a:ext cx="10753344" cy="22274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14.</a:t>
            </a:r>
            <a:r>
              <a:rPr lang="en-US" altLang="zh-CN" sz="2000" b="0" i="0" dirty="0">
                <a:solidFill>
                  <a:srgbClr val="000000"/>
                </a:solidFill>
                <a:latin typeface="仿宋" pitchFamily="34" charset="0"/>
                <a:ea typeface="仿宋" pitchFamily="34" charset="-122"/>
                <a:cs typeface="仿宋" pitchFamily="34" charset="-120"/>
              </a:rPr>
              <a:t>[湖北2025·17]</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阅读文字材料，完成下列要求。（17分）</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近年来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我国青藏高原地区围绕国家能源安全战略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依托独特的自然条件</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推动可再生能源</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的开发利用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积极构建清洁低碳</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安全高效的能源体系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但由于特殊的地理环境</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该地区开发利</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用可再生能源面临着设备损耗快</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电网稳定性差</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生态保护压力大等诸多挑战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为此</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需要采取</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有针对性的可再生能源开发利用措施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以保障青藏高原地区能源开发利用的高质量发展</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sld>
</file>

<file path=ppt/slides/slide35.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p:sp>
        <p:nvSpPr>
          <p:cNvPr id="2" name="QO_5_BD.47_1#3163badaf?pid=4ebabaf03&amp;color=0,0,0&amp;vtp=1&amp;bt=1&amp;bbb=1"/>
          <p:cNvSpPr/>
          <p:nvPr/>
        </p:nvSpPr>
        <p:spPr>
          <a:xfrm>
            <a:off x="722376" y="100584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（1）简述青藏高原地区开发利用可再生能源的资源优势。（4分）</a:t>
            </a:r>
            <a:endParaRPr lang="en-US" altLang="zh-CN" sz="2000" dirty="0"/>
          </a:p>
        </p:txBody>
      </p:sp>
      <p:sp>
        <p:nvSpPr>
          <p:cNvPr id="3" name="QO_5_AN.48_1#3163badaf?vop=1&amp;pid=4ebabaf03&amp;color=0,0,0&amp;vtp=1&amp;bbb=1&amp;hb=1"/>
          <p:cNvSpPr/>
          <p:nvPr/>
        </p:nvSpPr>
        <p:spPr>
          <a:xfrm>
            <a:off x="722376" y="1469009"/>
            <a:ext cx="10753344" cy="8562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丰富的太阳能/风能/水能/地热能等可再生能源丰富；地广人稀/土地面积大</a:t>
            </a:r>
            <a:r>
              <a:rPr lang="en-US" altLang="zh-CN" sz="2000" b="1" i="0">
                <a:solidFill>
                  <a:srgbClr val="00B050"/>
                </a:solidFill>
                <a:latin typeface="微软雅黑" pitchFamily="34" charset="0"/>
                <a:ea typeface="微软雅黑" pitchFamily="34" charset="-122"/>
                <a:cs typeface="微软雅黑" pitchFamily="34" charset="-120"/>
              </a:rPr>
              <a:t>/土地资源丰</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富</a:t>
            </a:r>
            <a:r>
              <a:rPr lang="en-US" altLang="zh-CN" sz="2000" b="1" i="0" dirty="0">
                <a:solidFill>
                  <a:srgbClr val="00B050"/>
                </a:solidFill>
                <a:latin typeface="微软雅黑" pitchFamily="34" charset="0"/>
                <a:ea typeface="微软雅黑" pitchFamily="34" charset="-122"/>
                <a:cs typeface="微软雅黑" pitchFamily="34" charset="-120"/>
              </a:rPr>
              <a:t>/未开发的土地多/建设空间大。（每点2分，共4分）</a:t>
            </a:r>
            <a:endParaRPr lang="en-US" altLang="zh-CN" sz="2000" dirty="0"/>
          </a:p>
        </p:txBody>
      </p:sp>
      <p:sp>
        <p:nvSpPr>
          <p:cNvPr id="4" name="QO_5_AS.49_1#3163badaf?vop=1&amp;pid=4ebabaf03&amp;color=0,0,0&amp;vtp=1&amp;bbb=1&amp;hb=1"/>
          <p:cNvSpPr/>
          <p:nvPr/>
        </p:nvSpPr>
        <p:spPr>
          <a:xfrm>
            <a:off x="722376" y="2419604"/>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本题考查青藏高原可再生能源开发的优势条件</a:t>
            </a:r>
            <a:r>
              <a:rPr lang="en-US" altLang="zh-CN" sz="2000" b="0" i="0">
                <a:solidFill>
                  <a:srgbClr val="000000"/>
                </a:solidFill>
                <a:latin typeface="微软雅黑" pitchFamily="34" charset="0"/>
                <a:ea typeface="微软雅黑" pitchFamily="34" charset="-122"/>
                <a:cs typeface="微软雅黑" pitchFamily="34" charset="-120"/>
              </a:rPr>
              <a:t>。解答本题需要从青藏高原面积广阔和拥有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的清洁能源方面分析</a:t>
            </a:r>
            <a:r>
              <a:rPr lang="en-US" altLang="zh-CN" sz="2000" b="0" i="0" dirty="0">
                <a:solidFill>
                  <a:srgbClr val="000000"/>
                </a:solidFill>
                <a:latin typeface="微软雅黑" pitchFamily="34" charset="0"/>
                <a:ea typeface="微软雅黑" pitchFamily="34" charset="-122"/>
                <a:cs typeface="微软雅黑" pitchFamily="34" charset="-120"/>
              </a:rPr>
              <a:t>，如太阳能、水能、风能、地热能等。青藏高原平均海拔4000米以上</a:t>
            </a:r>
            <a:r>
              <a:rPr lang="en-US" altLang="zh-CN" sz="2000" b="0" i="0">
                <a:solidFill>
                  <a:srgbClr val="000000"/>
                </a:solidFill>
                <a:latin typeface="微软雅黑" pitchFamily="34" charset="0"/>
                <a:ea typeface="微软雅黑" pitchFamily="34" charset="-122"/>
                <a:cs typeface="微软雅黑" pitchFamily="34" charset="-120"/>
              </a:rPr>
              <a:t>，海</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拔高</a:t>
            </a:r>
            <a:r>
              <a:rPr lang="en-US" altLang="zh-CN" sz="2000" b="0" i="0" dirty="0">
                <a:solidFill>
                  <a:srgbClr val="000000"/>
                </a:solidFill>
                <a:latin typeface="微软雅黑" pitchFamily="34" charset="0"/>
                <a:ea typeface="微软雅黑" pitchFamily="34" charset="-122"/>
                <a:cs typeface="微软雅黑" pitchFamily="34" charset="-120"/>
              </a:rPr>
              <a:t>，空气稀薄，大气透明度高，太阳辐射强，太阳能资源极为丰富，适合发展光伏发电</a:t>
            </a:r>
            <a:r>
              <a:rPr lang="en-US" altLang="zh-CN" sz="2000" b="0" i="0">
                <a:solidFill>
                  <a:srgbClr val="000000"/>
                </a:solidFill>
                <a:latin typeface="微软雅黑" pitchFamily="34" charset="0"/>
                <a:ea typeface="微软雅黑" pitchFamily="34" charset="-122"/>
                <a:cs typeface="微软雅黑" pitchFamily="34" charset="-120"/>
              </a:rPr>
              <a:t>；青藏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高原是亚洲多条大江大河的发源地</a:t>
            </a:r>
            <a:r>
              <a:rPr lang="en-US" altLang="zh-CN" sz="2000" b="0" i="0" dirty="0">
                <a:solidFill>
                  <a:srgbClr val="000000"/>
                </a:solidFill>
                <a:latin typeface="微软雅黑" pitchFamily="34" charset="0"/>
                <a:ea typeface="微软雅黑" pitchFamily="34" charset="-122"/>
                <a:cs typeface="微软雅黑" pitchFamily="34" charset="-120"/>
              </a:rPr>
              <a:t>，河流流量大、落差大，水能资源丰富，适合建设水电站</a:t>
            </a:r>
            <a:r>
              <a:rPr lang="en-US" altLang="zh-CN" sz="2000" b="0" i="0">
                <a:solidFill>
                  <a:srgbClr val="000000"/>
                </a:solidFill>
                <a:latin typeface="微软雅黑" pitchFamily="34" charset="0"/>
                <a:ea typeface="微软雅黑" pitchFamily="34" charset="-122"/>
                <a:cs typeface="微软雅黑" pitchFamily="34" charset="-120"/>
              </a:rPr>
              <a:t>；青</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藏高原地区风力强劲</a:t>
            </a:r>
            <a:r>
              <a:rPr lang="en-US" altLang="zh-CN" sz="2000" b="0" i="0" dirty="0">
                <a:solidFill>
                  <a:srgbClr val="000000"/>
                </a:solidFill>
                <a:latin typeface="微软雅黑" pitchFamily="34" charset="0"/>
                <a:ea typeface="微软雅黑" pitchFamily="34" charset="-122"/>
                <a:cs typeface="微软雅黑" pitchFamily="34" charset="-120"/>
              </a:rPr>
              <a:t>，风能开发潜力大；青藏高原位于印度洋板块与亚欧板块交界地带</a:t>
            </a:r>
            <a:r>
              <a:rPr lang="en-US" altLang="zh-CN" sz="2000" b="0" i="0">
                <a:solidFill>
                  <a:srgbClr val="000000"/>
                </a:solidFill>
                <a:latin typeface="微软雅黑" pitchFamily="34" charset="0"/>
                <a:ea typeface="微软雅黑" pitchFamily="34" charset="-122"/>
                <a:cs typeface="微软雅黑" pitchFamily="34" charset="-120"/>
              </a:rPr>
              <a:t>，地质活</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动频繁</a:t>
            </a:r>
            <a:r>
              <a:rPr lang="en-US" altLang="zh-CN" sz="2000" b="0" i="0" dirty="0">
                <a:solidFill>
                  <a:srgbClr val="000000"/>
                </a:solidFill>
                <a:latin typeface="微软雅黑" pitchFamily="34" charset="0"/>
                <a:ea typeface="微软雅黑" pitchFamily="34" charset="-122"/>
                <a:cs typeface="微软雅黑" pitchFamily="34" charset="-120"/>
              </a:rPr>
              <a:t>，地热资源丰富。青藏高原地广人稀，土地资源丰富，土地成本低，建设空间大。</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3" end="3"/>
                                            </p:txEl>
                                          </p:spTgt>
                                        </p:tgtEl>
                                        <p:attrNameLst>
                                          <p:attrName>style.visibility</p:attrName>
                                        </p:attrNameLst>
                                      </p:cBhvr>
                                      <p:to>
                                        <p:strVal val="visible"/>
                                      </p:to>
                                    </p:set>
                                    <p:animEffect transition="in" filter="fade">
                                      <p:cBhvr>
                                        <p:cTn id="30" dur="500"/>
                                        <p:tgtEl>
                                          <p:spTgt spid="4">
                                            <p:txEl>
                                              <p:pRg st="3" end="3"/>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4" end="4"/>
                                            </p:txEl>
                                          </p:spTgt>
                                        </p:tgtEl>
                                        <p:attrNameLst>
                                          <p:attrName>style.visibility</p:attrName>
                                        </p:attrNameLst>
                                      </p:cBhvr>
                                      <p:to>
                                        <p:strVal val="visible"/>
                                      </p:to>
                                    </p:set>
                                    <p:animEffect transition="in" filter="fade">
                                      <p:cBhvr>
                                        <p:cTn id="33" dur="500"/>
                                        <p:tgtEl>
                                          <p:spTgt spid="4">
                                            <p:txEl>
                                              <p:pRg st="4" end="4"/>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
                                            <p:txEl>
                                              <p:pRg st="5" end="5"/>
                                            </p:txEl>
                                          </p:spTgt>
                                        </p:tgtEl>
                                        <p:attrNameLst>
                                          <p:attrName>style.visibility</p:attrName>
                                        </p:attrNameLst>
                                      </p:cBhvr>
                                      <p:to>
                                        <p:strVal val="visible"/>
                                      </p:to>
                                    </p:set>
                                    <p:animEffect transition="in" filter="fade">
                                      <p:cBhvr>
                                        <p:cTn id="36"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name="Slide 39&amp;si=39">
    <p:spTree>
      <p:nvGrpSpPr>
        <p:cNvPr id="1" name=""/>
        <p:cNvGrpSpPr/>
        <p:nvPr/>
      </p:nvGrpSpPr>
      <p:grpSpPr>
        <a:xfrm>
          <a:off x="0" y="0"/>
          <a:ext cx="0" cy="0"/>
          <a:chOff x="0" y="0"/>
          <a:chExt cx="0" cy="0"/>
        </a:xfrm>
      </p:grpSpPr>
      <p:sp>
        <p:nvSpPr>
          <p:cNvPr id="2" name="QO_5_BD.50_1#4cb88ebf1?pid=4ebabaf03&amp;color=0,0,0&amp;vtp=1&amp;bt=1&amp;bbb=1"/>
          <p:cNvSpPr/>
          <p:nvPr/>
        </p:nvSpPr>
        <p:spPr>
          <a:xfrm>
            <a:off x="722376" y="100584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（2）从自然环境角度，分析青藏高原地区开发利用可再生能源面临诸多挑战的原因。（7分）</a:t>
            </a:r>
            <a:endParaRPr lang="en-US" altLang="zh-CN" sz="2000" dirty="0"/>
          </a:p>
        </p:txBody>
      </p:sp>
      <p:sp>
        <p:nvSpPr>
          <p:cNvPr id="3" name="QO_5_AN.51_1#4cb88ebf1?vop=1&amp;pid=4ebabaf03&amp;color=0,0,0&amp;vtp=1&amp;bbb=1&amp;hb=1"/>
          <p:cNvSpPr/>
          <p:nvPr/>
        </p:nvSpPr>
        <p:spPr>
          <a:xfrm>
            <a:off x="722376" y="1469009"/>
            <a:ext cx="10753344" cy="22405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①（针对设备损耗快:）气候高寒/海拔高，气温低/（昼夜/季节）温差大</a:t>
            </a:r>
            <a:r>
              <a:rPr lang="en-US" altLang="zh-CN" sz="2000" b="1" i="0">
                <a:solidFill>
                  <a:srgbClr val="00B050"/>
                </a:solidFill>
                <a:latin typeface="微软雅黑" pitchFamily="34" charset="0"/>
                <a:ea typeface="微软雅黑" pitchFamily="34" charset="-122"/>
                <a:cs typeface="微软雅黑" pitchFamily="34" charset="-120"/>
              </a:rPr>
              <a:t>（注意要体现高</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寒或海拔高这一区域特征</a:t>
            </a:r>
            <a:r>
              <a:rPr lang="en-US" altLang="zh-CN" sz="2000" b="1" i="0" dirty="0">
                <a:solidFill>
                  <a:srgbClr val="00B050"/>
                </a:solidFill>
                <a:latin typeface="微软雅黑" pitchFamily="34" charset="0"/>
                <a:ea typeface="微软雅黑" pitchFamily="34" charset="-122"/>
                <a:cs typeface="微软雅黑" pitchFamily="34" charset="-120"/>
              </a:rPr>
              <a:t>）；（2分）</a:t>
            </a:r>
            <a:endParaRPr lang="en-US" altLang="zh-CN" sz="2000" dirty="0"/>
          </a:p>
          <a:p>
            <a:pPr latinLnBrk="1">
              <a:lnSpc>
                <a:spcPts val="3700"/>
              </a:lnSpc>
            </a:pPr>
            <a:r>
              <a:rPr lang="en-US" altLang="zh-CN" sz="2000" b="1" i="0">
                <a:solidFill>
                  <a:srgbClr val="00B050"/>
                </a:solidFill>
                <a:latin typeface="微软雅黑" pitchFamily="34" charset="0"/>
                <a:ea typeface="微软雅黑" pitchFamily="34" charset="-122"/>
                <a:cs typeface="微软雅黑" pitchFamily="34" charset="-120"/>
              </a:rPr>
              <a:t>②</a:t>
            </a:r>
            <a:r>
              <a:rPr lang="en-US" altLang="zh-CN" sz="2000" b="1" i="0" dirty="0">
                <a:solidFill>
                  <a:srgbClr val="00B050"/>
                </a:solidFill>
                <a:latin typeface="微软雅黑" pitchFamily="34" charset="0"/>
                <a:ea typeface="微软雅黑" pitchFamily="34" charset="-122"/>
                <a:cs typeface="微软雅黑" pitchFamily="34" charset="-120"/>
              </a:rPr>
              <a:t>（针对电网稳定性差:）自然灾害多发/地质灾害/气象灾害</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（大风、风沙）/冻土广布；（1</a:t>
            </a:r>
            <a:r>
              <a:rPr lang="en-US" altLang="zh-CN" sz="2000" b="1" i="0">
                <a:solidFill>
                  <a:srgbClr val="00B050"/>
                </a:solidFill>
                <a:latin typeface="微软雅黑" pitchFamily="34" charset="0"/>
                <a:ea typeface="微软雅黑" pitchFamily="34" charset="-122"/>
                <a:cs typeface="微软雅黑" pitchFamily="34" charset="-120"/>
              </a:rPr>
              <a:t>分）</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能源具有不稳定性</a:t>
            </a:r>
            <a:r>
              <a:rPr lang="en-US" altLang="zh-CN" sz="2000" b="1" i="0" dirty="0">
                <a:solidFill>
                  <a:srgbClr val="00B050"/>
                </a:solidFill>
                <a:latin typeface="微软雅黑" pitchFamily="34" charset="0"/>
                <a:ea typeface="微软雅黑" pitchFamily="34" charset="-122"/>
                <a:cs typeface="微软雅黑" pitchFamily="34" charset="-120"/>
              </a:rPr>
              <a:t>（水能、风能、太阳能）；（2分）</a:t>
            </a:r>
            <a:endParaRPr lang="en-US" altLang="zh-CN" sz="2000" dirty="0"/>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③</a:t>
            </a:r>
            <a:r>
              <a:rPr lang="en-US" altLang="zh-CN" sz="2000" b="1" i="0" dirty="0">
                <a:solidFill>
                  <a:srgbClr val="00B050"/>
                </a:solidFill>
                <a:latin typeface="微软雅黑" pitchFamily="34" charset="0"/>
                <a:ea typeface="微软雅黑" pitchFamily="34" charset="-122"/>
                <a:cs typeface="微软雅黑" pitchFamily="34" charset="-120"/>
              </a:rPr>
              <a:t>（针对生态压力大:）生态脆弱（区面积大）/生态敏感/环境承载力小。（2分）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name="Slide 40&amp;si=40">
    <p:spTree>
      <p:nvGrpSpPr>
        <p:cNvPr id="1" name=""/>
        <p:cNvGrpSpPr/>
        <p:nvPr/>
      </p:nvGrpSpPr>
      <p:grpSpPr>
        <a:xfrm>
          <a:off x="0" y="0"/>
          <a:ext cx="0" cy="0"/>
          <a:chOff x="0" y="0"/>
          <a:chExt cx="0" cy="0"/>
        </a:xfrm>
      </p:grpSpPr>
      <p:sp>
        <p:nvSpPr>
          <p:cNvPr id="2" name="QO_5_AS.52_1#4cb88ebf1?vop=1&amp;pid=4ebabaf03&amp;color=0,0,0&amp;vtp=1&amp;bt=1&amp;bbb=1&amp;hb=1"/>
          <p:cNvSpPr/>
          <p:nvPr/>
        </p:nvSpPr>
        <p:spPr>
          <a:xfrm>
            <a:off x="722376" y="1005840"/>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本题考查自然环境对能源开发的制约。解答本题需要结合材料中提到的“挑战</a:t>
            </a:r>
            <a:r>
              <a:rPr lang="en-US" altLang="zh-CN" sz="2000" b="0" i="0">
                <a:solidFill>
                  <a:srgbClr val="000000"/>
                </a:solidFill>
                <a:latin typeface="微软雅黑" pitchFamily="34" charset="0"/>
                <a:ea typeface="微软雅黑" pitchFamily="34" charset="-122"/>
                <a:cs typeface="微软雅黑" pitchFamily="34" charset="-120"/>
              </a:rPr>
              <a:t>”进行逐项</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分析</a:t>
            </a:r>
            <a:r>
              <a:rPr lang="en-US" altLang="zh-CN" sz="2000" b="0" i="0" dirty="0">
                <a:solidFill>
                  <a:srgbClr val="000000"/>
                </a:solidFill>
                <a:latin typeface="微软雅黑" pitchFamily="34" charset="0"/>
                <a:ea typeface="微软雅黑" pitchFamily="34" charset="-122"/>
                <a:cs typeface="微软雅黑" pitchFamily="34" charset="-120"/>
              </a:rPr>
              <a:t>，从自然角度进行解释。具体分析如下。</a:t>
            </a:r>
            <a:endParaRPr lang="en-US" altLang="zh-CN" sz="2200" dirty="0"/>
          </a:p>
        </p:txBody>
      </p:sp>
      <p:graphicFrame>
        <p:nvGraphicFramePr>
          <p:cNvPr id="41" name="QO_5_AS.52_2#4cb88ebf1?colgroup=8,32&amp;vop=1&amp;pid=4ebabaf03&amp;color=0,0,0&amp;vtp=1&amp;bbb=1&amp;hb=1"/>
          <p:cNvGraphicFramePr>
            <a:graphicFrameLocks noGrp="1"/>
          </p:cNvGraphicFramePr>
          <p:nvPr>
            <p:extLst>
              <p:ext uri="{D42A27DB-BD31-4B8C-83A1-F6EECF244321}">
                <p14:modId xmlns:p14="http://schemas.microsoft.com/office/powerpoint/2010/main" val="4211708199"/>
              </p:ext>
            </p:extLst>
          </p:nvPr>
        </p:nvGraphicFramePr>
        <p:xfrm>
          <a:off x="722376" y="2050923"/>
          <a:ext cx="10725912" cy="3315208"/>
        </p:xfrm>
        <a:graphic>
          <a:graphicData uri="http://schemas.openxmlformats.org/drawingml/2006/table">
            <a:tbl>
              <a:tblPr/>
              <a:tblGrid>
                <a:gridCol w="2240280">
                  <a:extLst>
                    <a:ext uri="{9D8B030D-6E8A-4147-A177-3AD203B41FA5}">
                      <a16:colId xmlns:a16="http://schemas.microsoft.com/office/drawing/2014/main" val="20000"/>
                    </a:ext>
                  </a:extLst>
                </a:gridCol>
                <a:gridCol w="8485632">
                  <a:extLst>
                    <a:ext uri="{9D8B030D-6E8A-4147-A177-3AD203B41FA5}">
                      <a16:colId xmlns:a16="http://schemas.microsoft.com/office/drawing/2014/main" val="20001"/>
                    </a:ext>
                  </a:extLst>
                </a:gridCol>
              </a:tblGrid>
              <a:tr h="421132">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挑战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原因具体分析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82257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设备损耗快</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青藏高原为高原山地气候</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海拔高</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气温低</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温差大</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设备运行过程损耗</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加快</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挑战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原因具体分析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82257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电网稳定性差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青藏高原海拔高</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位于板块交界地带</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地质灾害和气象灾害较多</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再加上</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本身风</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光</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水等能源供应不稳定</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电网稳定性差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82257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生态保护压力大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青藏高原是我国生态脆弱区</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环境承载力小</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生态环境脆弱</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容易受到人</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类活动影响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41"/>
                                        </p:tgtEl>
                                        <p:attrNameLst>
                                          <p:attrName>style.visibility</p:attrName>
                                        </p:attrNameLst>
                                      </p:cBhvr>
                                      <p:to>
                                        <p:strVal val="visible"/>
                                      </p:to>
                                    </p:set>
                                    <p:animEffect transition="in" filter="fade">
                                      <p:cBhvr>
                                        <p:cTn id="16"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name="Slide 41&amp;si=41">
    <p:spTree>
      <p:nvGrpSpPr>
        <p:cNvPr id="1" name=""/>
        <p:cNvGrpSpPr/>
        <p:nvPr/>
      </p:nvGrpSpPr>
      <p:grpSpPr>
        <a:xfrm>
          <a:off x="0" y="0"/>
          <a:ext cx="0" cy="0"/>
          <a:chOff x="0" y="0"/>
          <a:chExt cx="0" cy="0"/>
        </a:xfrm>
      </p:grpSpPr>
      <p:sp>
        <p:nvSpPr>
          <p:cNvPr id="2" name="QO_5_AS.52_3#4cb88ebf1?vop=1&amp;pid=4ebabaf03&amp;color=0,0,0&amp;mp=1&amp;vtp=1&amp;bt=1&amp;bbb=1&amp;hb=1"/>
          <p:cNvSpPr/>
          <p:nvPr/>
        </p:nvSpPr>
        <p:spPr>
          <a:xfrm>
            <a:off x="722376" y="1005840"/>
            <a:ext cx="10753344" cy="13134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【易错警示】</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本题答题思路容易偏移</a:t>
            </a:r>
            <a:r>
              <a:rPr lang="en-US" altLang="zh-CN" sz="2000" b="0" i="0">
                <a:solidFill>
                  <a:srgbClr val="000000"/>
                </a:solidFill>
                <a:latin typeface="微软雅黑" pitchFamily="34" charset="0"/>
                <a:ea typeface="微软雅黑" pitchFamily="34" charset="-122"/>
                <a:cs typeface="微软雅黑" pitchFamily="34" charset="-120"/>
              </a:rPr>
              <a:t>，易将题干误理解为青藏高原开发利用可再生能源的限制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性自然因素</a:t>
            </a:r>
            <a:r>
              <a:rPr lang="en-US" altLang="zh-CN" sz="2000" b="0" i="0" dirty="0">
                <a:solidFill>
                  <a:srgbClr val="000000"/>
                </a:solidFill>
                <a:latin typeface="微软雅黑" pitchFamily="34" charset="0"/>
                <a:ea typeface="微软雅黑" pitchFamily="34" charset="-122"/>
                <a:cs typeface="微软雅黑" pitchFamily="34" charset="-120"/>
              </a:rPr>
              <a:t>，从而从比较宽泛的角度进行答题</a:t>
            </a:r>
            <a:r>
              <a:rPr lang="en-US" altLang="zh-CN" sz="2000" b="0" i="0">
                <a:solidFill>
                  <a:srgbClr val="000000"/>
                </a:solidFill>
                <a:latin typeface="微软雅黑" pitchFamily="34" charset="0"/>
                <a:ea typeface="微软雅黑" pitchFamily="34" charset="-122"/>
                <a:cs typeface="微软雅黑" pitchFamily="34" charset="-120"/>
              </a:rPr>
              <a:t>。一定注意材料中出现了各种开发利用可再生能源</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的挑战</a:t>
            </a:r>
            <a:r>
              <a:rPr lang="en-US" altLang="zh-CN" sz="2000" b="0" i="0" dirty="0">
                <a:solidFill>
                  <a:srgbClr val="000000"/>
                </a:solidFill>
                <a:latin typeface="微软雅黑" pitchFamily="34" charset="0"/>
                <a:ea typeface="微软雅黑" pitchFamily="34" charset="-122"/>
                <a:cs typeface="微软雅黑" pitchFamily="34" charset="-120"/>
              </a:rPr>
              <a:t>，需根据具体挑战进行分析阐述。</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9.xml><?xml version="1.0" encoding="utf-8"?>
<p:sld xmlns:a="http://schemas.openxmlformats.org/drawingml/2006/main" xmlns:r="http://schemas.openxmlformats.org/officeDocument/2006/relationships" xmlns:p="http://schemas.openxmlformats.org/presentationml/2006/main">
  <p:cSld name="Slide 42&amp;si=42">
    <p:spTree>
      <p:nvGrpSpPr>
        <p:cNvPr id="1" name=""/>
        <p:cNvGrpSpPr/>
        <p:nvPr/>
      </p:nvGrpSpPr>
      <p:grpSpPr>
        <a:xfrm>
          <a:off x="0" y="0"/>
          <a:ext cx="0" cy="0"/>
          <a:chOff x="0" y="0"/>
          <a:chExt cx="0" cy="0"/>
        </a:xfrm>
      </p:grpSpPr>
      <p:sp>
        <p:nvSpPr>
          <p:cNvPr id="2" name="QO_5_BD.53_1#391498a8d?pid=4ebabaf03&amp;color=0,0,0&amp;vtp=1&amp;bt=1&amp;bbb=1"/>
          <p:cNvSpPr/>
          <p:nvPr/>
        </p:nvSpPr>
        <p:spPr>
          <a:xfrm>
            <a:off x="722376" y="100584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（3）提出提升青藏高原地区可再生能源开发利用水平的主要措施。（6分）</a:t>
            </a:r>
            <a:endParaRPr lang="en-US" altLang="zh-CN" sz="2000" dirty="0"/>
          </a:p>
        </p:txBody>
      </p:sp>
      <p:sp>
        <p:nvSpPr>
          <p:cNvPr id="3" name="QO_5_AN.54_1#391498a8d?vop=1&amp;pid=4ebabaf03&amp;color=0,0,0&amp;vtp=1&amp;bbb=1&amp;hb=1"/>
          <p:cNvSpPr/>
          <p:nvPr/>
        </p:nvSpPr>
        <p:spPr>
          <a:xfrm>
            <a:off x="722376" y="1469009"/>
            <a:ext cx="10753344" cy="27104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技术:提高工程技术/储能技术/设备材料耐低温技术/人工智能技术/加大科技创新；（2分）</a:t>
            </a:r>
            <a:endParaRPr lang="en-US" altLang="zh-CN" sz="2000" dirty="0"/>
          </a:p>
          <a:p>
            <a:pPr latinLnBrk="1">
              <a:lnSpc>
                <a:spcPts val="3700"/>
              </a:lnSpc>
            </a:pPr>
            <a:r>
              <a:rPr lang="en-US" altLang="zh-CN" sz="2000" b="1" i="0">
                <a:solidFill>
                  <a:srgbClr val="00B050"/>
                </a:solidFill>
                <a:latin typeface="微软雅黑" pitchFamily="34" charset="0"/>
                <a:ea typeface="微软雅黑" pitchFamily="34" charset="-122"/>
                <a:cs typeface="微软雅黑" pitchFamily="34" charset="-120"/>
              </a:rPr>
              <a:t>生态</a:t>
            </a:r>
            <a:r>
              <a:rPr lang="en-US" altLang="zh-CN" sz="2000" b="1" i="0" dirty="0">
                <a:solidFill>
                  <a:srgbClr val="00B050"/>
                </a:solidFill>
                <a:latin typeface="微软雅黑" pitchFamily="34" charset="0"/>
                <a:ea typeface="微软雅黑" pitchFamily="34" charset="-122"/>
                <a:cs typeface="微软雅黑" pitchFamily="34" charset="-120"/>
              </a:rPr>
              <a:t>:（设立自然保护区）保护生态环境/避让生态脆弱区/减少对生态环境的干扰、破坏</a:t>
            </a:r>
            <a:r>
              <a:rPr lang="en-US" altLang="zh-CN" sz="2000" b="1" i="0">
                <a:solidFill>
                  <a:srgbClr val="00B050"/>
                </a:solidFill>
                <a:latin typeface="微软雅黑" pitchFamily="34" charset="0"/>
                <a:ea typeface="微软雅黑" pitchFamily="34" charset="-122"/>
                <a:cs typeface="微软雅黑" pitchFamily="34" charset="-120"/>
              </a:rPr>
              <a:t>/进行生</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态修复</a:t>
            </a:r>
            <a:r>
              <a:rPr lang="en-US" altLang="zh-CN" sz="2000" b="1" i="0" dirty="0">
                <a:solidFill>
                  <a:srgbClr val="00B050"/>
                </a:solidFill>
                <a:latin typeface="微软雅黑" pitchFamily="34" charset="0"/>
                <a:ea typeface="微软雅黑" pitchFamily="34" charset="-122"/>
                <a:cs typeface="微软雅黑" pitchFamily="34" charset="-120"/>
              </a:rPr>
              <a:t>，建立生态廊道、迁徙通道；（2分）</a:t>
            </a:r>
            <a:endParaRPr lang="en-US" altLang="zh-CN" sz="2000" dirty="0"/>
          </a:p>
          <a:p>
            <a:pPr latinLnBrk="1">
              <a:lnSpc>
                <a:spcPts val="3700"/>
              </a:lnSpc>
            </a:pPr>
            <a:r>
              <a:rPr lang="en-US" altLang="zh-CN" sz="2000" b="1" i="0">
                <a:solidFill>
                  <a:srgbClr val="00B050"/>
                </a:solidFill>
                <a:latin typeface="微软雅黑" pitchFamily="34" charset="0"/>
                <a:ea typeface="微软雅黑" pitchFamily="34" charset="-122"/>
                <a:cs typeface="微软雅黑" pitchFamily="34" charset="-120"/>
              </a:rPr>
              <a:t>运营管理</a:t>
            </a:r>
            <a:r>
              <a:rPr lang="en-US" altLang="zh-CN" sz="2000" b="1" i="0" dirty="0">
                <a:solidFill>
                  <a:srgbClr val="00B050"/>
                </a:solidFill>
                <a:latin typeface="微软雅黑" pitchFamily="34" charset="0"/>
                <a:ea typeface="微软雅黑" pitchFamily="34" charset="-122"/>
                <a:cs typeface="微软雅黑" pitchFamily="34" charset="-120"/>
              </a:rPr>
              <a:t>:加大政策支持或资金投入/加大人才培养/加快电网（设备）基础设施建设</a:t>
            </a:r>
            <a:r>
              <a:rPr lang="en-US" altLang="zh-CN" sz="2000" b="1" i="0">
                <a:solidFill>
                  <a:srgbClr val="00B050"/>
                </a:solidFill>
                <a:latin typeface="微软雅黑" pitchFamily="34" charset="0"/>
                <a:ea typeface="微软雅黑" pitchFamily="34" charset="-122"/>
                <a:cs typeface="微软雅黑" pitchFamily="34" charset="-120"/>
              </a:rPr>
              <a:t>/提升运营管</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理水平</a:t>
            </a:r>
            <a:r>
              <a:rPr lang="en-US" altLang="zh-CN" sz="2000" b="1" i="0" dirty="0">
                <a:solidFill>
                  <a:srgbClr val="00B050"/>
                </a:solidFill>
                <a:latin typeface="微软雅黑" pitchFamily="34" charset="0"/>
                <a:ea typeface="微软雅黑" pitchFamily="34" charset="-122"/>
                <a:cs typeface="微软雅黑" pitchFamily="34" charset="-120"/>
              </a:rPr>
              <a:t>/维护、增加电网稳定性/建立稳定的电网系统/修复设备发电站/提升设备性能、水平</a:t>
            </a:r>
            <a:r>
              <a:rPr lang="en-US" altLang="zh-CN" sz="2000" b="1" i="0">
                <a:solidFill>
                  <a:srgbClr val="00B050"/>
                </a:solidFill>
                <a:latin typeface="微软雅黑" pitchFamily="34" charset="0"/>
                <a:ea typeface="微软雅黑" pitchFamily="34" charset="-122"/>
                <a:cs typeface="微软雅黑" pitchFamily="34" charset="-120"/>
              </a:rPr>
              <a:t>、质</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量</a:t>
            </a:r>
            <a:r>
              <a:rPr lang="en-US" altLang="zh-CN" sz="2000" b="1" i="0" dirty="0">
                <a:solidFill>
                  <a:srgbClr val="00B050"/>
                </a:solidFill>
                <a:latin typeface="微软雅黑" pitchFamily="34" charset="0"/>
                <a:ea typeface="微软雅黑" pitchFamily="34" charset="-122"/>
                <a:cs typeface="微软雅黑" pitchFamily="34" charset="-120"/>
              </a:rPr>
              <a:t>/减少设备损耗。（2分）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fade">
                                      <p:cBhvr>
                                        <p:cTn id="25"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5_AS.4_1#ee20e278a?vop=1&amp;pid=f8cab6bbd&amp;color=0,0,0&amp;vtp=1&amp;bt=1&amp;bbb=1&amp;hb=1"/>
          <p:cNvSpPr/>
          <p:nvPr/>
        </p:nvSpPr>
        <p:spPr>
          <a:xfrm>
            <a:off x="722376" y="100584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本题考查耕地资源与国家安全。作物品种改良主要影响的是作物的产量和品质</a:t>
            </a:r>
            <a:r>
              <a:rPr lang="en-US" altLang="zh-CN" sz="2000" b="0" i="0">
                <a:solidFill>
                  <a:srgbClr val="000000"/>
                </a:solidFill>
                <a:latin typeface="微软雅黑" pitchFamily="34" charset="0"/>
                <a:ea typeface="微软雅黑" pitchFamily="34" charset="-122"/>
                <a:cs typeface="微软雅黑" pitchFamily="34" charset="-120"/>
              </a:rPr>
              <a:t>，不会直接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带来耕地面积的变化</a:t>
            </a:r>
            <a:r>
              <a:rPr lang="en-US" altLang="zh-CN" sz="2000" b="0" i="0" dirty="0">
                <a:solidFill>
                  <a:srgbClr val="000000"/>
                </a:solidFill>
                <a:latin typeface="微软雅黑" pitchFamily="34" charset="0"/>
                <a:ea typeface="微软雅黑" pitchFamily="34" charset="-122"/>
                <a:cs typeface="微软雅黑" pitchFamily="34" charset="-120"/>
              </a:rPr>
              <a:t>，A错误；图中耕地面积增加的地区主要有东北三省、新疆和内蒙古</a:t>
            </a:r>
            <a:r>
              <a:rPr lang="en-US" altLang="zh-CN" sz="2000" b="0" i="0">
                <a:solidFill>
                  <a:srgbClr val="000000"/>
                </a:solidFill>
                <a:latin typeface="微软雅黑" pitchFamily="34" charset="0"/>
                <a:ea typeface="微软雅黑" pitchFamily="34" charset="-122"/>
                <a:cs typeface="微软雅黑" pitchFamily="34" charset="-120"/>
              </a:rPr>
              <a:t>，根据</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所学知识</a:t>
            </a:r>
            <a:r>
              <a:rPr lang="en-US" altLang="zh-CN" sz="2000" b="0" i="0" dirty="0">
                <a:solidFill>
                  <a:srgbClr val="000000"/>
                </a:solidFill>
                <a:latin typeface="微软雅黑" pitchFamily="34" charset="0"/>
                <a:ea typeface="微软雅黑" pitchFamily="34" charset="-122"/>
                <a:cs typeface="微软雅黑" pitchFamily="34" charset="-120"/>
              </a:rPr>
              <a:t>，东北三省等地区人口处于负增长状态，B错误；东北三省</a:t>
            </a:r>
            <a:r>
              <a:rPr lang="en-US" altLang="zh-CN" sz="2000" b="0" i="0">
                <a:solidFill>
                  <a:srgbClr val="000000"/>
                </a:solidFill>
                <a:latin typeface="微软雅黑" pitchFamily="34" charset="0"/>
                <a:ea typeface="微软雅黑" pitchFamily="34" charset="-122"/>
                <a:cs typeface="微软雅黑" pitchFamily="34" charset="-120"/>
              </a:rPr>
              <a:t>、新疆和内蒙古适合耕作地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区地形较平坦</a:t>
            </a:r>
            <a:r>
              <a:rPr lang="en-US" altLang="zh-CN" sz="2000" b="0" i="0" dirty="0">
                <a:solidFill>
                  <a:srgbClr val="000000"/>
                </a:solidFill>
                <a:latin typeface="微软雅黑" pitchFamily="34" charset="0"/>
                <a:ea typeface="微软雅黑" pitchFamily="34" charset="-122"/>
                <a:cs typeface="微软雅黑" pitchFamily="34" charset="-120"/>
              </a:rPr>
              <a:t>，耕地面积增加后，更适合大型机械进行耕作，能够提高耕作效率，降低成本</a:t>
            </a:r>
            <a:r>
              <a:rPr lang="en-US" altLang="zh-CN" sz="2000" b="0" i="0">
                <a:solidFill>
                  <a:srgbClr val="000000"/>
                </a:solidFill>
                <a:latin typeface="微软雅黑" pitchFamily="34" charset="0"/>
                <a:ea typeface="微软雅黑" pitchFamily="34" charset="-122"/>
                <a:cs typeface="微软雅黑" pitchFamily="34" charset="-120"/>
              </a:rPr>
              <a:t>，从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而提高效益</a:t>
            </a:r>
            <a:r>
              <a:rPr lang="en-US" altLang="zh-CN" sz="2000" b="0" i="0" dirty="0">
                <a:solidFill>
                  <a:srgbClr val="000000"/>
                </a:solidFill>
                <a:latin typeface="微软雅黑" pitchFamily="34" charset="0"/>
                <a:ea typeface="微软雅黑" pitchFamily="34" charset="-122"/>
                <a:cs typeface="微软雅黑" pitchFamily="34" charset="-120"/>
              </a:rPr>
              <a:t>，这是耕地面积增加的内在驱动力，C正确；</a:t>
            </a:r>
            <a:r>
              <a:rPr lang="en-US" altLang="zh-CN" sz="2000" b="0" i="0">
                <a:solidFill>
                  <a:srgbClr val="000000"/>
                </a:solidFill>
                <a:latin typeface="微软雅黑" pitchFamily="34" charset="0"/>
                <a:ea typeface="微软雅黑" pitchFamily="34" charset="-122"/>
                <a:cs typeface="微软雅黑" pitchFamily="34" charset="-120"/>
              </a:rPr>
              <a:t>交通区位与耕地面积变化间无因果关系，</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0.xml><?xml version="1.0" encoding="utf-8"?>
<p:sld xmlns:a="http://schemas.openxmlformats.org/drawingml/2006/main" xmlns:r="http://schemas.openxmlformats.org/officeDocument/2006/relationships" xmlns:p="http://schemas.openxmlformats.org/presentationml/2006/main">
  <p:cSld name="Slide 43&amp;si=43">
    <p:spTree>
      <p:nvGrpSpPr>
        <p:cNvPr id="1" name=""/>
        <p:cNvGrpSpPr/>
        <p:nvPr/>
      </p:nvGrpSpPr>
      <p:grpSpPr>
        <a:xfrm>
          <a:off x="0" y="0"/>
          <a:ext cx="0" cy="0"/>
          <a:chOff x="0" y="0"/>
          <a:chExt cx="0" cy="0"/>
        </a:xfrm>
      </p:grpSpPr>
      <p:sp>
        <p:nvSpPr>
          <p:cNvPr id="2" name="QO_5_AS.55_1#391498a8d?vop=1&amp;pid=4ebabaf03&amp;color=0,0,0&amp;vtp=1&amp;bt=1&amp;bbb=1&amp;hb=1"/>
          <p:cNvSpPr/>
          <p:nvPr/>
        </p:nvSpPr>
        <p:spPr>
          <a:xfrm>
            <a:off x="722376" y="100584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本题考查能源开发利用的措施。</a:t>
            </a:r>
            <a:r>
              <a:rPr lang="en-US" altLang="zh-CN" sz="2000" b="0" i="0">
                <a:solidFill>
                  <a:srgbClr val="000000"/>
                </a:solidFill>
                <a:latin typeface="微软雅黑" pitchFamily="34" charset="0"/>
                <a:ea typeface="微软雅黑" pitchFamily="34" charset="-122"/>
                <a:cs typeface="微软雅黑" pitchFamily="34" charset="-120"/>
              </a:rPr>
              <a:t>需针对材料中的可再生能源利用时面临的挑战进行分析，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可以从技术</a:t>
            </a:r>
            <a:r>
              <a:rPr lang="en-US" altLang="zh-CN" sz="2000" b="0" i="0" dirty="0">
                <a:solidFill>
                  <a:srgbClr val="000000"/>
                </a:solidFill>
                <a:latin typeface="微软雅黑" pitchFamily="34" charset="0"/>
                <a:ea typeface="微软雅黑" pitchFamily="34" charset="-122"/>
                <a:cs typeface="微软雅黑" pitchFamily="34" charset="-120"/>
              </a:rPr>
              <a:t>、生态、运营管理（政策、基础设施、电网优化等）三大角度进行具体描述</a:t>
            </a:r>
            <a:r>
              <a:rPr lang="en-US" altLang="zh-CN" sz="2000" b="0" i="0">
                <a:solidFill>
                  <a:srgbClr val="000000"/>
                </a:solidFill>
                <a:latin typeface="微软雅黑" pitchFamily="34" charset="0"/>
                <a:ea typeface="微软雅黑" pitchFamily="34" charset="-122"/>
                <a:cs typeface="微软雅黑" pitchFamily="34" charset="-120"/>
              </a:rPr>
              <a:t>。具体分</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析如下</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graphicFrame>
        <p:nvGraphicFramePr>
          <p:cNvPr id="44" name="QO_5_AS.55_2#391498a8d?colgroup=2,37&amp;vop=1&amp;pid=4ebabaf03&amp;color=0,0,0&amp;vtp=1&amp;bbb=1&amp;hb=1"/>
          <p:cNvGraphicFramePr>
            <a:graphicFrameLocks noGrp="1"/>
          </p:cNvGraphicFramePr>
          <p:nvPr>
            <p:extLst>
              <p:ext uri="{D42A27DB-BD31-4B8C-83A1-F6EECF244321}">
                <p14:modId xmlns:p14="http://schemas.microsoft.com/office/powerpoint/2010/main" val="473957687"/>
              </p:ext>
            </p:extLst>
          </p:nvPr>
        </p:nvGraphicFramePr>
        <p:xfrm>
          <a:off x="722376" y="2470023"/>
          <a:ext cx="10725912" cy="2949067"/>
        </p:xfrm>
        <a:graphic>
          <a:graphicData uri="http://schemas.openxmlformats.org/drawingml/2006/table">
            <a:tbl>
              <a:tblPr/>
              <a:tblGrid>
                <a:gridCol w="877824">
                  <a:extLst>
                    <a:ext uri="{9D8B030D-6E8A-4147-A177-3AD203B41FA5}">
                      <a16:colId xmlns:a16="http://schemas.microsoft.com/office/drawing/2014/main" val="20000"/>
                    </a:ext>
                  </a:extLst>
                </a:gridCol>
                <a:gridCol w="9848088">
                  <a:extLst>
                    <a:ext uri="{9D8B030D-6E8A-4147-A177-3AD203B41FA5}">
                      <a16:colId xmlns:a16="http://schemas.microsoft.com/office/drawing/2014/main" val="20001"/>
                    </a:ext>
                  </a:extLst>
                </a:gridCol>
              </a:tblGrid>
              <a:tr h="421132">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角度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具体措施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技术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加大科技创新</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提高技术水平</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研究耐低温设备或储能技术</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解决设备损耗快的问题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82257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生态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通过建立自然保护区或避开生态脆弱区</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建立生态廊道和迁徙通道等措施</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保护生态环</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境</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减少对自然环境的干扰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26339">
                <a:tc rowSpan="3">
                  <a:txBody>
                    <a:bodyPr/>
                    <a:lstStyle/>
                    <a:p>
                      <a:pPr marL="0" indent="0" algn="ctr"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运营</a:t>
                      </a:r>
                    </a:p>
                    <a:p>
                      <a:pPr marL="0" lvl="0" indent="0" algn="ctr"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管理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政策上加大支持</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提供各种补贴和优惠政策</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加强本地技术人才培养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26339">
                <a:tc vMerge="1">
                  <a:txBody>
                    <a:bodyPr/>
                    <a:lstStyle/>
                    <a:p>
                      <a:endParaRPr lang="zh-CN"/>
                    </a:p>
                  </a:txBody>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优化电网</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加强基础设施建设</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维持电网稳定性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426339">
                <a:tc vMerge="1">
                  <a:txBody>
                    <a:bodyPr/>
                    <a:lstStyle/>
                    <a:p>
                      <a:endParaRPr lang="zh-CN"/>
                    </a:p>
                  </a:txBody>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提升设备性能</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减少设备损耗</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44"/>
                                        </p:tgtEl>
                                        <p:attrNameLst>
                                          <p:attrName>style.visibility</p:attrName>
                                        </p:attrNameLst>
                                      </p:cBhvr>
                                      <p:to>
                                        <p:strVal val="visible"/>
                                      </p:to>
                                    </p:set>
                                    <p:animEffect transition="in" filter="fade">
                                      <p:cBhvr>
                                        <p:cTn id="19"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name="Slide 44&amp;si=44">
    <p:spTree>
      <p:nvGrpSpPr>
        <p:cNvPr id="1" name=""/>
        <p:cNvGrpSpPr/>
        <p:nvPr/>
      </p:nvGrpSpPr>
      <p:grpSpPr>
        <a:xfrm>
          <a:off x="0" y="0"/>
          <a:ext cx="0" cy="0"/>
          <a:chOff x="0" y="0"/>
          <a:chExt cx="0" cy="0"/>
        </a:xfrm>
      </p:grpSpPr>
      <p:sp>
        <p:nvSpPr>
          <p:cNvPr id="2" name="QO_4_BD.56_1#2710bcea8?pid=edeae18e8&amp;color=0,0,0&amp;vtp=1&amp;bt=1&amp;bbb=1&amp;hb=1"/>
          <p:cNvSpPr/>
          <p:nvPr/>
        </p:nvSpPr>
        <p:spPr>
          <a:xfrm>
            <a:off x="722376" y="1005840"/>
            <a:ext cx="10753344" cy="4094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15.</a:t>
            </a:r>
            <a:r>
              <a:rPr lang="en-US" altLang="zh-CN" sz="2000" b="0" i="0" dirty="0">
                <a:solidFill>
                  <a:srgbClr val="000000"/>
                </a:solidFill>
                <a:latin typeface="仿宋" pitchFamily="34" charset="0"/>
                <a:ea typeface="仿宋" pitchFamily="34" charset="-122"/>
                <a:cs typeface="仿宋" pitchFamily="34" charset="-120"/>
              </a:rPr>
              <a:t>[广西2024·19]</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阅读图文材料，完成下列要求。（14分）</a:t>
            </a:r>
            <a:endParaRPr lang="en-US" altLang="zh-CN" sz="2000" dirty="0"/>
          </a:p>
          <a:p>
            <a:pPr latinLnBrk="1">
              <a:lnSpc>
                <a:spcPts val="3700"/>
              </a:lnSpc>
            </a:pPr>
            <a:r>
              <a:rPr lang="en-US" altLang="zh-CN" sz="2000" b="1" i="0">
                <a:solidFill>
                  <a:srgbClr val="000000"/>
                </a:solidFill>
                <a:latin typeface="微软雅黑" pitchFamily="34" charset="0"/>
                <a:ea typeface="微软雅黑" pitchFamily="34" charset="-122"/>
                <a:cs typeface="微软雅黑" pitchFamily="34" charset="-120"/>
              </a:rPr>
              <a:t>材料一</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海洋是高质量发展战略要地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要加快建设世界一流的海洋港口</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完善的现代海洋产业体</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绿色可持续的海洋生态环境</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为海洋强国建设作出贡献</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2018年3月8日习近平在参加十三届全国</a:t>
            </a:r>
            <a:endParaRPr lang="en-US" altLang="zh-CN" sz="2000" dirty="0"/>
          </a:p>
          <a:p>
            <a:pPr algn="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人大一次会议山东代表团审议时的讲话要点</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1" i="0">
                <a:solidFill>
                  <a:srgbClr val="000000"/>
                </a:solidFill>
                <a:latin typeface="微软雅黑" pitchFamily="34" charset="0"/>
                <a:ea typeface="微软雅黑" pitchFamily="34" charset="-122"/>
                <a:cs typeface="微软雅黑" pitchFamily="34" charset="-120"/>
              </a:rPr>
              <a:t>材料二</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2023</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我国自主研发的兆瓦级波浪能发电装置</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南鲲</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号投入试运行</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成功为南海多</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个岛礁供电</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南鲲</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号采用大量新结构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新工艺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日最大发电量</a:t>
            </a:r>
            <a:r>
              <a:rPr lang="en-US" altLang="zh-CN" sz="2000" b="0" i="0" dirty="0">
                <a:solidFill>
                  <a:srgbClr val="000000"/>
                </a:solidFill>
                <a:latin typeface="微软雅黑" pitchFamily="34" charset="0"/>
                <a:ea typeface="微软雅黑" pitchFamily="34" charset="-122"/>
                <a:cs typeface="微软雅黑" pitchFamily="34" charset="-120"/>
              </a:rPr>
              <a:t>2.4</a:t>
            </a:r>
            <a:r>
              <a:rPr lang="en-US" altLang="zh-CN" sz="2000" b="0" i="0" dirty="0">
                <a:solidFill>
                  <a:srgbClr val="000000"/>
                </a:solidFill>
                <a:latin typeface="微软雅黑" pitchFamily="34" charset="0"/>
                <a:ea typeface="楷体" pitchFamily="34" charset="-122"/>
                <a:cs typeface="微软雅黑" pitchFamily="34" charset="-120"/>
              </a:rPr>
              <a:t>万度</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可满足</a:t>
            </a: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500</a:t>
            </a:r>
            <a:r>
              <a:rPr lang="en-US" altLang="zh-CN" sz="2000" b="0" i="0">
                <a:solidFill>
                  <a:srgbClr val="000000"/>
                </a:solidFill>
                <a:latin typeface="微软雅黑" pitchFamily="34" charset="0"/>
                <a:ea typeface="楷体" pitchFamily="34" charset="-122"/>
                <a:cs typeface="微软雅黑" pitchFamily="34" charset="-120"/>
              </a:rPr>
              <a:t>户家庭</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一天的用电需求</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随着我国兆瓦级波浪能发电技术日臻成熟</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大型波浪能发电装置规模化应用将</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为海洋强国建设提供重要支撑</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sld>
</file>

<file path=ppt/slides/slide42.xml><?xml version="1.0" encoding="utf-8"?>
<p:sld xmlns:a="http://schemas.openxmlformats.org/drawingml/2006/main" xmlns:r="http://schemas.openxmlformats.org/officeDocument/2006/relationships" xmlns:p="http://schemas.openxmlformats.org/presentationml/2006/main">
  <p:cSld name="Slide 45&amp;si=45">
    <p:spTree>
      <p:nvGrpSpPr>
        <p:cNvPr id="1" name=""/>
        <p:cNvGrpSpPr/>
        <p:nvPr/>
      </p:nvGrpSpPr>
      <p:grpSpPr>
        <a:xfrm>
          <a:off x="0" y="0"/>
          <a:ext cx="0" cy="0"/>
          <a:chOff x="0" y="0"/>
          <a:chExt cx="0" cy="0"/>
        </a:xfrm>
      </p:grpSpPr>
      <p:sp>
        <p:nvSpPr>
          <p:cNvPr id="2" name="QO_4_BD.56_2#2710bcea8?pid=edeae18e8&amp;color=0,0,0&amp;vtp=1&amp;bt=1&amp;bbb=1&amp;hb=1"/>
          <p:cNvSpPr/>
          <p:nvPr/>
        </p:nvSpPr>
        <p:spPr>
          <a:xfrm>
            <a:off x="722376" y="1005840"/>
            <a:ext cx="10753344" cy="843153"/>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材料三</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波浪能流密度是表征波浪能资源丰富程度的指标</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下图为我国南海某岛礁附近海域月均</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波浪能流密度变化图</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pic>
        <p:nvPicPr>
          <p:cNvPr id="3" name="QO_4_BD.56_3#2710bcea8?pid=edeae18e8&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206240" y="1985518"/>
            <a:ext cx="3785616" cy="241401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43.xml><?xml version="1.0" encoding="utf-8"?>
<p:sld xmlns:a="http://schemas.openxmlformats.org/drawingml/2006/main" xmlns:r="http://schemas.openxmlformats.org/officeDocument/2006/relationships" xmlns:p="http://schemas.openxmlformats.org/presentationml/2006/main">
  <p:cSld name="Slide 46&amp;si=46">
    <p:spTree>
      <p:nvGrpSpPr>
        <p:cNvPr id="1" name=""/>
        <p:cNvGrpSpPr/>
        <p:nvPr/>
      </p:nvGrpSpPr>
      <p:grpSpPr>
        <a:xfrm>
          <a:off x="0" y="0"/>
          <a:ext cx="0" cy="0"/>
          <a:chOff x="0" y="0"/>
          <a:chExt cx="0" cy="0"/>
        </a:xfrm>
      </p:grpSpPr>
      <p:sp>
        <p:nvSpPr>
          <p:cNvPr id="2" name="QO_5_BD.57_1#293fe54b1?pid=2710bcea8&amp;color=0,0,0&amp;vtp=1&amp;bt=1&amp;bbb=1"/>
          <p:cNvSpPr/>
          <p:nvPr/>
        </p:nvSpPr>
        <p:spPr>
          <a:xfrm>
            <a:off x="722376" y="100584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（1）说明上图所示波浪能的特点及其开发利用上的困难。（6分）</a:t>
            </a:r>
            <a:endParaRPr lang="en-US" altLang="zh-CN" sz="2000" dirty="0"/>
          </a:p>
        </p:txBody>
      </p:sp>
      <p:sp>
        <p:nvSpPr>
          <p:cNvPr id="3" name="QO_5_AN.58_1#293fe54b1?vop=1&amp;pid=2710bcea8&amp;color=0,0,0&amp;vtp=1&amp;bbb=1&amp;hb=1"/>
          <p:cNvSpPr/>
          <p:nvPr/>
        </p:nvSpPr>
        <p:spPr>
          <a:xfrm>
            <a:off x="722376" y="1469009"/>
            <a:ext cx="10753344" cy="17833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特点：能流密度不稳定，季节变化大；10月一次年1月波浪能富集（</a:t>
            </a:r>
            <a:r>
              <a:rPr lang="en-US" altLang="zh-CN" sz="2000" b="1" i="0">
                <a:solidFill>
                  <a:srgbClr val="00B050"/>
                </a:solidFill>
                <a:latin typeface="微软雅黑" pitchFamily="34" charset="0"/>
                <a:ea typeface="微软雅黑" pitchFamily="34" charset="-122"/>
                <a:cs typeface="微软雅黑" pitchFamily="34" charset="-120"/>
              </a:rPr>
              <a:t>秋末冬初相对丰富）,</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其他时间虽不富集但可利用</a:t>
            </a:r>
            <a:r>
              <a:rPr lang="en-US" altLang="zh-CN" sz="2000" b="1" i="0" dirty="0">
                <a:solidFill>
                  <a:srgbClr val="00B050"/>
                </a:solidFill>
                <a:latin typeface="微软雅黑" pitchFamily="34" charset="0"/>
                <a:ea typeface="微软雅黑" pitchFamily="34" charset="-122"/>
                <a:cs typeface="微软雅黑" pitchFamily="34" charset="-120"/>
              </a:rPr>
              <a:t>，总量尚可。</a:t>
            </a:r>
            <a:endParaRPr lang="en-US" altLang="zh-CN" sz="2000" dirty="0"/>
          </a:p>
          <a:p>
            <a:pPr latinLnBrk="1">
              <a:lnSpc>
                <a:spcPts val="3700"/>
              </a:lnSpc>
            </a:pPr>
            <a:r>
              <a:rPr lang="en-US" altLang="zh-CN" sz="2000" b="1" i="0">
                <a:solidFill>
                  <a:srgbClr val="00B050"/>
                </a:solidFill>
                <a:latin typeface="微软雅黑" pitchFamily="34" charset="0"/>
                <a:ea typeface="微软雅黑" pitchFamily="34" charset="-122"/>
                <a:cs typeface="微软雅黑" pitchFamily="34" charset="-120"/>
              </a:rPr>
              <a:t>困难</a:t>
            </a:r>
            <a:r>
              <a:rPr lang="en-US" altLang="zh-CN" sz="2000" b="1" i="0" dirty="0">
                <a:solidFill>
                  <a:srgbClr val="00B050"/>
                </a:solidFill>
                <a:latin typeface="微软雅黑" pitchFamily="34" charset="0"/>
                <a:ea typeface="微软雅黑" pitchFamily="34" charset="-122"/>
                <a:cs typeface="微软雅黑" pitchFamily="34" charset="-120"/>
              </a:rPr>
              <a:t>：季节变化大，发电量不稳定；设备易受台风侵袭和海水腐蚀等威胁；远离大陆</a:t>
            </a:r>
            <a:r>
              <a:rPr lang="en-US" altLang="zh-CN" sz="2000" b="1" i="0">
                <a:solidFill>
                  <a:srgbClr val="00B050"/>
                </a:solidFill>
                <a:latin typeface="微软雅黑" pitchFamily="34" charset="0"/>
                <a:ea typeface="微软雅黑" pitchFamily="34" charset="-122"/>
                <a:cs typeface="微软雅黑" pitchFamily="34" charset="-120"/>
              </a:rPr>
              <a:t>，电力输送</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难度大</a:t>
            </a:r>
            <a:r>
              <a:rPr lang="en-US" altLang="zh-CN" sz="2000" b="1" i="0" dirty="0">
                <a:solidFill>
                  <a:srgbClr val="00B050"/>
                </a:solidFill>
                <a:latin typeface="微软雅黑" pitchFamily="34" charset="0"/>
                <a:ea typeface="微软雅黑" pitchFamily="34" charset="-122"/>
                <a:cs typeface="微软雅黑" pitchFamily="34" charset="-120"/>
              </a:rPr>
              <a:t>、成本高；生产生活设施配套不便。（6分）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4.xml><?xml version="1.0" encoding="utf-8"?>
<p:sld xmlns:a="http://schemas.openxmlformats.org/drawingml/2006/main" xmlns:r="http://schemas.openxmlformats.org/officeDocument/2006/relationships" xmlns:p="http://schemas.openxmlformats.org/presentationml/2006/main">
  <p:cSld name="Slide 47&amp;si=47">
    <p:spTree>
      <p:nvGrpSpPr>
        <p:cNvPr id="1" name=""/>
        <p:cNvGrpSpPr/>
        <p:nvPr/>
      </p:nvGrpSpPr>
      <p:grpSpPr>
        <a:xfrm>
          <a:off x="0" y="0"/>
          <a:ext cx="0" cy="0"/>
          <a:chOff x="0" y="0"/>
          <a:chExt cx="0" cy="0"/>
        </a:xfrm>
      </p:grpSpPr>
      <p:sp>
        <p:nvSpPr>
          <p:cNvPr id="2" name="QO_5_AS.59_1#293fe54b1?vop=1&amp;pid=2710bcea8&amp;color=0,0,0&amp;vtp=1&amp;bt=1&amp;bbb=1&amp;hb=1"/>
          <p:cNvSpPr/>
          <p:nvPr/>
        </p:nvSpPr>
        <p:spPr>
          <a:xfrm>
            <a:off x="722376" y="100584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本题考查海水的运动、海洋资源开发利用。由图可知，波浪能流密度的季节变化较大</a:t>
            </a:r>
            <a:r>
              <a:rPr lang="en-US" altLang="zh-CN" sz="2000" b="0" i="0">
                <a:solidFill>
                  <a:srgbClr val="000000"/>
                </a:solidFill>
                <a:latin typeface="微软雅黑" pitchFamily="34" charset="0"/>
                <a:ea typeface="微软雅黑" pitchFamily="34" charset="-122"/>
                <a:cs typeface="微软雅黑" pitchFamily="34" charset="-120"/>
              </a:rPr>
              <a:t>，最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低值和最高值相差明显</a:t>
            </a:r>
            <a:r>
              <a:rPr lang="en-US" altLang="zh-CN" sz="2000" b="0" i="0" dirty="0">
                <a:solidFill>
                  <a:srgbClr val="000000"/>
                </a:solidFill>
                <a:latin typeface="微软雅黑" pitchFamily="34" charset="0"/>
                <a:ea typeface="微软雅黑" pitchFamily="34" charset="-122"/>
                <a:cs typeface="微软雅黑" pitchFamily="34" charset="-120"/>
              </a:rPr>
              <a:t>。10月—次年1月波浪能流密度处于富集区，</a:t>
            </a:r>
            <a:r>
              <a:rPr lang="en-US" altLang="zh-CN" sz="2000" b="0" i="0">
                <a:solidFill>
                  <a:srgbClr val="000000"/>
                </a:solidFill>
                <a:latin typeface="微软雅黑" pitchFamily="34" charset="0"/>
                <a:ea typeface="微软雅黑" pitchFamily="34" charset="-122"/>
                <a:cs typeface="微软雅黑" pitchFamily="34" charset="-120"/>
              </a:rPr>
              <a:t>而其他月份处于可利用区，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虽不富集</a:t>
            </a:r>
            <a:r>
              <a:rPr lang="en-US" altLang="zh-CN" sz="2000" b="0" i="0" dirty="0">
                <a:solidFill>
                  <a:srgbClr val="000000"/>
                </a:solidFill>
                <a:latin typeface="微软雅黑" pitchFamily="34" charset="0"/>
                <a:ea typeface="微软雅黑" pitchFamily="34" charset="-122"/>
                <a:cs typeface="微软雅黑" pitchFamily="34" charset="-120"/>
              </a:rPr>
              <a:t>，但可利用，总量尚可。开发利用上的困难可从自然和社会经济两方面进行分析</a:t>
            </a:r>
            <a:r>
              <a:rPr lang="en-US" altLang="zh-CN" sz="2000" b="0" i="0">
                <a:solidFill>
                  <a:srgbClr val="000000"/>
                </a:solidFill>
                <a:latin typeface="微软雅黑" pitchFamily="34" charset="0"/>
                <a:ea typeface="微软雅黑" pitchFamily="34" charset="-122"/>
                <a:cs typeface="微软雅黑" pitchFamily="34" charset="-120"/>
              </a:rPr>
              <a:t>。自然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方面</a:t>
            </a:r>
            <a:r>
              <a:rPr lang="en-US" altLang="zh-CN" sz="2000" b="0" i="0" dirty="0">
                <a:solidFill>
                  <a:srgbClr val="000000"/>
                </a:solidFill>
                <a:latin typeface="微软雅黑" pitchFamily="34" charset="0"/>
                <a:ea typeface="微软雅黑" pitchFamily="34" charset="-122"/>
                <a:cs typeface="微软雅黑" pitchFamily="34" charset="-120"/>
              </a:rPr>
              <a:t>，波浪能流密度的季节变化大，发电量不稳定，结合位置特征可知</a:t>
            </a:r>
            <a:r>
              <a:rPr lang="en-US" altLang="zh-CN" sz="2000" b="0" i="0">
                <a:solidFill>
                  <a:srgbClr val="000000"/>
                </a:solidFill>
                <a:latin typeface="微软雅黑" pitchFamily="34" charset="0"/>
                <a:ea typeface="微软雅黑" pitchFamily="34" charset="-122"/>
                <a:cs typeface="微软雅黑" pitchFamily="34" charset="-120"/>
              </a:rPr>
              <a:t>，此处发电设备容易受到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台风侵袭和海水腐蚀等威胁</a:t>
            </a:r>
            <a:r>
              <a:rPr lang="en-US" altLang="zh-CN" sz="2000" b="0" i="0" dirty="0">
                <a:solidFill>
                  <a:srgbClr val="000000"/>
                </a:solidFill>
                <a:latin typeface="微软雅黑" pitchFamily="34" charset="0"/>
                <a:ea typeface="微软雅黑" pitchFamily="34" charset="-122"/>
                <a:cs typeface="微软雅黑" pitchFamily="34" charset="-120"/>
              </a:rPr>
              <a:t>。社会经济方面，此处距离主要用电市场较远</a:t>
            </a:r>
            <a:r>
              <a:rPr lang="en-US" altLang="zh-CN" sz="2000" b="0" i="0">
                <a:solidFill>
                  <a:srgbClr val="000000"/>
                </a:solidFill>
                <a:latin typeface="微软雅黑" pitchFamily="34" charset="0"/>
                <a:ea typeface="微软雅黑" pitchFamily="34" charset="-122"/>
                <a:cs typeface="微软雅黑" pitchFamily="34" charset="-120"/>
              </a:rPr>
              <a:t>，长距离输送电能的难</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度较大</a:t>
            </a:r>
            <a:r>
              <a:rPr lang="en-US" altLang="zh-CN" sz="2000" b="0" i="0" dirty="0">
                <a:solidFill>
                  <a:srgbClr val="000000"/>
                </a:solidFill>
                <a:latin typeface="微软雅黑" pitchFamily="34" charset="0"/>
                <a:ea typeface="微软雅黑" pitchFamily="34" charset="-122"/>
                <a:cs typeface="微软雅黑" pitchFamily="34" charset="-120"/>
              </a:rPr>
              <a:t>、成本较高，且生产生活设施配套不便。</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5.xml><?xml version="1.0" encoding="utf-8"?>
<p:sld xmlns:a="http://schemas.openxmlformats.org/drawingml/2006/main" xmlns:r="http://schemas.openxmlformats.org/officeDocument/2006/relationships" xmlns:p="http://schemas.openxmlformats.org/presentationml/2006/main">
  <p:cSld name="Slide 48&amp;si=48">
    <p:spTree>
      <p:nvGrpSpPr>
        <p:cNvPr id="1" name=""/>
        <p:cNvGrpSpPr/>
        <p:nvPr/>
      </p:nvGrpSpPr>
      <p:grpSpPr>
        <a:xfrm>
          <a:off x="0" y="0"/>
          <a:ext cx="0" cy="0"/>
          <a:chOff x="0" y="0"/>
          <a:chExt cx="0" cy="0"/>
        </a:xfrm>
      </p:grpSpPr>
      <p:sp>
        <p:nvSpPr>
          <p:cNvPr id="2" name="QO_5_BD.60_1#414331b73?pid=2710bcea8&amp;color=0,0,0&amp;vtp=1&amp;bt=1&amp;bbb=1"/>
          <p:cNvSpPr/>
          <p:nvPr/>
        </p:nvSpPr>
        <p:spPr>
          <a:xfrm>
            <a:off x="722376" y="100584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（2）简要论述大型波浪能发电装置规模化应用对我国建设海洋强国的重要作用。（8分）</a:t>
            </a:r>
            <a:endParaRPr lang="en-US" altLang="zh-CN" sz="2000" dirty="0"/>
          </a:p>
        </p:txBody>
      </p:sp>
      <p:sp>
        <p:nvSpPr>
          <p:cNvPr id="3" name="QO_5_AN.61_1#414331b73?vop=1&amp;pid=2710bcea8&amp;color=0,0,0&amp;vtp=1&amp;bbb=1"/>
          <p:cNvSpPr/>
          <p:nvPr/>
        </p:nvSpPr>
        <p:spPr>
          <a:xfrm>
            <a:off x="722376" y="1466977"/>
            <a:ext cx="10753344" cy="405003"/>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分等级评分。（8分）</a:t>
            </a:r>
            <a:endParaRPr lang="en-US" altLang="zh-CN" sz="2000" dirty="0"/>
          </a:p>
        </p:txBody>
      </p:sp>
      <p:graphicFrame>
        <p:nvGraphicFramePr>
          <p:cNvPr id="49" name="QO_5_AN.61_2#414331b73?colgroup=8,32&amp;vop=1&amp;pid=2710bcea8&amp;color=0,0,0&amp;vtp=1&amp;bbb=1"/>
          <p:cNvGraphicFramePr>
            <a:graphicFrameLocks noGrp="1"/>
          </p:cNvGraphicFramePr>
          <p:nvPr>
            <p:extLst>
              <p:ext uri="{D42A27DB-BD31-4B8C-83A1-F6EECF244321}">
                <p14:modId xmlns:p14="http://schemas.microsoft.com/office/powerpoint/2010/main" val="2251470297"/>
              </p:ext>
            </p:extLst>
          </p:nvPr>
        </p:nvGraphicFramePr>
        <p:xfrm>
          <a:off x="722376" y="2004568"/>
          <a:ext cx="10725912" cy="2131695"/>
        </p:xfrm>
        <a:graphic>
          <a:graphicData uri="http://schemas.openxmlformats.org/drawingml/2006/table">
            <a:tbl>
              <a:tblPr/>
              <a:tblGrid>
                <a:gridCol w="2240280">
                  <a:extLst>
                    <a:ext uri="{9D8B030D-6E8A-4147-A177-3AD203B41FA5}">
                      <a16:colId xmlns:a16="http://schemas.microsoft.com/office/drawing/2014/main" val="20000"/>
                    </a:ext>
                  </a:extLst>
                </a:gridCol>
                <a:gridCol w="8485632">
                  <a:extLst>
                    <a:ext uri="{9D8B030D-6E8A-4147-A177-3AD203B41FA5}">
                      <a16:colId xmlns:a16="http://schemas.microsoft.com/office/drawing/2014/main" val="20001"/>
                    </a:ext>
                  </a:extLst>
                </a:gridCol>
              </a:tblGrid>
              <a:tr h="426339">
                <a:tc>
                  <a:txBody>
                    <a:bodyPr/>
                    <a:lstStyle/>
                    <a:p>
                      <a:pPr algn="ctr" latinLnBrk="1" hangingPunct="0">
                        <a:lnSpc>
                          <a:spcPts val="3000"/>
                        </a:lnSpc>
                      </a:pPr>
                      <a:r>
                        <a:rPr lang="en-US" altLang="zh-CN" sz="2000" b="1" i="0" dirty="0">
                          <a:solidFill>
                            <a:srgbClr val="00B050"/>
                          </a:solidFill>
                          <a:latin typeface="微软雅黑" pitchFamily="34" charset="0"/>
                          <a:ea typeface="微软雅黑" pitchFamily="34" charset="-122"/>
                          <a:cs typeface="微软雅黑" pitchFamily="34" charset="-120"/>
                        </a:rPr>
                        <a:t>得分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dirty="0">
                          <a:solidFill>
                            <a:srgbClr val="00B050"/>
                          </a:solidFill>
                          <a:latin typeface="微软雅黑" pitchFamily="34" charset="0"/>
                          <a:ea typeface="微软雅黑" pitchFamily="34" charset="-122"/>
                          <a:cs typeface="微软雅黑" pitchFamily="34" charset="-120"/>
                        </a:rPr>
                        <a:t>标准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6339">
                <a:tc>
                  <a:txBody>
                    <a:bodyPr/>
                    <a:lstStyle/>
                    <a:p>
                      <a:pPr algn="ctr" latinLnBrk="1" hangingPunct="0">
                        <a:lnSpc>
                          <a:spcPts val="3000"/>
                        </a:lnSpc>
                      </a:pPr>
                      <a:r>
                        <a:rPr lang="en-US" altLang="zh-CN" sz="2000" b="1" i="0" dirty="0">
                          <a:solidFill>
                            <a:srgbClr val="00B050"/>
                          </a:solidFill>
                          <a:latin typeface="微软雅黑" pitchFamily="34" charset="0"/>
                          <a:ea typeface="微软雅黑" pitchFamily="34" charset="-122"/>
                          <a:cs typeface="微软雅黑" pitchFamily="34" charset="-120"/>
                        </a:rPr>
                        <a:t>7~8分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1" i="0" dirty="0">
                          <a:solidFill>
                            <a:srgbClr val="00B050"/>
                          </a:solidFill>
                          <a:latin typeface="微软雅黑" pitchFamily="34" charset="0"/>
                          <a:ea typeface="微软雅黑" pitchFamily="34" charset="-122"/>
                          <a:cs typeface="微软雅黑" pitchFamily="34" charset="-120"/>
                        </a:rPr>
                        <a:t>有明确的论点</a:t>
                      </a:r>
                      <a:r>
                        <a:rPr lang="en-US" altLang="zh-CN" sz="2000" b="1" i="0" spc="-100" dirty="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有效论据至少三条</a:t>
                      </a:r>
                      <a:r>
                        <a:rPr lang="en-US" altLang="zh-CN" sz="2000" b="1" i="0" spc="-100" dirty="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角度全面</a:t>
                      </a:r>
                      <a:r>
                        <a:rPr lang="en-US" altLang="zh-CN" sz="2000" b="1" i="0" spc="-100" dirty="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逻辑清晰</a:t>
                      </a:r>
                      <a:r>
                        <a:rPr lang="en-US" altLang="zh-CN" sz="2000" b="1" i="0" spc="-100" dirty="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表述准确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26339">
                <a:tc>
                  <a:txBody>
                    <a:bodyPr/>
                    <a:lstStyle/>
                    <a:p>
                      <a:pPr algn="ctr" latinLnBrk="1" hangingPunct="0">
                        <a:lnSpc>
                          <a:spcPts val="3000"/>
                        </a:lnSpc>
                      </a:pPr>
                      <a:r>
                        <a:rPr lang="en-US" altLang="zh-CN" sz="2000" b="1" i="0" dirty="0">
                          <a:solidFill>
                            <a:srgbClr val="00B050"/>
                          </a:solidFill>
                          <a:latin typeface="微软雅黑" pitchFamily="34" charset="0"/>
                          <a:ea typeface="微软雅黑" pitchFamily="34" charset="-122"/>
                          <a:cs typeface="微软雅黑" pitchFamily="34" charset="-120"/>
                        </a:rPr>
                        <a:t>4~6分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1" i="0" dirty="0">
                          <a:solidFill>
                            <a:srgbClr val="00B050"/>
                          </a:solidFill>
                          <a:latin typeface="微软雅黑" pitchFamily="34" charset="0"/>
                          <a:ea typeface="微软雅黑" pitchFamily="34" charset="-122"/>
                          <a:cs typeface="微软雅黑" pitchFamily="34" charset="-120"/>
                        </a:rPr>
                        <a:t>有较为明确的论点</a:t>
                      </a:r>
                      <a:r>
                        <a:rPr lang="en-US" altLang="zh-CN" sz="2000" b="1" i="0" spc="-100" dirty="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有效论据至少两条</a:t>
                      </a:r>
                      <a:r>
                        <a:rPr lang="en-US" altLang="zh-CN" sz="2000" b="1" i="0" spc="-100" dirty="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逻辑较清晰</a:t>
                      </a:r>
                      <a:r>
                        <a:rPr lang="en-US" altLang="zh-CN" sz="2000" b="1" i="0" spc="-100" dirty="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表述较准确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26339">
                <a:tc>
                  <a:txBody>
                    <a:bodyPr/>
                    <a:lstStyle/>
                    <a:p>
                      <a:pPr algn="ctr" latinLnBrk="1" hangingPunct="0">
                        <a:lnSpc>
                          <a:spcPts val="3000"/>
                        </a:lnSpc>
                      </a:pPr>
                      <a:r>
                        <a:rPr lang="en-US" altLang="zh-CN" sz="2000" b="1" i="0" dirty="0">
                          <a:solidFill>
                            <a:srgbClr val="00B050"/>
                          </a:solidFill>
                          <a:latin typeface="微软雅黑" pitchFamily="34" charset="0"/>
                          <a:ea typeface="微软雅黑" pitchFamily="34" charset="-122"/>
                          <a:cs typeface="微软雅黑" pitchFamily="34" charset="-120"/>
                        </a:rPr>
                        <a:t>1~3分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1" i="0" dirty="0">
                          <a:solidFill>
                            <a:srgbClr val="00B050"/>
                          </a:solidFill>
                          <a:latin typeface="微软雅黑" pitchFamily="34" charset="0"/>
                          <a:ea typeface="微软雅黑" pitchFamily="34" charset="-122"/>
                          <a:cs typeface="微软雅黑" pitchFamily="34" charset="-120"/>
                        </a:rPr>
                        <a:t>论点不清晰或无明确论点</a:t>
                      </a:r>
                      <a:r>
                        <a:rPr lang="en-US" altLang="zh-CN" sz="2000" b="1" i="0" spc="-100" dirty="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逻辑较为混乱</a:t>
                      </a:r>
                      <a:r>
                        <a:rPr lang="en-US" altLang="zh-CN" sz="2000" b="1" i="0" spc="-100" dirty="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表述不够通畅</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26339">
                <a:tc>
                  <a:txBody>
                    <a:bodyPr/>
                    <a:lstStyle/>
                    <a:p>
                      <a:pPr algn="ctr" latinLnBrk="1" hangingPunct="0">
                        <a:lnSpc>
                          <a:spcPts val="3000"/>
                        </a:lnSpc>
                      </a:pPr>
                      <a:r>
                        <a:rPr lang="en-US" altLang="zh-CN" sz="2000" b="1" i="0" dirty="0">
                          <a:solidFill>
                            <a:srgbClr val="00B050"/>
                          </a:solidFill>
                          <a:latin typeface="微软雅黑" pitchFamily="34" charset="0"/>
                          <a:ea typeface="微软雅黑" pitchFamily="34" charset="-122"/>
                          <a:cs typeface="微软雅黑" pitchFamily="34" charset="-120"/>
                        </a:rPr>
                        <a:t>0分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1" i="0" dirty="0">
                          <a:solidFill>
                            <a:srgbClr val="00B050"/>
                          </a:solidFill>
                          <a:latin typeface="微软雅黑" pitchFamily="34" charset="0"/>
                          <a:ea typeface="微软雅黑" pitchFamily="34" charset="-122"/>
                          <a:cs typeface="微软雅黑" pitchFamily="34" charset="-120"/>
                        </a:rPr>
                        <a:t>未作答或答非所问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5" name="QO_5_AN.61_3#414331b73?vop=1&amp;pid=2710bcea8&amp;color=0,0,0&amp;vtp=1&amp;bbb=1"/>
          <p:cNvSpPr/>
          <p:nvPr/>
        </p:nvSpPr>
        <p:spPr>
          <a:xfrm>
            <a:off x="722376" y="4265168"/>
            <a:ext cx="10753344" cy="408559"/>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8分示例</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49"/>
                                        </p:tgtEl>
                                        <p:attrNameLst>
                                          <p:attrName>style.visibility</p:attrName>
                                        </p:attrNameLst>
                                      </p:cBhvr>
                                      <p:to>
                                        <p:strVal val="visible"/>
                                      </p:to>
                                    </p:set>
                                    <p:animEffect transition="in" filter="fade">
                                      <p:cBhvr>
                                        <p:cTn id="13" dur="500"/>
                                        <p:tgtEl>
                                          <p:spTgt spid="4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
                                            <p:bg/>
                                          </p:spTgt>
                                        </p:tgtEl>
                                        <p:attrNameLst>
                                          <p:attrName>style.visibility</p:attrName>
                                        </p:attrNameLst>
                                      </p:cBhvr>
                                      <p:to>
                                        <p:strVal val="visible"/>
                                      </p:to>
                                    </p:set>
                                    <p:animEffect transition="in" filter="fade">
                                      <p:cBhvr>
                                        <p:cTn id="16" dur="500"/>
                                        <p:tgtEl>
                                          <p:spTgt spid="5">
                                            <p:bg/>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animEffect transition="in" filter="fade">
                                      <p:cBhvr>
                                        <p:cTn id="19"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46.xml><?xml version="1.0" encoding="utf-8"?>
<p:sld xmlns:a="http://schemas.openxmlformats.org/drawingml/2006/main" xmlns:r="http://schemas.openxmlformats.org/officeDocument/2006/relationships" xmlns:p="http://schemas.openxmlformats.org/presentationml/2006/main">
  <p:cSld name="Slide 49&amp;si=49">
    <p:spTree>
      <p:nvGrpSpPr>
        <p:cNvPr id="1" name=""/>
        <p:cNvGrpSpPr/>
        <p:nvPr/>
      </p:nvGrpSpPr>
      <p:grpSpPr>
        <a:xfrm>
          <a:off x="0" y="0"/>
          <a:ext cx="0" cy="0"/>
          <a:chOff x="0" y="0"/>
          <a:chExt cx="0" cy="0"/>
        </a:xfrm>
      </p:grpSpPr>
      <p:sp>
        <p:nvSpPr>
          <p:cNvPr id="2" name="QO_5_AN.61_4#414331b73?vop=1&amp;pid=2710bcea8&amp;color=0,0,0&amp;mp=1&amp;vtp=1&amp;bt=1&amp;bbb=1&amp;hb=1"/>
          <p:cNvSpPr/>
          <p:nvPr/>
        </p:nvSpPr>
        <p:spPr>
          <a:xfrm>
            <a:off x="722376" y="969264"/>
            <a:ext cx="10753344" cy="26977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论点：大型波浪能发电装置规模化应用能保障能源安全、生态安全、国土空间安全</a:t>
            </a:r>
            <a:r>
              <a:rPr lang="en-US" altLang="zh-CN" sz="2000" b="1" i="0">
                <a:solidFill>
                  <a:srgbClr val="00B050"/>
                </a:solidFill>
                <a:latin typeface="微软雅黑" pitchFamily="34" charset="0"/>
                <a:ea typeface="微软雅黑" pitchFamily="34" charset="-122"/>
                <a:cs typeface="微软雅黑" pitchFamily="34" charset="-120"/>
              </a:rPr>
              <a:t>，助力我国建</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设海洋强国</a:t>
            </a:r>
            <a:r>
              <a:rPr lang="en-US" altLang="zh-CN" sz="2000" b="1" i="0" dirty="0">
                <a:solidFill>
                  <a:srgbClr val="00B05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1" i="0">
                <a:solidFill>
                  <a:srgbClr val="00B050"/>
                </a:solidFill>
                <a:latin typeface="微软雅黑" pitchFamily="34" charset="0"/>
                <a:ea typeface="微软雅黑" pitchFamily="34" charset="-122"/>
                <a:cs typeface="微软雅黑" pitchFamily="34" charset="-120"/>
              </a:rPr>
              <a:t>论据</a:t>
            </a:r>
            <a:r>
              <a:rPr lang="en-US" altLang="zh-CN" sz="2000" b="1" i="0" dirty="0">
                <a:solidFill>
                  <a:srgbClr val="00B050"/>
                </a:solidFill>
                <a:latin typeface="微软雅黑" pitchFamily="34" charset="0"/>
                <a:ea typeface="微软雅黑" pitchFamily="34" charset="-122"/>
                <a:cs typeface="微软雅黑" pitchFamily="34" charset="-120"/>
              </a:rPr>
              <a:t>：我国大功率波浪能发电技术逐渐成熟，能满足临海港口及海上基地的用电需求</a:t>
            </a:r>
            <a:r>
              <a:rPr lang="en-US" altLang="zh-CN" sz="2000" b="1" i="0">
                <a:solidFill>
                  <a:srgbClr val="00B050"/>
                </a:solidFill>
                <a:latin typeface="微软雅黑" pitchFamily="34" charset="0"/>
                <a:ea typeface="微软雅黑" pitchFamily="34" charset="-122"/>
                <a:cs typeface="微软雅黑" pitchFamily="34" charset="-120"/>
              </a:rPr>
              <a:t>；带动海洋</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装备制造</a:t>
            </a:r>
            <a:r>
              <a:rPr lang="en-US" altLang="zh-CN" sz="2000" b="1" i="0" dirty="0">
                <a:solidFill>
                  <a:srgbClr val="00B050"/>
                </a:solidFill>
                <a:latin typeface="微软雅黑" pitchFamily="34" charset="0"/>
                <a:ea typeface="微软雅黑" pitchFamily="34" charset="-122"/>
                <a:cs typeface="微软雅黑" pitchFamily="34" charset="-120"/>
              </a:rPr>
              <a:t>、海洋资源开发等相关产业发展，完善现代海洋产业体系；优化能源消费结构</a:t>
            </a:r>
            <a:r>
              <a:rPr lang="en-US" altLang="zh-CN" sz="2000" b="1" i="0">
                <a:solidFill>
                  <a:srgbClr val="00B050"/>
                </a:solidFill>
                <a:latin typeface="微软雅黑" pitchFamily="34" charset="0"/>
                <a:ea typeface="微软雅黑" pitchFamily="34" charset="-122"/>
                <a:cs typeface="微软雅黑" pitchFamily="34" charset="-120"/>
              </a:rPr>
              <a:t>，降低对</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非可再生能源的依赖</a:t>
            </a:r>
            <a:r>
              <a:rPr lang="en-US" altLang="zh-CN" sz="2000" b="1" i="0" dirty="0">
                <a:solidFill>
                  <a:srgbClr val="00B050"/>
                </a:solidFill>
                <a:latin typeface="微软雅黑" pitchFamily="34" charset="0"/>
                <a:ea typeface="微软雅黑" pitchFamily="34" charset="-122"/>
                <a:cs typeface="微软雅黑" pitchFamily="34" charset="-120"/>
              </a:rPr>
              <a:t>，减少碳排放，促进海洋产业向低碳、绿色方向转型</a:t>
            </a:r>
            <a:r>
              <a:rPr lang="en-US" altLang="zh-CN" sz="2000" b="1" i="0">
                <a:solidFill>
                  <a:srgbClr val="00B050"/>
                </a:solidFill>
                <a:latin typeface="微软雅黑" pitchFamily="34" charset="0"/>
                <a:ea typeface="微软雅黑" pitchFamily="34" charset="-122"/>
                <a:cs typeface="微软雅黑" pitchFamily="34" charset="-120"/>
              </a:rPr>
              <a:t>；积极行使我国海洋国</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土空间的合法权益</a:t>
            </a:r>
            <a:r>
              <a:rPr lang="en-US" altLang="zh-CN" sz="2000" b="1" i="0" dirty="0">
                <a:solidFill>
                  <a:srgbClr val="00B050"/>
                </a:solidFill>
                <a:latin typeface="微软雅黑" pitchFamily="34" charset="0"/>
                <a:ea typeface="微软雅黑" pitchFamily="34" charset="-122"/>
                <a:cs typeface="微软雅黑" pitchFamily="34" charset="-120"/>
              </a:rPr>
              <a:t>，维护国家主权和领土完整。</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7.xml><?xml version="1.0" encoding="utf-8"?>
<p:sld xmlns:a="http://schemas.openxmlformats.org/drawingml/2006/main" xmlns:r="http://schemas.openxmlformats.org/officeDocument/2006/relationships" xmlns:p="http://schemas.openxmlformats.org/presentationml/2006/main">
  <p:cSld name="Slide 50&amp;si=50">
    <p:spTree>
      <p:nvGrpSpPr>
        <p:cNvPr id="1" name=""/>
        <p:cNvGrpSpPr/>
        <p:nvPr/>
      </p:nvGrpSpPr>
      <p:grpSpPr>
        <a:xfrm>
          <a:off x="0" y="0"/>
          <a:ext cx="0" cy="0"/>
          <a:chOff x="0" y="0"/>
          <a:chExt cx="0" cy="0"/>
        </a:xfrm>
      </p:grpSpPr>
      <p:sp>
        <p:nvSpPr>
          <p:cNvPr id="2" name="QO_5_AN.61_5#414331b73?vop=1&amp;pid=2710bcea8&amp;color=0,0,0&amp;vtp=1&amp;bt=1&amp;bbb=1&amp;hb=1"/>
          <p:cNvSpPr/>
          <p:nvPr/>
        </p:nvSpPr>
        <p:spPr>
          <a:xfrm>
            <a:off x="722376" y="969264"/>
            <a:ext cx="10753344" cy="41328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6分示例</a:t>
            </a:r>
            <a:endParaRPr lang="en-US" altLang="zh-CN" sz="2000" dirty="0"/>
          </a:p>
          <a:p>
            <a:pPr latinLnBrk="1">
              <a:lnSpc>
                <a:spcPts val="3700"/>
              </a:lnSpc>
            </a:pPr>
            <a:r>
              <a:rPr lang="en-US" altLang="zh-CN" sz="2000" b="1" i="0">
                <a:solidFill>
                  <a:srgbClr val="00B050"/>
                </a:solidFill>
                <a:latin typeface="微软雅黑" pitchFamily="34" charset="0"/>
                <a:ea typeface="微软雅黑" pitchFamily="34" charset="-122"/>
                <a:cs typeface="微软雅黑" pitchFamily="34" charset="-120"/>
              </a:rPr>
              <a:t>论点</a:t>
            </a:r>
            <a:r>
              <a:rPr lang="en-US" altLang="zh-CN" sz="2000" b="1" i="0" dirty="0">
                <a:solidFill>
                  <a:srgbClr val="00B050"/>
                </a:solidFill>
                <a:latin typeface="微软雅黑" pitchFamily="34" charset="0"/>
                <a:ea typeface="微软雅黑" pitchFamily="34" charset="-122"/>
                <a:cs typeface="微软雅黑" pitchFamily="34" charset="-120"/>
              </a:rPr>
              <a:t>：大型波浪能发电装置规模化应用能保障能源安全、生态安全，助力我国建设海洋强国。</a:t>
            </a:r>
            <a:endParaRPr lang="en-US" altLang="zh-CN" sz="2000" dirty="0"/>
          </a:p>
          <a:p>
            <a:pPr latinLnBrk="1">
              <a:lnSpc>
                <a:spcPts val="3700"/>
              </a:lnSpc>
            </a:pPr>
            <a:r>
              <a:rPr lang="en-US" altLang="zh-CN" sz="2000" b="1" i="0">
                <a:solidFill>
                  <a:srgbClr val="00B050"/>
                </a:solidFill>
                <a:latin typeface="微软雅黑" pitchFamily="34" charset="0"/>
                <a:ea typeface="微软雅黑" pitchFamily="34" charset="-122"/>
                <a:cs typeface="微软雅黑" pitchFamily="34" charset="-120"/>
              </a:rPr>
              <a:t>论据</a:t>
            </a:r>
            <a:r>
              <a:rPr lang="en-US" altLang="zh-CN" sz="2000" b="1" i="0" dirty="0">
                <a:solidFill>
                  <a:srgbClr val="00B050"/>
                </a:solidFill>
                <a:latin typeface="微软雅黑" pitchFamily="34" charset="0"/>
                <a:ea typeface="微软雅黑" pitchFamily="34" charset="-122"/>
                <a:cs typeface="微软雅黑" pitchFamily="34" charset="-120"/>
              </a:rPr>
              <a:t>：波浪能发电能满足临海港口及海上基地的用电需求；带动相关产业发展</a:t>
            </a:r>
            <a:r>
              <a:rPr lang="en-US" altLang="zh-CN" sz="2000" b="1" i="0">
                <a:solidFill>
                  <a:srgbClr val="00B050"/>
                </a:solidFill>
                <a:latin typeface="微软雅黑" pitchFamily="34" charset="0"/>
                <a:ea typeface="微软雅黑" pitchFamily="34" charset="-122"/>
                <a:cs typeface="微软雅黑" pitchFamily="34" charset="-120"/>
              </a:rPr>
              <a:t>，完善现代海洋产</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业体系</a:t>
            </a:r>
            <a:r>
              <a:rPr lang="en-US" altLang="zh-CN" sz="2000" b="1" i="0" dirty="0">
                <a:solidFill>
                  <a:srgbClr val="00B050"/>
                </a:solidFill>
                <a:latin typeface="微软雅黑" pitchFamily="34" charset="0"/>
                <a:ea typeface="微软雅黑" pitchFamily="34" charset="-122"/>
                <a:cs typeface="微软雅黑" pitchFamily="34" charset="-120"/>
              </a:rPr>
              <a:t>；优化能源消费结构，促进低碳可持续发展。</a:t>
            </a:r>
            <a:endParaRPr lang="en-US" altLang="zh-CN" sz="2000" dirty="0"/>
          </a:p>
          <a:p>
            <a:pPr latinLnBrk="1">
              <a:lnSpc>
                <a:spcPts val="3700"/>
              </a:lnSpc>
            </a:pPr>
            <a:r>
              <a:rPr lang="en-US" altLang="zh-CN" sz="2000" b="1" i="0">
                <a:solidFill>
                  <a:srgbClr val="00B050"/>
                </a:solidFill>
                <a:latin typeface="微软雅黑" pitchFamily="34" charset="0"/>
                <a:ea typeface="微软雅黑" pitchFamily="34" charset="-122"/>
                <a:cs typeface="微软雅黑" pitchFamily="34" charset="-120"/>
              </a:rPr>
              <a:t>4</a:t>
            </a:r>
            <a:r>
              <a:rPr lang="en-US" altLang="zh-CN" sz="2000" b="1" i="0" dirty="0">
                <a:solidFill>
                  <a:srgbClr val="00B050"/>
                </a:solidFill>
                <a:latin typeface="微软雅黑" pitchFamily="34" charset="0"/>
                <a:ea typeface="微软雅黑" pitchFamily="34" charset="-122"/>
                <a:cs typeface="微软雅黑" pitchFamily="34" charset="-120"/>
              </a:rPr>
              <a:t>分示例</a:t>
            </a:r>
            <a:endParaRPr lang="en-US" altLang="zh-CN" sz="2000" dirty="0"/>
          </a:p>
          <a:p>
            <a:pPr latinLnBrk="1">
              <a:lnSpc>
                <a:spcPts val="3700"/>
              </a:lnSpc>
            </a:pPr>
            <a:r>
              <a:rPr lang="en-US" altLang="zh-CN" sz="2000" b="1" i="0">
                <a:solidFill>
                  <a:srgbClr val="00B050"/>
                </a:solidFill>
                <a:latin typeface="微软雅黑" pitchFamily="34" charset="0"/>
                <a:ea typeface="微软雅黑" pitchFamily="34" charset="-122"/>
                <a:cs typeface="微软雅黑" pitchFamily="34" charset="-120"/>
              </a:rPr>
              <a:t>论点</a:t>
            </a:r>
            <a:r>
              <a:rPr lang="en-US" altLang="zh-CN" sz="2000" b="1" i="0" dirty="0">
                <a:solidFill>
                  <a:srgbClr val="00B050"/>
                </a:solidFill>
                <a:latin typeface="微软雅黑" pitchFamily="34" charset="0"/>
                <a:ea typeface="微软雅黑" pitchFamily="34" charset="-122"/>
                <a:cs typeface="微软雅黑" pitchFamily="34" charset="-120"/>
              </a:rPr>
              <a:t>：波浪能发电助力我国建设海洋强国。</a:t>
            </a:r>
            <a:endParaRPr lang="en-US" altLang="zh-CN" sz="2000" dirty="0"/>
          </a:p>
          <a:p>
            <a:pPr latinLnBrk="1">
              <a:lnSpc>
                <a:spcPts val="3700"/>
              </a:lnSpc>
            </a:pPr>
            <a:r>
              <a:rPr lang="en-US" altLang="zh-CN" sz="2000" b="1" i="0">
                <a:solidFill>
                  <a:srgbClr val="00B050"/>
                </a:solidFill>
                <a:latin typeface="微软雅黑" pitchFamily="34" charset="0"/>
                <a:ea typeface="微软雅黑" pitchFamily="34" charset="-122"/>
                <a:cs typeface="微软雅黑" pitchFamily="34" charset="-120"/>
              </a:rPr>
              <a:t>论据</a:t>
            </a:r>
            <a:r>
              <a:rPr lang="en-US" altLang="zh-CN" sz="2000" b="1" i="0" dirty="0">
                <a:solidFill>
                  <a:srgbClr val="00B050"/>
                </a:solidFill>
                <a:latin typeface="微软雅黑" pitchFamily="34" charset="0"/>
                <a:ea typeface="微软雅黑" pitchFamily="34" charset="-122"/>
                <a:cs typeface="微软雅黑" pitchFamily="34" charset="-120"/>
              </a:rPr>
              <a:t>：波浪能发电能满足用电需求，优化能源消费结构。</a:t>
            </a:r>
            <a:endParaRPr lang="en-US" altLang="zh-CN" sz="2000" dirty="0"/>
          </a:p>
          <a:p>
            <a:pPr latinLnBrk="1">
              <a:lnSpc>
                <a:spcPts val="3700"/>
              </a:lnSpc>
            </a:pPr>
            <a:r>
              <a:rPr lang="en-US" altLang="zh-CN" sz="2000" b="1" i="0">
                <a:solidFill>
                  <a:srgbClr val="00B050"/>
                </a:solidFill>
                <a:latin typeface="微软雅黑" pitchFamily="34" charset="0"/>
                <a:ea typeface="微软雅黑" pitchFamily="34" charset="-122"/>
                <a:cs typeface="微软雅黑" pitchFamily="34" charset="-120"/>
              </a:rPr>
              <a:t>2</a:t>
            </a:r>
            <a:r>
              <a:rPr lang="en-US" altLang="zh-CN" sz="2000" b="1" i="0" dirty="0">
                <a:solidFill>
                  <a:srgbClr val="00B050"/>
                </a:solidFill>
                <a:latin typeface="微软雅黑" pitchFamily="34" charset="0"/>
                <a:ea typeface="微软雅黑" pitchFamily="34" charset="-122"/>
                <a:cs typeface="微软雅黑" pitchFamily="34" charset="-120"/>
              </a:rPr>
              <a:t>分示例</a:t>
            </a:r>
            <a:endParaRPr lang="en-US" altLang="zh-CN" sz="2000" dirty="0"/>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波浪能发电能满足临海港口及海上基地的用电需求</a:t>
            </a:r>
            <a:r>
              <a:rPr lang="en-US" altLang="zh-CN" sz="2000" b="1" i="0" dirty="0">
                <a:solidFill>
                  <a:srgbClr val="00B05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8.xml><?xml version="1.0" encoding="utf-8"?>
<p:sld xmlns:a="http://schemas.openxmlformats.org/drawingml/2006/main" xmlns:r="http://schemas.openxmlformats.org/officeDocument/2006/relationships" xmlns:p="http://schemas.openxmlformats.org/presentationml/2006/main">
  <p:cSld name="Slide 51&amp;si=51">
    <p:spTree>
      <p:nvGrpSpPr>
        <p:cNvPr id="1" name=""/>
        <p:cNvGrpSpPr/>
        <p:nvPr/>
      </p:nvGrpSpPr>
      <p:grpSpPr>
        <a:xfrm>
          <a:off x="0" y="0"/>
          <a:ext cx="0" cy="0"/>
          <a:chOff x="0" y="0"/>
          <a:chExt cx="0" cy="0"/>
        </a:xfrm>
      </p:grpSpPr>
      <p:sp>
        <p:nvSpPr>
          <p:cNvPr id="2" name="QO_5_AS.62_1#414331b73?vop=1&amp;pid=2710bcea8&amp;color=0,0,0&amp;vtp=1&amp;bt=1&amp;bbb=1&amp;hb=1"/>
          <p:cNvSpPr/>
          <p:nvPr/>
        </p:nvSpPr>
        <p:spPr>
          <a:xfrm>
            <a:off x="722376" y="100584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本题考查资源开发与国家安全。这是一道开放性问题，应对开放性问题，第一</a:t>
            </a:r>
            <a:r>
              <a:rPr lang="en-US" altLang="zh-CN" sz="2000" b="0" i="0">
                <a:solidFill>
                  <a:srgbClr val="000000"/>
                </a:solidFill>
                <a:latin typeface="微软雅黑" pitchFamily="34" charset="0"/>
                <a:ea typeface="微软雅黑" pitchFamily="34" charset="-122"/>
                <a:cs typeface="微软雅黑" pitchFamily="34" charset="-120"/>
              </a:rPr>
              <a:t>，注意把握</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中心问题</a:t>
            </a:r>
            <a:r>
              <a:rPr lang="en-US" altLang="zh-CN" sz="2000" b="0" i="0" dirty="0">
                <a:solidFill>
                  <a:srgbClr val="000000"/>
                </a:solidFill>
                <a:latin typeface="微软雅黑" pitchFamily="34" charset="0"/>
                <a:ea typeface="微软雅黑" pitchFamily="34" charset="-122"/>
                <a:cs typeface="微软雅黑" pitchFamily="34" charset="-120"/>
              </a:rPr>
              <a:t>，本题的中心问题是海洋能源资源的开发利用；第二，</a:t>
            </a:r>
            <a:r>
              <a:rPr lang="en-US" altLang="zh-CN" sz="2000" b="0" i="0">
                <a:solidFill>
                  <a:srgbClr val="000000"/>
                </a:solidFill>
                <a:latin typeface="微软雅黑" pitchFamily="34" charset="0"/>
                <a:ea typeface="微软雅黑" pitchFamily="34" charset="-122"/>
                <a:cs typeface="微软雅黑" pitchFamily="34" charset="-120"/>
              </a:rPr>
              <a:t>根据中心问题关联课本相关知识；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第三</a:t>
            </a:r>
            <a:r>
              <a:rPr lang="en-US" altLang="zh-CN" sz="2000" b="0" i="0" dirty="0">
                <a:solidFill>
                  <a:srgbClr val="000000"/>
                </a:solidFill>
                <a:latin typeface="微软雅黑" pitchFamily="34" charset="0"/>
                <a:ea typeface="微软雅黑" pitchFamily="34" charset="-122"/>
                <a:cs typeface="微软雅黑" pitchFamily="34" charset="-120"/>
              </a:rPr>
              <a:t>，把握设问指向，本题设问指向“论述”“规模化”“海洋强国”“作用”，对“论述</a:t>
            </a:r>
            <a:r>
              <a:rPr lang="en-US" altLang="zh-CN" sz="2000" b="0" i="0">
                <a:solidFill>
                  <a:srgbClr val="000000"/>
                </a:solidFill>
                <a:latin typeface="微软雅黑" pitchFamily="34" charset="0"/>
                <a:ea typeface="微软雅黑" pitchFamily="34" charset="-122"/>
                <a:cs typeface="微软雅黑" pitchFamily="34" charset="-120"/>
              </a:rPr>
              <a:t>”一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词的理解很重要</a:t>
            </a:r>
            <a:r>
              <a:rPr lang="en-US" altLang="zh-CN" sz="2000" b="0" i="0" dirty="0">
                <a:solidFill>
                  <a:srgbClr val="000000"/>
                </a:solidFill>
                <a:latin typeface="微软雅黑" pitchFamily="34" charset="0"/>
                <a:ea typeface="微软雅黑" pitchFamily="34" charset="-122"/>
                <a:cs typeface="微软雅黑" pitchFamily="34" charset="-120"/>
              </a:rPr>
              <a:t>，决定了得分点的构成，“论述”包括论点和论据两个方面；第四</a:t>
            </a:r>
            <a:r>
              <a:rPr lang="en-US" altLang="zh-CN" sz="2000" b="0" i="0">
                <a:solidFill>
                  <a:srgbClr val="000000"/>
                </a:solidFill>
                <a:latin typeface="微软雅黑" pitchFamily="34" charset="0"/>
                <a:ea typeface="微软雅黑" pitchFamily="34" charset="-122"/>
                <a:cs typeface="微软雅黑" pitchFamily="34" charset="-120"/>
              </a:rPr>
              <a:t>，尽量做到言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简意赅</a:t>
            </a:r>
            <a:r>
              <a:rPr lang="en-US" altLang="zh-CN" sz="2000" b="0" i="0" dirty="0">
                <a:solidFill>
                  <a:srgbClr val="000000"/>
                </a:solidFill>
                <a:latin typeface="微软雅黑" pitchFamily="34" charset="0"/>
                <a:ea typeface="微软雅黑" pitchFamily="34" charset="-122"/>
                <a:cs typeface="微软雅黑" pitchFamily="34" charset="-120"/>
              </a:rPr>
              <a:t>；第五，注意设问的隐性指向，情境所给区域为我国南海</a:t>
            </a:r>
            <a:r>
              <a:rPr lang="en-US" altLang="zh-CN" sz="2000" b="0" i="0">
                <a:solidFill>
                  <a:srgbClr val="000000"/>
                </a:solidFill>
                <a:latin typeface="微软雅黑" pitchFamily="34" charset="0"/>
                <a:ea typeface="微软雅黑" pitchFamily="34" charset="-122"/>
                <a:cs typeface="微软雅黑" pitchFamily="34" charset="-120"/>
              </a:rPr>
              <a:t>，应强调此处开发有利于我国积</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极行使海洋国土空间的合法权益</a:t>
            </a:r>
            <a:r>
              <a:rPr lang="en-US" altLang="zh-CN" sz="2000" b="0" i="0" dirty="0">
                <a:solidFill>
                  <a:srgbClr val="000000"/>
                </a:solidFill>
                <a:latin typeface="微软雅黑" pitchFamily="34" charset="0"/>
                <a:ea typeface="微软雅黑" pitchFamily="34" charset="-122"/>
                <a:cs typeface="微软雅黑" pitchFamily="34" charset="-120"/>
              </a:rPr>
              <a:t>，保障我国国土空间安全。</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9.xml><?xml version="1.0" encoding="utf-8"?>
<p:sld xmlns:a="http://schemas.openxmlformats.org/drawingml/2006/main" xmlns:r="http://schemas.openxmlformats.org/officeDocument/2006/relationships" xmlns:p="http://schemas.openxmlformats.org/presentationml/2006/main">
  <p:cSld name="Slide 52&amp;si=52">
    <p:spTree>
      <p:nvGrpSpPr>
        <p:cNvPr id="1" name=""/>
        <p:cNvGrpSpPr/>
        <p:nvPr/>
      </p:nvGrpSpPr>
      <p:grpSpPr>
        <a:xfrm>
          <a:off x="0" y="0"/>
          <a:ext cx="0" cy="0"/>
          <a:chOff x="0" y="0"/>
          <a:chExt cx="0" cy="0"/>
        </a:xfrm>
      </p:grpSpPr>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5_AS.4_2#ee20e278a?vop=1&amp;pid=f8cab6bbd&amp;color=0,0,0&amp;mp=1&amp;vtp=1&amp;bt=1&amp;bbb=1&amp;hb=1"/>
          <p:cNvSpPr/>
          <p:nvPr/>
        </p:nvSpPr>
        <p:spPr>
          <a:xfrm>
            <a:off x="722376" y="1005840"/>
            <a:ext cx="10753344" cy="13261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【知识总结】</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影响耕地面积变化的因素</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耕地面积减少的影响因素主要有城镇化的发展</a:t>
            </a:r>
            <a:r>
              <a:rPr lang="en-US" altLang="zh-CN" sz="2000" b="0" i="0" dirty="0">
                <a:solidFill>
                  <a:srgbClr val="000000"/>
                </a:solidFill>
                <a:latin typeface="微软雅黑" pitchFamily="34" charset="0"/>
                <a:ea typeface="微软雅黑" pitchFamily="34" charset="-122"/>
                <a:cs typeface="微软雅黑" pitchFamily="34" charset="-120"/>
              </a:rPr>
              <a:t>、生态退耕、农村人口结构变化、自然灾害等</a:t>
            </a:r>
            <a:r>
              <a:rPr lang="en-US" altLang="zh-CN" sz="2000" b="0" i="0">
                <a:solidFill>
                  <a:srgbClr val="000000"/>
                </a:solidFill>
                <a:latin typeface="微软雅黑" pitchFamily="34" charset="0"/>
                <a:ea typeface="微软雅黑" pitchFamily="34" charset="-122"/>
                <a:cs typeface="微软雅黑" pitchFamily="34" charset="-120"/>
              </a:rPr>
              <a:t>；耕</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地面积增加的影响因素主要有农田水利设施建设增加可灌溉土地</a:t>
            </a:r>
            <a:r>
              <a:rPr lang="en-US" altLang="zh-CN" sz="2000" b="0" i="0" dirty="0">
                <a:solidFill>
                  <a:srgbClr val="000000"/>
                </a:solidFill>
                <a:latin typeface="微软雅黑" pitchFamily="34" charset="0"/>
                <a:ea typeface="微软雅黑" pitchFamily="34" charset="-122"/>
                <a:cs typeface="微软雅黑" pitchFamily="34" charset="-120"/>
              </a:rPr>
              <a:t>、土地流转与整合等。</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5_BD.5_1#9bc3be5b3?pid=f8cab6bbd&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2.为保障我国粮食安全和生态安全，</a:t>
            </a:r>
            <a:r>
              <a:rPr lang="en-US" altLang="zh-CN" sz="2000" b="0" i="0">
                <a:solidFill>
                  <a:srgbClr val="000000"/>
                </a:solidFill>
                <a:latin typeface="微软雅黑" pitchFamily="34" charset="0"/>
                <a:ea typeface="微软雅黑" pitchFamily="34" charset="-122"/>
                <a:cs typeface="微软雅黑" pitchFamily="34" charset="-120"/>
              </a:rPr>
              <a:t>符合因地施策的是(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6_1#9bc3be5b3.bracket?pid=f8cab6bbd&amp;color=0,0,0&amp;vpa=2&amp;vtp=1"/>
          <p:cNvSpPr/>
          <p:nvPr/>
        </p:nvSpPr>
        <p:spPr>
          <a:xfrm>
            <a:off x="6962839"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5_2#9bc3be5b3.choices?pid=f8cab6bbd&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A.东南地区严格保护耕地</a:t>
            </a:r>
            <a:r>
              <a:rPr lang="en-US" altLang="zh-CN" sz="2000" b="0" i="0">
                <a:solidFill>
                  <a:srgbClr val="000000"/>
                </a:solidFill>
                <a:latin typeface="微软雅黑" pitchFamily="34" charset="0"/>
                <a:ea typeface="微软雅黑" pitchFamily="34" charset="-122"/>
                <a:cs typeface="微软雅黑" pitchFamily="34" charset="-120"/>
              </a:rPr>
              <a:t>，复垦城镇建设用地</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.西北地区积极开采地下水，增加可灌溉面积</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.东北地区加大湿地开发力度</a:t>
            </a:r>
            <a:r>
              <a:rPr lang="en-US" altLang="zh-CN" sz="2000" b="0" i="0">
                <a:solidFill>
                  <a:srgbClr val="000000"/>
                </a:solidFill>
                <a:latin typeface="微软雅黑" pitchFamily="34" charset="0"/>
                <a:ea typeface="微软雅黑" pitchFamily="34" charset="-122"/>
                <a:cs typeface="微软雅黑" pitchFamily="34" charset="-120"/>
              </a:rPr>
              <a:t>，增加耕地供给</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.西南地区鼓励撂荒地复垦，遏制耕地非粮化</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5_AS.7_1#9bc3be5b3?vop=1&amp;pid=f8cab6bbd&amp;color=0,0,0&amp;vtp=1&amp;bt=1&amp;bbb=1&amp;hb=1"/>
          <p:cNvSpPr/>
          <p:nvPr/>
        </p:nvSpPr>
        <p:spPr>
          <a:xfrm>
            <a:off x="722376" y="1005840"/>
            <a:ext cx="10753344" cy="31549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本题考查耕地资源、生态安全与国家安全。图中显示东南地区耕地面积在减少</a:t>
            </a:r>
            <a:r>
              <a:rPr lang="en-US" altLang="zh-CN" sz="2000" b="0" i="0">
                <a:solidFill>
                  <a:srgbClr val="000000"/>
                </a:solidFill>
                <a:latin typeface="微软雅黑" pitchFamily="34" charset="0"/>
                <a:ea typeface="微软雅黑" pitchFamily="34" charset="-122"/>
                <a:cs typeface="微软雅黑" pitchFamily="34" charset="-120"/>
              </a:rPr>
              <a:t>，所以应严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格保护耕地</a:t>
            </a:r>
            <a:r>
              <a:rPr lang="en-US" altLang="zh-CN" sz="2000" b="0" i="0" dirty="0">
                <a:solidFill>
                  <a:srgbClr val="000000"/>
                </a:solidFill>
                <a:latin typeface="微软雅黑" pitchFamily="34" charset="0"/>
                <a:ea typeface="微软雅黑" pitchFamily="34" charset="-122"/>
                <a:cs typeface="微软雅黑" pitchFamily="34" charset="-120"/>
              </a:rPr>
              <a:t>，但东南地区人口多、城镇多，复垦城镇建设用地不现实，A错误</a:t>
            </a:r>
            <a:r>
              <a:rPr lang="en-US" altLang="zh-CN" sz="2000" b="0" i="0">
                <a:solidFill>
                  <a:srgbClr val="000000"/>
                </a:solidFill>
                <a:latin typeface="微软雅黑" pitchFamily="34" charset="0"/>
                <a:ea typeface="微软雅黑" pitchFamily="34" charset="-122"/>
                <a:cs typeface="微软雅黑" pitchFamily="34" charset="-120"/>
              </a:rPr>
              <a:t>；西北地区气候干</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旱</a:t>
            </a:r>
            <a:r>
              <a:rPr lang="en-US" altLang="zh-CN" sz="2000" b="0" i="0" dirty="0">
                <a:solidFill>
                  <a:srgbClr val="000000"/>
                </a:solidFill>
                <a:latin typeface="微软雅黑" pitchFamily="34" charset="0"/>
                <a:ea typeface="微软雅黑" pitchFamily="34" charset="-122"/>
                <a:cs typeface="微软雅黑" pitchFamily="34" charset="-120"/>
              </a:rPr>
              <a:t>，增加灌溉面积可以提高粮食产量，利于我国粮食安全，但积极开采地下水</a:t>
            </a:r>
            <a:r>
              <a:rPr lang="en-US" altLang="zh-CN" sz="2000" b="0" i="0">
                <a:solidFill>
                  <a:srgbClr val="000000"/>
                </a:solidFill>
                <a:latin typeface="微软雅黑" pitchFamily="34" charset="0"/>
                <a:ea typeface="微软雅黑" pitchFamily="34" charset="-122"/>
                <a:cs typeface="微软雅黑" pitchFamily="34" charset="-120"/>
              </a:rPr>
              <a:t>、不合理灌溉容易</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产生地面沉降</a:t>
            </a:r>
            <a:r>
              <a:rPr lang="en-US" altLang="zh-CN" sz="2000" b="0" i="0" dirty="0">
                <a:solidFill>
                  <a:srgbClr val="000000"/>
                </a:solidFill>
                <a:latin typeface="微软雅黑" pitchFamily="34" charset="0"/>
                <a:ea typeface="微软雅黑" pitchFamily="34" charset="-122"/>
                <a:cs typeface="微软雅黑" pitchFamily="34" charset="-120"/>
              </a:rPr>
              <a:t>、次生盐碱化等生态问题，B错误</a:t>
            </a:r>
            <a:r>
              <a:rPr lang="en-US" altLang="zh-CN" sz="2000" b="0" i="0">
                <a:solidFill>
                  <a:srgbClr val="000000"/>
                </a:solidFill>
                <a:latin typeface="微软雅黑" pitchFamily="34" charset="0"/>
                <a:ea typeface="微软雅黑" pitchFamily="34" charset="-122"/>
                <a:cs typeface="微软雅黑" pitchFamily="34" charset="-120"/>
              </a:rPr>
              <a:t>；东北地区加大湿地开发力度会严重破坏湿地的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生态作用</a:t>
            </a:r>
            <a:r>
              <a:rPr lang="en-US" altLang="zh-CN" sz="2000" b="0" i="0" dirty="0">
                <a:solidFill>
                  <a:srgbClr val="000000"/>
                </a:solidFill>
                <a:latin typeface="微软雅黑" pitchFamily="34" charset="0"/>
                <a:ea typeface="微软雅黑" pitchFamily="34" charset="-122"/>
                <a:cs typeface="微软雅黑" pitchFamily="34" charset="-120"/>
              </a:rPr>
              <a:t>，不利于我国生态安全，C错误；西南地区地形较为崎岖，耕地破碎、面积小</a:t>
            </a:r>
            <a:r>
              <a:rPr lang="en-US" altLang="zh-CN" sz="2000" b="0" i="0">
                <a:solidFill>
                  <a:srgbClr val="000000"/>
                </a:solidFill>
                <a:latin typeface="微软雅黑" pitchFamily="34" charset="0"/>
                <a:ea typeface="微软雅黑" pitchFamily="34" charset="-122"/>
                <a:cs typeface="微软雅黑" pitchFamily="34" charset="-120"/>
              </a:rPr>
              <a:t>，经济效</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益低</a:t>
            </a:r>
            <a:r>
              <a:rPr lang="en-US" altLang="zh-CN" sz="2000" b="0" i="0" dirty="0">
                <a:solidFill>
                  <a:srgbClr val="000000"/>
                </a:solidFill>
                <a:latin typeface="微软雅黑" pitchFamily="34" charset="0"/>
                <a:ea typeface="微软雅黑" pitchFamily="34" charset="-122"/>
                <a:cs typeface="微软雅黑" pitchFamily="34" charset="-120"/>
              </a:rPr>
              <a:t>，人们大多弃耕外出务工或利用耕地种植效益高的经济作物</a:t>
            </a:r>
            <a:r>
              <a:rPr lang="en-US" altLang="zh-CN" sz="2000" b="0" i="0">
                <a:solidFill>
                  <a:srgbClr val="000000"/>
                </a:solidFill>
                <a:latin typeface="微软雅黑" pitchFamily="34" charset="0"/>
                <a:ea typeface="微软雅黑" pitchFamily="34" charset="-122"/>
                <a:cs typeface="微软雅黑" pitchFamily="34" charset="-120"/>
              </a:rPr>
              <a:t>，所以为保障粮食安全和生态安</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全应鼓励撂荒地复垦和遏制耕地非粮化</a:t>
            </a:r>
            <a:r>
              <a:rPr lang="en-US" altLang="zh-CN" sz="2000" b="0" i="0" dirty="0">
                <a:solidFill>
                  <a:srgbClr val="000000"/>
                </a:solidFill>
                <a:latin typeface="微软雅黑" pitchFamily="34" charset="0"/>
                <a:ea typeface="微软雅黑" pitchFamily="34" charset="-122"/>
                <a:cs typeface="微软雅黑"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pic>
        <p:nvPicPr>
          <p:cNvPr id="2" name="QM_4_BD.8_1#684c26195?htil=1&amp;pid=edeae18e8&amp;color=0,0,0&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129209" y="1005840"/>
            <a:ext cx="4233578" cy="1751203"/>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M_4_BD.8_2#684c26195?htil=1&amp;pid=edeae18e8&amp;color=0,0,0&amp;vtp=1&amp;bt=1&amp;bbb=1&amp;hb=1&amp;hs=1"/>
          <p:cNvSpPr/>
          <p:nvPr/>
        </p:nvSpPr>
        <p:spPr>
          <a:xfrm>
            <a:off x="722376" y="1018539"/>
            <a:ext cx="6327648"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[浙江2025年6月·7~8]</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由于锂等矿产资源紧缺</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我国动</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力电池龙头企业采取与国内外企业合资等方式布局产业</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链</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实现生产自主</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可控</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下图为动力电池产业链示意</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图</a:t>
            </a:r>
            <a:r>
              <a:rPr lang="en-US" altLang="zh-CN" sz="2000" b="0" i="0" dirty="0">
                <a:solidFill>
                  <a:srgbClr val="000000"/>
                </a:solidFill>
                <a:latin typeface="Times New Roman" pitchFamily="34" charset="0"/>
                <a:ea typeface="KaiTi" pitchFamily="34" charset="-122"/>
                <a:cs typeface="Times New Roman" pitchFamily="34" charset="-120"/>
              </a:rPr>
              <a:t>。完成下面小题。</a:t>
            </a:r>
            <a:endParaRPr lang="en-US" altLang="zh-CN" sz="2000" dirty="0"/>
          </a:p>
        </p:txBody>
      </p:sp>
      <p:sp>
        <p:nvSpPr>
          <p:cNvPr id="4" name="QC_5_BD.9_1#48a632d64?htil=1&amp;pid=684c26195&amp;color=0,0,0&amp;vtp=1&amp;bbb=1&amp;hs=1"/>
          <p:cNvSpPr/>
          <p:nvPr/>
        </p:nvSpPr>
        <p:spPr>
          <a:xfrm>
            <a:off x="719993" y="2822701"/>
            <a:ext cx="1075201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a:solidFill>
                  <a:srgbClr val="000000"/>
                </a:solidFill>
                <a:latin typeface="微软雅黑" pitchFamily="34" charset="0"/>
                <a:ea typeface="微软雅黑" pitchFamily="34" charset="-122"/>
                <a:cs typeface="微软雅黑" pitchFamily="34" charset="-120"/>
              </a:rPr>
              <a:t>我国动力电池龙头企业产业链布局的主要目的是(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5_AN.10_1#48a632d64.bracket?pid=684c26195&amp;color=0,0,0&amp;vpa=3&amp;vtp=1"/>
          <p:cNvSpPr/>
          <p:nvPr/>
        </p:nvSpPr>
        <p:spPr>
          <a:xfrm>
            <a:off x="6452456" y="2822701"/>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6" name="QC_5_BD.9_2#48a632d64.choices?htil=1&amp;pid=684c26195&amp;color=0,0,0&amp;vtp=1&amp;bbb=1"/>
          <p:cNvSpPr/>
          <p:nvPr/>
        </p:nvSpPr>
        <p:spPr>
          <a:xfrm>
            <a:off x="722376" y="3279901"/>
            <a:ext cx="10753344" cy="405003"/>
          </a:xfrm>
          <a:prstGeom prst="rect">
            <a:avLst/>
          </a:prstGeom>
          <a:noFill/>
          <a:ln/>
        </p:spPr>
        <p:txBody>
          <a:bodyPr wrap="none" lIns="0" tIns="0" rIns="0" bIns="0" rtlCol="0" anchor="t"/>
          <a:lstStyle/>
          <a:p>
            <a:pPr latinLnBrk="1">
              <a:lnSpc>
                <a:spcPts val="3600"/>
              </a:lnSpc>
              <a:tabLst>
                <a:tab pos="2888029" algn="l"/>
                <a:tab pos="5483957" algn="l"/>
                <a:tab pos="8346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.降低矿产原料运费</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B.推动产品多样化</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C.扩大电池生产规模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.保障供应链安全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5_AS.11_1#48a632d64?vop=1&amp;pid=684c26195&amp;color=0,0,0&amp;vtp=1&amp;bt=1&amp;bbb=1&amp;hb=1"/>
          <p:cNvSpPr/>
          <p:nvPr/>
        </p:nvSpPr>
        <p:spPr>
          <a:xfrm>
            <a:off x="722376" y="100584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本题考查工业区位因素及其变化。根据材料可知，此举的核心是为了应对“</a:t>
            </a:r>
            <a:r>
              <a:rPr lang="en-US" altLang="zh-CN" sz="2000" b="0" i="0">
                <a:solidFill>
                  <a:srgbClr val="000000"/>
                </a:solidFill>
                <a:latin typeface="微软雅黑" pitchFamily="34" charset="0"/>
                <a:ea typeface="微软雅黑" pitchFamily="34" charset="-122"/>
                <a:cs typeface="微软雅黑" pitchFamily="34" charset="-120"/>
              </a:rPr>
              <a:t>资源紧缺”。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布局产业链的重点是通过合资等方式控制上游矿产资源</a:t>
            </a:r>
            <a:r>
              <a:rPr lang="en-US" altLang="zh-CN" sz="2000" b="0" i="0" dirty="0">
                <a:solidFill>
                  <a:srgbClr val="000000"/>
                </a:solidFill>
                <a:latin typeface="微软雅黑" pitchFamily="34" charset="0"/>
                <a:ea typeface="微软雅黑" pitchFamily="34" charset="-122"/>
                <a:cs typeface="微软雅黑" pitchFamily="34" charset="-120"/>
              </a:rPr>
              <a:t>，确保原料供应稳定，而非降低运费</a:t>
            </a:r>
            <a:r>
              <a:rPr lang="en-US" altLang="zh-CN" sz="2000" b="0" i="0">
                <a:solidFill>
                  <a:srgbClr val="000000"/>
                </a:solidFill>
                <a:latin typeface="微软雅黑" pitchFamily="34" charset="0"/>
                <a:ea typeface="微软雅黑" pitchFamily="34" charset="-122"/>
                <a:cs typeface="微软雅黑" pitchFamily="34" charset="-120"/>
              </a:rPr>
              <a:t>，A</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错误</a:t>
            </a:r>
            <a:r>
              <a:rPr lang="en-US" altLang="zh-CN" sz="2000" b="0" i="0" dirty="0">
                <a:solidFill>
                  <a:srgbClr val="000000"/>
                </a:solidFill>
                <a:latin typeface="微软雅黑" pitchFamily="34" charset="0"/>
                <a:ea typeface="微软雅黑" pitchFamily="34" charset="-122"/>
                <a:cs typeface="微软雅黑" pitchFamily="34" charset="-120"/>
              </a:rPr>
              <a:t>；该企业行为是为应对“资源紧缺”，保障动力电池生产的原料供给，</a:t>
            </a:r>
            <a:r>
              <a:rPr lang="en-US" altLang="zh-CN" sz="2000" b="0" i="0">
                <a:solidFill>
                  <a:srgbClr val="000000"/>
                </a:solidFill>
                <a:latin typeface="微软雅黑" pitchFamily="34" charset="0"/>
                <a:ea typeface="微软雅黑" pitchFamily="34" charset="-122"/>
                <a:cs typeface="微软雅黑" pitchFamily="34" charset="-120"/>
              </a:rPr>
              <a:t>不是开发新类型产品，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错误；扩大生产规模是产业链布局的结果，而非主要目的，C错误；根据材料可知</a:t>
            </a:r>
            <a:r>
              <a:rPr lang="en-US" altLang="zh-CN" sz="2000" b="0" i="0">
                <a:solidFill>
                  <a:srgbClr val="000000"/>
                </a:solidFill>
                <a:latin typeface="微软雅黑" pitchFamily="34" charset="0"/>
                <a:ea typeface="微软雅黑" pitchFamily="34" charset="-122"/>
                <a:cs typeface="微软雅黑" pitchFamily="34" charset="-120"/>
              </a:rPr>
              <a:t>，应对锂矿等</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资源紧缺和实现生产自主</a:t>
            </a:r>
            <a:r>
              <a:rPr lang="en-US" altLang="zh-CN" sz="2000" b="0" i="0" dirty="0">
                <a:solidFill>
                  <a:srgbClr val="000000"/>
                </a:solidFill>
                <a:latin typeface="微软雅黑" pitchFamily="34" charset="0"/>
                <a:ea typeface="微软雅黑" pitchFamily="34" charset="-122"/>
                <a:cs typeface="微软雅黑" pitchFamily="34" charset="-120"/>
              </a:rPr>
              <a:t>、可控，均指向供应链安全，D正确。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12</TotalTime>
  <Words>2137</Words>
  <Application>Microsoft Office PowerPoint</Application>
  <PresentationFormat>宽屏</PresentationFormat>
  <Paragraphs>353</Paragraphs>
  <Slides>49</Slides>
  <Notes>49</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49</vt:i4>
      </vt:variant>
    </vt:vector>
  </HeadingPairs>
  <TitlesOfParts>
    <vt:vector size="57" baseType="lpstr">
      <vt:lpstr>仿宋</vt:lpstr>
      <vt:lpstr>汉仪舒圆黑简体</vt:lpstr>
      <vt:lpstr>SimHei</vt:lpstr>
      <vt:lpstr>SimSun</vt:lpstr>
      <vt:lpstr>微软雅黑</vt:lpstr>
      <vt:lpstr>Arial</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anlyzong</cp:lastModifiedBy>
  <cp:revision>2</cp:revision>
  <dcterms:created xsi:type="dcterms:W3CDTF">2025-10-22T06:47:11Z</dcterms:created>
  <dcterms:modified xsi:type="dcterms:W3CDTF">2025-10-22T07:24:27Z</dcterms:modified>
  <cp:category/>
  <cp:contentStatus/>
</cp:coreProperties>
</file>