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6" r:id="rId40"/>
    <p:sldId id="297" r:id="rId41"/>
    <p:sldId id="298" r:id="rId42"/>
    <p:sldId id="299" r:id="rId43"/>
    <p:sldId id="300" r:id="rId44"/>
    <p:sldId id="301" r:id="rId45"/>
    <p:sldId id="302" r:id="rId46"/>
    <p:sldId id="303" r:id="rId47"/>
    <p:sldId id="305" r:id="rId48"/>
    <p:sldId id="306"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6147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0dc7c04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2_1#cf4f511f3?pid=f9b7569e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资源整合型矿产资源开发国际合作模式有利于(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cf4f511f3.bracket?pid=f9b7569ec&amp;color=0,0,0&amp;vpa=4&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_2#cf4f511f3.choices?pid=f9b7569e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.加快外方初级产品的输出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.仅中方获取最大经济效益</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C.风险主要由中方自己承担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.研发品质更优的矿产成品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4_1#cf4f511f3?vop=1&amp;pid=f9b7569ec&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本题考查国际合作的意义。据图分析</a:t>
            </a:r>
            <a:r>
              <a:rPr lang="en-US" altLang="zh-CN" sz="2000" b="0" i="0">
                <a:solidFill>
                  <a:srgbClr val="000000"/>
                </a:solidFill>
                <a:latin typeface="微软雅黑" pitchFamily="34" charset="0"/>
                <a:ea typeface="微软雅黑" pitchFamily="34" charset="-122"/>
                <a:cs typeface="微软雅黑" pitchFamily="34" charset="-120"/>
              </a:rPr>
              <a:t>，中方企业和外方企业分别将自己的优势生产要素如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资金</a:t>
            </a:r>
            <a:r>
              <a:rPr lang="en-US" altLang="zh-CN" sz="2000" b="0" i="0" dirty="0">
                <a:solidFill>
                  <a:srgbClr val="000000"/>
                </a:solidFill>
                <a:latin typeface="微软雅黑" pitchFamily="34" charset="0"/>
                <a:ea typeface="微软雅黑" pitchFamily="34" charset="-122"/>
                <a:cs typeface="微软雅黑" pitchFamily="34" charset="-120"/>
              </a:rPr>
              <a:t>、采选技术及矿产资源等输入，可以通过优势资源整合来共同研发市场适应性更强</a:t>
            </a:r>
            <a:r>
              <a:rPr lang="en-US" altLang="zh-CN" sz="2000" b="0" i="0">
                <a:solidFill>
                  <a:srgbClr val="000000"/>
                </a:solidFill>
                <a:latin typeface="微软雅黑" pitchFamily="34" charset="0"/>
                <a:ea typeface="微软雅黑" pitchFamily="34" charset="-122"/>
                <a:cs typeface="微软雅黑" pitchFamily="34" charset="-120"/>
              </a:rPr>
              <a:t>、品质更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优的矿产成品</a:t>
            </a:r>
            <a:r>
              <a:rPr lang="en-US" altLang="zh-CN" sz="2000" b="0" i="0" dirty="0">
                <a:solidFill>
                  <a:srgbClr val="000000"/>
                </a:solidFill>
                <a:latin typeface="微软雅黑" pitchFamily="34" charset="0"/>
                <a:ea typeface="微软雅黑" pitchFamily="34" charset="-122"/>
                <a:cs typeface="微软雅黑" pitchFamily="34" charset="-120"/>
              </a:rPr>
              <a:t>，D正确；结合图示信息可知，输出的是经过深加工的矿产成品，</a:t>
            </a:r>
            <a:r>
              <a:rPr lang="en-US" altLang="zh-CN" sz="2000" b="0" i="0">
                <a:solidFill>
                  <a:srgbClr val="000000"/>
                </a:solidFill>
                <a:latin typeface="微软雅黑" pitchFamily="34" charset="0"/>
                <a:ea typeface="微软雅黑" pitchFamily="34" charset="-122"/>
                <a:cs typeface="微软雅黑" pitchFamily="34" charset="-120"/>
              </a:rPr>
              <a:t>不是初级产品，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错误；通过优势互补、资源整合可以提高资源开发效率，缩短时间</a:t>
            </a:r>
            <a:r>
              <a:rPr lang="en-US" altLang="zh-CN" sz="2000" b="0" i="0">
                <a:solidFill>
                  <a:srgbClr val="000000"/>
                </a:solidFill>
                <a:latin typeface="微软雅黑" pitchFamily="34" charset="0"/>
                <a:ea typeface="微软雅黑" pitchFamily="34" charset="-122"/>
                <a:cs typeface="微软雅黑" pitchFamily="34" charset="-120"/>
              </a:rPr>
              <a:t>，以最小的代价实现中方和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外方经济效益的最大化</a:t>
            </a:r>
            <a:r>
              <a:rPr lang="en-US" altLang="zh-CN" sz="2000" b="0" i="0" dirty="0">
                <a:solidFill>
                  <a:srgbClr val="000000"/>
                </a:solidFill>
                <a:latin typeface="微软雅黑" pitchFamily="34" charset="0"/>
                <a:ea typeface="微软雅黑" pitchFamily="34" charset="-122"/>
                <a:cs typeface="微软雅黑" pitchFamily="34" charset="-120"/>
              </a:rPr>
              <a:t>，B错误；风险由中方和外方共同承担，C错误。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5_1#901a70121?pid=f9b7569ec&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5.环境管理需要加强国际合作，这是大势所趋。</a:t>
            </a:r>
            <a:r>
              <a:rPr lang="en-US" altLang="zh-CN" sz="2000" b="0" i="0">
                <a:solidFill>
                  <a:srgbClr val="000000"/>
                </a:solidFill>
                <a:latin typeface="微软雅黑" pitchFamily="34" charset="0"/>
                <a:ea typeface="微软雅黑" pitchFamily="34" charset="-122"/>
                <a:cs typeface="微软雅黑" pitchFamily="34" charset="-120"/>
              </a:rPr>
              <a:t>下列关于环境管理进行国际合作必要性的叙述，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901a70121.bracket?pid=f9b7569ec&amp;color=0,0,0&amp;vpa=5&amp;vtp=1"/>
          <p:cNvSpPr/>
          <p:nvPr/>
        </p:nvSpPr>
        <p:spPr>
          <a:xfrm>
            <a:off x="2179701" y="144399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_2#901a70121.choices?pid=f9b7569ec&amp;color=0,0,0&amp;vtp=1&amp;bbb=1&amp;hb=1"/>
          <p:cNvSpPr/>
          <p:nvPr/>
        </p:nvSpPr>
        <p:spPr>
          <a:xfrm>
            <a:off x="722376" y="1910714"/>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A.目前重大的环境问题，大多不是一个国家或局部地区造成的，而是多个国家（地区</a:t>
            </a:r>
            <a:r>
              <a:rPr lang="en-US" altLang="zh-CN" sz="2000" b="0" i="0">
                <a:solidFill>
                  <a:srgbClr val="000000"/>
                </a:solidFill>
                <a:latin typeface="微软雅黑" pitchFamily="34" charset="0"/>
                <a:ea typeface="微软雅黑" pitchFamily="34" charset="-122"/>
                <a:cs typeface="微软雅黑" pitchFamily="34" charset="-120"/>
              </a:rPr>
              <a:t>）共同影响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.有些环境问题具有普遍性和共同性，是全球性的环境问题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.某些国家或地区的环境问题具有跨国、跨地区乃至涉及全球的后果</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.根据公平的原则，全球所有国家应承担相同的责任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7_1#901a70121?vop=1&amp;pid=f9b7569ec&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本题考查国际合作的必要性。由所学知识可知，根据公平的原则</a:t>
            </a:r>
            <a:r>
              <a:rPr lang="en-US" altLang="zh-CN" sz="2000" b="0" i="0">
                <a:solidFill>
                  <a:srgbClr val="000000"/>
                </a:solidFill>
                <a:latin typeface="微软雅黑" pitchFamily="34" charset="0"/>
                <a:ea typeface="微软雅黑" pitchFamily="34" charset="-122"/>
                <a:cs typeface="微软雅黑" pitchFamily="34" charset="-120"/>
              </a:rPr>
              <a:t>，造成全球环境污染份额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大的国家</a:t>
            </a:r>
            <a:r>
              <a:rPr lang="en-US" altLang="zh-CN" sz="2000" b="0" i="0" dirty="0">
                <a:solidFill>
                  <a:srgbClr val="000000"/>
                </a:solidFill>
                <a:latin typeface="微软雅黑" pitchFamily="34" charset="0"/>
                <a:ea typeface="微软雅黑" pitchFamily="34" charset="-122"/>
                <a:cs typeface="微软雅黑" pitchFamily="34" charset="-120"/>
              </a:rPr>
              <a:t>，应承担更大的责任，而不是所有国家承担相同责任，故选D。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18_1#406f26654?pid=609bc9b1d&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[安徽阜阳2025高二期中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抗生素是由微生物或高等动植物在生活过程中所产生的具有抗病原体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或其他活性的一类次级代谢产物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大量应用于人类和动物感染性疾病的治疗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并作为生长促进剂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加入饲料中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预防性使用抗生素是典型的滥用抗生素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环境中的抗生素主要来自生产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生活污水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在水环境中大多相对稳定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不易降解</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19_1#a471baec5?pid=406f26654&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我国南方地区河流抗生素污染程度低于北方地区的原因是(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0_1#a471baec5.bracket?pid=406f26654&amp;color=0,0,0&amp;vpa=6&amp;vtp=1"/>
          <p:cNvSpPr/>
          <p:nvPr/>
        </p:nvSpPr>
        <p:spPr>
          <a:xfrm>
            <a:off x="7470839"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9_2#a471baec5.choices?pid=406f26654&amp;color=0,0,0&amp;vtp=1&amp;bbb=1"/>
          <p:cNvSpPr/>
          <p:nvPr/>
        </p:nvSpPr>
        <p:spPr>
          <a:xfrm>
            <a:off x="722376" y="32802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.南方地区抗生素使用数量少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.南方地区湖泊面积大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C.南方地区传播媒介是生物链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.南方地区河流水量大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21_1#a471baec5?vop=1&amp;pid=406f26654&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本题考查环境问题特征。根据材料可知，环境中的抗生素主要来自生产、生活污水</a:t>
            </a:r>
            <a:r>
              <a:rPr lang="en-US" altLang="zh-CN" sz="2000" b="0" i="0">
                <a:solidFill>
                  <a:srgbClr val="000000"/>
                </a:solidFill>
                <a:latin typeface="微软雅黑" pitchFamily="34" charset="0"/>
                <a:ea typeface="微软雅黑" pitchFamily="34" charset="-122"/>
                <a:cs typeface="微软雅黑" pitchFamily="34" charset="-120"/>
              </a:rPr>
              <a:t>，在水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，不易降解，与北方地区相比较，南方地区降水多，河流径流量大</a:t>
            </a:r>
            <a:r>
              <a:rPr lang="en-US" altLang="zh-CN" sz="2000" b="0" i="0">
                <a:solidFill>
                  <a:srgbClr val="000000"/>
                </a:solidFill>
                <a:latin typeface="微软雅黑" pitchFamily="34" charset="0"/>
                <a:ea typeface="微软雅黑" pitchFamily="34" charset="-122"/>
                <a:cs typeface="微软雅黑" pitchFamily="34" charset="-120"/>
              </a:rPr>
              <a:t>，可降低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河流中抗生素的浓度</a:t>
            </a:r>
            <a:r>
              <a:rPr lang="en-US" altLang="zh-CN" sz="2000" b="0" i="0" dirty="0">
                <a:solidFill>
                  <a:srgbClr val="000000"/>
                </a:solidFill>
                <a:latin typeface="微软雅黑" pitchFamily="34" charset="0"/>
                <a:ea typeface="微软雅黑" pitchFamily="34" charset="-122"/>
                <a:cs typeface="微软雅黑" pitchFamily="34" charset="-120"/>
              </a:rPr>
              <a:t>，从而污染程度低于北方地区，D正确；与北方地区比较</a:t>
            </a:r>
            <a:r>
              <a:rPr lang="en-US" altLang="zh-CN" sz="2000" b="0" i="0">
                <a:solidFill>
                  <a:srgbClr val="000000"/>
                </a:solidFill>
                <a:latin typeface="微软雅黑" pitchFamily="34" charset="0"/>
                <a:ea typeface="微软雅黑" pitchFamily="34" charset="-122"/>
                <a:cs typeface="微软雅黑" pitchFamily="34" charset="-120"/>
              </a:rPr>
              <a:t>，南方地区人们使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用抗生素的数量没有明显区别</a:t>
            </a:r>
            <a:r>
              <a:rPr lang="en-US" altLang="zh-CN" sz="2000" b="0" i="0" dirty="0">
                <a:solidFill>
                  <a:srgbClr val="000000"/>
                </a:solidFill>
                <a:latin typeface="微软雅黑" pitchFamily="34" charset="0"/>
                <a:ea typeface="微软雅黑" pitchFamily="34" charset="-122"/>
                <a:cs typeface="微软雅黑" pitchFamily="34" charset="-120"/>
              </a:rPr>
              <a:t>，A错误；南方地区湖泊面积大，对河流污染程度影响小，B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南方地区与北方地区相比</a:t>
            </a:r>
            <a:r>
              <a:rPr lang="en-US" altLang="zh-CN" sz="2000" b="0" i="0" dirty="0">
                <a:solidFill>
                  <a:srgbClr val="000000"/>
                </a:solidFill>
                <a:latin typeface="微软雅黑" pitchFamily="34" charset="0"/>
                <a:ea typeface="微软雅黑" pitchFamily="34" charset="-122"/>
                <a:cs typeface="微软雅黑" pitchFamily="34" charset="-120"/>
              </a:rPr>
              <a:t>，传播媒介没有明显差异，C错误。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2_1#9544897d2?pid=406f2665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预防性使用抗生素(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9544897d2.bracket?pid=406f26654&amp;color=0,0,0&amp;vpa=7&amp;vtp=1"/>
          <p:cNvSpPr/>
          <p:nvPr/>
        </p:nvSpPr>
        <p:spPr>
          <a:xfrm>
            <a:off x="316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2_2#9544897d2.choices?pid=406f2665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.对生态系统不会产生影响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.会威胁人类健康</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C.对人类生命安全没有危害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.会增加土壤肥力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4_1#9544897d2?vop=1&amp;pid=406f26654&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本题考查环境安全。根据材料，预防性使用抗生素是典型的滥用抗生素</a:t>
            </a:r>
            <a:r>
              <a:rPr lang="en-US" altLang="zh-CN" sz="2000" b="0" i="0">
                <a:solidFill>
                  <a:srgbClr val="000000"/>
                </a:solidFill>
                <a:latin typeface="微软雅黑" pitchFamily="34" charset="0"/>
                <a:ea typeface="微软雅黑" pitchFamily="34" charset="-122"/>
                <a:cs typeface="微软雅黑" pitchFamily="34" charset="-120"/>
              </a:rPr>
              <a:t>，抗生素在水环境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中大多相对稳定</a:t>
            </a:r>
            <a:r>
              <a:rPr lang="en-US" altLang="zh-CN" sz="2000" b="0" i="0" dirty="0">
                <a:solidFill>
                  <a:srgbClr val="000000"/>
                </a:solidFill>
                <a:latin typeface="微软雅黑" pitchFamily="34" charset="0"/>
                <a:ea typeface="微软雅黑" pitchFamily="34" charset="-122"/>
                <a:cs typeface="微软雅黑" pitchFamily="34" charset="-120"/>
              </a:rPr>
              <a:t>，不易降解，会导致生态环境破坏，A错误；</a:t>
            </a:r>
            <a:r>
              <a:rPr lang="en-US" altLang="zh-CN" sz="2000" b="0" i="0">
                <a:solidFill>
                  <a:srgbClr val="000000"/>
                </a:solidFill>
                <a:latin typeface="微软雅黑" pitchFamily="34" charset="0"/>
                <a:ea typeface="微软雅黑" pitchFamily="34" charset="-122"/>
                <a:cs typeface="微软雅黑" pitchFamily="34" charset="-120"/>
              </a:rPr>
              <a:t>滥用抗生素会导致耐药菌株出现，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可能威胁人类健康</a:t>
            </a:r>
            <a:r>
              <a:rPr lang="en-US" altLang="zh-CN" sz="2000" b="0" i="0" dirty="0">
                <a:solidFill>
                  <a:srgbClr val="000000"/>
                </a:solidFill>
                <a:latin typeface="微软雅黑" pitchFamily="34" charset="0"/>
                <a:ea typeface="微软雅黑" pitchFamily="34" charset="-122"/>
                <a:cs typeface="微软雅黑" pitchFamily="34" charset="-120"/>
              </a:rPr>
              <a:t>，B正确，C错误；抗生素残留可能抑制土壤微生物活动</a:t>
            </a:r>
            <a:r>
              <a:rPr lang="en-US" altLang="zh-CN" sz="2000" b="0" i="0">
                <a:solidFill>
                  <a:srgbClr val="000000"/>
                </a:solidFill>
                <a:latin typeface="微软雅黑" pitchFamily="34" charset="0"/>
                <a:ea typeface="微软雅黑" pitchFamily="34" charset="-122"/>
                <a:cs typeface="微软雅黑" pitchFamily="34" charset="-120"/>
              </a:rPr>
              <a:t>，反而会破坏土壤生态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a:t>
            </a:r>
            <a:r>
              <a:rPr lang="en-US" altLang="zh-CN" sz="2000" b="0" i="0" dirty="0">
                <a:solidFill>
                  <a:srgbClr val="000000"/>
                </a:solidFill>
                <a:latin typeface="微软雅黑" pitchFamily="34" charset="0"/>
                <a:ea typeface="微软雅黑" pitchFamily="34" charset="-122"/>
                <a:cs typeface="微软雅黑" pitchFamily="34" charset="-120"/>
              </a:rPr>
              <a:t>，降低土壤肥力，D错误。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4_BD.25_1#6f6b4dfce?pid=609bc9b1d&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[湖北襄阳2025高二月考]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印度尼西亚的巴厘岛北部沿岸附近海域曾拥有大量优良珊瑚礁群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随着旅游业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养殖业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捕鱼业发展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以及受厄尔尼诺现象的影响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相关海域珊瑚及珊瑚礁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生物种类明显减少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数量降低</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中国企业投资控股的印度尼西亚巴厘岛电厂联合印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度尼西亚环保机构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美丽绿色地球基金会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共同成立巴厘岛电厂珊瑚研究及恢复中心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对巴厘岛</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北部相关海域珊瑚进行跟踪分析和研究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探索保护珊瑚的方案</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6_1#31b7c41c2?pid=6f6b4dfce&amp;color=0,0,0&amp;vtp=1&amp;bt=1&amp;bbb=1">
            <a:extLst>
              <a:ext uri="{FF2B5EF4-FFF2-40B4-BE49-F238E27FC236}">
                <a16:creationId xmlns:a16="http://schemas.microsoft.com/office/drawing/2014/main" id="{BED4054B-AA31-AF44-0BCF-45A9A8ABD7C6}"/>
              </a:ext>
            </a:extLst>
          </p:cNvPr>
          <p:cNvSpPr/>
          <p:nvPr/>
        </p:nvSpPr>
        <p:spPr>
          <a:xfrm>
            <a:off x="722376" y="32746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8.巴厘岛电厂珊瑚研究及恢复中心的成立，</a:t>
            </a:r>
            <a:r>
              <a:rPr lang="en-US" altLang="zh-CN" sz="2000" b="0" i="0">
                <a:solidFill>
                  <a:srgbClr val="000000"/>
                </a:solidFill>
                <a:latin typeface="微软雅黑" pitchFamily="34" charset="0"/>
                <a:ea typeface="微软雅黑" pitchFamily="34" charset="-122"/>
                <a:cs typeface="微软雅黑" pitchFamily="34" charset="-120"/>
              </a:rPr>
              <a:t>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7_1#31b7c41c2.bracket?pid=6f6b4dfce&amp;color=0,0,0&amp;vpa=8&amp;vtp=1">
            <a:extLst>
              <a:ext uri="{FF2B5EF4-FFF2-40B4-BE49-F238E27FC236}">
                <a16:creationId xmlns:a16="http://schemas.microsoft.com/office/drawing/2014/main" id="{5CC380B5-4418-6E92-BA98-411ECBB64284}"/>
              </a:ext>
            </a:extLst>
          </p:cNvPr>
          <p:cNvSpPr/>
          <p:nvPr/>
        </p:nvSpPr>
        <p:spPr>
          <a:xfrm>
            <a:off x="6467539" y="327469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6_2#31b7c41c2.choices?pid=6f6b4dfce&amp;color=0,0,0&amp;vtp=1&amp;bbb=1">
            <a:extLst>
              <a:ext uri="{FF2B5EF4-FFF2-40B4-BE49-F238E27FC236}">
                <a16:creationId xmlns:a16="http://schemas.microsoft.com/office/drawing/2014/main" id="{2A60A49A-E42F-151B-8705-ABE38C92AAA4}"/>
              </a:ext>
            </a:extLst>
          </p:cNvPr>
          <p:cNvSpPr/>
          <p:nvPr/>
        </p:nvSpPr>
        <p:spPr>
          <a:xfrm>
            <a:off x="722376" y="3735197"/>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.提高珊瑚覆盖率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B.丰富鱼类品种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C.提高森林覆盖率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.降低海水盐度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8_1#31b7c41c2?vop=1&amp;pid=6f6b4dfce&amp;color=0,0,0&amp;vtp=1&amp;bt=1&amp;bbb=1&amp;hb=1"/>
          <p:cNvSpPr/>
          <p:nvPr/>
        </p:nvSpPr>
        <p:spPr>
          <a:xfrm>
            <a:off x="722376" y="1005840"/>
            <a:ext cx="10753344" cy="31676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本题考查环境治理的意义。根据材料“成立巴厘岛电厂珊瑚研究及恢复中心</a:t>
            </a:r>
            <a:r>
              <a:rPr lang="en-US" altLang="zh-CN" sz="2000" b="0" i="0">
                <a:solidFill>
                  <a:srgbClr val="000000"/>
                </a:solidFill>
                <a:latin typeface="微软雅黑" pitchFamily="34" charset="0"/>
                <a:ea typeface="微软雅黑" pitchFamily="34" charset="-122"/>
                <a:cs typeface="微软雅黑" pitchFamily="34" charset="-120"/>
              </a:rPr>
              <a:t>，对巴厘岛北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部相关海域珊瑚进行跟踪分析和研究</a:t>
            </a:r>
            <a:r>
              <a:rPr lang="en-US" altLang="zh-CN" sz="2000" b="0" i="0" dirty="0">
                <a:solidFill>
                  <a:srgbClr val="000000"/>
                </a:solidFill>
                <a:latin typeface="微软雅黑" pitchFamily="34" charset="0"/>
                <a:ea typeface="微软雅黑" pitchFamily="34" charset="-122"/>
                <a:cs typeface="微软雅黑" pitchFamily="34" charset="-120"/>
              </a:rPr>
              <a:t>，探索保护珊瑚的方案”可知</a:t>
            </a:r>
            <a:r>
              <a:rPr lang="en-US" altLang="zh-CN" sz="2000" b="0" i="0">
                <a:solidFill>
                  <a:srgbClr val="000000"/>
                </a:solidFill>
                <a:latin typeface="微软雅黑" pitchFamily="34" charset="0"/>
                <a:ea typeface="微软雅黑" pitchFamily="34" charset="-122"/>
                <a:cs typeface="微软雅黑" pitchFamily="34" charset="-120"/>
              </a:rPr>
              <a:t>，巴厘岛电厂珊瑚研究及恢复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中心的成立</a:t>
            </a:r>
            <a:r>
              <a:rPr lang="en-US" altLang="zh-CN" sz="2000" b="0" i="0" dirty="0">
                <a:solidFill>
                  <a:srgbClr val="000000"/>
                </a:solidFill>
                <a:latin typeface="微软雅黑" pitchFamily="34" charset="0"/>
                <a:ea typeface="微软雅黑" pitchFamily="34" charset="-122"/>
                <a:cs typeface="微软雅黑" pitchFamily="34" charset="-120"/>
              </a:rPr>
              <a:t>，有利于保护珊瑚，从而提高珊瑚覆盖率，A正确；对丰富鱼类品种影响不大，B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珊瑚位于海洋</a:t>
            </a:r>
            <a:r>
              <a:rPr lang="en-US" altLang="zh-CN" sz="2000" b="0" i="0" dirty="0">
                <a:solidFill>
                  <a:srgbClr val="000000"/>
                </a:solidFill>
                <a:latin typeface="微软雅黑" pitchFamily="34" charset="0"/>
                <a:ea typeface="微软雅黑" pitchFamily="34" charset="-122"/>
                <a:cs typeface="微软雅黑" pitchFamily="34" charset="-120"/>
              </a:rPr>
              <a:t>，对提高森林覆盖率没有影响，不能改变海水盐度，C、D错误。</a:t>
            </a:r>
            <a:endParaRPr lang="en-US" altLang="zh-CN" sz="22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本题易错选B项，“丰富鱼类品种”是珊瑚恢复可能带来的间接效果</a:t>
            </a:r>
            <a:r>
              <a:rPr lang="en-US" altLang="zh-CN" sz="2000" b="0" i="0">
                <a:solidFill>
                  <a:srgbClr val="000000"/>
                </a:solidFill>
                <a:latin typeface="微软雅黑" pitchFamily="34" charset="0"/>
                <a:ea typeface="微软雅黑" pitchFamily="34" charset="-122"/>
                <a:cs typeface="微软雅黑" pitchFamily="34" charset="-120"/>
              </a:rPr>
              <a:t>，而非该中心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成立的直接作用</a:t>
            </a:r>
            <a:r>
              <a:rPr lang="en-US" altLang="zh-CN" sz="2000" b="0" i="0" dirty="0">
                <a:solidFill>
                  <a:srgbClr val="000000"/>
                </a:solidFill>
                <a:latin typeface="微软雅黑" pitchFamily="34" charset="0"/>
                <a:ea typeface="微软雅黑" pitchFamily="34" charset="-122"/>
                <a:cs typeface="微软雅黑" pitchFamily="34" charset="-120"/>
              </a:rPr>
              <a:t>。此题需要抓住“珊瑚研究及恢复中心”的核心定位</a:t>
            </a:r>
            <a:r>
              <a:rPr lang="en-US" altLang="zh-CN" sz="2000" b="0" i="0">
                <a:solidFill>
                  <a:srgbClr val="000000"/>
                </a:solidFill>
                <a:latin typeface="微软雅黑" pitchFamily="34" charset="0"/>
                <a:ea typeface="微软雅黑" pitchFamily="34" charset="-122"/>
                <a:cs typeface="微软雅黑" pitchFamily="34" charset="-120"/>
              </a:rPr>
              <a:t>——直接针对珊瑚开展研究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与恢复工作进行分析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09bc9b1d.fixed?pid=0dc7c04ed&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609bc9b1d.fixed?pid=0dc7c04e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第二单元综合训练</a:t>
            </a:r>
            <a:endParaRPr lang="en-US" altLang="zh-CN" sz="4400" dirty="0"/>
          </a:p>
        </p:txBody>
      </p:sp>
      <p:pic>
        <p:nvPicPr>
          <p:cNvPr id="4" name="C_3#609bc9b1d.fixed?pid=0dc7c04e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09bc9b1d.fixed?pid=0dc7c04ed&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9_1#e83a29942?pid=6f6b4dfc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中国企业助力巴厘岛珊瑚保护体现了中国企业(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e83a29942.bracket?pid=6f6b4dfce&amp;color=0,0,0&amp;vpa=9&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9_2#e83a29942.choices?pid=6f6b4dfc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.改善当地基础设施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B.高度重视科技创新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C.积极履行社会责任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.推动经济水平提升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1_1#e83a29942?vop=1&amp;pid=6f6b4dfce&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本题考查国际合作与环境治理措施。中国企业积极参与珊瑚保护</a:t>
            </a:r>
            <a:r>
              <a:rPr lang="en-US" altLang="zh-CN" sz="2000" b="0" i="0">
                <a:solidFill>
                  <a:srgbClr val="000000"/>
                </a:solidFill>
                <a:latin typeface="微软雅黑" pitchFamily="34" charset="0"/>
                <a:ea typeface="微软雅黑" pitchFamily="34" charset="-122"/>
                <a:cs typeface="微软雅黑" pitchFamily="34" charset="-120"/>
              </a:rPr>
              <a:t>，体现了中国企业的社会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责任感</a:t>
            </a:r>
            <a:r>
              <a:rPr lang="en-US" altLang="zh-CN" sz="2000" b="0" i="0" dirty="0">
                <a:solidFill>
                  <a:srgbClr val="000000"/>
                </a:solidFill>
                <a:latin typeface="微软雅黑" pitchFamily="34" charset="0"/>
                <a:ea typeface="微软雅黑" pitchFamily="34" charset="-122"/>
                <a:cs typeface="微软雅黑" pitchFamily="34" charset="-120"/>
              </a:rPr>
              <a:t>，积极地履行社会责任，C正确；不能明显改善基础设施，A错误</a:t>
            </a:r>
            <a:r>
              <a:rPr lang="en-US" altLang="zh-CN" sz="2000" b="0" i="0">
                <a:solidFill>
                  <a:srgbClr val="000000"/>
                </a:solidFill>
                <a:latin typeface="微软雅黑" pitchFamily="34" charset="0"/>
                <a:ea typeface="微软雅黑" pitchFamily="34" charset="-122"/>
                <a:cs typeface="微软雅黑" pitchFamily="34" charset="-120"/>
              </a:rPr>
              <a:t>；中国企业助力巴厘岛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珊瑚保护并不是科技创新</a:t>
            </a:r>
            <a:r>
              <a:rPr lang="en-US" altLang="zh-CN" sz="2000" b="0" i="0" dirty="0">
                <a:solidFill>
                  <a:srgbClr val="000000"/>
                </a:solidFill>
                <a:latin typeface="微软雅黑" pitchFamily="34" charset="0"/>
                <a:ea typeface="微软雅黑" pitchFamily="34" charset="-122"/>
                <a:cs typeface="微软雅黑" pitchFamily="34" charset="-120"/>
              </a:rPr>
              <a:t>，B错误；珊瑚保护对提升经济水平影响不大，D错误。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M_4_BD.32_1#58ab47547?htil=2&amp;pid=609bc9b1d&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29016" y="1060704"/>
            <a:ext cx="332841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2_2#58ab47547?htil=2&amp;pid=609bc9b1d&amp;color=0,0,0&amp;vtp=1&amp;bt=1&amp;bbb=1&amp;hb=1&amp;hs=1"/>
          <p:cNvSpPr/>
          <p:nvPr/>
        </p:nvSpPr>
        <p:spPr>
          <a:xfrm>
            <a:off x="722376" y="1005840"/>
            <a:ext cx="7296912"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我国宣布正式设立三江源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大熊猫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东北虎豹</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海南热带雨林和武夷山等第一批国家公园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海南热带雨林国家公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园位于海南岛中部山区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总面积</a:t>
            </a:r>
            <a:r>
              <a:rPr lang="en-US" altLang="zh-CN" sz="2000" b="0" i="0" dirty="0">
                <a:solidFill>
                  <a:srgbClr val="000000"/>
                </a:solidFill>
                <a:latin typeface="Times New Roman" pitchFamily="34" charset="0"/>
                <a:ea typeface="KaiTi" pitchFamily="34" charset="-122"/>
                <a:cs typeface="Times New Roman" pitchFamily="34" charset="-120"/>
              </a:rPr>
              <a:t>4400</a:t>
            </a:r>
            <a:r>
              <a:rPr lang="en-US" altLang="zh-CN" sz="2000" b="0" i="0" dirty="0">
                <a:solidFill>
                  <a:srgbClr val="000000"/>
                </a:solidFill>
                <a:latin typeface="微软雅黑" pitchFamily="34" charset="0"/>
                <a:ea typeface="楷体" pitchFamily="34" charset="-122"/>
                <a:cs typeface="微软雅黑" pitchFamily="34" charset="-120"/>
              </a:rPr>
              <a:t>余平方千米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约占海南岛陆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域面积的</a:t>
            </a:r>
            <a:r>
              <a:rPr lang="en-US" altLang="zh-CN" sz="2000" b="0" i="0" dirty="0">
                <a:solidFill>
                  <a:srgbClr val="000000"/>
                </a:solidFill>
                <a:latin typeface="Times New Roman" pitchFamily="34" charset="0"/>
                <a:ea typeface="KaiTi" pitchFamily="34" charset="-122"/>
                <a:cs typeface="Times New Roman" pitchFamily="34" charset="-120"/>
              </a:rPr>
              <a:t>1/7。</a:t>
            </a:r>
            <a:r>
              <a:rPr lang="en-US" altLang="zh-CN" sz="2000" b="0" i="0" dirty="0">
                <a:solidFill>
                  <a:srgbClr val="000000"/>
                </a:solidFill>
                <a:latin typeface="微软雅黑" pitchFamily="34" charset="0"/>
                <a:ea typeface="楷体" pitchFamily="34" charset="-122"/>
                <a:cs typeface="微软雅黑" pitchFamily="34" charset="-120"/>
              </a:rPr>
              <a:t>公园涵盖包括霸王岭在内的</a:t>
            </a:r>
            <a:r>
              <a:rPr lang="en-US" altLang="zh-CN" sz="2000" b="0" i="0">
                <a:solidFill>
                  <a:srgbClr val="000000"/>
                </a:solidFill>
                <a:latin typeface="Times New Roman" pitchFamily="34" charset="0"/>
                <a:ea typeface="KaiTi" pitchFamily="34" charset="-122"/>
                <a:cs typeface="Times New Roman" pitchFamily="34" charset="-120"/>
              </a:rPr>
              <a:t>5</a:t>
            </a:r>
            <a:r>
              <a:rPr lang="en-US" altLang="zh-CN" sz="2000" b="0" i="0">
                <a:solidFill>
                  <a:srgbClr val="000000"/>
                </a:solidFill>
                <a:latin typeface="微软雅黑" pitchFamily="34" charset="0"/>
                <a:ea typeface="楷体" pitchFamily="34" charset="-122"/>
                <a:cs typeface="微软雅黑" pitchFamily="34" charset="-120"/>
              </a:rPr>
              <a:t>个国家级自然保护区</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片区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霸王岭片区地理经纬度范围为北纬</a:t>
            </a:r>
            <a:r>
              <a:rPr lang="en-US" altLang="zh-CN" sz="2000" b="0" i="0" dirty="0">
                <a:solidFill>
                  <a:srgbClr val="000000"/>
                </a:solidFill>
                <a:latin typeface="Times New Roman" pitchFamily="34" charset="0"/>
                <a:ea typeface="KaiTi" pitchFamily="34" charset="-122"/>
                <a:cs typeface="Times New Roman" pitchFamily="34" charset="-120"/>
              </a:rPr>
              <a:t>18°48′~</a:t>
            </a:r>
            <a:r>
              <a:rPr lang="en-US" altLang="zh-CN" sz="2000" b="0" i="0">
                <a:solidFill>
                  <a:srgbClr val="000000"/>
                </a:solidFill>
                <a:latin typeface="Times New Roman" pitchFamily="34" charset="0"/>
                <a:ea typeface="KaiTi" pitchFamily="34" charset="-122"/>
                <a:cs typeface="Times New Roman" pitchFamily="34" charset="-120"/>
              </a:rPr>
              <a:t>19°12′，</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东经</a:t>
            </a:r>
            <a:r>
              <a:rPr lang="en-US" altLang="zh-CN" sz="2000" b="0" i="0" dirty="0">
                <a:solidFill>
                  <a:srgbClr val="000000"/>
                </a:solidFill>
                <a:latin typeface="Times New Roman" pitchFamily="34" charset="0"/>
                <a:ea typeface="KaiTi" pitchFamily="34" charset="-122"/>
                <a:cs typeface="Times New Roman" pitchFamily="34" charset="-120"/>
              </a:rPr>
              <a:t>108°55′~109°17′，</a:t>
            </a:r>
            <a:r>
              <a:rPr lang="en-US" altLang="zh-CN" sz="2000" b="0" i="0" dirty="0">
                <a:solidFill>
                  <a:srgbClr val="000000"/>
                </a:solidFill>
                <a:latin typeface="微软雅黑" pitchFamily="34" charset="0"/>
                <a:ea typeface="楷体" pitchFamily="34" charset="-122"/>
                <a:cs typeface="微软雅黑" pitchFamily="34" charset="-120"/>
              </a:rPr>
              <a:t>保护对象是海南长臂猿及其栖息地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a:t>
            </a:r>
            <a:endParaRPr lang="en-US" altLang="zh-CN" sz="2000" dirty="0"/>
          </a:p>
        </p:txBody>
      </p:sp>
      <p:sp>
        <p:nvSpPr>
          <p:cNvPr id="4" name="QM_4_BD.32_2#58ab47547?htil=2&amp;pid=609bc9b1d&amp;color=0,0,0&amp;vtp=1&amp;bt=1&amp;bbb=1&amp;hb=1&amp;hs=1">
            <a:extLst>
              <a:ext uri="{FF2B5EF4-FFF2-40B4-BE49-F238E27FC236}">
                <a16:creationId xmlns:a16="http://schemas.microsoft.com/office/drawing/2014/main" id="{33C9836E-498C-6764-D8BA-722DCD823A38}"/>
              </a:ext>
            </a:extLst>
          </p:cNvPr>
          <p:cNvSpPr/>
          <p:nvPr/>
        </p:nvSpPr>
        <p:spPr>
          <a:xfrm>
            <a:off x="722376" y="3737483"/>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集自然保护与管理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宣传教育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科学研究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生态旅游等功能为一体的自然保护区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下图为该片区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3_1#9ff3ce85b?pid=58ab4754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设立海南热带雨林国家公园的原因有(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9ff3ce85b.bracket?pid=58ab47547&amp;color=0,0,0&amp;vpa=10&amp;vtp=1"/>
          <p:cNvSpPr/>
          <p:nvPr/>
        </p:nvSpPr>
        <p:spPr>
          <a:xfrm>
            <a:off x="534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3_2#9ff3ce85b?pid=58ab4754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102957" algn="l"/>
              </a:tabLst>
            </a:pPr>
            <a:r>
              <a:rPr lang="en-US" altLang="zh-CN" sz="2000" b="0" i="0">
                <a:solidFill>
                  <a:srgbClr val="000000"/>
                </a:solidFill>
                <a:latin typeface="微软雅黑" pitchFamily="34" charset="0"/>
                <a:ea typeface="微软雅黑" pitchFamily="34" charset="-122"/>
                <a:cs typeface="微软雅黑" pitchFamily="34" charset="-120"/>
              </a:rPr>
              <a:t>①有利于维护国家安全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②禁止一切人类的干扰活动</a:t>
            </a:r>
            <a:endParaRPr lang="en-US" altLang="zh-CN" sz="2000" dirty="0"/>
          </a:p>
          <a:p>
            <a:pPr latinLnBrk="1">
              <a:lnSpc>
                <a:spcPts val="3400"/>
              </a:lnSpc>
              <a:tabLst>
                <a:tab pos="5102957" algn="l"/>
              </a:tabLst>
            </a:pPr>
            <a:r>
              <a:rPr lang="en-US" altLang="zh-CN" sz="2000" b="0" i="0">
                <a:solidFill>
                  <a:srgbClr val="000000"/>
                </a:solidFill>
                <a:latin typeface="微软雅黑" pitchFamily="34" charset="0"/>
                <a:ea typeface="微软雅黑" pitchFamily="34" charset="-122"/>
                <a:cs typeface="微软雅黑" pitchFamily="34" charset="-120"/>
              </a:rPr>
              <a:t>③保护稀有热带雨林系统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④保障热带物种资源的合理开发</a:t>
            </a:r>
            <a:endParaRPr lang="en-US" altLang="zh-CN" sz="2000" dirty="0"/>
          </a:p>
        </p:txBody>
      </p:sp>
      <p:sp>
        <p:nvSpPr>
          <p:cNvPr id="5" name="QC_5_BD.33_3#9ff3ce85b.choices?pid=58ab47547&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5_1#9ff3ce85b?vop=1&amp;pid=58ab47547&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本题考查保障环境领域国家安全。该国家公园的设立能够保护我国稀有热带雨林系统</a:t>
            </a:r>
            <a:r>
              <a:rPr lang="en-US" altLang="zh-CN" sz="2000" b="0" i="0">
                <a:solidFill>
                  <a:srgbClr val="000000"/>
                </a:solidFill>
                <a:latin typeface="微软雅黑" pitchFamily="34" charset="0"/>
                <a:ea typeface="微软雅黑" pitchFamily="34" charset="-122"/>
                <a:cs typeface="微软雅黑" pitchFamily="34" charset="-120"/>
              </a:rPr>
              <a:t>，保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护生态系统多样性和生物多样性</a:t>
            </a:r>
            <a:r>
              <a:rPr lang="en-US" altLang="zh-CN" sz="2000" b="0" i="0" dirty="0">
                <a:solidFill>
                  <a:srgbClr val="000000"/>
                </a:solidFill>
                <a:latin typeface="微软雅黑" pitchFamily="34" charset="0"/>
                <a:ea typeface="微软雅黑" pitchFamily="34" charset="-122"/>
                <a:cs typeface="微软雅黑" pitchFamily="34" charset="-120"/>
              </a:rPr>
              <a:t>（珍稀动植物），从而有利于维护国家安全，①③正确</a:t>
            </a:r>
            <a:r>
              <a:rPr lang="en-US" altLang="zh-CN" sz="2000" b="0" i="0">
                <a:solidFill>
                  <a:srgbClr val="000000"/>
                </a:solidFill>
                <a:latin typeface="微软雅黑" pitchFamily="34" charset="0"/>
                <a:ea typeface="微软雅黑" pitchFamily="34" charset="-122"/>
                <a:cs typeface="微软雅黑" pitchFamily="34" charset="-120"/>
              </a:rPr>
              <a:t>；该国家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公园的设立能够提供科学研究区域</a:t>
            </a:r>
            <a:r>
              <a:rPr lang="en-US" altLang="zh-CN" sz="2000" b="0" i="0" dirty="0">
                <a:solidFill>
                  <a:srgbClr val="000000"/>
                </a:solidFill>
                <a:latin typeface="微软雅黑" pitchFamily="34" charset="0"/>
                <a:ea typeface="微软雅黑" pitchFamily="34" charset="-122"/>
                <a:cs typeface="微软雅黑" pitchFamily="34" charset="-120"/>
              </a:rPr>
              <a:t>，保障合理的科学研究（教学活动</a:t>
            </a:r>
            <a:r>
              <a:rPr lang="en-US" altLang="zh-CN" sz="2000" b="0" i="0">
                <a:solidFill>
                  <a:srgbClr val="000000"/>
                </a:solidFill>
                <a:latin typeface="微软雅黑" pitchFamily="34" charset="0"/>
                <a:ea typeface="微软雅黑" pitchFamily="34" charset="-122"/>
                <a:cs typeface="微软雅黑" pitchFamily="34" charset="-120"/>
              </a:rPr>
              <a:t>），科学研究的进行能够促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进热带物种资源的合理开发</a:t>
            </a:r>
            <a:r>
              <a:rPr lang="en-US" altLang="zh-CN" sz="2000" b="0" i="0" dirty="0">
                <a:solidFill>
                  <a:srgbClr val="000000"/>
                </a:solidFill>
                <a:latin typeface="微软雅黑" pitchFamily="34" charset="0"/>
                <a:ea typeface="微软雅黑" pitchFamily="34" charset="-122"/>
                <a:cs typeface="微软雅黑" pitchFamily="34" charset="-120"/>
              </a:rPr>
              <a:t>，④正确；海南热带雨林国家公园可以适度开发（如旅游活动</a:t>
            </a:r>
            <a:r>
              <a:rPr lang="en-US" altLang="zh-CN" sz="2000" b="0" i="0">
                <a:solidFill>
                  <a:srgbClr val="000000"/>
                </a:solidFill>
                <a:latin typeface="微软雅黑" pitchFamily="34" charset="0"/>
                <a:ea typeface="微软雅黑" pitchFamily="34" charset="-122"/>
                <a:cs typeface="微软雅黑" pitchFamily="34" charset="-120"/>
              </a:rPr>
              <a:t>），并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没有禁止一切人类的干扰活动</a:t>
            </a:r>
            <a:r>
              <a:rPr lang="en-US" altLang="zh-CN" sz="2000" b="0" i="0" dirty="0">
                <a:solidFill>
                  <a:srgbClr val="000000"/>
                </a:solidFill>
                <a:latin typeface="微软雅黑" pitchFamily="34" charset="0"/>
                <a:ea typeface="微软雅黑" pitchFamily="34" charset="-122"/>
                <a:cs typeface="微软雅黑" pitchFamily="34" charset="-120"/>
              </a:rPr>
              <a:t>，②错误。综上，故选B。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6_1#0e0c0b006?pid=58ab4754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11.自然保护区的内部结构一般由三部分组成，</a:t>
            </a:r>
            <a:r>
              <a:rPr lang="en-US" altLang="zh-CN" sz="2000" b="0" i="0">
                <a:solidFill>
                  <a:srgbClr val="000000"/>
                </a:solidFill>
                <a:latin typeface="微软雅黑" pitchFamily="34" charset="0"/>
                <a:ea typeface="微软雅黑" pitchFamily="34" charset="-122"/>
                <a:cs typeface="微软雅黑" pitchFamily="34" charset="-120"/>
              </a:rPr>
              <a:t>其中最适宜开展旅游活动的是(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0e0c0b006.bracket?pid=58ab47547&amp;color=0,0,0&amp;vpa=11&amp;vtp=1"/>
          <p:cNvSpPr/>
          <p:nvPr/>
        </p:nvSpPr>
        <p:spPr>
          <a:xfrm>
            <a:off x="9410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6_2#0e0c0b006.choices?pid=58ab4754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951529" algn="l"/>
                <a:tab pos="5356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.一般控制区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B.缓冲区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C.核心保护区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.无法确定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8_1#0e0c0b006?vop=1&amp;pid=58ab47547&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本题考查自然保护区的结构特征。在一般控制区内，可以进行一定的人类活动</a:t>
            </a:r>
            <a:r>
              <a:rPr lang="en-US" altLang="zh-CN" sz="2000" b="0" i="0">
                <a:solidFill>
                  <a:srgbClr val="000000"/>
                </a:solidFill>
                <a:latin typeface="微软雅黑" pitchFamily="34" charset="0"/>
                <a:ea typeface="微软雅黑" pitchFamily="34" charset="-122"/>
                <a:cs typeface="微软雅黑" pitchFamily="34" charset="-120"/>
              </a:rPr>
              <a:t>，包括旅游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活动</a:t>
            </a:r>
            <a:r>
              <a:rPr lang="en-US" altLang="zh-CN" sz="2000" b="0" i="0" dirty="0">
                <a:solidFill>
                  <a:srgbClr val="000000"/>
                </a:solidFill>
                <a:latin typeface="微软雅黑" pitchFamily="34" charset="0"/>
                <a:ea typeface="微软雅黑" pitchFamily="34" charset="-122"/>
                <a:cs typeface="微软雅黑" pitchFamily="34" charset="-120"/>
              </a:rPr>
              <a:t>、基础设施建设、林业及生物资源合理采集等，A正确</a:t>
            </a:r>
            <a:r>
              <a:rPr lang="en-US" altLang="zh-CN" sz="2000" b="0" i="0">
                <a:solidFill>
                  <a:srgbClr val="000000"/>
                </a:solidFill>
                <a:latin typeface="微软雅黑" pitchFamily="34" charset="0"/>
                <a:ea typeface="微软雅黑" pitchFamily="34" charset="-122"/>
                <a:cs typeface="微软雅黑" pitchFamily="34" charset="-120"/>
              </a:rPr>
              <a:t>；核心保护区外围可以划出一定面积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的缓冲区</a:t>
            </a:r>
            <a:r>
              <a:rPr lang="en-US" altLang="zh-CN" sz="2000" b="0" i="0" dirty="0">
                <a:solidFill>
                  <a:srgbClr val="000000"/>
                </a:solidFill>
                <a:latin typeface="微软雅黑" pitchFamily="34" charset="0"/>
                <a:ea typeface="微软雅黑" pitchFamily="34" charset="-122"/>
                <a:cs typeface="微软雅黑" pitchFamily="34" charset="-120"/>
              </a:rPr>
              <a:t>，只允许进行科学研究观测活动，B错误；核心保护区从生物保护角度</a:t>
            </a:r>
            <a:r>
              <a:rPr lang="en-US" altLang="zh-CN" sz="2000" b="0" i="0">
                <a:solidFill>
                  <a:srgbClr val="000000"/>
                </a:solidFill>
                <a:latin typeface="微软雅黑" pitchFamily="34" charset="0"/>
                <a:ea typeface="微软雅黑" pitchFamily="34" charset="-122"/>
                <a:cs typeface="微软雅黑" pitchFamily="34" charset="-120"/>
              </a:rPr>
              <a:t>，应严格保护生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（多样性）资源，在获得审批后，合理进行科学研究，以保护为主，研究开发为辅，C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最适宜开展旅游活动的区域是可以确定的</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8_2#0e0c0b006?vop=1&amp;pid=58ab47547&amp;color=0,0,0&amp;mp=1&amp;vtp=1&amp;bt=1&amp;bbb=1&amp;hb=1"/>
          <p:cNvSpPr/>
          <p:nvPr/>
        </p:nvSpPr>
        <p:spPr>
          <a:xfrm>
            <a:off x="722376" y="1005840"/>
            <a:ext cx="10753344" cy="2723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自然保护区的内部结构一般由核心区、缓冲区和实验区组成。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1）核心区：禁止任何单位和个人进入，进行绝对保护。</a:t>
            </a:r>
            <a:r>
              <a:rPr lang="en-US" altLang="zh-CN" sz="2000" b="0" i="0">
                <a:solidFill>
                  <a:srgbClr val="000000"/>
                </a:solidFill>
                <a:latin typeface="微软雅黑" pitchFamily="34" charset="0"/>
                <a:ea typeface="微软雅黑" pitchFamily="34" charset="-122"/>
                <a:cs typeface="微软雅黑" pitchFamily="34" charset="-120"/>
              </a:rPr>
              <a:t>除特殊的科学研究和环境监测活动外，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核心区内禁止群众通行和开展旅游活动</a:t>
            </a:r>
            <a:r>
              <a:rPr lang="en-US" altLang="zh-CN" sz="2000" b="0" i="0" dirty="0">
                <a:solidFill>
                  <a:srgbClr val="000000"/>
                </a:solidFill>
                <a:latin typeface="微软雅黑" pitchFamily="34" charset="0"/>
                <a:ea typeface="微软雅黑" pitchFamily="34" charset="-122"/>
                <a:cs typeface="微软雅黑" pitchFamily="34" charset="-120"/>
              </a:rPr>
              <a:t>。此外，自然历史遗迹也属于绝对保护的对象。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2）缓冲区：核心区外围可以划出一定面积的缓冲区，只允许从事科学研究或观测活动。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3）实验区：缓冲区的外围可划为实验区，可以进入从事科学试验、教学实习、参观考察</a:t>
            </a:r>
            <a:r>
              <a:rPr lang="en-US" altLang="zh-CN" sz="2000" b="0" i="0">
                <a:solidFill>
                  <a:srgbClr val="000000"/>
                </a:solidFill>
                <a:latin typeface="微软雅黑" pitchFamily="34" charset="0"/>
                <a:ea typeface="微软雅黑" pitchFamily="34" charset="-122"/>
                <a:cs typeface="微软雅黑" pitchFamily="34" charset="-120"/>
              </a:rPr>
              <a:t>、旅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游以及驯化</a:t>
            </a:r>
            <a:r>
              <a:rPr lang="en-US" altLang="zh-CN" sz="2000" b="0" i="0" dirty="0">
                <a:solidFill>
                  <a:srgbClr val="000000"/>
                </a:solidFill>
                <a:latin typeface="微软雅黑" pitchFamily="34" charset="0"/>
                <a:ea typeface="微软雅黑" pitchFamily="34" charset="-122"/>
                <a:cs typeface="微软雅黑" pitchFamily="34" charset="-120"/>
              </a:rPr>
              <a:t>、繁殖珍稀濒危野生动植物等活动。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4_BD.39_1#d682c71e5?pid=609bc9b1d&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[山东威海2024高二月考]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下表是某年某校兴趣小组收集到的安徽省</a:t>
            </a:r>
            <a:r>
              <a:rPr lang="en-US" altLang="zh-CN" sz="2000" b="0" i="0">
                <a:solidFill>
                  <a:srgbClr val="000000"/>
                </a:solidFill>
                <a:latin typeface="Times New Roman" pitchFamily="34" charset="0"/>
                <a:ea typeface="KaiTi" pitchFamily="34" charset="-122"/>
                <a:cs typeface="Times New Roman" pitchFamily="34" charset="-120"/>
              </a:rPr>
              <a:t>4</a:t>
            </a:r>
            <a:r>
              <a:rPr lang="en-US" altLang="zh-CN" sz="2000" b="0" i="0">
                <a:solidFill>
                  <a:srgbClr val="000000"/>
                </a:solidFill>
                <a:latin typeface="微软雅黑" pitchFamily="34" charset="0"/>
                <a:ea typeface="楷体" pitchFamily="34" charset="-122"/>
                <a:cs typeface="微软雅黑" pitchFamily="34" charset="-120"/>
              </a:rPr>
              <a:t>个酸雨观测站某月降水状况</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及酸雨监测数据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30" name="QM_4_BD.39_2#d682c71e5?colgroup=11,6,6,6,6&amp;pid=609bc9b1d&amp;color=0,0,0&amp;vtp=1&amp;bbb=1"/>
          <p:cNvGraphicFramePr>
            <a:graphicFrameLocks noGrp="1"/>
          </p:cNvGraphicFramePr>
          <p:nvPr>
            <p:extLst>
              <p:ext uri="{D42A27DB-BD31-4B8C-83A1-F6EECF244321}">
                <p14:modId xmlns:p14="http://schemas.microsoft.com/office/powerpoint/2010/main" val="1862798953"/>
              </p:ext>
            </p:extLst>
          </p:nvPr>
        </p:nvGraphicFramePr>
        <p:xfrm>
          <a:off x="722376" y="1983486"/>
          <a:ext cx="10689336" cy="2104581"/>
        </p:xfrm>
        <a:graphic>
          <a:graphicData uri="http://schemas.openxmlformats.org/drawingml/2006/table">
            <a:tbl>
              <a:tblPr/>
              <a:tblGrid>
                <a:gridCol w="3118104">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40354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合肥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马鞍山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铜陵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黄山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278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主要职能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省级行政中心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工业城市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矿业城市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旅游城市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月降水量</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mm）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185.6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月降水次数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085">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酸雨次数</a:t>
                      </a:r>
                      <a:r>
                        <a:rPr lang="en-US" altLang="zh-CN" sz="2000" b="1" i="0" dirty="0">
                          <a:solidFill>
                            <a:srgbClr val="000000"/>
                          </a:solidFill>
                          <a:latin typeface="Times New Roman" pitchFamily="34" charset="0"/>
                          <a:ea typeface="KaiTi" pitchFamily="34" charset="-122"/>
                          <a:cs typeface="Times New Roman" pitchFamily="34" charset="-120"/>
                        </a:rPr>
                        <a:t>（pH＜</a:t>
                      </a:r>
                      <a:r>
                        <a:rPr lang="en-US" altLang="zh-CN" sz="2000" b="1" i="0">
                          <a:solidFill>
                            <a:srgbClr val="000000"/>
                          </a:solidFill>
                          <a:latin typeface="Times New Roman" pitchFamily="34" charset="0"/>
                          <a:ea typeface="KaiTi" pitchFamily="34" charset="-122"/>
                          <a:cs typeface="Times New Roman"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BD.40_1#f0a34597f?pid=d682c71e5&amp;color=0,0,0&amp;vtp=1&amp;bbb=1"/>
          <p:cNvSpPr/>
          <p:nvPr/>
        </p:nvSpPr>
        <p:spPr>
          <a:xfrm>
            <a:off x="722376" y="42186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12.据表中信息分析，</a:t>
            </a:r>
            <a:r>
              <a:rPr lang="en-US" altLang="zh-CN" sz="2000" b="0" i="0">
                <a:solidFill>
                  <a:srgbClr val="000000"/>
                </a:solidFill>
                <a:latin typeface="微软雅黑" pitchFamily="34" charset="0"/>
                <a:ea typeface="微软雅黑" pitchFamily="34" charset="-122"/>
                <a:cs typeface="微软雅黑" pitchFamily="34" charset="-120"/>
              </a:rPr>
              <a:t>该月降水出现酸雨比例最高的城市是(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1_1#f0a34597f.bracket?pid=d682c71e5&amp;color=0,0,0&amp;vpa=12&amp;vtp=1"/>
          <p:cNvSpPr/>
          <p:nvPr/>
        </p:nvSpPr>
        <p:spPr>
          <a:xfrm>
            <a:off x="7378764" y="421868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40_2#f0a34597f.choices?pid=d682c71e5&amp;color=0,0,0&amp;vtp=1&amp;bbb=1"/>
          <p:cNvSpPr/>
          <p:nvPr/>
        </p:nvSpPr>
        <p:spPr>
          <a:xfrm>
            <a:off x="722376" y="4671695"/>
            <a:ext cx="10753344" cy="405003"/>
          </a:xfrm>
          <a:prstGeom prst="rect">
            <a:avLst/>
          </a:prstGeom>
          <a:noFill/>
          <a:ln/>
        </p:spPr>
        <p:txBody>
          <a:bodyPr wrap="none" lIns="0" tIns="0" rIns="0" bIns="0" rtlCol="0" anchor="t"/>
          <a:lstStyle/>
          <a:p>
            <a:pPr latinLnBrk="1">
              <a:lnSpc>
                <a:spcPts val="36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.合肥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B.马鞍山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C.铜陵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.黄山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2_1#f0a34597f?vop=1&amp;pid=d682c71e5&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本题考查地理信息的提取和分析能力。读表可知，马鞍山该月降水10次，其中9</a:t>
            </a:r>
            <a:r>
              <a:rPr lang="en-US" altLang="zh-CN" sz="2000" b="0" i="0">
                <a:solidFill>
                  <a:srgbClr val="000000"/>
                </a:solidFill>
                <a:latin typeface="微软雅黑" pitchFamily="34" charset="0"/>
                <a:ea typeface="微软雅黑" pitchFamily="34" charset="-122"/>
                <a:cs typeface="微软雅黑" pitchFamily="34" charset="-120"/>
              </a:rPr>
              <a:t>次为酸雨，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降水出现酸雨的比例在四个城市中最高</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2d3f2054e?pid=609bc9b1d&amp;color=0,0,0&amp;vtp=1&amp;bt=1&amp;bbb=1&amp;hb=1"/>
          <p:cNvSpPr/>
          <p:nvPr/>
        </p:nvSpPr>
        <p:spPr>
          <a:xfrm>
            <a:off x="722376" y="100584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[山东泰安2025高二调研考试]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瑙鲁是世界上最小的岛国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拥有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最像月球表面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的景观</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磷酸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盐百年开采留下的坑洼地貌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瑙鲁经济结构单一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主要收入之一为开采和出口磷酸盐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主要使用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柴油发电机发电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中国与瑙鲁正式恢复外交关系以来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两国合作快速发展</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Times New Roman" pitchFamily="34" charset="0"/>
                <a:ea typeface="KaiTi" pitchFamily="34" charset="-122"/>
                <a:cs typeface="Times New Roman" pitchFamily="34" charset="-120"/>
              </a:rPr>
              <a:t>G</a:t>
            </a:r>
            <a:r>
              <a:rPr lang="en-US" altLang="zh-CN" sz="2000" b="0" i="0" dirty="0">
                <a:solidFill>
                  <a:srgbClr val="000000"/>
                </a:solidFill>
                <a:latin typeface="微软雅黑" pitchFamily="34" charset="0"/>
                <a:ea typeface="楷体" pitchFamily="34" charset="-122"/>
                <a:cs typeface="微软雅黑" pitchFamily="34" charset="-120"/>
              </a:rPr>
              <a:t>公司在瑙鲁承建的首个光伏发电和储能系统项目是瑙鲁迄今规模最大的光伏发电项目</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图为光伏发电项目景观图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_2#2d3f2054e?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72000" y="3355086"/>
            <a:ext cx="304495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3_1#2ffc59268?pid=d682c71e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a:solidFill>
                  <a:srgbClr val="000000"/>
                </a:solidFill>
                <a:latin typeface="微软雅黑" pitchFamily="34" charset="0"/>
                <a:ea typeface="微软雅黑" pitchFamily="34" charset="-122"/>
                <a:cs typeface="微软雅黑" pitchFamily="34" charset="-120"/>
              </a:rPr>
              <a:t>酸雨的危害在于(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2ffc59268.bracket?pid=d682c71e5&amp;color=0,0,0&amp;vpa=13&amp;vtp=1"/>
          <p:cNvSpPr/>
          <p:nvPr/>
        </p:nvSpPr>
        <p:spPr>
          <a:xfrm>
            <a:off x="3060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3_2#2ffc59268?pid=d682c71e5&amp;color=0,0,0&amp;vtp=1&amp;bbb=1&amp;hb=1"/>
          <p:cNvSpPr/>
          <p:nvPr/>
        </p:nvSpPr>
        <p:spPr>
          <a:xfrm>
            <a:off x="722376" y="1436497"/>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①使河湖水酸化，影响鱼类生长繁殖，甚至使鱼类大量死亡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②使土壤酸化，危害植物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③腐蚀建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筑物和文物</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④危害人体健康</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⑤使大气受到污染</a:t>
            </a:r>
            <a:endParaRPr lang="en-US" altLang="zh-CN" sz="2000" dirty="0"/>
          </a:p>
        </p:txBody>
      </p:sp>
      <p:sp>
        <p:nvSpPr>
          <p:cNvPr id="5" name="QC_5_BD.43_3#2ffc59268.choices?pid=d682c71e5&amp;color=0,0,0&amp;vtp=1&amp;bbb=1"/>
          <p:cNvSpPr/>
          <p:nvPr/>
        </p:nvSpPr>
        <p:spPr>
          <a:xfrm>
            <a:off x="722376" y="23389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45_1#2ffc59268?vop=1&amp;pid=d682c71e5&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本题考查酸雨的危害。酸雨会使河湖水酸化，影响鱼类生长繁殖，</a:t>
            </a:r>
            <a:r>
              <a:rPr lang="en-US" altLang="zh-CN" sz="2000" b="0" i="0">
                <a:solidFill>
                  <a:srgbClr val="000000"/>
                </a:solidFill>
                <a:latin typeface="微软雅黑" pitchFamily="34" charset="0"/>
                <a:ea typeface="微软雅黑" pitchFamily="34" charset="-122"/>
                <a:cs typeface="微软雅黑" pitchFamily="34" charset="-120"/>
              </a:rPr>
              <a:t>甚至使鱼类大量死亡；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还会使土壤酸化</a:t>
            </a:r>
            <a:r>
              <a:rPr lang="en-US" altLang="zh-CN" sz="2000" b="0" i="0" dirty="0">
                <a:solidFill>
                  <a:srgbClr val="000000"/>
                </a:solidFill>
                <a:latin typeface="微软雅黑" pitchFamily="34" charset="0"/>
                <a:ea typeface="微软雅黑" pitchFamily="34" charset="-122"/>
                <a:cs typeface="微软雅黑" pitchFamily="34" charset="-120"/>
              </a:rPr>
              <a:t>，危害植物；腐蚀建筑物和文物；危害人体健康。①②③④正确</a:t>
            </a:r>
            <a:r>
              <a:rPr lang="en-US" altLang="zh-CN" sz="2000" b="0" i="0">
                <a:solidFill>
                  <a:srgbClr val="000000"/>
                </a:solidFill>
                <a:latin typeface="微软雅黑" pitchFamily="34" charset="0"/>
                <a:ea typeface="微软雅黑" pitchFamily="34" charset="-122"/>
                <a:cs typeface="微软雅黑" pitchFamily="34" charset="-120"/>
              </a:rPr>
              <a:t>。酸雨是由于大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气受到污染后产生的酸性降水</a:t>
            </a:r>
            <a:r>
              <a:rPr lang="en-US" altLang="zh-CN" sz="2000" b="0" i="0" dirty="0">
                <a:solidFill>
                  <a:srgbClr val="000000"/>
                </a:solidFill>
                <a:latin typeface="微软雅黑" pitchFamily="34" charset="0"/>
                <a:ea typeface="微软雅黑" pitchFamily="34" charset="-122"/>
                <a:cs typeface="微软雅黑" pitchFamily="34" charset="-120"/>
              </a:rPr>
              <a:t>，不是酸雨导致大气污染，⑤错误。综上，故选A。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46_1#a191fddf5?pid=d682c71e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14.下列控制酸雨的措施中，</a:t>
            </a:r>
            <a:r>
              <a:rPr lang="en-US" altLang="zh-CN" sz="2000" b="0" i="0">
                <a:solidFill>
                  <a:srgbClr val="000000"/>
                </a:solidFill>
                <a:latin typeface="微软雅黑" pitchFamily="34" charset="0"/>
                <a:ea typeface="微软雅黑" pitchFamily="34" charset="-122"/>
                <a:cs typeface="微软雅黑" pitchFamily="34" charset="-120"/>
              </a:rPr>
              <a:t>不合理的是(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7_1#a191fddf5.bracket?pid=d682c71e5&amp;color=0,0,0&amp;vpa=14&amp;vtp=1"/>
          <p:cNvSpPr/>
          <p:nvPr/>
        </p:nvSpPr>
        <p:spPr>
          <a:xfrm>
            <a:off x="5334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6_2#a191fddf5.choices?pid=d682c71e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A.控制污染源</a:t>
            </a:r>
            <a:r>
              <a:rPr lang="en-US" altLang="zh-CN" sz="2000" b="0" i="0">
                <a:solidFill>
                  <a:srgbClr val="000000"/>
                </a:solidFill>
                <a:latin typeface="微软雅黑" pitchFamily="34" charset="0"/>
                <a:ea typeface="微软雅黑" pitchFamily="34" charset="-122"/>
                <a:cs typeface="微软雅黑" pitchFamily="34" charset="-120"/>
              </a:rPr>
              <a:t>，加强执法力度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.提高能源利用率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.开发新能源</a:t>
            </a:r>
            <a:r>
              <a:rPr lang="en-US" altLang="zh-CN" sz="2000" b="0" i="0">
                <a:solidFill>
                  <a:srgbClr val="000000"/>
                </a:solidFill>
                <a:latin typeface="微软雅黑" pitchFamily="34" charset="0"/>
                <a:ea typeface="微软雅黑" pitchFamily="34" charset="-122"/>
                <a:cs typeface="微软雅黑" pitchFamily="34" charset="-120"/>
              </a:rPr>
              <a:t>，优化能源结构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.限制工业生产，减少污染物排放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8_1#a191fddf5?vop=1&amp;pid=d682c71e5&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本题考查控制酸雨的措施。控制污染源，减少污染物的排放，加强执法力度</a:t>
            </a:r>
            <a:r>
              <a:rPr lang="en-US" altLang="zh-CN" sz="2000" b="0" i="0">
                <a:solidFill>
                  <a:srgbClr val="000000"/>
                </a:solidFill>
                <a:latin typeface="微软雅黑" pitchFamily="34" charset="0"/>
                <a:ea typeface="微软雅黑" pitchFamily="34" charset="-122"/>
                <a:cs typeface="微软雅黑" pitchFamily="34" charset="-120"/>
              </a:rPr>
              <a:t>，提高能源利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用率</a:t>
            </a:r>
            <a:r>
              <a:rPr lang="en-US" altLang="zh-CN" sz="2000" b="0" i="0" dirty="0">
                <a:solidFill>
                  <a:srgbClr val="000000"/>
                </a:solidFill>
                <a:latin typeface="微软雅黑" pitchFamily="34" charset="0"/>
                <a:ea typeface="微软雅黑" pitchFamily="34" charset="-122"/>
                <a:cs typeface="微软雅黑" pitchFamily="34" charset="-120"/>
              </a:rPr>
              <a:t>，开发新能源，优化能源结构，都可以在保证经济正常发展的前提下缓解酸雨的危害，A、</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不符合题意。限制工业生产不利于经济的可持续发展，D符合题意。故选D。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M_4_BD.49_1#23d2bbfa0?pid=609bc9b1d&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[福建百校联盟2025高二联考]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美国某公司在印度博帕尔市的农药厂因管理混乱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操作不当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致地下储罐内剧毒的异氰酸甲酯因压力升高而爆炸外泄</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吨毒气形成一股浓密的烟雾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以每小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千米的速度袭击了博帕尔市区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最终导致近</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万人死亡</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多万人受害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数千头牲畜被毒死</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5_BD.50_1#bb26d10d0?pid=23d2bbfa0&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a:solidFill>
                  <a:srgbClr val="000000"/>
                </a:solidFill>
                <a:latin typeface="微软雅黑" pitchFamily="34" charset="0"/>
                <a:ea typeface="微软雅黑" pitchFamily="34" charset="-122"/>
                <a:cs typeface="微软雅黑" pitchFamily="34" charset="-120"/>
              </a:rPr>
              <a:t>此次环境污染(</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1_1#bb26d10d0.bracket?pid=23d2bbfa0&amp;color=0,0,0&amp;vpa=15&amp;vtp=1"/>
          <p:cNvSpPr/>
          <p:nvPr/>
        </p:nvSpPr>
        <p:spPr>
          <a:xfrm>
            <a:off x="2794064"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50_2#bb26d10d0.choices?pid=23d2bbfa0&amp;color=0,0,0&amp;vtp=1&amp;bbb=1"/>
          <p:cNvSpPr/>
          <p:nvPr/>
        </p:nvSpPr>
        <p:spPr>
          <a:xfrm>
            <a:off x="722376" y="32802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.对环境服务功能无影响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.在短期内对环境影响较小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C.对国家安全无直接影响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.可能诱发环境群体性事件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52_1#bb26d10d0?vop=1&amp;pid=23d2bbfa0&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本题考查环境问题的危害。此次环境问题属于突发性环境问题</a:t>
            </a:r>
            <a:r>
              <a:rPr lang="en-US" altLang="zh-CN" sz="2000" b="0" i="0">
                <a:solidFill>
                  <a:srgbClr val="000000"/>
                </a:solidFill>
                <a:latin typeface="微软雅黑" pitchFamily="34" charset="0"/>
                <a:ea typeface="微软雅黑" pitchFamily="34" charset="-122"/>
                <a:cs typeface="微软雅黑" pitchFamily="34" charset="-120"/>
              </a:rPr>
              <a:t>，会直接影响环境的服务功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，A错误；剧毒物质泄漏在短期内对环境影响较大，B错误；由材料可知</a:t>
            </a:r>
            <a:r>
              <a:rPr lang="en-US" altLang="zh-CN" sz="2000" b="0" i="0">
                <a:solidFill>
                  <a:srgbClr val="000000"/>
                </a:solidFill>
                <a:latin typeface="微软雅黑" pitchFamily="34" charset="0"/>
                <a:ea typeface="微软雅黑" pitchFamily="34" charset="-122"/>
                <a:cs typeface="微软雅黑" pitchFamily="34" charset="-120"/>
              </a:rPr>
              <a:t>，此次环境污染事件影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响巨大</a:t>
            </a:r>
            <a:r>
              <a:rPr lang="en-US" altLang="zh-CN" sz="2000" b="0" i="0" dirty="0">
                <a:solidFill>
                  <a:srgbClr val="000000"/>
                </a:solidFill>
                <a:latin typeface="微软雅黑" pitchFamily="34" charset="0"/>
                <a:ea typeface="微软雅黑" pitchFamily="34" charset="-122"/>
                <a:cs typeface="微软雅黑" pitchFamily="34" charset="-120"/>
              </a:rPr>
              <a:t>，可能诱发环境群体性事件，从而影响国家安全，C错误，D正确。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53_1#e87263862?pid=23d2bbfa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16.为杜绝此类环境问题的发生，</a:t>
            </a:r>
            <a:r>
              <a:rPr lang="en-US" altLang="zh-CN" sz="2000" b="0" i="0">
                <a:solidFill>
                  <a:srgbClr val="000000"/>
                </a:solidFill>
                <a:latin typeface="微软雅黑" pitchFamily="34" charset="0"/>
                <a:ea typeface="微软雅黑" pitchFamily="34" charset="-122"/>
                <a:cs typeface="微软雅黑" pitchFamily="34" charset="-120"/>
              </a:rPr>
              <a:t>关键要(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e87263862.bracket?pid=23d2bbfa0&amp;color=0,0,0&amp;vpa=16&amp;vtp=1"/>
          <p:cNvSpPr/>
          <p:nvPr/>
        </p:nvSpPr>
        <p:spPr>
          <a:xfrm>
            <a:off x="534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3_2#e87263862.choices?pid=23d2bbfa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.禁止剧毒类农药生产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.增强企业环境安全措施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C.采用更新的生产工艺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.将工厂转移到地广人稀处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5_1#e87263862?vop=1&amp;pid=23d2bbfa0&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本题考查治理环境问题的措施。剧毒类农药具有特定的用途以及市场需求</a:t>
            </a:r>
            <a:r>
              <a:rPr lang="en-US" altLang="zh-CN" sz="2000" b="0" i="0">
                <a:solidFill>
                  <a:srgbClr val="000000"/>
                </a:solidFill>
                <a:latin typeface="微软雅黑" pitchFamily="34" charset="0"/>
                <a:ea typeface="微软雅黑" pitchFamily="34" charset="-122"/>
                <a:cs typeface="微软雅黑" pitchFamily="34" charset="-120"/>
              </a:rPr>
              <a:t>，禁止生产不符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合实际</a:t>
            </a:r>
            <a:r>
              <a:rPr lang="en-US" altLang="zh-CN" sz="2000" b="0" i="0" dirty="0">
                <a:solidFill>
                  <a:srgbClr val="000000"/>
                </a:solidFill>
                <a:latin typeface="微软雅黑" pitchFamily="34" charset="0"/>
                <a:ea typeface="微软雅黑" pitchFamily="34" charset="-122"/>
                <a:cs typeface="微软雅黑" pitchFamily="34" charset="-120"/>
              </a:rPr>
              <a:t>，A错误；增强企业的环境安全措施才能有效杜绝此类环境问题的发生，B正确</a:t>
            </a:r>
            <a:r>
              <a:rPr lang="en-US" altLang="zh-CN" sz="2000" b="0" i="0">
                <a:solidFill>
                  <a:srgbClr val="000000"/>
                </a:solidFill>
                <a:latin typeface="微软雅黑" pitchFamily="34" charset="0"/>
                <a:ea typeface="微软雅黑" pitchFamily="34" charset="-122"/>
                <a:cs typeface="微软雅黑" pitchFamily="34" charset="-120"/>
              </a:rPr>
              <a:t>；新的生产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工艺不会改变其毒性</a:t>
            </a:r>
            <a:r>
              <a:rPr lang="en-US" altLang="zh-CN" sz="2000" b="0" i="0" dirty="0">
                <a:solidFill>
                  <a:srgbClr val="000000"/>
                </a:solidFill>
                <a:latin typeface="微软雅黑" pitchFamily="34" charset="0"/>
                <a:ea typeface="微软雅黑" pitchFamily="34" charset="-122"/>
                <a:cs typeface="微软雅黑" pitchFamily="34" charset="-120"/>
              </a:rPr>
              <a:t>，仍然可能会产生环境问题，C错误</a:t>
            </a:r>
            <a:r>
              <a:rPr lang="en-US" altLang="zh-CN" sz="2000" b="0" i="0">
                <a:solidFill>
                  <a:srgbClr val="000000"/>
                </a:solidFill>
                <a:latin typeface="微软雅黑" pitchFamily="34" charset="0"/>
                <a:ea typeface="微软雅黑" pitchFamily="34" charset="-122"/>
                <a:cs typeface="微软雅黑" pitchFamily="34" charset="-120"/>
              </a:rPr>
              <a:t>；将工厂转移到地广人稀处不能杜绝此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类环境问题的发生</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4_BD.56_1#5e20083e5?pid=609bc9b1d&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[辽宁沈阳2025二模]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为加强对祁连山高寒沼泽湿地的生态保护与修复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科研人员分三部分构建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生态保护关键区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将综合生态系统服务功能叠加沼泽湿地空间分布提取为生态源地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能克服生态阻力把生态源地连接并承载物种迁移扩散的重要通道提取为生态廊道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将生态源地与</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生态廊道的交汇点以及生态廊道的转折点提取为生态节点</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6_2#5e20083e5?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75304" y="2897886"/>
            <a:ext cx="5038344"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57_1#a73e7d222?pid=5e20083e5&amp;color=0,0,0&amp;vtp=1&amp;bt=1&amp;bbb=1">
            <a:extLst>
              <a:ext uri="{FF2B5EF4-FFF2-40B4-BE49-F238E27FC236}">
                <a16:creationId xmlns:a16="http://schemas.microsoft.com/office/drawing/2014/main" id="{379177DB-72EF-380C-F7D5-E254D8688B94}"/>
              </a:ext>
            </a:extLst>
          </p:cNvPr>
          <p:cNvSpPr/>
          <p:nvPr/>
        </p:nvSpPr>
        <p:spPr>
          <a:xfrm>
            <a:off x="722376" y="53362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17.科研人员在提取生态廊道的过程中，</a:t>
            </a:r>
            <a:r>
              <a:rPr lang="en-US" altLang="zh-CN" sz="2000" b="0" i="0">
                <a:solidFill>
                  <a:srgbClr val="000000"/>
                </a:solidFill>
                <a:latin typeface="微软雅黑" pitchFamily="34" charset="0"/>
                <a:ea typeface="微软雅黑" pitchFamily="34" charset="-122"/>
                <a:cs typeface="微软雅黑" pitchFamily="34" charset="-120"/>
              </a:rPr>
              <a:t>选取的指标与生态阻力呈负相关的是(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8_1#a73e7d222.bracket?pid=5e20083e5&amp;color=0,0,0&amp;vpa=17&amp;vtp=1">
            <a:extLst>
              <a:ext uri="{FF2B5EF4-FFF2-40B4-BE49-F238E27FC236}">
                <a16:creationId xmlns:a16="http://schemas.microsoft.com/office/drawing/2014/main" id="{F4E39E52-FAED-A61B-A6AF-AFA0CB129D16}"/>
              </a:ext>
            </a:extLst>
          </p:cNvPr>
          <p:cNvSpPr/>
          <p:nvPr/>
        </p:nvSpPr>
        <p:spPr>
          <a:xfrm>
            <a:off x="9410764" y="533628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57_2#a73e7d222.choices?pid=5e20083e5&amp;color=0,0,0&amp;vtp=1&amp;bbb=1">
            <a:extLst>
              <a:ext uri="{FF2B5EF4-FFF2-40B4-BE49-F238E27FC236}">
                <a16:creationId xmlns:a16="http://schemas.microsoft.com/office/drawing/2014/main" id="{049DE75A-7288-C23F-97AD-DA06D7BBAFF1}"/>
              </a:ext>
            </a:extLst>
          </p:cNvPr>
          <p:cNvSpPr/>
          <p:nvPr/>
        </p:nvSpPr>
        <p:spPr>
          <a:xfrm>
            <a:off x="722376" y="5796407"/>
            <a:ext cx="10753344" cy="405003"/>
          </a:xfrm>
          <a:prstGeom prst="rect">
            <a:avLst/>
          </a:prstGeom>
          <a:noFill/>
          <a:ln/>
        </p:spPr>
        <p:txBody>
          <a:bodyPr wrap="none" lIns="0" tIns="0" rIns="0" bIns="0" rtlCol="0" anchor="t"/>
          <a:lstStyle/>
          <a:p>
            <a:pPr latinLnBrk="1">
              <a:lnSpc>
                <a:spcPts val="3600"/>
              </a:lnSpc>
              <a:tabLst>
                <a:tab pos="2507029" algn="l"/>
                <a:tab pos="5229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.年降水量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B.土壤干燥度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C.海拔和坡度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.人类足迹强度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59_1#a73e7d222?vop=1&amp;pid=5e20083e5&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本题考查影响生态环境的因素。图示区域气候偏干</a:t>
            </a:r>
            <a:r>
              <a:rPr lang="en-US" altLang="zh-CN" sz="2000" b="0" i="0">
                <a:solidFill>
                  <a:srgbClr val="000000"/>
                </a:solidFill>
                <a:latin typeface="微软雅黑" pitchFamily="34" charset="0"/>
                <a:ea typeface="微软雅黑" pitchFamily="34" charset="-122"/>
                <a:cs typeface="微软雅黑" pitchFamily="34" charset="-120"/>
              </a:rPr>
              <a:t>，部分地区生物生存的限制性因素为水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。年降水量越多越有利于改善生物的生存环境，越有利于生物的迁移扩散，生态阻力越小</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；土壤干燥度大，说明水分条件不佳，生物的生存环境不佳，不利于生物的迁移扩散</a:t>
            </a:r>
            <a:r>
              <a:rPr lang="en-US" altLang="zh-CN" sz="2000" b="0" i="0">
                <a:solidFill>
                  <a:srgbClr val="000000"/>
                </a:solidFill>
                <a:latin typeface="微软雅黑" pitchFamily="34" charset="0"/>
                <a:ea typeface="微软雅黑" pitchFamily="34" charset="-122"/>
                <a:cs typeface="微软雅黑" pitchFamily="34" charset="-120"/>
              </a:rPr>
              <a:t>，生态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阻力大</a:t>
            </a:r>
            <a:r>
              <a:rPr lang="en-US" altLang="zh-CN" sz="2000" b="0" i="0" dirty="0">
                <a:solidFill>
                  <a:srgbClr val="000000"/>
                </a:solidFill>
                <a:latin typeface="微软雅黑" pitchFamily="34" charset="0"/>
                <a:ea typeface="微软雅黑" pitchFamily="34" charset="-122"/>
                <a:cs typeface="微软雅黑" pitchFamily="34" charset="-120"/>
              </a:rPr>
              <a:t>，B错误；海拔越高、坡度越大的地区，越不利于生物的迁移扩散，生态阻力越大，C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人类足迹强度越大</a:t>
            </a:r>
            <a:r>
              <a:rPr lang="en-US" altLang="zh-CN" sz="2000" b="0" i="0" dirty="0">
                <a:solidFill>
                  <a:srgbClr val="000000"/>
                </a:solidFill>
                <a:latin typeface="微软雅黑" pitchFamily="34" charset="0"/>
                <a:ea typeface="微软雅黑" pitchFamily="34" charset="-122"/>
                <a:cs typeface="微软雅黑" pitchFamily="34" charset="-120"/>
              </a:rPr>
              <a:t>，越不利于生物的迁移扩散，生态阻力越大，D错误。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823dfab46?pid=2d3f2054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光伏发电项目的完成对瑙鲁发展的主要影响是(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823dfab46.bracket?pid=2d3f2054e&amp;color=0,0,0&amp;vpa=1&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_2#823dfab46.choices?pid=2d3f2054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A.提高生态效益</a:t>
            </a:r>
            <a:r>
              <a:rPr lang="en-US" altLang="zh-CN" sz="2000" b="0" i="0">
                <a:solidFill>
                  <a:srgbClr val="000000"/>
                </a:solidFill>
                <a:latin typeface="微软雅黑" pitchFamily="34" charset="0"/>
                <a:ea typeface="微软雅黑" pitchFamily="34" charset="-122"/>
                <a:cs typeface="微软雅黑" pitchFamily="34" charset="-120"/>
              </a:rPr>
              <a:t>，加强环境治理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.缩短运输时间，加强国家合作</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.降低运输成本</a:t>
            </a:r>
            <a:r>
              <a:rPr lang="en-US" altLang="zh-CN" sz="2000" b="0" i="0">
                <a:solidFill>
                  <a:srgbClr val="000000"/>
                </a:solidFill>
                <a:latin typeface="微软雅黑" pitchFamily="34" charset="0"/>
                <a:ea typeface="微软雅黑" pitchFamily="34" charset="-122"/>
                <a:cs typeface="微软雅黑" pitchFamily="34" charset="-120"/>
              </a:rPr>
              <a:t>，提供生活保障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.降低发电成本，保护生态环境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BD.60_1#47837a91e?pid=5e20083e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18.科研人员建议将大通河源区的沼泽湿地划到祁连山国家公园内，</a:t>
            </a:r>
            <a:r>
              <a:rPr lang="en-US" altLang="zh-CN" sz="2000" b="0" i="0">
                <a:solidFill>
                  <a:srgbClr val="000000"/>
                </a:solidFill>
                <a:latin typeface="微软雅黑" pitchFamily="34" charset="0"/>
                <a:ea typeface="微软雅黑" pitchFamily="34" charset="-122"/>
                <a:cs typeface="微软雅黑" pitchFamily="34" charset="-120"/>
              </a:rPr>
              <a:t>原因是该区域(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1_1#47837a91e.bracket?pid=5e20083e5&amp;color=0,0,0&amp;vpa=18&amp;vtp=1"/>
          <p:cNvSpPr/>
          <p:nvPr/>
        </p:nvSpPr>
        <p:spPr>
          <a:xfrm>
            <a:off x="991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0_2#47837a91e?pid=5e20083e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①受人类活动干扰风险大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②便于与其他片区共同开发</a:t>
            </a:r>
            <a:endParaRPr lang="en-US" altLang="zh-CN" sz="2000" dirty="0"/>
          </a:p>
          <a:p>
            <a:pPr latinLnBrk="1">
              <a:lnSpc>
                <a:spcPts val="34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湿地面积大</a:t>
            </a:r>
            <a:r>
              <a:rPr lang="en-US" altLang="zh-CN" sz="2000" b="0" i="0">
                <a:solidFill>
                  <a:srgbClr val="000000"/>
                </a:solidFill>
                <a:latin typeface="微软雅黑" pitchFamily="34" charset="0"/>
                <a:ea typeface="微软雅黑" pitchFamily="34" charset="-122"/>
                <a:cs typeface="微软雅黑" pitchFamily="34" charset="-120"/>
              </a:rPr>
              <a:t>，生态环境安全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④与其他片区物种联系紧密</a:t>
            </a:r>
            <a:endParaRPr lang="en-US" altLang="zh-CN" sz="2000" dirty="0"/>
          </a:p>
        </p:txBody>
      </p:sp>
      <p:sp>
        <p:nvSpPr>
          <p:cNvPr id="5" name="QC_5_BD.60_3#47837a91e.choices?pid=5e20083e5&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2_1#47837a91e?vop=1&amp;pid=5e20083e5&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本题考查生态修复的措施与目的。大通河源区的沼泽湿地属于生态源地</a:t>
            </a:r>
            <a:r>
              <a:rPr lang="en-US" altLang="zh-CN" sz="2000" b="0" i="0">
                <a:solidFill>
                  <a:srgbClr val="000000"/>
                </a:solidFill>
                <a:latin typeface="微软雅黑" pitchFamily="34" charset="0"/>
                <a:ea typeface="微软雅黑" pitchFamily="34" charset="-122"/>
                <a:cs typeface="微软雅黑" pitchFamily="34" charset="-120"/>
              </a:rPr>
              <a:t>，该区域附近乡镇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数量较多</a:t>
            </a:r>
            <a:r>
              <a:rPr lang="en-US" altLang="zh-CN" sz="2000" b="0" i="0" dirty="0">
                <a:solidFill>
                  <a:srgbClr val="000000"/>
                </a:solidFill>
                <a:latin typeface="微软雅黑" pitchFamily="34" charset="0"/>
                <a:ea typeface="微软雅黑" pitchFamily="34" charset="-122"/>
                <a:cs typeface="微软雅黑" pitchFamily="34" charset="-120"/>
              </a:rPr>
              <a:t>，人类活动强度相对较大，受人类活动干扰的风险较大，①正确</a:t>
            </a:r>
            <a:r>
              <a:rPr lang="en-US" altLang="zh-CN" sz="2000" b="0" i="0">
                <a:solidFill>
                  <a:srgbClr val="000000"/>
                </a:solidFill>
                <a:latin typeface="微软雅黑" pitchFamily="34" charset="0"/>
                <a:ea typeface="微软雅黑" pitchFamily="34" charset="-122"/>
                <a:cs typeface="微软雅黑" pitchFamily="34" charset="-120"/>
              </a:rPr>
              <a:t>；大通河源区的沼泽湿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地分布有多个生态节点且通过生态廊道与其他片区的生态源地相连通，因此与其他片区物种联系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紧密</a:t>
            </a:r>
            <a:r>
              <a:rPr lang="en-US" altLang="zh-CN" sz="2000" b="0" i="0" dirty="0">
                <a:solidFill>
                  <a:srgbClr val="000000"/>
                </a:solidFill>
                <a:latin typeface="微软雅黑" pitchFamily="34" charset="0"/>
                <a:ea typeface="微软雅黑" pitchFamily="34" charset="-122"/>
                <a:cs typeface="微软雅黑" pitchFamily="34" charset="-120"/>
              </a:rPr>
              <a:t>，这对维持祁连山高寒沼泽湿地的生态系统稳定性具有重要意义</a:t>
            </a:r>
            <a:r>
              <a:rPr lang="en-US" altLang="zh-CN" sz="2000" b="0" i="0">
                <a:solidFill>
                  <a:srgbClr val="000000"/>
                </a:solidFill>
                <a:latin typeface="微软雅黑" pitchFamily="34" charset="0"/>
                <a:ea typeface="微软雅黑" pitchFamily="34" charset="-122"/>
                <a:cs typeface="微软雅黑" pitchFamily="34" charset="-120"/>
              </a:rPr>
              <a:t>，将其划到祁连山国家公园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a:t>
            </a:r>
            <a:r>
              <a:rPr lang="en-US" altLang="zh-CN" sz="2000" b="0" i="0" dirty="0">
                <a:solidFill>
                  <a:srgbClr val="000000"/>
                </a:solidFill>
                <a:latin typeface="微软雅黑" pitchFamily="34" charset="0"/>
                <a:ea typeface="微软雅黑" pitchFamily="34" charset="-122"/>
                <a:cs typeface="微软雅黑" pitchFamily="34" charset="-120"/>
              </a:rPr>
              <a:t>，可以更好地保护大通河源区沼泽湿地的生态环境，维持其相应的生态功能，④正确</a:t>
            </a:r>
            <a:r>
              <a:rPr lang="en-US" altLang="zh-CN" sz="2000" b="0" i="0">
                <a:solidFill>
                  <a:srgbClr val="000000"/>
                </a:solidFill>
                <a:latin typeface="微软雅黑" pitchFamily="34" charset="0"/>
                <a:ea typeface="微软雅黑" pitchFamily="34" charset="-122"/>
                <a:cs typeface="微软雅黑" pitchFamily="34" charset="-120"/>
              </a:rPr>
              <a:t>；据材料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，此研究的目的是加强高寒沼泽湿地的生态保护与修复</a:t>
            </a:r>
            <a:r>
              <a:rPr lang="en-US" altLang="zh-CN" sz="2000" b="0" i="0">
                <a:solidFill>
                  <a:srgbClr val="000000"/>
                </a:solidFill>
                <a:latin typeface="微软雅黑" pitchFamily="34" charset="0"/>
                <a:ea typeface="微软雅黑" pitchFamily="34" charset="-122"/>
                <a:cs typeface="微软雅黑" pitchFamily="34" charset="-120"/>
              </a:rPr>
              <a:t>，大通河源区的沼泽湿地具有重要的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综合生态系统服务功能</a:t>
            </a:r>
            <a:r>
              <a:rPr lang="en-US" altLang="zh-CN" sz="2000" b="0" i="0" dirty="0">
                <a:solidFill>
                  <a:srgbClr val="000000"/>
                </a:solidFill>
                <a:latin typeface="微软雅黑" pitchFamily="34" charset="0"/>
                <a:ea typeface="微软雅黑" pitchFamily="34" charset="-122"/>
                <a:cs typeface="微软雅黑" pitchFamily="34" charset="-120"/>
              </a:rPr>
              <a:t>，应尽可能加以保护而不是开发，②错误；</a:t>
            </a:r>
            <a:r>
              <a:rPr lang="en-US" altLang="zh-CN" sz="2000" b="0" i="0">
                <a:solidFill>
                  <a:srgbClr val="000000"/>
                </a:solidFill>
                <a:latin typeface="微软雅黑" pitchFamily="34" charset="0"/>
                <a:ea typeface="微软雅黑" pitchFamily="34" charset="-122"/>
                <a:cs typeface="微软雅黑" pitchFamily="34" charset="-120"/>
              </a:rPr>
              <a:t>大通河源区的沼泽湿地面积大，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但生态环境受人类活动干扰较多</a:t>
            </a:r>
            <a:r>
              <a:rPr lang="en-US" altLang="zh-CN" sz="2000" b="0" i="0" dirty="0">
                <a:solidFill>
                  <a:srgbClr val="000000"/>
                </a:solidFill>
                <a:latin typeface="微软雅黑" pitchFamily="34" charset="0"/>
                <a:ea typeface="微软雅黑" pitchFamily="34" charset="-122"/>
                <a:cs typeface="微软雅黑" pitchFamily="34" charset="-120"/>
              </a:rPr>
              <a:t>，生态环境有潜在风险，③错误。综上，B正确，A、C、D错误。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M_4_BD.63_1#12bbb8960?pid=609bc9b1d&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[山东济宁邹城一中2025高二期中]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加纳首都附近的阿格博格布洛西地区最初是一片沼泽地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来渐渐成了贫民窟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现在是世界最大的电子垃圾末端处理地区之一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欧美发达国家每年都有高达</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万吨的电子垃圾运往该地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每年大约有</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万加纳人通过进行电子垃圾处理来维持生计</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5_BD.64_1#93f3957bf?pid=12bbb8960&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19.阿格博格布洛西地区接收大量来自发达国家的电子垃圾，</a:t>
            </a:r>
            <a:r>
              <a:rPr lang="en-US" altLang="zh-CN" sz="2000" b="0" i="0">
                <a:solidFill>
                  <a:srgbClr val="000000"/>
                </a:solidFill>
                <a:latin typeface="微软雅黑" pitchFamily="34" charset="0"/>
                <a:ea typeface="微软雅黑" pitchFamily="34" charset="-122"/>
                <a:cs typeface="微软雅黑" pitchFamily="34" charset="-120"/>
              </a:rPr>
              <a:t>主要是因该地(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65_1#93f3957bf.bracket?pid=12bbb8960&amp;color=0,0,0&amp;vpa=19&amp;vtp=1"/>
          <p:cNvSpPr/>
          <p:nvPr/>
        </p:nvSpPr>
        <p:spPr>
          <a:xfrm>
            <a:off x="9156764" y="281749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64_2#93f3957bf.choices?pid=12bbb8960&amp;color=0,0,0&amp;vtp=1&amp;bbb=1"/>
          <p:cNvSpPr/>
          <p:nvPr/>
        </p:nvSpPr>
        <p:spPr>
          <a:xfrm>
            <a:off x="722376" y="3274695"/>
            <a:ext cx="10753344" cy="405003"/>
          </a:xfrm>
          <a:prstGeom prst="rect">
            <a:avLst/>
          </a:prstGeom>
          <a:noFill/>
          <a:ln/>
        </p:spPr>
        <p:txBody>
          <a:bodyPr wrap="none" lIns="0" tIns="0" rIns="0" bIns="0" rtlCol="0" anchor="t"/>
          <a:lstStyle/>
          <a:p>
            <a:pPr latinLnBrk="1">
              <a:lnSpc>
                <a:spcPts val="36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.海陆交通便利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B.可利用土地较多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C.环境标准较低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.工业原料紧缺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AS.66_1#93f3957bf?vop=1&amp;pid=12bbb8960&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本题考查输入地接收固体废弃物跨国转移的原因。依据材料信息可知</a:t>
            </a:r>
            <a:r>
              <a:rPr lang="en-US" altLang="zh-CN" sz="2000" b="0" i="0">
                <a:solidFill>
                  <a:srgbClr val="000000"/>
                </a:solidFill>
                <a:latin typeface="微软雅黑" pitchFamily="34" charset="0"/>
                <a:ea typeface="微软雅黑" pitchFamily="34" charset="-122"/>
                <a:cs typeface="微软雅黑" pitchFamily="34" charset="-120"/>
              </a:rPr>
              <a:t>，阿格博格布洛西地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区原本是一片沼泽地</a:t>
            </a:r>
            <a:r>
              <a:rPr lang="en-US" altLang="zh-CN" sz="2000" b="0" i="0" dirty="0">
                <a:solidFill>
                  <a:srgbClr val="000000"/>
                </a:solidFill>
                <a:latin typeface="微软雅黑" pitchFamily="34" charset="0"/>
                <a:ea typeface="微软雅黑" pitchFamily="34" charset="-122"/>
                <a:cs typeface="微软雅黑" pitchFamily="34" charset="-120"/>
              </a:rPr>
              <a:t>，后来成为贫民窟，交通等设施不完善，因此海陆交通不便，A错误</a:t>
            </a:r>
            <a:r>
              <a:rPr lang="en-US" altLang="zh-CN" sz="2000" b="0" i="0">
                <a:solidFill>
                  <a:srgbClr val="000000"/>
                </a:solidFill>
                <a:latin typeface="微软雅黑" pitchFamily="34" charset="0"/>
                <a:ea typeface="微软雅黑" pitchFamily="34" charset="-122"/>
                <a:cs typeface="微软雅黑" pitchFamily="34" charset="-120"/>
              </a:rPr>
              <a:t>；该地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原为沼泽地</a:t>
            </a:r>
            <a:r>
              <a:rPr lang="en-US" altLang="zh-CN" sz="2000" b="0" i="0" dirty="0">
                <a:solidFill>
                  <a:srgbClr val="000000"/>
                </a:solidFill>
                <a:latin typeface="微软雅黑" pitchFamily="34" charset="0"/>
                <a:ea typeface="微软雅黑" pitchFamily="34" charset="-122"/>
                <a:cs typeface="微软雅黑" pitchFamily="34" charset="-120"/>
              </a:rPr>
              <a:t>，可利用土地资源不多,B错误；加纳属于发展中国家，</a:t>
            </a:r>
            <a:r>
              <a:rPr lang="en-US" altLang="zh-CN" sz="2000" b="0" i="0">
                <a:solidFill>
                  <a:srgbClr val="000000"/>
                </a:solidFill>
                <a:latin typeface="微软雅黑" pitchFamily="34" charset="0"/>
                <a:ea typeface="微软雅黑" pitchFamily="34" charset="-122"/>
                <a:cs typeface="微软雅黑" pitchFamily="34" charset="-120"/>
              </a:rPr>
              <a:t>其环境标准远低于发达国家，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因此接收了大量欧美发达国家的电子垃圾</a:t>
            </a:r>
            <a:r>
              <a:rPr lang="en-US" altLang="zh-CN" sz="2000" b="0" i="0" dirty="0">
                <a:solidFill>
                  <a:srgbClr val="000000"/>
                </a:solidFill>
                <a:latin typeface="微软雅黑" pitchFamily="34" charset="0"/>
                <a:ea typeface="微软雅黑" pitchFamily="34" charset="-122"/>
                <a:cs typeface="微软雅黑" pitchFamily="34" charset="-120"/>
              </a:rPr>
              <a:t>，C正确；加纳电子工业不发达</a:t>
            </a:r>
            <a:r>
              <a:rPr lang="en-US" altLang="zh-CN" sz="2000" b="0" i="0">
                <a:solidFill>
                  <a:srgbClr val="000000"/>
                </a:solidFill>
                <a:latin typeface="微软雅黑" pitchFamily="34" charset="0"/>
                <a:ea typeface="微软雅黑" pitchFamily="34" charset="-122"/>
                <a:cs typeface="微软雅黑" pitchFamily="34" charset="-120"/>
              </a:rPr>
              <a:t>，处理电子垃圾的技术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水平低</a:t>
            </a:r>
            <a:r>
              <a:rPr lang="en-US" altLang="zh-CN" sz="2000" b="0" i="0" dirty="0">
                <a:solidFill>
                  <a:srgbClr val="000000"/>
                </a:solidFill>
                <a:latin typeface="微软雅黑" pitchFamily="34" charset="0"/>
                <a:ea typeface="微软雅黑" pitchFamily="34" charset="-122"/>
                <a:cs typeface="微软雅黑" pitchFamily="34" charset="-120"/>
              </a:rPr>
              <a:t>，从中获取的工业原料有限，与工业原料紧缺关系不大，D错误。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BD.67_1#d09b811ee?pid=12bbb896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20.为了减少电子垃圾带来的影响，</a:t>
            </a:r>
            <a:r>
              <a:rPr lang="en-US" altLang="zh-CN" sz="2000" b="0" i="0">
                <a:solidFill>
                  <a:srgbClr val="000000"/>
                </a:solidFill>
                <a:latin typeface="微软雅黑" pitchFamily="34" charset="0"/>
                <a:ea typeface="微软雅黑" pitchFamily="34" charset="-122"/>
                <a:cs typeface="微软雅黑" pitchFamily="34" charset="-120"/>
              </a:rPr>
              <a:t>当地政府可采取的措施是(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8_1#d09b811ee.bracket?pid=12bbb8960&amp;color=0,0,0&amp;vpa=20&amp;vtp=1"/>
          <p:cNvSpPr/>
          <p:nvPr/>
        </p:nvSpPr>
        <p:spPr>
          <a:xfrm>
            <a:off x="7632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7_2#d09b811ee.choices?pid=12bbb896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.全面禁止电子垃圾进入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.建立企业准入制度，加强环境监管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C.设计易回收和拆解的电子产品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.增加电子垃圾处理技术的资金投入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AS.69_1#d09b811ee?vop=1&amp;pid=12bbb8960&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本题考查污染物跨国转移的防治措施。该地有电子垃圾拆解和末端处理产业</a:t>
            </a:r>
            <a:r>
              <a:rPr lang="en-US" altLang="zh-CN" sz="2000" b="0" i="0">
                <a:solidFill>
                  <a:srgbClr val="000000"/>
                </a:solidFill>
                <a:latin typeface="微软雅黑" pitchFamily="34" charset="0"/>
                <a:ea typeface="微软雅黑" pitchFamily="34" charset="-122"/>
                <a:cs typeface="微软雅黑" pitchFamily="34" charset="-120"/>
              </a:rPr>
              <a:t>，全面禁止电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子垃圾进入会导致当地经济迅速下滑</a:t>
            </a:r>
            <a:r>
              <a:rPr lang="en-US" altLang="zh-CN" sz="2000" b="0" i="0" dirty="0">
                <a:solidFill>
                  <a:srgbClr val="000000"/>
                </a:solidFill>
                <a:latin typeface="微软雅黑" pitchFamily="34" charset="0"/>
                <a:ea typeface="微软雅黑" pitchFamily="34" charset="-122"/>
                <a:cs typeface="微软雅黑" pitchFamily="34" charset="-120"/>
              </a:rPr>
              <a:t>，出现失业率上升等一系列社会问题，不可取，A错误</a:t>
            </a:r>
            <a:r>
              <a:rPr lang="en-US" altLang="zh-CN" sz="2000" b="0" i="0">
                <a:solidFill>
                  <a:srgbClr val="000000"/>
                </a:solidFill>
                <a:latin typeface="微软雅黑" pitchFamily="34" charset="0"/>
                <a:ea typeface="微软雅黑" pitchFamily="34" charset="-122"/>
                <a:cs typeface="微软雅黑" pitchFamily="34" charset="-120"/>
              </a:rPr>
              <a:t>；应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该建立企业准入制度</a:t>
            </a:r>
            <a:r>
              <a:rPr lang="en-US" altLang="zh-CN" sz="2000" b="0" i="0" dirty="0">
                <a:solidFill>
                  <a:srgbClr val="000000"/>
                </a:solidFill>
                <a:latin typeface="微软雅黑" pitchFamily="34" charset="0"/>
                <a:ea typeface="微软雅黑" pitchFamily="34" charset="-122"/>
                <a:cs typeface="微软雅黑" pitchFamily="34" charset="-120"/>
              </a:rPr>
              <a:t>，取缔不合规的私人作坊，加强环境监管，B正确</a:t>
            </a:r>
            <a:r>
              <a:rPr lang="en-US" altLang="zh-CN" sz="2000" b="0" i="0">
                <a:solidFill>
                  <a:srgbClr val="000000"/>
                </a:solidFill>
                <a:latin typeface="微软雅黑" pitchFamily="34" charset="0"/>
                <a:ea typeface="微软雅黑" pitchFamily="34" charset="-122"/>
                <a:cs typeface="微软雅黑" pitchFamily="34" charset="-120"/>
              </a:rPr>
              <a:t>；设计易回收和拆解的电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子产品是输出国企业应采取的措施</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；增加电子垃圾处理技术的资金投入更多应是输入地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企业采取的措施</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M_4_BD.70_1#f9928d9e2?pid=609bc9b1d&amp;color=0,0,0&amp;vtp=1&amp;bt=1&amp;bbb=1"/>
          <p:cNvSpPr/>
          <p:nvPr/>
        </p:nvSpPr>
        <p:spPr>
          <a:xfrm>
            <a:off x="722376" y="100584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[河南省实验中学2024高二期中]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下图为北京市</a:t>
            </a:r>
            <a:r>
              <a:rPr lang="en-US" altLang="zh-CN" sz="2000" b="0" i="0">
                <a:solidFill>
                  <a:srgbClr val="000000"/>
                </a:solidFill>
                <a:latin typeface="Times New Roman" pitchFamily="34" charset="0"/>
                <a:ea typeface="KaiTi" pitchFamily="34" charset="-122"/>
                <a:cs typeface="Times New Roman" pitchFamily="34" charset="-120"/>
              </a:rPr>
              <a:t>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2.5</a:t>
            </a:r>
            <a:r>
              <a:rPr lang="en-US" altLang="zh-CN" sz="100" b="0" i="0" kern="0" spc="-99900">
                <a:solidFill>
                  <a:srgbClr val="FFFFFF"/>
                </a:solidFill>
                <a:latin typeface="Times New Roman" pitchFamily="34" charset="0"/>
                <a:ea typeface="KaiTi" pitchFamily="34" charset="-122"/>
                <a:cs typeface="Times New Roman" pitchFamily="34" charset="-120"/>
              </a:rPr>
              <a:t> </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细颗粒物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来源示意图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70_2#f9928d9e2?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4336" y="1545336"/>
            <a:ext cx="2249424"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71_1#ffe0316fd?pid=f9928d9e2&amp;color=0,0,0&amp;vtp=1&amp;bt=1&amp;bbb=1">
            <a:extLst>
              <a:ext uri="{FF2B5EF4-FFF2-40B4-BE49-F238E27FC236}">
                <a16:creationId xmlns:a16="http://schemas.microsoft.com/office/drawing/2014/main" id="{F519E99E-B2A0-C100-698F-1061BC61397D}"/>
              </a:ext>
            </a:extLst>
          </p:cNvPr>
          <p:cNvSpPr/>
          <p:nvPr/>
        </p:nvSpPr>
        <p:spPr>
          <a:xfrm>
            <a:off x="722376" y="392023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21.根据图中信息判断，</a:t>
            </a:r>
            <a:r>
              <a:rPr lang="en-US" altLang="zh-CN" sz="2000" b="0" i="0">
                <a:solidFill>
                  <a:srgbClr val="000000"/>
                </a:solidFill>
                <a:latin typeface="微软雅黑" pitchFamily="34" charset="0"/>
                <a:ea typeface="微软雅黑" pitchFamily="34" charset="-122"/>
                <a:cs typeface="微软雅黑" pitchFamily="34" charset="-120"/>
              </a:rPr>
              <a:t>北京市治理PM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2.5</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可采取的主要措施是(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72_1#ffe0316fd.bracket?pid=f9928d9e2&amp;color=0,0,0&amp;vpa=21&amp;vtp=1">
            <a:extLst>
              <a:ext uri="{FF2B5EF4-FFF2-40B4-BE49-F238E27FC236}">
                <a16:creationId xmlns:a16="http://schemas.microsoft.com/office/drawing/2014/main" id="{B97FD1A0-CFC7-CBD7-6D72-966E07E0B575}"/>
              </a:ext>
            </a:extLst>
          </p:cNvPr>
          <p:cNvSpPr/>
          <p:nvPr/>
        </p:nvSpPr>
        <p:spPr>
          <a:xfrm>
            <a:off x="7789926" y="392023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71_2#ffe0316fd.choices?pid=f9928d9e2&amp;color=0,0,0&amp;vtp=1&amp;bbb=1">
            <a:extLst>
              <a:ext uri="{FF2B5EF4-FFF2-40B4-BE49-F238E27FC236}">
                <a16:creationId xmlns:a16="http://schemas.microsoft.com/office/drawing/2014/main" id="{8CEF225B-E340-DD0B-5A77-F7C63B189963}"/>
              </a:ext>
            </a:extLst>
          </p:cNvPr>
          <p:cNvSpPr/>
          <p:nvPr/>
        </p:nvSpPr>
        <p:spPr>
          <a:xfrm>
            <a:off x="722376" y="4334256"/>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A.人工降雨</a:t>
            </a:r>
            <a:r>
              <a:rPr lang="en-US" altLang="zh-CN" sz="2000" b="0" i="0">
                <a:solidFill>
                  <a:srgbClr val="000000"/>
                </a:solidFill>
                <a:latin typeface="微软雅黑" pitchFamily="34" charset="0"/>
                <a:ea typeface="微软雅黑" pitchFamily="34" charset="-122"/>
                <a:cs typeface="微软雅黑" pitchFamily="34" charset="-120"/>
              </a:rPr>
              <a:t>，减少空气中污染物的数量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.减小煤炭使用量，缩短冬季供暖时间</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C.将有污染的工业企业搬迁到周边地区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.大力发展公共交通，减少私家车出行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5_AS.73_1#ffe0316fd?vop=1&amp;pid=f9928d9e2&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本题考查生态环境问题的治理措施。人工降雨需要适合的气象条件</a:t>
            </a:r>
            <a:r>
              <a:rPr lang="en-US" altLang="zh-CN" sz="2000" b="0" i="0">
                <a:solidFill>
                  <a:srgbClr val="000000"/>
                </a:solidFill>
                <a:latin typeface="微软雅黑" pitchFamily="34" charset="0"/>
                <a:ea typeface="微软雅黑" pitchFamily="34" charset="-122"/>
                <a:cs typeface="微软雅黑" pitchFamily="34" charset="-120"/>
              </a:rPr>
              <a:t>，且只能暂时缓解空气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a:t>
            </a:r>
            <a:r>
              <a:rPr lang="en-US" altLang="zh-CN" sz="2000" b="0" i="0" dirty="0">
                <a:solidFill>
                  <a:srgbClr val="000000"/>
                </a:solidFill>
                <a:latin typeface="微软雅黑" pitchFamily="34" charset="0"/>
                <a:ea typeface="微软雅黑" pitchFamily="34" charset="-122"/>
                <a:cs typeface="微软雅黑" pitchFamily="34" charset="-120"/>
              </a:rPr>
              <a:t>，A错误；缩短冬季供暖时间不符合实际情况，B错误</a:t>
            </a:r>
            <a:r>
              <a:rPr lang="en-US" altLang="zh-CN" sz="2000" b="0" i="0">
                <a:solidFill>
                  <a:srgbClr val="000000"/>
                </a:solidFill>
                <a:latin typeface="微软雅黑" pitchFamily="34" charset="0"/>
                <a:ea typeface="微软雅黑" pitchFamily="34" charset="-122"/>
                <a:cs typeface="微软雅黑" pitchFamily="34" charset="-120"/>
              </a:rPr>
              <a:t>；将有污染的工业搬迁到周边地区并不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能从根本上减少污染物的排放</a:t>
            </a:r>
            <a:r>
              <a:rPr lang="en-US" altLang="zh-CN" sz="2000" b="0" i="0" dirty="0">
                <a:solidFill>
                  <a:srgbClr val="000000"/>
                </a:solidFill>
                <a:latin typeface="微软雅黑" pitchFamily="34" charset="0"/>
                <a:ea typeface="微软雅黑" pitchFamily="34" charset="-122"/>
                <a:cs typeface="微软雅黑" pitchFamily="34" charset="-120"/>
              </a:rPr>
              <a:t>，C错误；读图可知，机动车是除区域传输外最大的污染源</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大力发展公共交通</a:t>
            </a:r>
            <a:r>
              <a:rPr lang="en-US" altLang="zh-CN" sz="2000" b="0" i="0" dirty="0">
                <a:solidFill>
                  <a:srgbClr val="000000"/>
                </a:solidFill>
                <a:latin typeface="微软雅黑" pitchFamily="34" charset="0"/>
                <a:ea typeface="微软雅黑" pitchFamily="34" charset="-122"/>
                <a:cs typeface="微软雅黑" pitchFamily="34" charset="-120"/>
              </a:rPr>
              <a:t>，减少私家车出行，是最可行、最有效的措施，D正确。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pic>
        <p:nvPicPr>
          <p:cNvPr id="2" name="QM_4_BD.74_1#ca81b538d?htil=3&amp;pid=609bc9b1d&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12727" y="1060704"/>
            <a:ext cx="3209544"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74_2#ca81b538d?htil=3&amp;pid=609bc9b1d&amp;color=0,0,0&amp;vtp=1&amp;bt=1&amp;bbb=1&amp;hb=1&amp;hs=1"/>
          <p:cNvSpPr/>
          <p:nvPr/>
        </p:nvSpPr>
        <p:spPr>
          <a:xfrm>
            <a:off x="722376" y="1005840"/>
            <a:ext cx="7406640"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[山东聊城2025高二月考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森林生态系统是陆地生态系统最大的碳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在全球碳平衡中发挥着重要作用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河北围场地区地处冀北山地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与内蒙古高原的过渡地带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下图为该地落叶松人工林的碳储量动态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变化图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M_4_BD.74_3#ca81b538d?htil=3&amp;pid=609bc9b1d&amp;color=0,0,0&amp;vtp=1&amp;bbb=1&amp;hb=1&amp;hs=1"/>
          <p:cNvSpPr/>
          <p:nvPr/>
        </p:nvSpPr>
        <p:spPr>
          <a:xfrm>
            <a:off x="722376" y="2817495"/>
            <a:ext cx="740664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1"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疏伐是在幼龄林后至成熟林前为调节树种个体间矛盾而进</a:t>
            </a:r>
            <a:endParaRPr lang="en-US" altLang="zh-CN" sz="2000" dirty="0"/>
          </a:p>
        </p:txBody>
      </p:sp>
      <p:sp>
        <p:nvSpPr>
          <p:cNvPr id="5" name="QM_4_BD.74_3#ca81b538d?htil=3&amp;pid=609bc9b1d&amp;color=0,0,0&amp;vtp=1&amp;bbb=1&amp;hb=1&amp;hs=1">
            <a:extLst>
              <a:ext uri="{FF2B5EF4-FFF2-40B4-BE49-F238E27FC236}">
                <a16:creationId xmlns:a16="http://schemas.microsoft.com/office/drawing/2014/main" id="{B8993556-0E05-F5D8-71BA-391FBF6853C6}"/>
              </a:ext>
            </a:extLst>
          </p:cNvPr>
          <p:cNvSpPr/>
          <p:nvPr/>
        </p:nvSpPr>
        <p:spPr>
          <a:xfrm>
            <a:off x="722376" y="3274695"/>
            <a:ext cx="10752014" cy="40500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行的抚育性采伐</a:t>
            </a:r>
            <a:r>
              <a:rPr lang="en-US" altLang="zh-CN" sz="2000" b="0" i="0" dirty="0">
                <a:solidFill>
                  <a:srgbClr val="000000"/>
                </a:solidFill>
                <a:latin typeface="Times New Roman" pitchFamily="34" charset="0"/>
                <a:ea typeface="KaiTi" pitchFamily="34" charset="-122"/>
                <a:cs typeface="Times New Roman" pitchFamily="34" charset="-120"/>
              </a:rPr>
              <a:t>。主伐也称“森林采伐</a:t>
            </a:r>
            <a:r>
              <a:rPr lang="en-US" altLang="zh-CN" sz="2000" b="0" i="0">
                <a:solidFill>
                  <a:srgbClr val="000000"/>
                </a:solidFill>
                <a:latin typeface="Times New Roman" pitchFamily="34" charset="0"/>
                <a:ea typeface="KaiTi" pitchFamily="34" charset="-122"/>
                <a:cs typeface="Times New Roman" pitchFamily="34" charset="-120"/>
              </a:rPr>
              <a:t>”，一般指用材林木到达成熟龄时为生产木材而进行的采伐</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6" name="QC_5_BD.75_1#3be5d166b?pid=ca81b538d&amp;color=0,0,0&amp;vtp=1&amp;bt=1&amp;bbb=1">
            <a:extLst>
              <a:ext uri="{FF2B5EF4-FFF2-40B4-BE49-F238E27FC236}">
                <a16:creationId xmlns:a16="http://schemas.microsoft.com/office/drawing/2014/main" id="{A884D5D2-B011-435C-2898-F7CBD24377D7}"/>
              </a:ext>
            </a:extLst>
          </p:cNvPr>
          <p:cNvSpPr/>
          <p:nvPr/>
        </p:nvSpPr>
        <p:spPr>
          <a:xfrm>
            <a:off x="722376" y="37318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22.采伐后碳储量下降，</a:t>
            </a:r>
            <a:r>
              <a:rPr lang="en-US" altLang="zh-CN" sz="2000" b="0" i="0">
                <a:solidFill>
                  <a:srgbClr val="000000"/>
                </a:solidFill>
                <a:latin typeface="微软雅黑" pitchFamily="34" charset="0"/>
                <a:ea typeface="微软雅黑" pitchFamily="34" charset="-122"/>
                <a:cs typeface="微软雅黑" pitchFamily="34" charset="-120"/>
              </a:rPr>
              <a:t>表现最明显的是(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C_5_AN.76_1#3be5d166b.bracket?pid=ca81b538d&amp;color=0,0,0&amp;vpa=22&amp;vtp=1">
            <a:extLst>
              <a:ext uri="{FF2B5EF4-FFF2-40B4-BE49-F238E27FC236}">
                <a16:creationId xmlns:a16="http://schemas.microsoft.com/office/drawing/2014/main" id="{B94D9E3F-B31B-1CDE-133A-2B71FD7E46E7}"/>
              </a:ext>
            </a:extLst>
          </p:cNvPr>
          <p:cNvSpPr/>
          <p:nvPr/>
        </p:nvSpPr>
        <p:spPr>
          <a:xfrm>
            <a:off x="5346764" y="37318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8" name="QC_5_BD.75_2#3be5d166b.choices?pid=ca81b538d&amp;color=0,0,0&amp;vtp=1&amp;bbb=1">
            <a:extLst>
              <a:ext uri="{FF2B5EF4-FFF2-40B4-BE49-F238E27FC236}">
                <a16:creationId xmlns:a16="http://schemas.microsoft.com/office/drawing/2014/main" id="{BD93B1BB-44CA-A577-3F1E-CCB0353A51B7}"/>
              </a:ext>
            </a:extLst>
          </p:cNvPr>
          <p:cNvSpPr/>
          <p:nvPr/>
        </p:nvSpPr>
        <p:spPr>
          <a:xfrm>
            <a:off x="722376" y="4190492"/>
            <a:ext cx="10753344" cy="405003"/>
          </a:xfrm>
          <a:prstGeom prst="rect">
            <a:avLst/>
          </a:prstGeom>
          <a:noFill/>
          <a:ln/>
        </p:spPr>
        <p:txBody>
          <a:bodyPr wrap="none" lIns="0" tIns="0" rIns="0" bIns="0" rtlCol="0" anchor="t"/>
          <a:lstStyle/>
          <a:p>
            <a:pPr latinLnBrk="1">
              <a:lnSpc>
                <a:spcPts val="3600"/>
              </a:lnSpc>
              <a:tabLst>
                <a:tab pos="2761029" algn="l"/>
                <a:tab pos="5483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B.生物碳储量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C.林产品碳储量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.总碳储量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5_AS.77_1#3be5d166b?vop=1&amp;pid=ca81b538d&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本题考查全球气候变化的原因。读图可知，采伐后森林植被减少，碳储量下降</a:t>
            </a:r>
            <a:r>
              <a:rPr lang="en-US" altLang="zh-CN" sz="2000" b="0" i="0">
                <a:solidFill>
                  <a:srgbClr val="000000"/>
                </a:solidFill>
                <a:latin typeface="微软雅黑" pitchFamily="34" charset="0"/>
                <a:ea typeface="微软雅黑" pitchFamily="34" charset="-122"/>
                <a:cs typeface="微软雅黑" pitchFamily="34" charset="-120"/>
              </a:rPr>
              <a:t>，表现最明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显的是生物碳储量</a:t>
            </a:r>
            <a:r>
              <a:rPr lang="en-US" altLang="zh-CN" sz="2000" b="0" i="0" dirty="0">
                <a:solidFill>
                  <a:srgbClr val="000000"/>
                </a:solidFill>
                <a:latin typeface="微软雅黑" pitchFamily="34" charset="0"/>
                <a:ea typeface="微软雅黑" pitchFamily="34" charset="-122"/>
                <a:cs typeface="微软雅黑" pitchFamily="34" charset="-120"/>
              </a:rPr>
              <a:t>，B正确；林产品碳储量增加，C错误；土壤碳储量和总碳储量也有所下降</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下降幅度不如生物碳储量大</a:t>
            </a:r>
            <a:r>
              <a:rPr lang="en-US" altLang="zh-CN" sz="2000" b="0" i="0" dirty="0">
                <a:solidFill>
                  <a:srgbClr val="000000"/>
                </a:solidFill>
                <a:latin typeface="微软雅黑" pitchFamily="34" charset="0"/>
                <a:ea typeface="微软雅黑" pitchFamily="34" charset="-122"/>
                <a:cs typeface="微软雅黑" pitchFamily="34" charset="-120"/>
              </a:rPr>
              <a:t>，A、D错误。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823dfab46?vop=1&amp;pid=2d3f2054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本题考查国际合作治理环境问题。由材料可知，瑙鲁主要使用柴油发电机发电</a:t>
            </a:r>
            <a:r>
              <a:rPr lang="en-US" altLang="zh-CN" sz="2000" b="0" i="0">
                <a:solidFill>
                  <a:srgbClr val="000000"/>
                </a:solidFill>
                <a:latin typeface="微软雅黑" pitchFamily="34" charset="0"/>
                <a:ea typeface="微软雅黑" pitchFamily="34" charset="-122"/>
                <a:cs typeface="微软雅黑" pitchFamily="34" charset="-120"/>
              </a:rPr>
              <a:t>，而该国国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土面积小</a:t>
            </a:r>
            <a:r>
              <a:rPr lang="en-US" altLang="zh-CN" sz="2000" b="0" i="0" dirty="0">
                <a:solidFill>
                  <a:srgbClr val="000000"/>
                </a:solidFill>
                <a:latin typeface="微软雅黑" pitchFamily="34" charset="0"/>
                <a:ea typeface="微软雅黑" pitchFamily="34" charset="-122"/>
                <a:cs typeface="微软雅黑" pitchFamily="34" charset="-120"/>
              </a:rPr>
              <a:t>，能源资源短缺，主要依赖于进口，且柴油发电会造成大气污染</a:t>
            </a:r>
            <a:r>
              <a:rPr lang="en-US" altLang="zh-CN" sz="2000" b="0" i="0">
                <a:solidFill>
                  <a:srgbClr val="000000"/>
                </a:solidFill>
                <a:latin typeface="微软雅黑" pitchFamily="34" charset="0"/>
                <a:ea typeface="微软雅黑" pitchFamily="34" charset="-122"/>
                <a:cs typeface="微软雅黑" pitchFamily="34" charset="-120"/>
              </a:rPr>
              <a:t>，光伏发电项目的完成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可以减少石油的进口</a:t>
            </a:r>
            <a:r>
              <a:rPr lang="en-US" altLang="zh-CN" sz="2000" b="0" i="0" dirty="0">
                <a:solidFill>
                  <a:srgbClr val="000000"/>
                </a:solidFill>
                <a:latin typeface="微软雅黑" pitchFamily="34" charset="0"/>
                <a:ea typeface="微软雅黑" pitchFamily="34" charset="-122"/>
                <a:cs typeface="微软雅黑" pitchFamily="34" charset="-120"/>
              </a:rPr>
              <a:t>，降低发电成本，减少大气污染，保护生态环境，D正确</a:t>
            </a:r>
            <a:r>
              <a:rPr lang="en-US" altLang="zh-CN" sz="2000" b="0" i="0">
                <a:solidFill>
                  <a:srgbClr val="000000"/>
                </a:solidFill>
                <a:latin typeface="微软雅黑" pitchFamily="34" charset="0"/>
                <a:ea typeface="微软雅黑" pitchFamily="34" charset="-122"/>
                <a:cs typeface="微软雅黑" pitchFamily="34" charset="-120"/>
              </a:rPr>
              <a:t>；光伏发电项目的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完成在一定程度上可以提高生态效益</a:t>
            </a:r>
            <a:r>
              <a:rPr lang="en-US" altLang="zh-CN" sz="2000" b="0" i="0" dirty="0">
                <a:solidFill>
                  <a:srgbClr val="000000"/>
                </a:solidFill>
                <a:latin typeface="微软雅黑" pitchFamily="34" charset="0"/>
                <a:ea typeface="微软雅黑" pitchFamily="34" charset="-122"/>
                <a:cs typeface="微软雅黑" pitchFamily="34" charset="-120"/>
              </a:rPr>
              <a:t>，推动环境治理，但是这不是主要的影响，A错误</a:t>
            </a:r>
            <a:r>
              <a:rPr lang="en-US" altLang="zh-CN" sz="2000" b="0" i="0">
                <a:solidFill>
                  <a:srgbClr val="000000"/>
                </a:solidFill>
                <a:latin typeface="微软雅黑" pitchFamily="34" charset="0"/>
                <a:ea typeface="微软雅黑" pitchFamily="34" charset="-122"/>
                <a:cs typeface="微软雅黑" pitchFamily="34" charset="-120"/>
              </a:rPr>
              <a:t>；光伏发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电项目的完成加强了国际合作</a:t>
            </a:r>
            <a:r>
              <a:rPr lang="en-US" altLang="zh-CN" sz="2000" b="0" i="0" dirty="0">
                <a:solidFill>
                  <a:srgbClr val="000000"/>
                </a:solidFill>
                <a:latin typeface="微软雅黑" pitchFamily="34" charset="0"/>
                <a:ea typeface="微软雅黑" pitchFamily="34" charset="-122"/>
                <a:cs typeface="微软雅黑" pitchFamily="34" charset="-120"/>
              </a:rPr>
              <a:t>，但是并不能缩短运输时间、降低运输成本，B、C错误。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5_BD.78_1#97e0796b6?pid=ca81b538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23.除建人工林外，</a:t>
            </a:r>
            <a:r>
              <a:rPr lang="en-US" altLang="zh-CN" sz="2000" b="0" i="0">
                <a:solidFill>
                  <a:srgbClr val="000000"/>
                </a:solidFill>
                <a:latin typeface="微软雅黑" pitchFamily="34" charset="0"/>
                <a:ea typeface="微软雅黑" pitchFamily="34" charset="-122"/>
                <a:cs typeface="微软雅黑" pitchFamily="34" charset="-120"/>
              </a:rPr>
              <a:t>固碳措施还有(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9_1#97e0796b6.bracket?pid=ca81b538d&amp;color=0,0,0&amp;vpa=23&amp;vtp=1"/>
          <p:cNvSpPr/>
          <p:nvPr/>
        </p:nvSpPr>
        <p:spPr>
          <a:xfrm>
            <a:off x="4584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8_2#97e0796b6.choices?pid=ca81b538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.减少化石能源消费量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.将二氧化碳封存到海洋</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C.使用风能等清洁能源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.完善碳市场交易机制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5_AS.80_1#97e0796b6?vop=1&amp;pid=ca81b538d&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本题考查全球气候变暖的应对措施。减少化石能源的消费量，</a:t>
            </a:r>
            <a:r>
              <a:rPr lang="en-US" altLang="zh-CN" sz="2000" b="0" i="0">
                <a:solidFill>
                  <a:srgbClr val="000000"/>
                </a:solidFill>
                <a:latin typeface="微软雅黑" pitchFamily="34" charset="0"/>
                <a:ea typeface="微软雅黑" pitchFamily="34" charset="-122"/>
                <a:cs typeface="微软雅黑" pitchFamily="34" charset="-120"/>
              </a:rPr>
              <a:t>可以减少二氧化碳的排放，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是减排的措施</a:t>
            </a:r>
            <a:r>
              <a:rPr lang="en-US" altLang="zh-CN" sz="2000" b="0" i="0" dirty="0">
                <a:solidFill>
                  <a:srgbClr val="000000"/>
                </a:solidFill>
                <a:latin typeface="微软雅黑" pitchFamily="34" charset="0"/>
                <a:ea typeface="微软雅黑" pitchFamily="34" charset="-122"/>
                <a:cs typeface="微软雅黑" pitchFamily="34" charset="-120"/>
              </a:rPr>
              <a:t>，不是固碳的措施，A错误；将二氧化碳封存到海洋中，可以起到固碳的作用，</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；使用风能等清洁能源，可以减少二氧化碳的排放，是减排的措施，不是固碳的措施，C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完善碳交易市场是为减少二氧化碳排放所采用的市场机制</a:t>
            </a:r>
            <a:r>
              <a:rPr lang="en-US" altLang="zh-CN" sz="2000" b="0" i="0" dirty="0">
                <a:solidFill>
                  <a:srgbClr val="000000"/>
                </a:solidFill>
                <a:latin typeface="微软雅黑" pitchFamily="34" charset="0"/>
                <a:ea typeface="微软雅黑" pitchFamily="34" charset="-122"/>
                <a:cs typeface="微软雅黑" pitchFamily="34" charset="-120"/>
              </a:rPr>
              <a:t>，是减排措施，不是固碳措施，D错误。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pic>
        <p:nvPicPr>
          <p:cNvPr id="2" name="QM_4_BD.81_1#a6d501086?htil=4&amp;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51976" y="1060704"/>
            <a:ext cx="2505456" cy="2935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81_2#a6d501086?htil=4&amp;pid=609bc9b1d&amp;color=0,0,0&amp;vtp=1&amp;bt=1&amp;bbb=1&amp;hb=1"/>
          <p:cNvSpPr/>
          <p:nvPr/>
        </p:nvSpPr>
        <p:spPr>
          <a:xfrm>
            <a:off x="722376" y="1005840"/>
            <a:ext cx="8110728"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[云南昆明2025一模]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北亚多年冻土区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上层为活动层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下层为永冻层</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的表层土壤单位面积有机碳储量远高于其他土壤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是重要的天然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储碳库</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气候变暖导致多年冻土退化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造成土壤有机碳的损失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低矮的苔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藓和地衣长得越来越高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灌木植物也在入侵该地区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植被碳库快速增长</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下图示意各有机碳库在</a:t>
            </a:r>
            <a:r>
              <a:rPr lang="en-US" altLang="zh-CN" sz="2000" b="0" i="0" dirty="0">
                <a:solidFill>
                  <a:srgbClr val="000000"/>
                </a:solidFill>
                <a:latin typeface="Times New Roman" pitchFamily="34" charset="0"/>
                <a:ea typeface="KaiTi" pitchFamily="34" charset="-122"/>
                <a:cs typeface="Times New Roman" pitchFamily="34" charset="-120"/>
              </a:rPr>
              <a:t>1900—2100</a:t>
            </a:r>
            <a:r>
              <a:rPr lang="en-US" altLang="zh-CN" sz="2000" b="0" i="0" dirty="0">
                <a:solidFill>
                  <a:srgbClr val="000000"/>
                </a:solidFill>
                <a:latin typeface="微软雅黑" pitchFamily="34" charset="0"/>
                <a:ea typeface="楷体" pitchFamily="34" charset="-122"/>
                <a:cs typeface="微软雅黑" pitchFamily="34" charset="-120"/>
              </a:rPr>
              <a:t>年的有机碳储量年变化量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含预测</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未来该地区气候变暖可能有减缓趋势</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5_BD.82_1#395c3c788?pid=a6d50108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24.北亚多年冻土区成为重要“储碳库”</a:t>
            </a:r>
            <a:r>
              <a:rPr lang="en-US" altLang="zh-CN" sz="2000" b="0" i="0">
                <a:solidFill>
                  <a:srgbClr val="000000"/>
                </a:solidFill>
                <a:latin typeface="微软雅黑" pitchFamily="34" charset="0"/>
                <a:ea typeface="微软雅黑" pitchFamily="34" charset="-122"/>
                <a:cs typeface="微软雅黑" pitchFamily="34" charset="-120"/>
              </a:rPr>
              <a:t>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82_2#395c3c788.choices?pid=a6d501086&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A.低温环境抑制了微生物分解作用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.永冻层完全阻止了有机碳的分解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.该地区植物光合作用旺盛，生物残体多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.植物生长缓慢，对土壤有机碳消耗少</a:t>
            </a:r>
            <a:endParaRPr lang="en-US" altLang="zh-CN" sz="2000" dirty="0"/>
          </a:p>
        </p:txBody>
      </p:sp>
      <p:sp>
        <p:nvSpPr>
          <p:cNvPr id="4" name="QC_5_AN.83_1#395c3c788.bracket?pid=a6d501086&amp;color=0,0,0&amp;vpa=24&amp;vtp=1"/>
          <p:cNvSpPr/>
          <p:nvPr/>
        </p:nvSpPr>
        <p:spPr>
          <a:xfrm>
            <a:off x="6870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5_AS.84_1#395c3c788?vop=1&amp;pid=a6d501086&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本题考查影响全球气候变暖的因素。根据材料，北亚多年冻土区气候寒冷</a:t>
            </a:r>
            <a:r>
              <a:rPr lang="en-US" altLang="zh-CN" sz="2000" b="0" i="0">
                <a:solidFill>
                  <a:srgbClr val="000000"/>
                </a:solidFill>
                <a:latin typeface="微软雅黑" pitchFamily="34" charset="0"/>
                <a:ea typeface="微软雅黑" pitchFamily="34" charset="-122"/>
                <a:cs typeface="微软雅黑" pitchFamily="34" charset="-120"/>
              </a:rPr>
              <a:t>，微生物分解速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度慢</a:t>
            </a:r>
            <a:r>
              <a:rPr lang="en-US" altLang="zh-CN" sz="2000" b="0" i="0" dirty="0">
                <a:solidFill>
                  <a:srgbClr val="000000"/>
                </a:solidFill>
                <a:latin typeface="微软雅黑" pitchFamily="34" charset="0"/>
                <a:ea typeface="微软雅黑" pitchFamily="34" charset="-122"/>
                <a:cs typeface="微软雅黑" pitchFamily="34" charset="-120"/>
              </a:rPr>
              <a:t>，对有机碳的分解慢，有利于有机碳在土壤中富集，A正确；永冻层像“天然冰箱</a:t>
            </a:r>
            <a:r>
              <a:rPr lang="en-US" altLang="zh-CN" sz="2000" b="0" i="0">
                <a:solidFill>
                  <a:srgbClr val="000000"/>
                </a:solidFill>
                <a:latin typeface="微软雅黑" pitchFamily="34" charset="0"/>
                <a:ea typeface="微软雅黑" pitchFamily="34" charset="-122"/>
                <a:cs typeface="微软雅黑" pitchFamily="34" charset="-120"/>
              </a:rPr>
              <a:t>”，通过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物理屏障阻止氧气和水分深入</a:t>
            </a:r>
            <a:r>
              <a:rPr lang="en-US" altLang="zh-CN" sz="2000" b="0" i="0" dirty="0">
                <a:solidFill>
                  <a:srgbClr val="000000"/>
                </a:solidFill>
                <a:latin typeface="微软雅黑" pitchFamily="34" charset="0"/>
                <a:ea typeface="微软雅黑" pitchFamily="34" charset="-122"/>
                <a:cs typeface="微软雅黑" pitchFamily="34" charset="-120"/>
              </a:rPr>
              <a:t>，减缓需氧微生物的分解作用，使得有机碳得以长期封存</a:t>
            </a:r>
            <a:r>
              <a:rPr lang="en-US" altLang="zh-CN" sz="2000" b="0" i="0">
                <a:solidFill>
                  <a:srgbClr val="000000"/>
                </a:solidFill>
                <a:latin typeface="微软雅黑" pitchFamily="34" charset="0"/>
                <a:ea typeface="微软雅黑" pitchFamily="34" charset="-122"/>
                <a:cs typeface="微软雅黑" pitchFamily="34" charset="-120"/>
              </a:rPr>
              <a:t>，但无法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完全阻止有机碳的分解</a:t>
            </a:r>
            <a:r>
              <a:rPr lang="en-US" altLang="zh-CN" sz="2000" b="0" i="0" dirty="0">
                <a:solidFill>
                  <a:srgbClr val="000000"/>
                </a:solidFill>
                <a:latin typeface="微软雅黑" pitchFamily="34" charset="0"/>
                <a:ea typeface="微软雅黑" pitchFamily="34" charset="-122"/>
                <a:cs typeface="微软雅黑" pitchFamily="34" charset="-120"/>
              </a:rPr>
              <a:t>，B错误；北亚多年冻土区气候寒冷，植被较少且生长缓慢</a:t>
            </a:r>
            <a:r>
              <a:rPr lang="en-US" altLang="zh-CN" sz="2000" b="0" i="0">
                <a:solidFill>
                  <a:srgbClr val="000000"/>
                </a:solidFill>
                <a:latin typeface="微软雅黑" pitchFamily="34" charset="0"/>
                <a:ea typeface="微软雅黑" pitchFamily="34" charset="-122"/>
                <a:cs typeface="微软雅黑" pitchFamily="34" charset="-120"/>
              </a:rPr>
              <a:t>，光合作用并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不旺盛</a:t>
            </a:r>
            <a:r>
              <a:rPr lang="en-US" altLang="zh-CN" sz="2000" b="0" i="0" dirty="0">
                <a:solidFill>
                  <a:srgbClr val="000000"/>
                </a:solidFill>
                <a:latin typeface="微软雅黑" pitchFamily="34" charset="0"/>
                <a:ea typeface="微软雅黑" pitchFamily="34" charset="-122"/>
                <a:cs typeface="微软雅黑" pitchFamily="34" charset="-120"/>
              </a:rPr>
              <a:t>，C错误；植被生长缓慢，对土壤有机碳的消耗确实较少，但也会导致生物残体少</a:t>
            </a:r>
            <a:r>
              <a:rPr lang="en-US" altLang="zh-CN" sz="2000" b="0" i="0">
                <a:solidFill>
                  <a:srgbClr val="000000"/>
                </a:solidFill>
                <a:latin typeface="微软雅黑" pitchFamily="34" charset="0"/>
                <a:ea typeface="微软雅黑" pitchFamily="34" charset="-122"/>
                <a:cs typeface="微软雅黑" pitchFamily="34" charset="-120"/>
              </a:rPr>
              <a:t>，产生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的有机质少</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5_BD.85_1#9b053902d?pid=a6d50108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25.根据预测模型，</a:t>
            </a:r>
            <a:r>
              <a:rPr lang="en-US" altLang="zh-CN" sz="2000" b="0" i="0">
                <a:solidFill>
                  <a:srgbClr val="000000"/>
                </a:solidFill>
                <a:latin typeface="微软雅黑" pitchFamily="34" charset="0"/>
                <a:ea typeface="微软雅黑" pitchFamily="34" charset="-122"/>
                <a:cs typeface="微软雅黑" pitchFamily="34" charset="-120"/>
              </a:rPr>
              <a:t>未来该地区气候变暖可能减缓的主要原因是(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6_1#9b053902d.bracket?pid=a6d501086&amp;color=0,0,0&amp;vpa=25&amp;vtp=1"/>
          <p:cNvSpPr/>
          <p:nvPr/>
        </p:nvSpPr>
        <p:spPr>
          <a:xfrm>
            <a:off x="788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85_2#9b053902d.choices?pid=a6d50108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.土壤碳释放量持续大于植被固碳量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.植被碳库增长抵消部分土壤碳损失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C.永冻层碳储量开始逐年增加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.全球温室气体排放突然减少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5_AS.87_1#9b053902d?vop=1&amp;pid=a6d501086&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本题考查全球气候变化的应对措施。根据图示未来土壤有机碳库储量变化趋势可推知</a:t>
            </a:r>
            <a:r>
              <a:rPr lang="en-US" altLang="zh-CN" sz="2000" b="0" i="0">
                <a:solidFill>
                  <a:srgbClr val="000000"/>
                </a:solidFill>
                <a:latin typeface="微软雅黑" pitchFamily="34" charset="0"/>
                <a:ea typeface="微软雅黑" pitchFamily="34" charset="-122"/>
                <a:cs typeface="微软雅黑" pitchFamily="34" charset="-120"/>
              </a:rPr>
              <a:t>，全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球变暖</a:t>
            </a:r>
            <a:r>
              <a:rPr lang="en-US" altLang="zh-CN" sz="2000" b="0" i="0" dirty="0">
                <a:solidFill>
                  <a:srgbClr val="000000"/>
                </a:solidFill>
                <a:latin typeface="微软雅黑" pitchFamily="34" charset="0"/>
                <a:ea typeface="微软雅黑" pitchFamily="34" charset="-122"/>
                <a:cs typeface="微软雅黑" pitchFamily="34" charset="-120"/>
              </a:rPr>
              <a:t>，冻土融化，有机碳从土壤中释放出来，导致土壤有机碳库有机碳储量下降；</a:t>
            </a:r>
            <a:r>
              <a:rPr lang="en-US" altLang="zh-CN" sz="2000" b="0" i="0">
                <a:solidFill>
                  <a:srgbClr val="000000"/>
                </a:solidFill>
                <a:latin typeface="微软雅黑" pitchFamily="34" charset="0"/>
                <a:ea typeface="微软雅黑" pitchFamily="34" charset="-122"/>
                <a:cs typeface="微软雅黑" pitchFamily="34" charset="-120"/>
              </a:rPr>
              <a:t>根据图示，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植被有机碳库的有机碳储量呈增加趋势</a:t>
            </a:r>
            <a:r>
              <a:rPr lang="en-US" altLang="zh-CN" sz="2000" b="0" i="0" dirty="0">
                <a:solidFill>
                  <a:srgbClr val="000000"/>
                </a:solidFill>
                <a:latin typeface="微软雅黑" pitchFamily="34" charset="0"/>
                <a:ea typeface="微软雅黑" pitchFamily="34" charset="-122"/>
                <a:cs typeface="微软雅黑" pitchFamily="34" charset="-120"/>
              </a:rPr>
              <a:t>，结合材料，</a:t>
            </a:r>
            <a:r>
              <a:rPr lang="en-US" altLang="zh-CN" sz="2000" b="0" i="0">
                <a:solidFill>
                  <a:srgbClr val="000000"/>
                </a:solidFill>
                <a:latin typeface="微软雅黑" pitchFamily="34" charset="0"/>
                <a:ea typeface="微软雅黑" pitchFamily="34" charset="-122"/>
                <a:cs typeface="微软雅黑" pitchFamily="34" charset="-120"/>
              </a:rPr>
              <a:t>气候变暖使得低矮苔藓和地衣长得越来越高，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灌木植物也在入侵该地区</a:t>
            </a:r>
            <a:r>
              <a:rPr lang="en-US" altLang="zh-CN" sz="2000" b="0" i="0" dirty="0">
                <a:solidFill>
                  <a:srgbClr val="000000"/>
                </a:solidFill>
                <a:latin typeface="微软雅黑" pitchFamily="34" charset="0"/>
                <a:ea typeface="微软雅黑" pitchFamily="34" charset="-122"/>
                <a:cs typeface="微软雅黑" pitchFamily="34" charset="-120"/>
              </a:rPr>
              <a:t>，可推测全球变暖，水热条件改善，该地区植被量增加</a:t>
            </a:r>
            <a:r>
              <a:rPr lang="en-US" altLang="zh-CN" sz="2000" b="0" i="0">
                <a:solidFill>
                  <a:srgbClr val="000000"/>
                </a:solidFill>
                <a:latin typeface="微软雅黑" pitchFamily="34" charset="0"/>
                <a:ea typeface="微软雅黑" pitchFamily="34" charset="-122"/>
                <a:cs typeface="微软雅黑" pitchFamily="34" charset="-120"/>
              </a:rPr>
              <a:t>，更适宜植物生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，植被量增加且生长速度加快，植物储碳能力增强。根据图示</a:t>
            </a:r>
            <a:r>
              <a:rPr lang="en-US" altLang="zh-CN" sz="2000" b="0" i="0">
                <a:solidFill>
                  <a:srgbClr val="000000"/>
                </a:solidFill>
                <a:latin typeface="微软雅黑" pitchFamily="34" charset="0"/>
                <a:ea typeface="微软雅黑" pitchFamily="34" charset="-122"/>
                <a:cs typeface="微软雅黑" pitchFamily="34" charset="-120"/>
              </a:rPr>
              <a:t>，土壤有机碳库释放的有机碳量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小于植被有机碳库储存的有机碳量</a:t>
            </a:r>
            <a:r>
              <a:rPr lang="en-US" altLang="zh-CN" sz="2000" b="0" i="0" dirty="0">
                <a:solidFill>
                  <a:srgbClr val="000000"/>
                </a:solidFill>
                <a:latin typeface="微软雅黑" pitchFamily="34" charset="0"/>
                <a:ea typeface="微软雅黑" pitchFamily="34" charset="-122"/>
                <a:cs typeface="微软雅黑" pitchFamily="34" charset="-120"/>
              </a:rPr>
              <a:t>，因此北亚多年冻土区总有机碳储量增加，</a:t>
            </a:r>
            <a:r>
              <a:rPr lang="en-US" altLang="zh-CN" sz="2000" b="0" i="0">
                <a:solidFill>
                  <a:srgbClr val="000000"/>
                </a:solidFill>
                <a:latin typeface="微软雅黑" pitchFamily="34" charset="0"/>
                <a:ea typeface="微软雅黑" pitchFamily="34" charset="-122"/>
                <a:cs typeface="微软雅黑" pitchFamily="34" charset="-120"/>
              </a:rPr>
              <a:t>大气中碳含量减少，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有利于减缓该地区气候变暖</a:t>
            </a:r>
            <a:r>
              <a:rPr lang="en-US" altLang="zh-CN" sz="2000" b="0" i="0" dirty="0">
                <a:solidFill>
                  <a:srgbClr val="000000"/>
                </a:solidFill>
                <a:latin typeface="微软雅黑" pitchFamily="34" charset="0"/>
                <a:ea typeface="微软雅黑" pitchFamily="34" charset="-122"/>
                <a:cs typeface="微软雅黑" pitchFamily="34" charset="-120"/>
              </a:rPr>
              <a:t>，A错误，B正确；研究主要针对北亚多年冻土区（上层为活动层</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层为永冻层</a:t>
            </a:r>
            <a:r>
              <a:rPr lang="en-US" altLang="zh-CN" sz="2000" b="0" i="0" dirty="0">
                <a:solidFill>
                  <a:srgbClr val="000000"/>
                </a:solidFill>
                <a:latin typeface="微软雅黑" pitchFamily="34" charset="0"/>
                <a:ea typeface="微软雅黑" pitchFamily="34" charset="-122"/>
                <a:cs typeface="微软雅黑" pitchFamily="34" charset="-120"/>
              </a:rPr>
              <a:t>）的表层土壤，永冻层碳储量具体变化无相关信息，C错误</a:t>
            </a:r>
            <a:r>
              <a:rPr lang="en-US" altLang="zh-CN" sz="2000" b="0" i="0">
                <a:solidFill>
                  <a:srgbClr val="000000"/>
                </a:solidFill>
                <a:latin typeface="微软雅黑" pitchFamily="34" charset="0"/>
                <a:ea typeface="微软雅黑" pitchFamily="34" charset="-122"/>
                <a:cs typeface="微软雅黑" pitchFamily="34" charset="-120"/>
              </a:rPr>
              <a:t>；全球温室气体排放突然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减少不现实</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4_BD.88_1#411ddf94a?pid=609bc9b1d&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26.</a:t>
            </a:r>
            <a:r>
              <a:rPr lang="en-US" altLang="zh-CN" sz="2000" b="0" i="0" dirty="0">
                <a:solidFill>
                  <a:srgbClr val="000000"/>
                </a:solidFill>
                <a:latin typeface="仿宋" pitchFamily="34" charset="0"/>
                <a:ea typeface="仿宋" pitchFamily="34" charset="-122"/>
                <a:cs typeface="仿宋" pitchFamily="34" charset="-120"/>
              </a:rPr>
              <a:t>[江苏无锡2025阶段检测]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刚果盆地位于非洲中部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沼泽广布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沼泽区域有大量泥炭存在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泥炭碳汇能力强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被认为是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最大的陆地碳储库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在被水覆盖的沼泽区域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植物碳在缺氧条件下被储存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但泥炭沼泽干涸时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会向大气中释放大量温室气体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有专家认为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刚果盆地的泥炭正接近从碳汇到碳源的临界点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中国与刚果盆地地区国家的碳汇合作不断加强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下图示意刚果盆地局部地区等高线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88_2#411ddf94a?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07408" y="3369818"/>
            <a:ext cx="3374136"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5_BD.89_1#5afe0de3b?pid=411ddf94a&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（1）分析刚果盆地沼泽地区泥炭碳汇能力强的原因。（4分）</a:t>
            </a:r>
            <a:endParaRPr lang="en-US" altLang="zh-CN" sz="2000" dirty="0"/>
          </a:p>
        </p:txBody>
      </p:sp>
      <p:sp>
        <p:nvSpPr>
          <p:cNvPr id="3" name="QO_5_AN.90_1#5afe0de3b?vop=1&amp;pid=411ddf94a&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刚果盆地纬度低，气温高，降水多，植被生长茂盛，</a:t>
            </a:r>
            <a:r>
              <a:rPr lang="en-US" altLang="zh-CN" sz="2000" b="1" i="0">
                <a:solidFill>
                  <a:srgbClr val="00B050"/>
                </a:solidFill>
                <a:latin typeface="微软雅黑" pitchFamily="34" charset="0"/>
                <a:ea typeface="微软雅黑" pitchFamily="34" charset="-122"/>
                <a:cs typeface="微软雅黑" pitchFamily="34" charset="-120"/>
              </a:rPr>
              <a:t>可以从大气中吸收更多的二氧化碳，</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将二氧化碳转化为植物体内的有机物</a:t>
            </a:r>
            <a:r>
              <a:rPr lang="en-US" altLang="zh-CN" sz="2000" b="1" i="0" dirty="0">
                <a:solidFill>
                  <a:srgbClr val="00B050"/>
                </a:solidFill>
                <a:latin typeface="微软雅黑" pitchFamily="34" charset="0"/>
                <a:ea typeface="微软雅黑" pitchFamily="34" charset="-122"/>
                <a:cs typeface="微软雅黑" pitchFamily="34" charset="-120"/>
              </a:rPr>
              <a:t>；沼泽区域多水域覆盖，枯死的植物在水下难以分解</a:t>
            </a:r>
            <a:r>
              <a:rPr lang="en-US" altLang="zh-CN" sz="2000" b="1" i="0">
                <a:solidFill>
                  <a:srgbClr val="00B050"/>
                </a:solidFill>
                <a:latin typeface="微软雅黑" pitchFamily="34" charset="0"/>
                <a:ea typeface="微软雅黑" pitchFamily="34" charset="-122"/>
                <a:cs typeface="微软雅黑" pitchFamily="34" charset="-120"/>
              </a:rPr>
              <a:t>，植物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体内的碳因此被固定在沼泽的泥炭当中</a:t>
            </a:r>
            <a:r>
              <a:rPr lang="en-US" altLang="zh-CN" sz="2000" b="1" i="0" dirty="0">
                <a:solidFill>
                  <a:srgbClr val="00B050"/>
                </a:solidFill>
                <a:latin typeface="微软雅黑" pitchFamily="34" charset="0"/>
                <a:ea typeface="微软雅黑" pitchFamily="34" charset="-122"/>
                <a:cs typeface="微软雅黑" pitchFamily="34" charset="-120"/>
              </a:rPr>
              <a:t>，碳汇能力强。（4分）</a:t>
            </a:r>
            <a:endParaRPr lang="en-US" altLang="zh-CN" sz="2000" dirty="0"/>
          </a:p>
        </p:txBody>
      </p:sp>
      <p:sp>
        <p:nvSpPr>
          <p:cNvPr id="4" name="QO_5_AS.91_1#5afe0de3b?vop=1&amp;pid=411ddf94a&amp;color=0,0,0&amp;vtp=1&amp;bbb=1&amp;hb=1"/>
          <p:cNvSpPr/>
          <p:nvPr/>
        </p:nvSpPr>
        <p:spPr>
          <a:xfrm>
            <a:off x="722376" y="28768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本题考查区域自然环境对有机碳的影响。根据所学可知</a:t>
            </a:r>
            <a:r>
              <a:rPr lang="en-US" altLang="zh-CN" sz="2000" b="0" i="0">
                <a:solidFill>
                  <a:srgbClr val="000000"/>
                </a:solidFill>
                <a:latin typeface="微软雅黑" pitchFamily="34" charset="0"/>
                <a:ea typeface="微软雅黑" pitchFamily="34" charset="-122"/>
                <a:cs typeface="微软雅黑" pitchFamily="34" charset="-120"/>
              </a:rPr>
              <a:t>，有机碳的固定主要依靠植物的光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合作用</a:t>
            </a:r>
            <a:r>
              <a:rPr lang="en-US" altLang="zh-CN" sz="2000" b="0" i="0" dirty="0">
                <a:solidFill>
                  <a:srgbClr val="000000"/>
                </a:solidFill>
                <a:latin typeface="微软雅黑" pitchFamily="34" charset="0"/>
                <a:ea typeface="微软雅黑" pitchFamily="34" charset="-122"/>
                <a:cs typeface="微软雅黑" pitchFamily="34" charset="-120"/>
              </a:rPr>
              <a:t>。刚果盆地位于赤道附近，纬度低，为热带雨林气候，全年气温高，降水多</a:t>
            </a:r>
            <a:r>
              <a:rPr lang="en-US" altLang="zh-CN" sz="2000" b="0" i="0">
                <a:solidFill>
                  <a:srgbClr val="000000"/>
                </a:solidFill>
                <a:latin typeface="微软雅黑" pitchFamily="34" charset="0"/>
                <a:ea typeface="微软雅黑" pitchFamily="34" charset="-122"/>
                <a:cs typeface="微软雅黑" pitchFamily="34" charset="-120"/>
              </a:rPr>
              <a:t>，自然带为热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带雨林带</a:t>
            </a:r>
            <a:r>
              <a:rPr lang="en-US" altLang="zh-CN" sz="2000" b="0" i="0" dirty="0">
                <a:solidFill>
                  <a:srgbClr val="000000"/>
                </a:solidFill>
                <a:latin typeface="微软雅黑" pitchFamily="34" charset="0"/>
                <a:ea typeface="微软雅黑" pitchFamily="34" charset="-122"/>
                <a:cs typeface="微软雅黑" pitchFamily="34" charset="-120"/>
              </a:rPr>
              <a:t>，植被生长茂盛，可以从大气中吸收更多的二氧化碳</a:t>
            </a:r>
            <a:r>
              <a:rPr lang="en-US" altLang="zh-CN" sz="2000" b="0" i="0">
                <a:solidFill>
                  <a:srgbClr val="000000"/>
                </a:solidFill>
                <a:latin typeface="微软雅黑" pitchFamily="34" charset="0"/>
                <a:ea typeface="微软雅黑" pitchFamily="34" charset="-122"/>
                <a:cs typeface="微软雅黑" pitchFamily="34" charset="-120"/>
              </a:rPr>
              <a:t>，将二氧化碳转化为植物体内的有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机物</a:t>
            </a:r>
            <a:r>
              <a:rPr lang="en-US" altLang="zh-CN" sz="2000" b="0" i="0" dirty="0">
                <a:solidFill>
                  <a:srgbClr val="000000"/>
                </a:solidFill>
                <a:latin typeface="微软雅黑" pitchFamily="34" charset="0"/>
                <a:ea typeface="微软雅黑" pitchFamily="34" charset="-122"/>
                <a:cs typeface="微软雅黑" pitchFamily="34" charset="-120"/>
              </a:rPr>
              <a:t>；由材料可知，在被水覆盖的沼泽区域，植物碳在缺氧条件下被储存</a:t>
            </a:r>
            <a:r>
              <a:rPr lang="en-US" altLang="zh-CN" sz="2000" b="0" i="0">
                <a:solidFill>
                  <a:srgbClr val="000000"/>
                </a:solidFill>
                <a:latin typeface="微软雅黑" pitchFamily="34" charset="0"/>
                <a:ea typeface="微软雅黑" pitchFamily="34" charset="-122"/>
                <a:cs typeface="微软雅黑" pitchFamily="34" charset="-120"/>
              </a:rPr>
              <a:t>，刚果盆地沼泽区域多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水域覆盖</a:t>
            </a:r>
            <a:r>
              <a:rPr lang="en-US" altLang="zh-CN" sz="2000" b="0" i="0" dirty="0">
                <a:solidFill>
                  <a:srgbClr val="000000"/>
                </a:solidFill>
                <a:latin typeface="微软雅黑" pitchFamily="34" charset="0"/>
                <a:ea typeface="微软雅黑" pitchFamily="34" charset="-122"/>
                <a:cs typeface="微软雅黑" pitchFamily="34" charset="-120"/>
              </a:rPr>
              <a:t>，枯死的植物在水下难以分解，碳汇能力强。【原因类】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5_BD.92_1#98d08c2ff?pid=411ddf94a&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（2）分析刚果盆地的泥炭正接近从碳汇到碳源的临界点的原因。（6分）</a:t>
            </a:r>
            <a:endParaRPr lang="en-US" altLang="zh-CN" sz="2000" dirty="0"/>
          </a:p>
        </p:txBody>
      </p:sp>
      <p:sp>
        <p:nvSpPr>
          <p:cNvPr id="3" name="QO_5_AN.93_1#98d08c2ff?vop=1&amp;pid=411ddf94a&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全球气候变暖，蒸发加剧；气候异常，降水减少；植被破坏，涵养水源能力下降</a:t>
            </a:r>
            <a:r>
              <a:rPr lang="en-US" altLang="zh-CN" sz="2000" b="1" i="0">
                <a:solidFill>
                  <a:srgbClr val="00B050"/>
                </a:solidFill>
                <a:latin typeface="微软雅黑" pitchFamily="34" charset="0"/>
                <a:ea typeface="微软雅黑" pitchFamily="34" charset="-122"/>
                <a:cs typeface="微软雅黑" pitchFamily="34" charset="-120"/>
              </a:rPr>
              <a:t>；人类对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沼泽的不合理利用等</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
        <p:nvSpPr>
          <p:cNvPr id="4" name="QO_5_AS.94_1#98d08c2ff?vop=1&amp;pid=411ddf94a&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本题考查影响碳汇向碳源转化的因素。由材料“但泥炭沼泽干涸时</a:t>
            </a:r>
            <a:r>
              <a:rPr lang="en-US" altLang="zh-CN" sz="2000" b="0" i="0">
                <a:solidFill>
                  <a:srgbClr val="000000"/>
                </a:solidFill>
                <a:latin typeface="微软雅黑" pitchFamily="34" charset="0"/>
                <a:ea typeface="微软雅黑" pitchFamily="34" charset="-122"/>
                <a:cs typeface="微软雅黑" pitchFamily="34" charset="-120"/>
              </a:rPr>
              <a:t>，会向大气中释放大量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温室气体</a:t>
            </a:r>
            <a:r>
              <a:rPr lang="en-US" altLang="zh-CN" sz="2000" b="0" i="0" dirty="0">
                <a:solidFill>
                  <a:srgbClr val="000000"/>
                </a:solidFill>
                <a:latin typeface="微软雅黑" pitchFamily="34" charset="0"/>
                <a:ea typeface="微软雅黑" pitchFamily="34" charset="-122"/>
                <a:cs typeface="微软雅黑" pitchFamily="34" charset="-120"/>
              </a:rPr>
              <a:t>”可知，气候变暖，蒸发旺盛，沼泽干涸，会加剧碳排放；气候异常，降水减少</a:t>
            </a:r>
            <a:r>
              <a:rPr lang="en-US" altLang="zh-CN" sz="2000" b="0" i="0">
                <a:solidFill>
                  <a:srgbClr val="000000"/>
                </a:solidFill>
                <a:latin typeface="微软雅黑" pitchFamily="34" charset="0"/>
                <a:ea typeface="微软雅黑" pitchFamily="34" charset="-122"/>
                <a:cs typeface="微软雅黑" pitchFamily="34" charset="-120"/>
              </a:rPr>
              <a:t>，气候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较之前更为干旱</a:t>
            </a:r>
            <a:r>
              <a:rPr lang="en-US" altLang="zh-CN" sz="2000" b="0" i="0" dirty="0">
                <a:solidFill>
                  <a:srgbClr val="000000"/>
                </a:solidFill>
                <a:latin typeface="微软雅黑" pitchFamily="34" charset="0"/>
                <a:ea typeface="微软雅黑" pitchFamily="34" charset="-122"/>
                <a:cs typeface="微软雅黑" pitchFamily="34" charset="-120"/>
              </a:rPr>
              <a:t>，蒸发加剧；同时，热带雨林植被破坏严重，涵养水源能力下降</a:t>
            </a:r>
            <a:r>
              <a:rPr lang="en-US" altLang="zh-CN" sz="2000" b="0" i="0">
                <a:solidFill>
                  <a:srgbClr val="000000"/>
                </a:solidFill>
                <a:latin typeface="微软雅黑" pitchFamily="34" charset="0"/>
                <a:ea typeface="微软雅黑" pitchFamily="34" charset="-122"/>
                <a:cs typeface="微软雅黑" pitchFamily="34" charset="-120"/>
              </a:rPr>
              <a:t>；人类对沼泽的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不合理利用</a:t>
            </a:r>
            <a:r>
              <a:rPr lang="en-US" altLang="zh-CN" sz="2000" b="0" i="0" dirty="0">
                <a:solidFill>
                  <a:srgbClr val="000000"/>
                </a:solidFill>
                <a:latin typeface="微软雅黑" pitchFamily="34" charset="0"/>
                <a:ea typeface="微软雅黑" pitchFamily="34" charset="-122"/>
                <a:cs typeface="微软雅黑" pitchFamily="34" charset="-120"/>
              </a:rPr>
              <a:t>，使沼泽减少或变干，也加剧了碳排放</a:t>
            </a:r>
            <a:r>
              <a:rPr lang="en-US" altLang="zh-CN" sz="2000" b="0" i="0">
                <a:solidFill>
                  <a:srgbClr val="000000"/>
                </a:solidFill>
                <a:latin typeface="微软雅黑" pitchFamily="34" charset="0"/>
                <a:ea typeface="微软雅黑" pitchFamily="34" charset="-122"/>
                <a:cs typeface="微软雅黑" pitchFamily="34" charset="-120"/>
              </a:rPr>
              <a:t>。以上诸多因素使刚果盆地的泥炭正接近从碳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汇到碳源的临界点</a:t>
            </a:r>
            <a:r>
              <a:rPr lang="en-US" altLang="zh-CN" sz="2000" b="0"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75b0fa6f2?pid=2d3f2054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中国与瑙鲁合作对中国的主要意义有(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75b0fa6f2.bracket?pid=2d3f2054e&amp;color=0,0,0&amp;vpa=2&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75b0fa6f2?pid=2d3f2054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①加强国际合作与协调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②提升应对人类共同挑战的能力</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增加就业机会</a:t>
            </a:r>
            <a:r>
              <a:rPr lang="en-US" altLang="zh-CN" sz="2000" b="0" i="0">
                <a:solidFill>
                  <a:srgbClr val="000000"/>
                </a:solidFill>
                <a:latin typeface="微软雅黑" pitchFamily="34" charset="0"/>
                <a:ea typeface="微软雅黑" pitchFamily="34" charset="-122"/>
                <a:cs typeface="微软雅黑" pitchFamily="34" charset="-120"/>
              </a:rPr>
              <a:t>，促进经济发展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完善基础设施</a:t>
            </a:r>
            <a:r>
              <a:rPr lang="en-US" altLang="zh-CN" sz="2000" b="0" i="0">
                <a:solidFill>
                  <a:srgbClr val="000000"/>
                </a:solidFill>
                <a:latin typeface="微软雅黑" pitchFamily="34" charset="0"/>
                <a:ea typeface="微软雅黑" pitchFamily="34" charset="-122"/>
                <a:cs typeface="微软雅黑" pitchFamily="34" charset="-120"/>
              </a:rPr>
              <a:t>，提高技术水平</a:t>
            </a:r>
            <a:endParaRPr lang="en-US" altLang="zh-CN" sz="2000" dirty="0"/>
          </a:p>
        </p:txBody>
      </p:sp>
      <p:sp>
        <p:nvSpPr>
          <p:cNvPr id="5" name="QC_5_BD.5_3#75b0fa6f2.choices?pid=2d3f2054e&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5_BD.95_1#253559cb6?pid=411ddf94a&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（3）简述中国与刚果盆地地区国家的碳汇合作给当地带来的生态与社会经济效益。（8分）</a:t>
            </a:r>
            <a:endParaRPr lang="en-US" altLang="zh-CN" sz="2000" dirty="0"/>
          </a:p>
        </p:txBody>
      </p:sp>
      <p:sp>
        <p:nvSpPr>
          <p:cNvPr id="3" name="QO_5_AN.96_1#253559cb6?vop=1&amp;pid=411ddf94a&amp;color=0,0,0&amp;vtp=1&amp;bbb=1&amp;hb=1"/>
          <p:cNvSpPr/>
          <p:nvPr/>
        </p:nvSpPr>
        <p:spPr>
          <a:xfrm>
            <a:off x="722376" y="1469009"/>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生态效益：涵养水源，保持水土；发挥泥炭生态功能，保护生物多样性。（4分）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社会经济效益</a:t>
            </a:r>
            <a:r>
              <a:rPr lang="en-US" altLang="zh-CN" sz="2000" b="1" i="0" dirty="0">
                <a:solidFill>
                  <a:srgbClr val="00B050"/>
                </a:solidFill>
                <a:latin typeface="微软雅黑" pitchFamily="34" charset="0"/>
                <a:ea typeface="微软雅黑" pitchFamily="34" charset="-122"/>
                <a:cs typeface="微软雅黑" pitchFamily="34" charset="-120"/>
              </a:rPr>
              <a:t>：带动碳汇相关产业发展，增加就业岗位，提高当地居民收入</a:t>
            </a:r>
            <a:r>
              <a:rPr lang="en-US" altLang="zh-CN" sz="2000" b="1" i="0">
                <a:solidFill>
                  <a:srgbClr val="00B050"/>
                </a:solidFill>
                <a:latin typeface="微软雅黑" pitchFamily="34" charset="0"/>
                <a:ea typeface="微软雅黑" pitchFamily="34" charset="-122"/>
                <a:cs typeface="微软雅黑" pitchFamily="34" charset="-120"/>
              </a:rPr>
              <a:t>；在合作中可以提升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泥炭沼泽保护水平</a:t>
            </a:r>
            <a:r>
              <a:rPr lang="en-US" altLang="zh-CN" sz="2000" b="1" i="0" dirty="0">
                <a:solidFill>
                  <a:srgbClr val="00B050"/>
                </a:solidFill>
                <a:latin typeface="微软雅黑" pitchFamily="34" charset="0"/>
                <a:ea typeface="微软雅黑" pitchFamily="34" charset="-122"/>
                <a:cs typeface="微软雅黑" pitchFamily="34" charset="-120"/>
              </a:rPr>
              <a:t>，促进当地经济可持续发展等。（4分）</a:t>
            </a:r>
            <a:endParaRPr lang="en-US" altLang="zh-CN" sz="2000" dirty="0"/>
          </a:p>
        </p:txBody>
      </p:sp>
      <p:sp>
        <p:nvSpPr>
          <p:cNvPr id="4" name="QO_5_AS.97_1#253559cb6?vop=1&amp;pid=411ddf94a&amp;color=0,0,0&amp;vtp=1&amp;bbb=1&amp;hb=1"/>
          <p:cNvSpPr/>
          <p:nvPr/>
        </p:nvSpPr>
        <p:spPr>
          <a:xfrm>
            <a:off x="722376" y="2899029"/>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本题考查碳汇合作对区域社会发展的影响。由材料可知</a:t>
            </a:r>
            <a:r>
              <a:rPr lang="en-US" altLang="zh-CN" sz="2000" b="0" i="0">
                <a:solidFill>
                  <a:srgbClr val="000000"/>
                </a:solidFill>
                <a:latin typeface="微软雅黑" pitchFamily="34" charset="0"/>
                <a:ea typeface="微软雅黑" pitchFamily="34" charset="-122"/>
                <a:cs typeface="微软雅黑" pitchFamily="34" charset="-120"/>
              </a:rPr>
              <a:t>，泥炭地被认为是最大的陆地碳储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库</a:t>
            </a:r>
            <a:r>
              <a:rPr lang="en-US" altLang="zh-CN" sz="2000" b="0" i="0" dirty="0">
                <a:solidFill>
                  <a:srgbClr val="000000"/>
                </a:solidFill>
                <a:latin typeface="微软雅黑" pitchFamily="34" charset="0"/>
                <a:ea typeface="微软雅黑" pitchFamily="34" charset="-122"/>
                <a:cs typeface="微软雅黑" pitchFamily="34" charset="-120"/>
              </a:rPr>
              <a:t>，故开展碳汇合作有利于涵养水源，保持水土；发挥泥炭生态功能，保护生物多样性。</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中国与刚果盆地地区国家的碳汇合作可以带动当地相关产业发展</a:t>
            </a:r>
            <a:r>
              <a:rPr lang="en-US" altLang="zh-CN" sz="2000" b="0" i="0" dirty="0">
                <a:solidFill>
                  <a:srgbClr val="000000"/>
                </a:solidFill>
                <a:latin typeface="微软雅黑" pitchFamily="34" charset="0"/>
                <a:ea typeface="微软雅黑" pitchFamily="34" charset="-122"/>
                <a:cs typeface="微软雅黑" pitchFamily="34" charset="-120"/>
              </a:rPr>
              <a:t>，提供就业岗位</a:t>
            </a:r>
            <a:r>
              <a:rPr lang="en-US" altLang="zh-CN" sz="2000" b="0" i="0">
                <a:solidFill>
                  <a:srgbClr val="000000"/>
                </a:solidFill>
                <a:latin typeface="微软雅黑" pitchFamily="34" charset="0"/>
                <a:ea typeface="微软雅黑" pitchFamily="34" charset="-122"/>
                <a:cs typeface="微软雅黑" pitchFamily="34" charset="-120"/>
              </a:rPr>
              <a:t>，提高当地居民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收入</a:t>
            </a:r>
            <a:r>
              <a:rPr lang="en-US" altLang="zh-CN" sz="2000" b="0" i="0" dirty="0">
                <a:solidFill>
                  <a:srgbClr val="000000"/>
                </a:solidFill>
                <a:latin typeface="微软雅黑" pitchFamily="34" charset="0"/>
                <a:ea typeface="微软雅黑" pitchFamily="34" charset="-122"/>
                <a:cs typeface="微软雅黑" pitchFamily="34" charset="-120"/>
              </a:rPr>
              <a:t>，在合作中可以提升当地泥炭沼泽保护水平，促进当地经济可持续发展。【意义类】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4_BD.98_1#aa03de828?pid=609bc9b1d&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27.</a:t>
            </a:r>
            <a:r>
              <a:rPr lang="en-US" altLang="zh-CN" sz="2000" b="0" i="0" dirty="0">
                <a:solidFill>
                  <a:srgbClr val="000000"/>
                </a:solidFill>
                <a:latin typeface="仿宋" pitchFamily="34" charset="0"/>
                <a:ea typeface="仿宋" pitchFamily="34" charset="-122"/>
                <a:cs typeface="仿宋" pitchFamily="34" charset="-120"/>
              </a:rPr>
              <a:t>[河南多校2025高二联考]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阅读图文材料，完成下列要求。（22分）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潜流湿地生态单元主要通过利用填料表面的生物膜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植物根系及表层填料的吸收和截留等作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去除污水中的污染物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潜流湿地生态单元外层铺设防渗膜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并填充砂土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砾石作为基质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植喜水植物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潜流湿地底面坡度要保持在</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左右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下图为潜流湿地生态单元及潜流湿地生态除</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污系统示意图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98_2#aa03de828?pid=609bc9b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9392" y="3369818"/>
            <a:ext cx="3639312"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O_5_BD.99_1#f527d768f?pid=aa03de8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（1）简述潜流湿地生态单元中所选取植被的植株特性。（6分）</a:t>
            </a:r>
            <a:endParaRPr lang="en-US" altLang="zh-CN" sz="2000" dirty="0"/>
          </a:p>
        </p:txBody>
      </p:sp>
      <p:sp>
        <p:nvSpPr>
          <p:cNvPr id="3" name="QO_5_AN.100_1#f527d768f?vop=1&amp;pid=aa03de828&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根系发达，吸附污染物质能力强；喜潮湿环境，耐盐碱能力强；生存能力强</a:t>
            </a:r>
            <a:r>
              <a:rPr lang="en-US" altLang="zh-CN" sz="2000" b="1" i="0">
                <a:solidFill>
                  <a:srgbClr val="00B050"/>
                </a:solidFill>
                <a:latin typeface="微软雅黑" pitchFamily="34" charset="0"/>
                <a:ea typeface="微软雅黑" pitchFamily="34" charset="-122"/>
                <a:cs typeface="微软雅黑" pitchFamily="34" charset="-120"/>
              </a:rPr>
              <a:t>，植株外观特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征季节变化小</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101_1#f527d768f?vop=1&amp;pid=aa03de828&amp;color=0,0,0&amp;vtp=1&amp;bbb=1&amp;hb=1"/>
          <p:cNvSpPr/>
          <p:nvPr/>
        </p:nvSpPr>
        <p:spPr>
          <a:xfrm>
            <a:off x="722376" y="241960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本题考查生态湿地修复的生物措施。结合材料</a:t>
            </a:r>
            <a:r>
              <a:rPr lang="en-US" altLang="zh-CN" sz="2000" b="0" i="0">
                <a:solidFill>
                  <a:srgbClr val="000000"/>
                </a:solidFill>
                <a:latin typeface="微软雅黑" pitchFamily="34" charset="0"/>
                <a:ea typeface="微软雅黑" pitchFamily="34" charset="-122"/>
                <a:cs typeface="微软雅黑" pitchFamily="34" charset="-120"/>
              </a:rPr>
              <a:t>，潜流湿地生态单元利用植被吸收和截留污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染物质</a:t>
            </a:r>
            <a:r>
              <a:rPr lang="en-US" altLang="zh-CN" sz="2000" b="0" i="0" dirty="0">
                <a:solidFill>
                  <a:srgbClr val="000000"/>
                </a:solidFill>
                <a:latin typeface="微软雅黑" pitchFamily="34" charset="0"/>
                <a:ea typeface="微软雅黑" pitchFamily="34" charset="-122"/>
                <a:cs typeface="微软雅黑" pitchFamily="34" charset="-120"/>
              </a:rPr>
              <a:t>，因此选取的植株应具有发达的根系，利于吸收污染物质</a:t>
            </a:r>
            <a:r>
              <a:rPr lang="en-US" altLang="zh-CN" sz="2000" b="0" i="0">
                <a:solidFill>
                  <a:srgbClr val="000000"/>
                </a:solidFill>
                <a:latin typeface="微软雅黑" pitchFamily="34" charset="0"/>
                <a:ea typeface="微软雅黑" pitchFamily="34" charset="-122"/>
                <a:cs typeface="微软雅黑" pitchFamily="34" charset="-120"/>
              </a:rPr>
              <a:t>；潜流湿地生态单元植株要长期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生存在水中</a:t>
            </a:r>
            <a:r>
              <a:rPr lang="en-US" altLang="zh-CN" sz="2000" b="0" i="0" dirty="0">
                <a:solidFill>
                  <a:srgbClr val="000000"/>
                </a:solidFill>
                <a:latin typeface="微软雅黑" pitchFamily="34" charset="0"/>
                <a:ea typeface="微软雅黑" pitchFamily="34" charset="-122"/>
                <a:cs typeface="微软雅黑" pitchFamily="34" charset="-120"/>
              </a:rPr>
              <a:t>，因此所选取植株应具有较强的耐湿、耐盐碱能力；为增强其吸收效果</a:t>
            </a:r>
            <a:r>
              <a:rPr lang="en-US" altLang="zh-CN" sz="2000" b="0" i="0">
                <a:solidFill>
                  <a:srgbClr val="000000"/>
                </a:solidFill>
                <a:latin typeface="微软雅黑" pitchFamily="34" charset="0"/>
                <a:ea typeface="微软雅黑" pitchFamily="34" charset="-122"/>
                <a:cs typeface="微软雅黑" pitchFamily="34" charset="-120"/>
              </a:rPr>
              <a:t>，所选取的植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株应外观季相变化小</a:t>
            </a:r>
            <a:r>
              <a:rPr lang="en-US" altLang="zh-CN" sz="2000" b="0" i="0" dirty="0">
                <a:solidFill>
                  <a:srgbClr val="000000"/>
                </a:solidFill>
                <a:latin typeface="微软雅黑" pitchFamily="34" charset="0"/>
                <a:ea typeface="微软雅黑" pitchFamily="34" charset="-122"/>
                <a:cs typeface="微软雅黑" pitchFamily="34" charset="-120"/>
              </a:rPr>
              <a:t>，可常年吸收污染物质，具有较强的生存能力，</a:t>
            </a:r>
            <a:r>
              <a:rPr lang="en-US" altLang="zh-CN" sz="2000" b="0" i="0">
                <a:solidFill>
                  <a:srgbClr val="000000"/>
                </a:solidFill>
                <a:latin typeface="微软雅黑" pitchFamily="34" charset="0"/>
                <a:ea typeface="微软雅黑" pitchFamily="34" charset="-122"/>
                <a:cs typeface="微软雅黑" pitchFamily="34" charset="-120"/>
              </a:rPr>
              <a:t>适宜不同区域的除污环境。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O_5_BD.102_1#72d9d9809?pid=aa03de8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（2）分析潜流湿地生态单元构筑部分在除污系统中的作用。（8分）</a:t>
            </a:r>
            <a:endParaRPr lang="en-US" altLang="zh-CN" sz="2000" dirty="0"/>
          </a:p>
        </p:txBody>
      </p:sp>
      <p:sp>
        <p:nvSpPr>
          <p:cNvPr id="3" name="QO_5_AN.103_1#72d9d9809?vop=1&amp;pid=aa03de828&amp;color=0,0,0&amp;vtp=1&amp;bbb=1&amp;hb=1"/>
          <p:cNvSpPr/>
          <p:nvPr/>
        </p:nvSpPr>
        <p:spPr>
          <a:xfrm>
            <a:off x="722376" y="146900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植株吸收水体中的有害物质和营养物质，起到净化水质的作用；砾石阻滞水流</a:t>
            </a:r>
            <a:r>
              <a:rPr lang="en-US" altLang="zh-CN" sz="2000" b="1" i="0">
                <a:solidFill>
                  <a:srgbClr val="00B050"/>
                </a:solidFill>
                <a:latin typeface="微软雅黑" pitchFamily="34" charset="0"/>
                <a:ea typeface="微软雅黑" pitchFamily="34" charset="-122"/>
                <a:cs typeface="微软雅黑" pitchFamily="34" charset="-120"/>
              </a:rPr>
              <a:t>，减缓水流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的速度</a:t>
            </a:r>
            <a:r>
              <a:rPr lang="en-US" altLang="zh-CN" sz="2000" b="1" i="0" dirty="0">
                <a:solidFill>
                  <a:srgbClr val="00B050"/>
                </a:solidFill>
                <a:latin typeface="微软雅黑" pitchFamily="34" charset="0"/>
                <a:ea typeface="微软雅黑" pitchFamily="34" charset="-122"/>
                <a:cs typeface="微软雅黑" pitchFamily="34" charset="-120"/>
              </a:rPr>
              <a:t>，利于固体颗粒等污染物质的沉淀；防渗层位于外围，</a:t>
            </a:r>
            <a:r>
              <a:rPr lang="en-US" altLang="zh-CN" sz="2000" b="1" i="0">
                <a:solidFill>
                  <a:srgbClr val="00B050"/>
                </a:solidFill>
                <a:latin typeface="微软雅黑" pitchFamily="34" charset="0"/>
                <a:ea typeface="微软雅黑" pitchFamily="34" charset="-122"/>
                <a:cs typeface="微软雅黑" pitchFamily="34" charset="-120"/>
              </a:rPr>
              <a:t>防止潜流湿地生态单元污水外漏；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生物袋固定水体</a:t>
            </a:r>
            <a:r>
              <a:rPr lang="en-US" altLang="zh-CN" sz="2000" b="1" i="0" dirty="0">
                <a:solidFill>
                  <a:srgbClr val="00B050"/>
                </a:solidFill>
                <a:latin typeface="微软雅黑" pitchFamily="34" charset="0"/>
                <a:ea typeface="微软雅黑" pitchFamily="34" charset="-122"/>
                <a:cs typeface="微软雅黑" pitchFamily="34" charset="-120"/>
              </a:rPr>
              <a:t>，阻止水体外流，兼具吸纳污染物质的作用；潜流湿地底面坡度要保持在4</a:t>
            </a:r>
            <a:r>
              <a:rPr lang="en-US" altLang="zh-CN" sz="2000" b="1" i="0">
                <a:solidFill>
                  <a:srgbClr val="00B050"/>
                </a:solidFill>
                <a:latin typeface="微软雅黑" pitchFamily="34" charset="0"/>
                <a:ea typeface="微软雅黑" pitchFamily="34" charset="-122"/>
                <a:cs typeface="微软雅黑" pitchFamily="34" charset="-120"/>
              </a:rPr>
              <a:t>％左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右</a:t>
            </a:r>
            <a:r>
              <a:rPr lang="en-US" altLang="zh-CN" sz="2000" b="1" i="0" dirty="0">
                <a:solidFill>
                  <a:srgbClr val="00B050"/>
                </a:solidFill>
                <a:latin typeface="微软雅黑" pitchFamily="34" charset="0"/>
                <a:ea typeface="微软雅黑" pitchFamily="34" charset="-122"/>
                <a:cs typeface="微软雅黑" pitchFamily="34" charset="-120"/>
              </a:rPr>
              <a:t>，利于污水缓慢流动，提高污染物质净化效率。（任答四点得8分）</a:t>
            </a:r>
            <a:endParaRPr lang="en-US" altLang="zh-CN" sz="2000" dirty="0"/>
          </a:p>
        </p:txBody>
      </p:sp>
      <p:sp>
        <p:nvSpPr>
          <p:cNvPr id="4" name="QO_5_AS.104_1#72d9d9809?vop=1&amp;pid=aa03de828&amp;color=0,0,0&amp;vtp=1&amp;bbb=1&amp;hb=1"/>
          <p:cNvSpPr/>
          <p:nvPr/>
        </p:nvSpPr>
        <p:spPr>
          <a:xfrm>
            <a:off x="722376" y="33340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本题考查生态修复的作用。植株根系发达，能吸收氮、</a:t>
            </a:r>
            <a:r>
              <a:rPr lang="en-US" altLang="zh-CN" sz="2000" b="0" i="0">
                <a:solidFill>
                  <a:srgbClr val="000000"/>
                </a:solidFill>
                <a:latin typeface="微软雅黑" pitchFamily="34" charset="0"/>
                <a:ea typeface="微软雅黑" pitchFamily="34" charset="-122"/>
                <a:cs typeface="微软雅黑" pitchFamily="34" charset="-120"/>
              </a:rPr>
              <a:t>磷等营养物质及重金属等有害物质，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直接降低水体污染物质的浓度</a:t>
            </a:r>
            <a:r>
              <a:rPr lang="en-US" altLang="zh-CN" sz="2000" b="0" i="0" dirty="0">
                <a:solidFill>
                  <a:srgbClr val="000000"/>
                </a:solidFill>
                <a:latin typeface="微软雅黑" pitchFamily="34" charset="0"/>
                <a:ea typeface="微软雅黑" pitchFamily="34" charset="-122"/>
                <a:cs typeface="微软雅黑" pitchFamily="34" charset="-120"/>
              </a:rPr>
              <a:t>；砾石层增加水流阻力，降低流速，使悬浮颗粒因重力沉降</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延长污水与生物膜的接触时间</a:t>
            </a:r>
            <a:r>
              <a:rPr lang="en-US" altLang="zh-CN" sz="2000" b="0" i="0" dirty="0">
                <a:solidFill>
                  <a:srgbClr val="000000"/>
                </a:solidFill>
                <a:latin typeface="微软雅黑" pitchFamily="34" charset="0"/>
                <a:ea typeface="微软雅黑" pitchFamily="34" charset="-122"/>
                <a:cs typeface="微软雅黑" pitchFamily="34" charset="-120"/>
              </a:rPr>
              <a:t>，提升净化效果；防渗膜可避免污水渗入周边土壤或地下水</a:t>
            </a:r>
            <a:r>
              <a:rPr lang="en-US" altLang="zh-CN" sz="2000" b="0" i="0">
                <a:solidFill>
                  <a:srgbClr val="000000"/>
                </a:solidFill>
                <a:latin typeface="微软雅黑" pitchFamily="34" charset="0"/>
                <a:ea typeface="微软雅黑" pitchFamily="34" charset="-122"/>
                <a:cs typeface="微软雅黑" pitchFamily="34" charset="-120"/>
              </a:rPr>
              <a:t>，防止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二次污染</a:t>
            </a:r>
            <a:r>
              <a:rPr lang="en-US" altLang="zh-CN" sz="2000" b="0" i="0" dirty="0">
                <a:solidFill>
                  <a:srgbClr val="000000"/>
                </a:solidFill>
                <a:latin typeface="微软雅黑" pitchFamily="34" charset="0"/>
                <a:ea typeface="微软雅黑" pitchFamily="34" charset="-122"/>
                <a:cs typeface="微软雅黑" pitchFamily="34" charset="-120"/>
              </a:rPr>
              <a:t>，确保污染物质仅在系统内被处理；生物袋（如装有活性炭或微生物载体</a:t>
            </a:r>
            <a:r>
              <a:rPr lang="en-US" altLang="zh-CN" sz="2000" b="0" i="0">
                <a:solidFill>
                  <a:srgbClr val="000000"/>
                </a:solidFill>
                <a:latin typeface="微软雅黑" pitchFamily="34" charset="0"/>
                <a:ea typeface="微软雅黑" pitchFamily="34" charset="-122"/>
                <a:cs typeface="微软雅黑" pitchFamily="34" charset="-120"/>
              </a:rPr>
              <a:t>）可物理拦截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污染物质</a:t>
            </a:r>
            <a:r>
              <a:rPr lang="en-US" altLang="zh-CN" sz="2000" b="0" i="0" dirty="0">
                <a:solidFill>
                  <a:srgbClr val="000000"/>
                </a:solidFill>
                <a:latin typeface="微软雅黑" pitchFamily="34" charset="0"/>
                <a:ea typeface="微软雅黑" pitchFamily="34" charset="-122"/>
                <a:cs typeface="微软雅黑" pitchFamily="34" charset="-120"/>
              </a:rPr>
              <a:t>，同时通过吸附或微生物降解进一步净化；适度坡度确保重力驱动的水流速度适中</a:t>
            </a:r>
            <a:r>
              <a:rPr lang="en-US" altLang="zh-CN" sz="2000" b="0" i="0">
                <a:solidFill>
                  <a:srgbClr val="000000"/>
                </a:solidFill>
                <a:latin typeface="微软雅黑" pitchFamily="34" charset="0"/>
                <a:ea typeface="微软雅黑" pitchFamily="34" charset="-122"/>
                <a:cs typeface="微软雅黑" pitchFamily="34" charset="-120"/>
              </a:rPr>
              <a:t>，既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避免淤积又保证充分接触时间</a:t>
            </a:r>
            <a:r>
              <a:rPr lang="en-US" altLang="zh-CN" sz="2000" b="0" i="0" dirty="0">
                <a:solidFill>
                  <a:srgbClr val="000000"/>
                </a:solidFill>
                <a:latin typeface="微软雅黑" pitchFamily="34" charset="0"/>
                <a:ea typeface="微软雅黑" pitchFamily="34" charset="-122"/>
                <a:cs typeface="微软雅黑" pitchFamily="34" charset="-120"/>
              </a:rPr>
              <a:t>，平衡沉淀与生物净化效率。【意义类】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O_5_BD.105_1#e01b11904?pid=aa03de82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（3）从区域生态安全的角度，阐述潜流湿地生态除污系统在除污中的优势。（8分）</a:t>
            </a:r>
            <a:endParaRPr lang="en-US" altLang="zh-CN" sz="2000" dirty="0"/>
          </a:p>
        </p:txBody>
      </p:sp>
      <p:sp>
        <p:nvSpPr>
          <p:cNvPr id="3" name="QO_5_AN.106_1#e01b11904?vop=1&amp;pid=aa03de828&amp;color=0,0,0&amp;vtp=1&amp;bbb=1&amp;hb=1"/>
          <p:cNvSpPr/>
          <p:nvPr/>
        </p:nvSpPr>
        <p:spPr>
          <a:xfrm>
            <a:off x="722376" y="146900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潜流湿地生态单元在自然坡面中设置按水流方向由高到低排列，</a:t>
            </a:r>
            <a:r>
              <a:rPr lang="en-US" altLang="zh-CN" sz="2000" b="1" i="0">
                <a:solidFill>
                  <a:srgbClr val="00B050"/>
                </a:solidFill>
                <a:latin typeface="微软雅黑" pitchFamily="34" charset="0"/>
                <a:ea typeface="微软雅黑" pitchFamily="34" charset="-122"/>
                <a:cs typeface="微软雅黑" pitchFamily="34" charset="-120"/>
              </a:rPr>
              <a:t>利于污水自高向低流动，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无须额外耗能</a:t>
            </a:r>
            <a:r>
              <a:rPr lang="en-US" altLang="zh-CN" sz="2000" b="1" i="0" dirty="0">
                <a:solidFill>
                  <a:srgbClr val="00B050"/>
                </a:solidFill>
                <a:latin typeface="微软雅黑" pitchFamily="34" charset="0"/>
                <a:ea typeface="微软雅黑" pitchFamily="34" charset="-122"/>
                <a:cs typeface="微软雅黑" pitchFamily="34" charset="-120"/>
              </a:rPr>
              <a:t>，减少废热废气排放；潜流湿地为单个生态单元，彼此之间有阀门相控制</a:t>
            </a:r>
            <a:r>
              <a:rPr lang="en-US" altLang="zh-CN" sz="2000" b="1" i="0">
                <a:solidFill>
                  <a:srgbClr val="00B050"/>
                </a:solidFill>
                <a:latin typeface="微软雅黑" pitchFamily="34" charset="0"/>
                <a:ea typeface="微软雅黑" pitchFamily="34" charset="-122"/>
                <a:cs typeface="微软雅黑" pitchFamily="34" charset="-120"/>
              </a:rPr>
              <a:t>，便于调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节水流的速度</a:t>
            </a:r>
            <a:r>
              <a:rPr lang="en-US" altLang="zh-CN" sz="2000" b="1" i="0" dirty="0">
                <a:solidFill>
                  <a:srgbClr val="00B050"/>
                </a:solidFill>
                <a:latin typeface="微软雅黑" pitchFamily="34" charset="0"/>
                <a:ea typeface="微软雅黑" pitchFamily="34" charset="-122"/>
                <a:cs typeface="微软雅黑" pitchFamily="34" charset="-120"/>
              </a:rPr>
              <a:t>，应对突发污染状况，保障区域生态安全；除污系统为物理沉淀或植物吸收</a:t>
            </a:r>
            <a:r>
              <a:rPr lang="en-US" altLang="zh-CN" sz="2000" b="1" i="0">
                <a:solidFill>
                  <a:srgbClr val="00B050"/>
                </a:solidFill>
                <a:latin typeface="微软雅黑" pitchFamily="34" charset="0"/>
                <a:ea typeface="微软雅黑" pitchFamily="34" charset="-122"/>
                <a:cs typeface="微软雅黑" pitchFamily="34" charset="-120"/>
              </a:rPr>
              <a:t>，安全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无污染</a:t>
            </a:r>
            <a:r>
              <a:rPr lang="en-US" altLang="zh-CN" sz="2000" b="1" i="0" dirty="0">
                <a:solidFill>
                  <a:srgbClr val="00B050"/>
                </a:solidFill>
                <a:latin typeface="微软雅黑" pitchFamily="34" charset="0"/>
                <a:ea typeface="微软雅黑" pitchFamily="34" charset="-122"/>
                <a:cs typeface="微软雅黑" pitchFamily="34" charset="-120"/>
              </a:rPr>
              <a:t>，避免产生水体二次污染；多层阻隔系统减少污水外漏，减少湿地污水外泄</a:t>
            </a:r>
            <a:r>
              <a:rPr lang="en-US" altLang="zh-CN" sz="2000" b="1" i="0">
                <a:solidFill>
                  <a:srgbClr val="00B050"/>
                </a:solidFill>
                <a:latin typeface="微软雅黑" pitchFamily="34" charset="0"/>
                <a:ea typeface="微软雅黑" pitchFamily="34" charset="-122"/>
                <a:cs typeface="微软雅黑" pitchFamily="34" charset="-120"/>
              </a:rPr>
              <a:t>，利于保护周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边的水环境安全</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O_5_AS.107_1#e01b11904?vop=1&amp;pid=aa03de828&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本题考查生态修复对区域生态安全的影响。潜流湿地按水流方向由高到低排列</a:t>
            </a:r>
            <a:r>
              <a:rPr lang="en-US" altLang="zh-CN" sz="2000" b="0" i="0">
                <a:solidFill>
                  <a:srgbClr val="000000"/>
                </a:solidFill>
                <a:latin typeface="微软雅黑" pitchFamily="34" charset="0"/>
                <a:ea typeface="微软雅黑" pitchFamily="34" charset="-122"/>
                <a:cs typeface="微软雅黑" pitchFamily="34" charset="-120"/>
              </a:rPr>
              <a:t>，利用重力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作用驱动污水流动</a:t>
            </a:r>
            <a:r>
              <a:rPr lang="en-US" altLang="zh-CN" sz="2000" b="0" i="0" dirty="0">
                <a:solidFill>
                  <a:srgbClr val="000000"/>
                </a:solidFill>
                <a:latin typeface="微软雅黑" pitchFamily="34" charset="0"/>
                <a:ea typeface="微软雅黑" pitchFamily="34" charset="-122"/>
                <a:cs typeface="微软雅黑" pitchFamily="34" charset="-120"/>
              </a:rPr>
              <a:t>，无须额外能源，减少能源消耗及伴随的废热、废气排放，降低碳排放</a:t>
            </a:r>
            <a:r>
              <a:rPr lang="en-US" altLang="zh-CN" sz="2000" b="0" i="0">
                <a:solidFill>
                  <a:srgbClr val="000000"/>
                </a:solidFill>
                <a:latin typeface="微软雅黑" pitchFamily="34" charset="0"/>
                <a:ea typeface="微软雅黑" pitchFamily="34" charset="-122"/>
                <a:cs typeface="微软雅黑" pitchFamily="34" charset="-120"/>
              </a:rPr>
              <a:t>；单个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生态单元通过阀门独立控制水流速度</a:t>
            </a:r>
            <a:r>
              <a:rPr lang="en-US" altLang="zh-CN" sz="2000" b="0" i="0" dirty="0">
                <a:solidFill>
                  <a:srgbClr val="000000"/>
                </a:solidFill>
                <a:latin typeface="微软雅黑" pitchFamily="34" charset="0"/>
                <a:ea typeface="微软雅黑" pitchFamily="34" charset="-122"/>
                <a:cs typeface="微软雅黑" pitchFamily="34" charset="-120"/>
              </a:rPr>
              <a:t>，可快速调整水力负荷（如暴雨或高污染时段</a:t>
            </a:r>
            <a:r>
              <a:rPr lang="en-US" altLang="zh-CN" sz="2000" b="0" i="0">
                <a:solidFill>
                  <a:srgbClr val="000000"/>
                </a:solidFill>
                <a:latin typeface="微软雅黑" pitchFamily="34" charset="0"/>
                <a:ea typeface="微软雅黑" pitchFamily="34" charset="-122"/>
                <a:cs typeface="微软雅黑" pitchFamily="34" charset="-120"/>
              </a:rPr>
              <a:t>），防止系统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过载</a:t>
            </a:r>
            <a:r>
              <a:rPr lang="en-US" altLang="zh-CN" sz="2000" b="0" i="0" dirty="0">
                <a:solidFill>
                  <a:srgbClr val="000000"/>
                </a:solidFill>
                <a:latin typeface="微软雅黑" pitchFamily="34" charset="0"/>
                <a:ea typeface="微软雅黑" pitchFamily="34" charset="-122"/>
                <a:cs typeface="微软雅黑" pitchFamily="34" charset="-120"/>
              </a:rPr>
              <a:t>，避免污染物突破湿地处理能力，保障生态安全；依赖填料过滤、植物吸收等自然过程</a:t>
            </a:r>
            <a:r>
              <a:rPr lang="en-US" altLang="zh-CN" sz="2000" b="0" i="0">
                <a:solidFill>
                  <a:srgbClr val="000000"/>
                </a:solidFill>
                <a:latin typeface="微软雅黑" pitchFamily="34" charset="0"/>
                <a:ea typeface="微软雅黑" pitchFamily="34" charset="-122"/>
                <a:cs typeface="微软雅黑" pitchFamily="34" charset="-120"/>
              </a:rPr>
              <a:t>，无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须化学药剂</a:t>
            </a:r>
            <a:r>
              <a:rPr lang="en-US" altLang="zh-CN" sz="2000" b="0" i="0" dirty="0">
                <a:solidFill>
                  <a:srgbClr val="000000"/>
                </a:solidFill>
                <a:latin typeface="微软雅黑" pitchFamily="34" charset="0"/>
                <a:ea typeface="微软雅黑" pitchFamily="34" charset="-122"/>
                <a:cs typeface="微软雅黑" pitchFamily="34" charset="-120"/>
              </a:rPr>
              <a:t>，避免有毒副产物（如化学污泥）进入环境，保护水体生态平衡；防渗膜+</a:t>
            </a:r>
            <a:r>
              <a:rPr lang="en-US" altLang="zh-CN" sz="2000" b="0" i="0">
                <a:solidFill>
                  <a:srgbClr val="000000"/>
                </a:solidFill>
                <a:latin typeface="微软雅黑" pitchFamily="34" charset="0"/>
                <a:ea typeface="微软雅黑" pitchFamily="34" charset="-122"/>
                <a:cs typeface="微软雅黑" pitchFamily="34" charset="-120"/>
              </a:rPr>
              <a:t>基质层+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植物根系形成多重屏障</a:t>
            </a:r>
            <a:r>
              <a:rPr lang="en-US" altLang="zh-CN" sz="2000" b="0" i="0" dirty="0">
                <a:solidFill>
                  <a:srgbClr val="000000"/>
                </a:solidFill>
                <a:latin typeface="微软雅黑" pitchFamily="34" charset="0"/>
                <a:ea typeface="微软雅黑" pitchFamily="34" charset="-122"/>
                <a:cs typeface="微软雅黑" pitchFamily="34" charset="-120"/>
              </a:rPr>
              <a:t>，有效拦截污染物质，防止污水外泄污染周边土壤或地下水</a:t>
            </a:r>
            <a:r>
              <a:rPr lang="en-US" altLang="zh-CN" sz="2000" b="0" i="0">
                <a:solidFill>
                  <a:srgbClr val="000000"/>
                </a:solidFill>
                <a:latin typeface="微软雅黑" pitchFamily="34" charset="0"/>
                <a:ea typeface="微软雅黑" pitchFamily="34" charset="-122"/>
                <a:cs typeface="微软雅黑" pitchFamily="34" charset="-120"/>
              </a:rPr>
              <a:t>，维护区域水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环境安全</a:t>
            </a:r>
            <a:r>
              <a:rPr lang="en-US" altLang="zh-CN" sz="2000" b="0" i="0" dirty="0">
                <a:solidFill>
                  <a:srgbClr val="000000"/>
                </a:solidFill>
                <a:latin typeface="微软雅黑" pitchFamily="34" charset="0"/>
                <a:ea typeface="微软雅黑" pitchFamily="34" charset="-122"/>
                <a:cs typeface="微软雅黑"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75b0fa6f2?vop=1&amp;pid=2d3f2054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本题考查国际合作的意义。中国与瑙鲁合作对中国的主要意义有加强国际合作与协调</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；通过与瑙鲁这样的国家建立合作关系，中国能够加强与太平洋岛国的联系</a:t>
            </a:r>
            <a:r>
              <a:rPr lang="en-US" altLang="zh-CN" sz="2000" b="0" i="0">
                <a:solidFill>
                  <a:srgbClr val="000000"/>
                </a:solidFill>
                <a:latin typeface="微软雅黑" pitchFamily="34" charset="0"/>
                <a:ea typeface="微软雅黑" pitchFamily="34" charset="-122"/>
                <a:cs typeface="微软雅黑" pitchFamily="34" charset="-120"/>
              </a:rPr>
              <a:t>，这对提升中国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在全球多边舞台上的地位和影响力具有重要意义</a:t>
            </a:r>
            <a:r>
              <a:rPr lang="en-US" altLang="zh-CN" sz="2000" b="0" i="0" dirty="0">
                <a:solidFill>
                  <a:srgbClr val="000000"/>
                </a:solidFill>
                <a:latin typeface="微软雅黑" pitchFamily="34" charset="0"/>
                <a:ea typeface="微软雅黑" pitchFamily="34" charset="-122"/>
                <a:cs typeface="微软雅黑" pitchFamily="34" charset="-120"/>
              </a:rPr>
              <a:t>，可以提升中国应对人类共同挑战的能力，</a:t>
            </a:r>
            <a:r>
              <a:rPr lang="en-US" altLang="zh-CN" sz="2000" b="0" i="0">
                <a:solidFill>
                  <a:srgbClr val="000000"/>
                </a:solidFill>
                <a:latin typeface="微软雅黑" pitchFamily="34" charset="0"/>
                <a:ea typeface="微软雅黑" pitchFamily="34" charset="-122"/>
                <a:cs typeface="微软雅黑" pitchFamily="34" charset="-120"/>
              </a:rPr>
              <a:t>②正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；增加就业机会，促进经济发展，完善基础设施，提高技术水平，是对瑙鲁的影响，③④</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M_4_BD.8_1#f9b7569ec?htil=1&amp;pid=609bc9b1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62358" y="1060704"/>
            <a:ext cx="3383280"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8_2#f9b7569ec?htil=1&amp;pid=609bc9b1d&amp;color=0,0,0&amp;vtp=1&amp;bt=1&amp;bbb=1&amp;hb=1&amp;hs=1"/>
          <p:cNvSpPr/>
          <p:nvPr/>
        </p:nvSpPr>
        <p:spPr>
          <a:xfrm>
            <a:off x="722376" y="1005840"/>
            <a:ext cx="7242048"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[江苏连云港2025高二期中]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在政府的大力支持下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我国众多企业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积极主动地参与到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的建设和实践中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资源整合型开发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国际合作模式是中外企业的一种合作模式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沿线国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家联合研发矿产成品并开拓国际市场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下图为资源整合型矿产资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源开发国际合作模式图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9_1#c5be5f320?htil=1&amp;pid=f9b7569ec&amp;color=0,0,0&amp;vtp=1&amp;bbb=1&amp;hs=1"/>
          <p:cNvSpPr/>
          <p:nvPr/>
        </p:nvSpPr>
        <p:spPr>
          <a:xfrm>
            <a:off x="722376" y="32746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3.图中甲、</a:t>
            </a:r>
            <a:r>
              <a:rPr lang="en-US" altLang="zh-CN" sz="2000" b="0" i="0">
                <a:solidFill>
                  <a:srgbClr val="000000"/>
                </a:solidFill>
                <a:latin typeface="微软雅黑" pitchFamily="34" charset="0"/>
                <a:ea typeface="微软雅黑" pitchFamily="34" charset="-122"/>
                <a:cs typeface="微软雅黑" pitchFamily="34" charset="-120"/>
              </a:rPr>
              <a:t>乙分别表示的要素是(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0_1#c5be5f320.bracket?pid=f9b7569ec&amp;color=0,0,0&amp;vpa=3&amp;vtp=1"/>
          <p:cNvSpPr/>
          <p:nvPr/>
        </p:nvSpPr>
        <p:spPr>
          <a:xfrm>
            <a:off x="4435539" y="32746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9_2#c5be5f320.choices?htil=1&amp;pid=f9b7569ec&amp;color=0,0,0&amp;vtp=1&amp;bbb=1"/>
          <p:cNvSpPr/>
          <p:nvPr/>
        </p:nvSpPr>
        <p:spPr>
          <a:xfrm>
            <a:off x="722376" y="3731895"/>
            <a:ext cx="10753344" cy="405003"/>
          </a:xfrm>
          <a:prstGeom prst="rect">
            <a:avLst/>
          </a:prstGeom>
          <a:noFill/>
          <a:ln/>
        </p:spPr>
        <p:txBody>
          <a:bodyPr wrap="none" lIns="0" tIns="0" rIns="0" bIns="0" rtlCol="0" anchor="t"/>
          <a:lstStyle/>
          <a:p>
            <a:pPr latinLnBrk="1">
              <a:lnSpc>
                <a:spcPts val="3600"/>
              </a:lnSpc>
              <a:tabLst>
                <a:tab pos="2951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A.劳动力</a:t>
            </a:r>
            <a:r>
              <a:rPr lang="en-US" altLang="zh-CN" sz="2000" b="0" i="0">
                <a:solidFill>
                  <a:srgbClr val="000000"/>
                </a:solidFill>
                <a:latin typeface="微软雅黑" pitchFamily="34" charset="0"/>
                <a:ea typeface="微软雅黑" pitchFamily="34" charset="-122"/>
                <a:cs typeface="微软雅黑" pitchFamily="34" charset="-120"/>
              </a:rPr>
              <a:t>、政策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.资金</a:t>
            </a:r>
            <a:r>
              <a:rPr lang="en-US" altLang="zh-CN" sz="2000" b="0" i="0">
                <a:solidFill>
                  <a:srgbClr val="000000"/>
                </a:solidFill>
                <a:latin typeface="微软雅黑" pitchFamily="34" charset="0"/>
                <a:ea typeface="微软雅黑" pitchFamily="34" charset="-122"/>
                <a:cs typeface="微软雅黑" pitchFamily="34" charset="-120"/>
              </a:rPr>
              <a:t>、政策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.政策</a:t>
            </a:r>
            <a:r>
              <a:rPr lang="en-US" altLang="zh-CN" sz="2000" b="0" i="0">
                <a:solidFill>
                  <a:srgbClr val="000000"/>
                </a:solidFill>
                <a:latin typeface="微软雅黑" pitchFamily="34" charset="0"/>
                <a:ea typeface="微软雅黑" pitchFamily="34" charset="-122"/>
                <a:cs typeface="微软雅黑" pitchFamily="34" charset="-120"/>
              </a:rPr>
              <a:t>、资金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.政策、矿产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c5be5f320?vop=1&amp;pid=f9b7569ec&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本题考查国际合作的优势。</a:t>
            </a:r>
            <a:r>
              <a:rPr lang="en-US" altLang="zh-CN" sz="2000" b="0" i="0">
                <a:solidFill>
                  <a:srgbClr val="000000"/>
                </a:solidFill>
                <a:latin typeface="微软雅黑" pitchFamily="34" charset="0"/>
                <a:ea typeface="微软雅黑" pitchFamily="34" charset="-122"/>
                <a:cs typeface="微软雅黑" pitchFamily="34" charset="-120"/>
              </a:rPr>
              <a:t>在与国外矿产资源丰富的国家进行矿产资源开发国际合作中，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我国主要有采选技术优势和作为全球第二大经济体的资金优势，矿产资源丰富的国家多为资源优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势以及能提供相应的优惠政策</a:t>
            </a:r>
            <a:r>
              <a:rPr lang="en-US" altLang="zh-CN" sz="2000" b="0" i="0" dirty="0">
                <a:solidFill>
                  <a:srgbClr val="000000"/>
                </a:solidFill>
                <a:latin typeface="微软雅黑" pitchFamily="34" charset="0"/>
                <a:ea typeface="微软雅黑" pitchFamily="34" charset="-122"/>
                <a:cs typeface="微软雅黑" pitchFamily="34" charset="-120"/>
              </a:rPr>
              <a:t>。相较于矿产资源丰富的国家，我国劳动力成本较高</a:t>
            </a:r>
            <a:r>
              <a:rPr lang="en-US" altLang="zh-CN" sz="2000" b="0" i="0">
                <a:solidFill>
                  <a:srgbClr val="000000"/>
                </a:solidFill>
                <a:latin typeface="微软雅黑" pitchFamily="34" charset="0"/>
                <a:ea typeface="微软雅黑" pitchFamily="34" charset="-122"/>
                <a:cs typeface="微软雅黑" pitchFamily="34" charset="-120"/>
              </a:rPr>
              <a:t>。因此中方企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业主要提供资金和技术</a:t>
            </a:r>
            <a:r>
              <a:rPr lang="en-US" altLang="zh-CN" sz="2000" b="0" i="0" dirty="0">
                <a:solidFill>
                  <a:srgbClr val="000000"/>
                </a:solidFill>
                <a:latin typeface="微软雅黑" pitchFamily="34" charset="0"/>
                <a:ea typeface="微软雅黑" pitchFamily="34" charset="-122"/>
                <a:cs typeface="微软雅黑" pitchFamily="34" charset="-120"/>
              </a:rPr>
              <a:t>，外方企业有矿产资源与政策支持，故甲为资金，乙为政策，故选B。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2775</Words>
  <Application>Microsoft Office PowerPoint</Application>
  <PresentationFormat>宽屏</PresentationFormat>
  <Paragraphs>436</Paragraphs>
  <Slides>66</Slides>
  <Notes>66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66</vt:i4>
      </vt:variant>
    </vt:vector>
  </HeadingPairs>
  <TitlesOfParts>
    <vt:vector size="7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2025-10-22T07:35:55Z</dcterms:created>
  <dcterms:modified xsi:type="dcterms:W3CDTF">2025-10-22T07:44:17Z</dcterms:modified>
  <cp:category/>
  <cp:contentStatus/>
</cp:coreProperties>
</file>