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3" r:id="rId3"/>
  </p:sldMasterIdLst>
  <p:notesMasterIdLst>
    <p:notesMasterId r:id="rId5"/>
  </p:notesMasterIdLst>
  <p:sldIdLst>
    <p:sldId id="256" r:id="rId4"/>
    <p:sldId id="257" r:id="rId6"/>
    <p:sldId id="258" r:id="rId7"/>
    <p:sldId id="259" r:id="rId8"/>
    <p:sldId id="260" r:id="rId9"/>
    <p:sldId id="261" r:id="rId10"/>
    <p:sldId id="262" r:id="rId11"/>
    <p:sldId id="264" r:id="rId12"/>
    <p:sldId id="265" r:id="rId13"/>
    <p:sldId id="266" r:id="rId14"/>
    <p:sldId id="267" r:id="rId15"/>
    <p:sldId id="268" r:id="rId16"/>
    <p:sldId id="29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0e8a8ed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第二单元高考强化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e#sourcefrom=">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LJ</a:t>
            </a:r>
            <a:endParaRPr lang="en-US" sz="20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内容2#df=0e8a8ed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第二单元高考强化</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5" Type="http://schemas.openxmlformats.org/officeDocument/2006/relationships/theme" Target="../theme/theme2.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11.jpe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4.xml"/><Relationship Id="rId2" Type="http://schemas.openxmlformats.org/officeDocument/2006/relationships/image" Target="../media/image17.jpeg"/><Relationship Id="rId1" Type="http://schemas.openxmlformats.org/officeDocument/2006/relationships/image" Target="../media/image1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4.xml"/><Relationship Id="rId2" Type="http://schemas.openxmlformats.org/officeDocument/2006/relationships/image" Target="../media/image19.jpeg"/><Relationship Id="rId1" Type="http://schemas.openxmlformats.org/officeDocument/2006/relationships/image" Target="../media/image18.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4.xml"/><Relationship Id="rId2" Type="http://schemas.openxmlformats.org/officeDocument/2006/relationships/image" Target="../media/image21.jpeg"/><Relationship Id="rId1" Type="http://schemas.openxmlformats.org/officeDocument/2006/relationships/image" Target="../media/image20.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05f9c7881?vop=1&amp;pid=858694b4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本题考查碳汇交易的意义。碳汇交易通过市场机制将生态价值转化为经济价值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，旨在激励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。碳汇交易对提高资源利用率的作用较小，A错误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；开展碳汇交易可使双壳贝类养殖户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因生态养殖获得经济回报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，直接激励养殖户转向生态化养殖模式，B正确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；开展双壳贝类碳汇交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易并不能改善海岸带景观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，C错误；碳汇交易可能增加养殖户收入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，但贝类市场价格主要受供需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关系及成本等的影响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，碳汇交易本身对贝类价格的影响较小，D错误。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2#05f9c7881?vop=1&amp;pid=858694b41&amp;color=0,0,0&amp;mp=1&amp;vtp=1&amp;bt=1&amp;bbb=1&amp;hb=1"/>
          <p:cNvSpPr/>
          <p:nvPr/>
        </p:nvSpPr>
        <p:spPr>
          <a:xfrm>
            <a:off x="722376" y="100584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碳汇交易的意义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1）推动生态文明建设：将生态保护与经济效益相结合，激励当地采取造林、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湿地修复等措施，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提升生态系统固碳能力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2）促进区域公平发展：①乡村振兴，碳汇资源多分布在乡村地区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，碳汇交易可直接反哺乡村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，提高当地收入；②国际公平，发展中国家通过出售碳汇获得资金和技术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，提高可持续发展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3）降低全社会减排成本：企业可通过购买碳汇，低成本履约，避免高额罚款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，政府通过市场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机制实现总量控制目标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1#cd8bcdd23?pid=a34a901a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[湖北2024·4~5]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不同类型食物的碳足迹差异显著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示意某市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1978—2015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年食物消费结构变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示意该市同期消费的食物产生的碳足迹结构变化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endParaRPr lang="en-US" altLang="zh-CN" sz="2000" dirty="0"/>
          </a:p>
        </p:txBody>
      </p:sp>
      <p:pic>
        <p:nvPicPr>
          <p:cNvPr id="6" name="QC_5_BD.12_3#05f9c7881?iti=1&amp;htil=1&amp;pid=858694b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11680" y="2097659"/>
            <a:ext cx="2788920"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2_4#05f9c7881?iti=2&amp;htil=1&amp;pid=858694b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02652" y="2042795"/>
            <a:ext cx="2980944"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12_5#05f9c7881?iti=1&amp;htil=1&amp;pid=858694b41&amp;color=0,0,0&amp;vtp=1"/>
          <p:cNvSpPr/>
          <p:nvPr/>
        </p:nvSpPr>
        <p:spPr>
          <a:xfrm>
            <a:off x="3307715" y="4538091"/>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9" name="QC_5_BD.12_6#05f9c7881?iti=2&amp;htil=1&amp;pid=858694b41&amp;color=0,0,0&amp;vtp=1"/>
          <p:cNvSpPr/>
          <p:nvPr/>
        </p:nvSpPr>
        <p:spPr>
          <a:xfrm>
            <a:off x="8677846" y="4538091"/>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C_5_BD.16_1#d28b03a8b?pid=cd8bcdd23&amp;color=0,0,0&amp;vtp=1&amp;bbb=1"/>
          <p:cNvSpPr/>
          <p:nvPr/>
        </p:nvSpPr>
        <p:spPr>
          <a:xfrm>
            <a:off x="722376" y="977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5.该市1978—2015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年食物消费结构变化特点主要表现为(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7_1#d28b03a8b.bracket?pid=cd8bcdd23&amp;color=0,0,0&amp;vpa=5&amp;vtp=1"/>
          <p:cNvSpPr/>
          <p:nvPr/>
        </p:nvSpPr>
        <p:spPr>
          <a:xfrm>
            <a:off x="7173976" y="977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6_2#d28b03a8b.choices?pid=cd8bcdd23&amp;color=0,0,0&amp;vtp=1&amp;bbb=1"/>
          <p:cNvSpPr/>
          <p:nvPr/>
        </p:nvSpPr>
        <p:spPr>
          <a:xfrm>
            <a:off x="722376" y="144005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A.植物源食物占比逐渐下降，动物源食物占比逐渐上升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.植物源食物占比逐渐下降，动物源食物占比同步下降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.植物源食物占比逐渐上升，动物源食物占比同步上升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.植物源食物占比逐渐上升，动物源食物占比逐渐下降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d28b03a8b?vop=1&amp;pid=cd8bcdd23&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本题考查读图分析能力。具体分析如下。</a:t>
            </a:r>
            <a:endParaRPr lang="en-US" altLang="zh-CN" sz="2200" dirty="0"/>
          </a:p>
        </p:txBody>
      </p:sp>
      <p:pic>
        <p:nvPicPr>
          <p:cNvPr id="3" name="QC_5_AS.18_2#d28b03a8b?vop=1&amp;pid=cd8bcdd2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64024" y="1579753"/>
            <a:ext cx="2660904"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2fd1f0932?pid=cd8bcdd23&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6.碳足迹系数为某类食物产生的碳足迹与该类食物的消费量之比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。下列食物中碳足迹系数最大的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2fd1f0932.bracket?pid=cd8bcdd23&amp;color=0,0,0&amp;vpa=6&amp;vtp=1"/>
          <p:cNvSpPr/>
          <p:nvPr/>
        </p:nvSpPr>
        <p:spPr>
          <a:xfrm>
            <a:off x="1163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2fd1f0932.choices?pid=cd8bcdd23&amp;color=0,0,0&amp;vtp=1&amp;bbb=1"/>
          <p:cNvSpPr/>
          <p:nvPr/>
        </p:nvSpPr>
        <p:spPr>
          <a:xfrm>
            <a:off x="722376" y="190512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B.蔬菜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C.禽肉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2fd1f0932?vop=1&amp;pid=cd8bcdd23&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本题考查碳足迹系数计算。根据题意可知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，碳足迹系数为某类食物产生的碳足迹与该类食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物的消费量之比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，碳足迹系数最大，说明产生的碳足迹与消费量比值最大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。将选项中对应食物的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碳足迹结构数值与食物消费结构数值作比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，通过计算可知，粮食、蔬菜和禽肉的比值约在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1及以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，而畜肉则在2以上，故畜肉碳足迹系数最大，D正确。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2_1#45eb1de2a?pid=a34a901ab&amp;color=0,0,0&amp;vtp=1&amp;bt=1&amp;bbb=1&amp;hb=1"/>
          <p:cNvSpPr/>
          <p:nvPr/>
        </p:nvSpPr>
        <p:spPr>
          <a:xfrm>
            <a:off x="722376" y="1005840"/>
            <a:ext cx="10753344" cy="1290638"/>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[湖南2023·5~7]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碳排放强度与社会经济发展水平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创新投入密切相关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碳中和需要付出经济代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下图示意某年甲国和乙国重点制造业部门产品的贸易额</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每吨二氧化碳排放的研发投入与经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济产出情况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2000" dirty="0"/>
          </a:p>
        </p:txBody>
      </p:sp>
      <p:pic>
        <p:nvPicPr>
          <p:cNvPr id="3" name="QM_4_BD.22_2#45eb1de2a?pid=a34a901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68496" y="2424811"/>
            <a:ext cx="4251960"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626317fb8?pid=45eb1de2a&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7.乙国出口的产品中，单位GDP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二氧化碳排放量最少的是(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626317fb8.bracket?pid=45eb1de2a&amp;color=0,0,0&amp;mp=1&amp;vpa=7&amp;vtp=1"/>
          <p:cNvSpPr/>
          <p:nvPr/>
        </p:nvSpPr>
        <p:spPr>
          <a:xfrm>
            <a:off x="72470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3_2#626317fb8.choices?pid=45eb1de2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205480" algn="l"/>
                <a:tab pos="5610860" algn="l"/>
                <a:tab pos="8536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.金属及金属制品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B.化工制品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C.机械制造产品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.电子产品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626317fb8?vop=1&amp;pid=45eb1de2a&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本题考查材料分析能力。读图可知，图上横坐标表示每吨二氧化碳排放创造的GDP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右表示每吨二氧化碳排放创造的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GDP越多，因此越往右表示单位GDP二氧化碳排放量越少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乙国出口的产品中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，单位GDP二氧化碳排放量最少的是电子产品，D正确。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34a901ab.fixed?pid=0e8a8ed5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a34a901ab.fixed?pid=0e8a8ed5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第二单元高考强化</a:t>
            </a:r>
            <a:endParaRPr lang="en-US" altLang="zh-CN" sz="4400" dirty="0"/>
          </a:p>
        </p:txBody>
      </p:sp>
      <p:pic>
        <p:nvPicPr>
          <p:cNvPr id="4" name="C_3#a34a901ab.fixed?pid=0e8a8ed5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34a901ab.fixed?pid=0e8a8ed5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32df102dc?pid=45eb1de2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8.与乙国相比，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甲国生产同类制造业产品的(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32df102dc.bracket?pid=45eb1de2a&amp;color=0,0,0&amp;vpa=8&amp;vtp=1"/>
          <p:cNvSpPr/>
          <p:nvPr/>
        </p:nvSpPr>
        <p:spPr>
          <a:xfrm>
            <a:off x="570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6_2#32df102dc.choices?pid=45eb1de2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B.人力成本高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C.营销成本高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.研发成本高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32df102dc?vop=1&amp;pid=45eb1de2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本题考查工业区位因素。由材料可知，碳排放强度与社会经济发展水平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、创新投入密切相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。由图可知，与乙国相比，甲国生产同类制造业产品每吨二氧化碳排放创造的GDP少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，每吨二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氧化碳排放的研发投入低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，说明甲国社会经济发展水平较低，且同类制造业产品中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，甲国出口乙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国贸易额大于乙国出口甲国贸易额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，说明甲国生产同类制造业产品的总量大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，排放的二氧化碳总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，所以甲国生产同类制造业产品的环境成本高，A正确，D错误。从材料中无法获取甲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两国人力成本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、营销成本的相关信息，B、C错误。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378c3bd75?pid=45eb1de2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9.根据上图中两国重点制造业部门产品的投入产出效果，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甲国应优先考虑(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378c3bd75.bracket?pid=45eb1de2a&amp;color=0,0,0&amp;vpa=9&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378c3bd75?pid=45eb1de2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①扩大国际市场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②提高创新能力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强化产业升级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④承接产业转移</a:t>
            </a:r>
            <a:endParaRPr lang="en-US" altLang="zh-CN" sz="2000" dirty="0"/>
          </a:p>
        </p:txBody>
      </p:sp>
      <p:sp>
        <p:nvSpPr>
          <p:cNvPr id="5" name="QC_5_BD.29_3#378c3bd75.choices?pid=45eb1de2a&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378c3bd75?vop=1&amp;pid=45eb1de2a&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本题考查工业发展方向。读图可知，同类制造业产品，甲国出口乙国的贸易额较大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甲国制造业部门产品的国际市场较广阔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，扩大国际市场不是甲国应该优先考虑的，①错误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每吨二氧化碳排放的研发投入和每吨二氧化碳排放创造的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GDP较少，社会经济发展水平较低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此甲国应优先考虑提高创新能力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，强化产业升级，进而增加每吨二氧化碳排放创造的GDP</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投入产出效果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，②③正确；通常产业转出地转出的是相对落后的产业部门和环节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，单纯承接这类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，对提高甲国重点制造业部门产品的投入产出效果意义不大，不应优先考虑，④错误。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2_1#121fd07b0?pid=a34a901ab&amp;color=0,0,0&amp;vtp=1&amp;bt=1&amp;bbb=1&amp;hb=1"/>
          <p:cNvSpPr/>
          <p:nvPr/>
        </p:nvSpPr>
        <p:spPr>
          <a:xfrm>
            <a:off x="722376" y="1005840"/>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阅读材料，完成下列要求。（14分）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日本和歌山县某地区山地陡峭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土壤贫瘠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大约四百年前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人们开始尝试在山坡上种植青梅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经过长期发展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当地逐渐形成了稳定的集种植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旅游等为一体的青梅复合生产系统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当地青梅有早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晚熟等品种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普遍具有皮薄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肉多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核小等优良特性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年产量占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日本的一半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农户除出售鲜梅外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还将青梅加工成梅干等初级产品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并依托梅林开展赏花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采摘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青梅复合生产系统为当地农户带来了稳定收入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32_2#121fd07b0?pid=a34a901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09744" y="3827018"/>
            <a:ext cx="2569464"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3_1#36a3543ac?pid=121fd07b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（1）说明梅树下草本植物、乔灌混交林对梅林土壤养分维持所起的作用。（6分）</a:t>
            </a:r>
            <a:endParaRPr lang="en-US" altLang="zh-CN" sz="2000" dirty="0"/>
          </a:p>
        </p:txBody>
      </p:sp>
      <p:sp>
        <p:nvSpPr>
          <p:cNvPr id="3" name="QO_5_AN.34_1#36a3543ac?vop=1&amp;pid=121fd07b0&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梅林下草本植物具有固土作用，减少梅林土壤养分流失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（或乔灌混交林有利于水土保持减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少地表径流对土壤的侵蚀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）；（2分）乔灌混交林土壤中的养分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、有机质通过径流方式送至梅林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；（2分）修剪下的草分解形成养分归还梅林土壤。（2分）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5_1#36a3543ac?vop=1&amp;pid=121fd07b0&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本题考查植被在土壤形成和土壤养分维持中的作用。结合材料分析如下。</a:t>
            </a:r>
            <a:endParaRPr lang="en-US" altLang="zh-CN" sz="2200" dirty="0"/>
          </a:p>
        </p:txBody>
      </p:sp>
      <p:pic>
        <p:nvPicPr>
          <p:cNvPr id="3" name="QO_5_AS.35_2#36a3543ac?vop=1&amp;pid=121fd07b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62272" y="1579753"/>
            <a:ext cx="3264408" cy="31546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3c486f8ff?pid=121fd07b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（2）说明当地农户通过青梅复合生产系统能够获得稳定收入的原因。（8分）</a:t>
            </a:r>
            <a:endParaRPr lang="en-US" altLang="zh-CN" sz="2000" dirty="0"/>
          </a:p>
        </p:txBody>
      </p:sp>
      <p:sp>
        <p:nvSpPr>
          <p:cNvPr id="3" name="QO_5_AN.37_1#3c486f8ff?vop=1&amp;pid=121fd07b0&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历史悠久，农户种植经验丰富，产量稳定；该系统具有减轻地质、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气象灾害影响的能力；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通过种植早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、中、晚三个阶段品种，错时上市，减少价格波动影响；品质优，市场认可度高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品畅销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；经营方式多元，产品类型多样，收益方式多，收入稳定。（任答四点得8分）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8_1#3c486f8ff?vop=1&amp;pid=121fd07b0&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本题考查产业活动的影响。首先设问的关键词有两个，即“复合生产系统”“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稳定收入”。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从材料中可知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，这里的复合生产系统包括青梅本身的销售收入、青梅的产品深加工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、青梅相关的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，这些是该地农民收入稳定的直接原因。结合材料，具体分析如下。</a:t>
            </a:r>
            <a:endParaRPr lang="en-US" altLang="zh-CN" sz="2200" dirty="0"/>
          </a:p>
        </p:txBody>
      </p:sp>
      <p:graphicFrame>
        <p:nvGraphicFramePr>
          <p:cNvPr id="29" name="QO_5_AS.38_2#3c486f8ff?colgroup=15,25&amp;vop=1&amp;pid=121fd07b0&amp;color=0,0,0&amp;vtp=1&amp;bbb=1&amp;hb=1"/>
          <p:cNvGraphicFramePr>
            <a:graphicFrameLocks noGrp="1"/>
          </p:cNvGraphicFramePr>
          <p:nvPr/>
        </p:nvGraphicFramePr>
        <p:xfrm>
          <a:off x="722376" y="2470023"/>
          <a:ext cx="10735056" cy="2888869"/>
        </p:xfrm>
        <a:graphic>
          <a:graphicData uri="http://schemas.openxmlformats.org/drawingml/2006/table">
            <a:tbl>
              <a:tblPr/>
              <a:tblGrid>
                <a:gridCol w="4133088"/>
                <a:gridCol w="660196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“大约四百年前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人们开始尝试在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山坡上种植青梅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该地青梅种植的时间长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历史悠久</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农户种植经验丰富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青梅产量稳定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“山地陡峭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土壤贫瘠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合生产系统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结合上题的分析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乔灌混交林</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梅林等植被具有固土作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而且整个系统具有减轻地质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气象灾害影响的能力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“当地青梅有早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晚熟品种”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通过种植青梅早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晚三个阶段品种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错时收获上市</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销售期长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减少价格波动影响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收入较稳定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QO_5_AS.38_3#3c486f8ff?colgroup=15,25&amp;vop=1&amp;pid=121fd07b0&amp;color=0,0,0&amp;mp=1&amp;vtp=1&amp;bt=1&amp;bbb=1&amp;hb=1"/>
          <p:cNvGraphicFramePr>
            <a:graphicFrameLocks noGrp="1"/>
          </p:cNvGraphicFramePr>
          <p:nvPr/>
        </p:nvGraphicFramePr>
        <p:xfrm>
          <a:off x="722376" y="1511300"/>
          <a:ext cx="10735056" cy="2858770"/>
        </p:xfrm>
        <a:graphic>
          <a:graphicData uri="http://schemas.openxmlformats.org/drawingml/2006/table">
            <a:tbl>
              <a:tblPr/>
              <a:tblGrid>
                <a:gridCol w="4133088"/>
                <a:gridCol w="660196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“普遍具有皮薄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核小等优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说明青梅的品质优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市场认可度高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产品畅销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1505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当地逐渐形成了稳定的集种植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旅游等为一体的青梅复合生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”“依托梅林开展赏花</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摘等活动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青梅产业的产业链完善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包含了种植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加工和旅游等多元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的经营方式产业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产品类型多样</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收益方式多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38_3#3c486f8ff?colgroup=15,25&amp;vop=1&amp;pid=121fd07b0&amp;color=0,0,0&amp;mp=1&amp;vtp=1&amp;bt=1&amp;bbb=1"/>
          <p:cNvSpPr txBox="1"/>
          <p:nvPr/>
        </p:nvSpPr>
        <p:spPr>
          <a:xfrm>
            <a:off x="10944471"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10426f9bf?pid=a34a901ab&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[广东2025·11~12]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城市地下热岛效应是指城区地下环境温度高于郊区地下环境温度的现象</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地表城市热岛效应相比</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城市地下热岛效应研究更关注城区地下温度变化及其对城市环境产生的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影响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2_1#e3f0ebe24?pid=10426f9bf&amp;color=0,0,0&amp;vtp=1&amp;bbb=1"/>
          <p:cNvSpPr/>
          <p:nvPr/>
        </p:nvSpPr>
        <p:spPr>
          <a:xfrm>
            <a:off x="722376" y="23602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城市地下热岛效应增强可导致城区(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_1#e3f0ebe24.bracket?pid=10426f9bf&amp;color=0,0,0&amp;vpa=1&amp;vtp=1"/>
          <p:cNvSpPr/>
          <p:nvPr/>
        </p:nvSpPr>
        <p:spPr>
          <a:xfrm>
            <a:off x="4943539" y="23602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2_2#e3f0ebe24.choices?pid=10426f9bf&amp;color=0,0,0&amp;vtp=1&amp;bbb=1"/>
          <p:cNvSpPr/>
          <p:nvPr/>
        </p:nvSpPr>
        <p:spPr>
          <a:xfrm>
            <a:off x="722376" y="2823083"/>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.土壤的碳储存能力提高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.园林绿化养护成本降低</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C.表层土壤干岛效应增强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.植物垂直分层更加明显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9_1#62f634767?pid=a34a901ab&amp;color=0,0,0&amp;vtp=1&amp;bt=1&amp;bbb=1&amp;hb=1"/>
          <p:cNvSpPr/>
          <p:nvPr/>
        </p:nvSpPr>
        <p:spPr>
          <a:xfrm>
            <a:off x="722376" y="1005840"/>
            <a:ext cx="10753344" cy="3141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11.［陕晋宁青2025·16］阅读图文材料，完成下列要求。（16分）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长岛又称庙岛群岛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位于黄渤海交汇处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由南北长山岛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大小黑山岛等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个岛屿组成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岛</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陆面积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km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长岛地处鸟类迁徙大通道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森林覆盖率达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生态渔业和生态旅游是其主导产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山东省烟台市率先提出打造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长岛国际零碳岛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长岛在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蓝色粮仓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绿能开发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低碳旅游项目开发等方面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取得了诸多成就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建设国际零碳岛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将使长岛成为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我国输出低碳发展成果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推广应用零碳技术的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示范窗口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下图示意长岛位置及其增加碳汇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减少碳排的途径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39_3#62f634767?htil=1&amp;pid=a34a901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40864" y="4348226"/>
            <a:ext cx="2130552"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9_4#62f634767?htil=1&amp;pid=a34a901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87184" y="4284218"/>
            <a:ext cx="3182112"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0_1#88577795c?pid=62f63476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（1）简析长岛建设国际零碳岛的有利条件。（6分）</a:t>
            </a:r>
            <a:endParaRPr lang="en-US" altLang="zh-CN" sz="2000" dirty="0"/>
          </a:p>
        </p:txBody>
      </p:sp>
      <p:sp>
        <p:nvSpPr>
          <p:cNvPr id="3" name="QO_5_AN.41_1#88577795c?vop=1&amp;pid=62f634767&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自然条件优越，可再生能源丰富；生态基础好，碳汇能力强；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以生态渔业和生态旅游为主，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碳排放低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；政府政策支持。（每点2分，任答三点得6分）</a:t>
            </a:r>
            <a:endParaRPr lang="en-US" altLang="zh-CN" sz="2000" dirty="0"/>
          </a:p>
        </p:txBody>
      </p:sp>
      <p:sp>
        <p:nvSpPr>
          <p:cNvPr id="4" name="QO_5_AS.42_1#88577795c?vop=1&amp;pid=62f634767&amp;color=0,0,0&amp;vtp=1&amp;bbb=1&amp;hb=1"/>
          <p:cNvSpPr/>
          <p:nvPr/>
        </p:nvSpPr>
        <p:spPr>
          <a:xfrm>
            <a:off x="722376" y="24196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本题考查产业区位因素。长岛建设国际碳岛零的有利条件可从自然禀赋、生态基础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、政策支持等角度分析。长岛地处黄渤海交汇处，岛屿周边海域潮汐能、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波浪能资源富集；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位于东亚季风区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，风能资源得天独厚；夏季白昼时间长，太阳能开发潜力大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，这些自然条件使得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该地可再生能源丰富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。岛上森林覆盖率高，周边海域分布“海底森林”（海草）等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，海陆生态基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，碳汇能力强。该地以生态渔业和生态旅游为主导产业，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并使用新能源汽车等清洁交通工具，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。国家和地方政策扶持，引导资源配置与绿色产业发展。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3_1#12b3b36c9?pid=62f63476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（2）从碳汇和碳排方面，说明长岛建设国际零碳岛的主要途径。（6分）</a:t>
            </a:r>
            <a:endParaRPr lang="en-US" altLang="zh-CN" sz="2000" dirty="0"/>
          </a:p>
        </p:txBody>
      </p:sp>
      <p:sp>
        <p:nvSpPr>
          <p:cNvPr id="3" name="QO_5_AN.44_1#12b3b36c9?vop=1&amp;pid=62f634767&amp;color=0,0,0&amp;vtp=1&amp;bbb=1&amp;hb=1"/>
          <p:cNvSpPr/>
          <p:nvPr/>
        </p:nvSpPr>
        <p:spPr>
          <a:xfrm>
            <a:off x="722376" y="1469009"/>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碳汇：保护森林，修复湿地，增强固碳能力；通过“海底森林”等，开发海洋蓝碳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；修复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近海生态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，促进贝类等生长，增加海洋碳汇。（每点2分，任答一点得2分）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：优化能源结构，使用清洁能源；产业转型，发展低碳产业；采用“绿色”建筑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，执行零碳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；推广新能源车船使用，推动交通全电替代。（每点2分，任答两点得4分）</a:t>
            </a:r>
            <a:endParaRPr lang="en-US" altLang="zh-CN" sz="2000" dirty="0"/>
          </a:p>
        </p:txBody>
      </p:sp>
      <p:sp>
        <p:nvSpPr>
          <p:cNvPr id="4" name="QO_5_AS.45_1#12b3b36c9?vop=1&amp;pid=62f634767&amp;color=0,0,0&amp;vtp=1&amp;bbb=1&amp;hb=1"/>
          <p:cNvSpPr/>
          <p:nvPr/>
        </p:nvSpPr>
        <p:spPr>
          <a:xfrm>
            <a:off x="722376" y="335622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本题考查碳汇和碳排的途径。从碳汇（增加碳吸收）和碳排（减少碳排放）角度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岛地理特征与生态优势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，其建设国际零碳岛的主要途径分析如下。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QO_5_AS.45_2#12b3b36c9?colgroup=3,37&amp;vop=1&amp;pid=62f634767&amp;color=0,0,0&amp;mp=1&amp;vtp=1&amp;bt=1&amp;bbb=1&amp;hb=1"/>
          <p:cNvGraphicFramePr>
            <a:graphicFrameLocks noGrp="1"/>
          </p:cNvGraphicFramePr>
          <p:nvPr/>
        </p:nvGraphicFramePr>
        <p:xfrm>
          <a:off x="722376" y="1157859"/>
          <a:ext cx="10725912" cy="2888869"/>
        </p:xfrm>
        <a:graphic>
          <a:graphicData uri="http://schemas.openxmlformats.org/drawingml/2006/table">
            <a:tbl>
              <a:tblPr/>
              <a:tblGrid>
                <a:gridCol w="950976"/>
                <a:gridCol w="97749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岛屿陆地空间有限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可通过保护森林和修复湿地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提升现有生态系统质量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依托黄渤海交汇的海洋资源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通过“海底森林”等海洋生态系统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加速海洋固碳</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发海洋蓝碳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通过修复近海生态系统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促进贝类等生长,丰富海洋生物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并通过生物钙化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沉积作用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等固碳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增加海洋碳汇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QO_5_AS.45_3#12b3b36c9?colgroup=3,37&amp;vop=1&amp;pid=62f634767&amp;color=0,0,0&amp;mp=1&amp;vtp=1&amp;bt=1&amp;bbb=1&amp;hb=1"/>
          <p:cNvGraphicFramePr>
            <a:graphicFrameLocks noGrp="1"/>
          </p:cNvGraphicFramePr>
          <p:nvPr/>
        </p:nvGraphicFramePr>
        <p:xfrm>
          <a:off x="722376" y="1511300"/>
          <a:ext cx="10725912" cy="3315208"/>
        </p:xfrm>
        <a:graphic>
          <a:graphicData uri="http://schemas.openxmlformats.org/drawingml/2006/table">
            <a:tbl>
              <a:tblPr/>
              <a:tblGrid>
                <a:gridCol w="950976"/>
                <a:gridCol w="97749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4">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依托当地风能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潮汐能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波浪能等资源优势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优化能源结构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使用清洁能源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通过推广新能源渔船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生态养殖等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促进渔业碳减排</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通过发展旅游业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打造绿色低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碳旅游品牌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促进产业转型升级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新建建筑执行零碳标准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优先使用海草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贝壳等本地生态建材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减少水泥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钢铁等高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碳材料使用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从建筑全生命周期控制碳排放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利用岛屿面积小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交通网络简单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清洁能源丰富等优势</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推广新能源汽车和船的使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推动交通全电替代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减少碳排放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5_AS.45_3#12b3b36c9?colgroup=3,37&amp;vop=1&amp;pid=62f634767&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85f3a2d71?pid=62f634767&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（3）简述长岛着力打造国际零碳岛对全球类似海岛可持续发展的示范意义。（4分）</a:t>
            </a:r>
            <a:endParaRPr lang="en-US" altLang="zh-CN" sz="2000" dirty="0"/>
          </a:p>
        </p:txBody>
      </p:sp>
      <p:sp>
        <p:nvSpPr>
          <p:cNvPr id="3" name="QO_5_AN.47_1#85f3a2d71?vop=1&amp;pid=62f634767&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采用可再生能源多能互补，摆脱化石能源依赖；产业低碳转型，兼顾经济与减排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；强化海</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洋碳汇与陆地森林和湿地保护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，构建“蓝碳+绿碳”协同增汇模式。（每点2分，任答两点得4分）</a:t>
            </a:r>
            <a:endParaRPr lang="en-US" altLang="zh-CN" sz="2000" dirty="0"/>
          </a:p>
        </p:txBody>
      </p:sp>
      <p:sp>
        <p:nvSpPr>
          <p:cNvPr id="4" name="QO_5_AS.48_1#85f3a2d71?vop=1&amp;pid=62f634767&amp;color=0,0,0&amp;vtp=1&amp;bbb=1&amp;hb=1"/>
          <p:cNvSpPr/>
          <p:nvPr/>
        </p:nvSpPr>
        <p:spPr>
          <a:xfrm>
            <a:off x="722376" y="24196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本题考查生态脆弱性岛屿的可持续发展。小尺度岛屿因空间集中、产业单一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，更易实现全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领域零碳化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，长岛的举措为全球类似海岛提供“低成本、可复制”的零碳范式。结合风能、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潮汐发电等构建多元化能源网络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，突破海岛单一能源限制，实现100%清洁能源使用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；岛内产业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进行优化升级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，在促进经济发展的同时降低碳排放，实现经济发展和减排双赢；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海洋碳汇速度快，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陆地碳汇稳定性强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，通过保护海洋生态环境和陆地植被等，构建“蓝碳+绿碳”协同增汇模式。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9_1#ac8db8e63?pid=a34a901ab&amp;color=0,0,0&amp;vtp=1&amp;bt=1&amp;bbb=1&amp;hb=1"/>
          <p:cNvSpPr/>
          <p:nvPr/>
        </p:nvSpPr>
        <p:spPr>
          <a:xfrm>
            <a:off x="722376" y="100584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[安徽2025·18（3）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阅读图文材料，完成下面要求。（6分）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月某日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天气晴朗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某研学小组在江苏如东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光氢储一体化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海上光伏示范项目基地开展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研学活动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当地利用大面积的滩涂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建设集海上光伏发电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制氢加氢和储能电站于一体的综合性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实现绿电就地消纳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转化应用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示意如东地理位置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为光伏项目景观照片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49_3#ac8db8e63?iti=3&amp;htil=1&amp;pid=a34a901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31136" y="2912618"/>
            <a:ext cx="2350008"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9_4#ac8db8e63?iti=4&amp;htil=1&amp;pid=a34a901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25512" y="3872738"/>
            <a:ext cx="2514600"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9_5#ac8db8e63?iti=3&amp;htil=1&amp;pid=a34a901ab&amp;color=0,0,0&amp;vtp=1"/>
          <p:cNvSpPr/>
          <p:nvPr/>
        </p:nvSpPr>
        <p:spPr>
          <a:xfrm>
            <a:off x="3307715" y="5407914"/>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49_6#ac8db8e63?iti=4&amp;htil=1&amp;pid=a34a901ab&amp;color=0,0,0&amp;vtp=1"/>
          <p:cNvSpPr/>
          <p:nvPr/>
        </p:nvSpPr>
        <p:spPr>
          <a:xfrm>
            <a:off x="8673274" y="5407914"/>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9_7#ac8db8e63?pid=a34a901ab&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研学活动</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光伏项目带来的生态价值研究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研学小组想从碳减排角度了解该光伏项目带来的生态价值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，计划访谈相关生态环境专家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，请为他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们拟一份访谈提纲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（要求至少列出3条）。</a:t>
            </a:r>
            <a:endParaRPr lang="en-US" altLang="zh-CN" sz="2000" dirty="0"/>
          </a:p>
        </p:txBody>
      </p:sp>
      <p:sp>
        <p:nvSpPr>
          <p:cNvPr id="3" name="QO_4_AN.50_1#ac8db8e63?vop=1&amp;pid=a34a901ab&amp;color=0,0,0&amp;vtp=1&amp;bbb=1"/>
          <p:cNvSpPr/>
          <p:nvPr/>
        </p:nvSpPr>
        <p:spPr>
          <a:xfrm>
            <a:off x="722376" y="2383409"/>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访谈提纲示例：（答案不唯一，合理则可得分。重复性提纲只给2分，每点2分，共6分）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该项目每年可减少多少吨二氧化碳排放？</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光伏板对滩涂生态系统（如鸟类、底栖生物）有何影响？</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项目如何通过“光氢储”模式促进区域“碳中和”？</a:t>
            </a:r>
            <a:endParaRPr lang="en-US" altLang="zh-CN" sz="2000" dirty="0"/>
          </a:p>
        </p:txBody>
      </p:sp>
      <p:sp>
        <p:nvSpPr>
          <p:cNvPr id="4" name="QO_4_AS.51_1#ac8db8e63?vop=1&amp;pid=a34a901ab&amp;color=0,0,0&amp;vtp=1&amp;bbb=1&amp;hb=1"/>
          <p:cNvSpPr/>
          <p:nvPr/>
        </p:nvSpPr>
        <p:spPr>
          <a:xfrm>
            <a:off x="722376" y="4257929"/>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本题考查可再生能源开发利用的生态价值。访谈提纲需紧扣“碳减排”核心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，量化环境效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如CO</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减排量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），同时关注项目对局部生态的潜在影响；此外，需探讨该技术模式对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”的长期贡献，体现“生态—能源”协同发展的研究思路。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2_1#769ec928c?pid=a34a901a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[北京2025·16（2）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某校学生赴易水流域进行野外实习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为易水流域局部示意图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为旱情监测系统的相关模块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。读图，回答下题。</a:t>
            </a:r>
            <a:endParaRPr lang="en-US" altLang="zh-CN" sz="2000" dirty="0"/>
          </a:p>
        </p:txBody>
      </p:sp>
      <p:pic>
        <p:nvPicPr>
          <p:cNvPr id="3" name="QO_4_BD.52_3#769ec928c?iti=5&amp;htil=1&amp;pid=a34a901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37360" y="2113534"/>
            <a:ext cx="3337560"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2_4#769ec928c?iti=6&amp;htil=1&amp;pid=a34a901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50024" y="1985518"/>
            <a:ext cx="3465576"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5#769ec928c?iti=5&amp;htil=1&amp;pid=a34a901ab&amp;color=0,0,0&amp;vtp=1"/>
          <p:cNvSpPr/>
          <p:nvPr/>
        </p:nvSpPr>
        <p:spPr>
          <a:xfrm>
            <a:off x="3307715" y="4480814"/>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52_6#769ec928c?iti=6&amp;htil=1&amp;pid=a34a901ab&amp;color=0,0,0&amp;vtp=1"/>
          <p:cNvSpPr/>
          <p:nvPr/>
        </p:nvSpPr>
        <p:spPr>
          <a:xfrm>
            <a:off x="8673274" y="4480814"/>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2_7#769ec928c?pid=a34a901ab&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任务</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调研资源利用状况</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同学们前往大龙华乡新型建材集中区调研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该区是易县打造的京津冀绿色建材产业基地之一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利用本地丰富的石灰岩资源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高温煅烧水泥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生产水泥制品等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列举当地发展绿色水泥产业应采取的主要措施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4_AN.53_1#769ec928c?vop=1&amp;pid=a34a901ab&amp;color=0,0,0&amp;vtp=1&amp;bbb=1&amp;hb=1"/>
          <p:cNvSpPr/>
          <p:nvPr/>
        </p:nvSpPr>
        <p:spPr>
          <a:xfrm>
            <a:off x="722376" y="28406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推广低碳煅烧技术，降低能耗与碳排放；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石灰岩资源精细化开发与固体废物资源化利用，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提升资源综合利用率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；配套安装高效除尘及废气处理装置，严控粉尘等污染物排放；构建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“废水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循环利用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+余热回收”体系。（任答两点得4分）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e3f0ebe24?vop=1&amp;pid=10426f9b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本题考查地下热岛效应的影响。城市地下热岛效应增强会导致城区地下温度升高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微生物活动增强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，土壤碳储存能力降低，A错误；地下温度升高，土壤易缺水，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影响植物生长，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园林绿化养护成本升高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，B错误；地下温度高，表层土壤水分蒸发加剧，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表层土壤干岛效应增强，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正确；植物垂直分层主要受光照、植物群落物种等影响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，地下热岛效应增强对植物垂直分层影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54_1#769ec928c?vop=1&amp;pid=a34a901ab&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本题考查工业可持续发展。绿色产业的核心是环保、高效、可持续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。高温煅烧水泥会消耗大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量能源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，同时排放大量的温室气体，因此可推广节能减排技术，减少煤炭等能源消耗与碳排放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材料可知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，该地有丰富的石灰岩资源，因此该地应绿色开采石灰岩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，同时提高生产过程中石灰岩资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源的利用率</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，并协同处置工业固体废物，将其转化为新型建材原料，开发新型绿色建材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，体现资源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综合利用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，降低产业对自然原料的依赖；水泥生产易产生粉尘等污染物，安装除尘、</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废气处理设备，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能拦截生产中产生的粉尘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，净化废气，避免大气污染，保障产业发展与生态保护并行；构建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循环利用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+余热回收”体系，将水泥生产过程中的废水经处理后再次投入生产，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减少水资源浪费，</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余热回收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，可用于预热原料、供暖，实现工业生产废弃物资源化，实现资源高效循环。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5d119ac6d?pid=10426f9b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能够减轻城市地下热岛效应的有效举措是(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5d119ac6d.bracket?pid=10426f9bf&amp;color=0,0,0&amp;vpa=2&amp;vtp=1"/>
          <p:cNvSpPr/>
          <p:nvPr/>
        </p:nvSpPr>
        <p:spPr>
          <a:xfrm>
            <a:off x="569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5d119ac6d?pid=10426f9b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①加大城区基础设施建设力度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②增加城区不透水层面积</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③多种植冠层郁闭度高的植物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④加强城区绿地斑块连通</a:t>
            </a:r>
            <a:endParaRPr lang="en-US" altLang="zh-CN" sz="2000" dirty="0"/>
          </a:p>
        </p:txBody>
      </p:sp>
      <p:sp>
        <p:nvSpPr>
          <p:cNvPr id="5" name="QC_5_BD.5_3#5d119ac6d.choices?pid=10426f9bf&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5d119ac6d?vop=1&amp;pid=10426f9bf&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本题考查地下热岛效应的应对措施。具体分析如下。</a:t>
            </a:r>
            <a:endParaRPr lang="en-US" altLang="zh-CN" sz="2200" dirty="0"/>
          </a:p>
        </p:txBody>
      </p:sp>
      <p:graphicFrame>
        <p:nvGraphicFramePr>
          <p:cNvPr id="7" name="QC_5_AS.7_2#5d119ac6d?colgroup=3,32,3&amp;vop=1&amp;pid=10426f9bf&amp;color=0,0,0&amp;vtp=1&amp;bbb=1&amp;hb=1"/>
          <p:cNvGraphicFramePr>
            <a:graphicFrameLocks noGrp="1"/>
          </p:cNvGraphicFramePr>
          <p:nvPr/>
        </p:nvGraphicFramePr>
        <p:xfrm>
          <a:off x="722376" y="1579753"/>
          <a:ext cx="10725912" cy="3711448"/>
        </p:xfrm>
        <a:graphic>
          <a:graphicData uri="http://schemas.openxmlformats.org/drawingml/2006/table">
            <a:tbl>
              <a:tblPr/>
              <a:tblGrid>
                <a:gridCol w="1060704"/>
                <a:gridCol w="8604504"/>
                <a:gridCol w="10607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加大城区基础设施建设力度会使建筑物向地下传递热量增加</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增强城市地下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热岛效应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增加城区不透水层面积会使城区蓄热能力增强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加重地下热岛效应</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多种植冠层郁闭度高的植物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可遮阴降温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蒸腾可散热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能降低土壤和地下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加强城区绿地斑块连通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可促进空气流通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形成通风廊道</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增强生态系统降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S.7_3#5d119ac6d?vop=1&amp;pid=10426f9bf&amp;color=0,0,0&amp;vtp=1&amp;bbb=1"/>
          <p:cNvSpPr/>
          <p:nvPr/>
        </p:nvSpPr>
        <p:spPr>
          <a:xfrm>
            <a:off x="722376" y="542785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综上，D正确。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858694b41?pid=a34a901ab&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牡蛎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贻贝等双壳贝类环境适应性强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主要滤食浮游生物和有机颗粒</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生长过程中吸收并固定二氧化碳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福建省莆田市秀屿区是重要的双壳贝类养殖基地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田市持续开展海上养殖转型升级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引导海上养殖向生态化方向发展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福州市某企业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余万元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向秀屿区某水产养殖公司购买双壳贝类碳汇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用于抵消其生产经营活动中的碳排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是全国首例双壳贝类碳汇交易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9_1#3d744c982?pid=858694b41&amp;color=0,0,0&amp;vtp=1&amp;bt=1&amp;bbb=1"/>
          <p:cNvSpPr/>
          <p:nvPr/>
        </p:nvSpPr>
        <p:spPr>
          <a:xfrm>
            <a:off x="722376" y="32746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扩大秀屿区牡蛎养殖碳汇量的有效措施是(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0_1#3d744c982.bracket?pid=858694b41&amp;color=0,0,0&amp;vpa=3&amp;vtp=1"/>
          <p:cNvSpPr/>
          <p:nvPr/>
        </p:nvSpPr>
        <p:spPr>
          <a:xfrm>
            <a:off x="5692839" y="327469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9_2#3d744c982.choices?pid=858694b41&amp;color=0,0,0&amp;vtp=1&amp;bbb=1"/>
          <p:cNvSpPr/>
          <p:nvPr/>
        </p:nvSpPr>
        <p:spPr>
          <a:xfrm>
            <a:off x="722376" y="3735197"/>
            <a:ext cx="10753344" cy="405003"/>
          </a:xfrm>
          <a:prstGeom prst="rect">
            <a:avLst/>
          </a:prstGeom>
          <a:noFill/>
        </p:spPr>
        <p:txBody>
          <a:bodyPr wrap="none" lIns="0" tIns="0" rIns="0" bIns="0" rtlCol="0" anchor="t"/>
          <a:lstStyle/>
          <a:p>
            <a:pPr latinLnBrk="1">
              <a:lnSpc>
                <a:spcPts val="3600"/>
              </a:lnSpc>
              <a:tabLst>
                <a:tab pos="2506980" algn="l"/>
                <a:tab pos="5483860" algn="l"/>
                <a:tab pos="7965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.增加养殖品种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B.降低企业的碳排放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C.改善养殖水质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.提升养殖单产水平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3d744c982?vop=1&amp;pid=858694b41&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本题考查增加碳汇的措施。牡蛎等双壳贝类生长过程中能吸收并固定二氧化碳，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形成碳汇。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要扩大秀屿区牡蛎养殖碳汇量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，需从提高贝类的固碳能力或扩大养殖规模入手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。增加养殖品种可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以提高生物多样性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，但不同贝类的固碳效率差异较大，不一定能提高碳汇量，A错误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；降低企业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碳排放是减排措施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，并不能增加牡蛎养殖碳汇量，B错误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；改善养殖水质可能对牡蛎生长环境有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，但题目问的是“扩大秀屿区牡蛎养殖碳汇量的有效措施”，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水质优化对固碳能力的提升有限，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错误；提高养殖单产水平，可在不改变养殖面积的情况下增加牡蛎数量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，从而固定更多二氧化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05f9c7881?pid=858694b4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秀屿区开展双壳贝类碳汇交易能够(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05f9c7881.bracket?pid=858694b41&amp;color=0,0,0&amp;vpa=4&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8" name="QC_5_BD.12_7#05f9c7881.choices?pid=858694b41&amp;color=0,0,0&amp;vtp=1&amp;bbb=1"/>
          <p:cNvSpPr/>
          <p:nvPr/>
        </p:nvSpPr>
        <p:spPr>
          <a:xfrm>
            <a:off x="722376" y="1602994"/>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.提高资源利用率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B.鼓励生态养殖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C.改善海岸带景观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.提升贝类价格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6731</Words>
  <Application>WPS 演示</Application>
  <PresentationFormat>宽屏</PresentationFormat>
  <Paragraphs>382</Paragraphs>
  <Slides>41</Slides>
  <Notes>40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41</vt:i4>
      </vt:variant>
    </vt:vector>
  </HeadingPairs>
  <TitlesOfParts>
    <vt:vector size="62"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黑体</vt:lpstr>
      <vt:lpstr>仿宋</vt:lpstr>
      <vt:lpstr>仿宋</vt:lpstr>
      <vt:lpstr>宋体</vt:lpstr>
      <vt:lpstr>楷体</vt:lpstr>
      <vt:lpstr>Calibri</vt:lpstr>
      <vt:lpstr>Arial Unicode MS</vt:lpstr>
      <vt:lpstr>等线</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海贝贝</cp:lastModifiedBy>
  <cp:revision>3</cp:revision>
  <dcterms:created xsi:type="dcterms:W3CDTF">2025-10-22T06:50:00Z</dcterms:created>
  <dcterms:modified xsi:type="dcterms:W3CDTF">2025-10-23T03:49:16Z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17EEA5E8AD794A12898FDC6A0CBCB71D_12</vt:lpwstr>
  </property>
  <property fmtid="{D5CDD505-2E9C-101B-9397-08002B2CF9AE}" pid="3" name="KSOProductBuildVer">
    <vt:lpwstr>2052-12.1.0.23125</vt:lpwstr>
  </property>
</Properties>
</file>