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12192000" cy="6858000"/>
  <p:notesSz cx="6858000" cy="12192000"/>
  <p:custDataLst>
    <p:tags r:id="rId58"/>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gs" Target="tags/tag1.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1e521e1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4.xml"/><Relationship Id="rId2" Type="http://schemas.openxmlformats.org/officeDocument/2006/relationships/image" Target="../media/image15.jpeg"/><Relationship Id="rId1" Type="http://schemas.openxmlformats.org/officeDocument/2006/relationships/image" Target="../media/image1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4.xml"/><Relationship Id="rId1" Type="http://schemas.openxmlformats.org/officeDocument/2006/relationships/image" Target="../media/image1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4.xml"/><Relationship Id="rId1" Type="http://schemas.openxmlformats.org/officeDocument/2006/relationships/image" Target="../media/image17.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4.xml"/><Relationship Id="rId1" Type="http://schemas.openxmlformats.org/officeDocument/2006/relationships/image" Target="../media/image1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4.xml"/><Relationship Id="rId1" Type="http://schemas.openxmlformats.org/officeDocument/2006/relationships/image" Target="../media/image19.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ea67ef3c6?pid=3067d664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图示河段建设大型仿自然复合湿地系统的有利条件主要是(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ea67ef3c6.bracket?pid=3067d664a&amp;color=0,0,0&amp;vpa=4&amp;vtp=1"/>
          <p:cNvSpPr/>
          <p:nvPr/>
        </p:nvSpPr>
        <p:spPr>
          <a:xfrm>
            <a:off x="747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2_2#ea67ef3c6.choices?pid=3067d664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.气候温和湿润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B.土壤类型多样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C.地势起伏较大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.河滩空间广阔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ea67ef3c6?vop=1&amp;pid=3067d664a&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本题考查自然环境特征。该地属于温带季风气候，夏季高温多雨，冬季寒冷干燥，A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该地两岸都是滩地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，土壤类型单一，B错误；该地位于华北平原，以河滩为主，地势低平，C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该地利用长约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3.5千米、宽约700米的河道及滩地，建设大型仿自然复合湿地系统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，有利条件为河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滩空间广阔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e3f124555?pid=3067d664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5.该湿地公园内布局多种多样的湿地类型，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e3f124555.bracket?pid=3067d664a&amp;color=0,0,0&amp;vpa=5&amp;vtp=1"/>
          <p:cNvSpPr/>
          <p:nvPr/>
        </p:nvSpPr>
        <p:spPr>
          <a:xfrm>
            <a:off x="595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5_2#e3f124555?pid=3067d664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75280" algn="l"/>
                <a:tab pos="5483860" algn="l"/>
                <a:tab pos="8346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①提升水体净化效果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②维护生物多样性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③加快水体更新速度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增加永定河水量</a:t>
            </a:r>
            <a:endParaRPr lang="en-US" altLang="zh-CN" sz="2000" dirty="0"/>
          </a:p>
        </p:txBody>
      </p:sp>
      <p:sp>
        <p:nvSpPr>
          <p:cNvPr id="5" name="QC_5_BD.15_3#e3f124555.choices?pid=3067d664a&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e3f124555?vop=1&amp;pid=3067d664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本题考查自然环境服务功能的可持续利用。八号桥湿地公园，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主要是为了净化永定河水质，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保障官厅水库水质安全而建设的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。不同类型的湿地，拥有不同的净化处理效果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，布局多种类型的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湿地可以整体提升水体净化效果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，①正确；形态种类多样的湿地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，能够为动植物营造多种适宜生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长的环境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，利于维护生物多样性，②正确；湿地水体流动速度减慢，水体更新速度慢，③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可使永定河水流相对平稳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，不能增加永定河水量，④错误。综上，A正确，B、C、D错误。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_1#88e54429c?pid=c51c62e9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[广东深圳大学附属中学2024高二期中]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氢能清洁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用途广泛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制取方法有多种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用可再生能源发电来电解水制取的氢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因全程没有碳排放被称为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绿氢</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下图为我国可构建的两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经济带分布图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18_2#88e54429c?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13632" y="2440686"/>
            <a:ext cx="4370832"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e92682b53?pid=88e54429c&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6.与太阳能相比，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氢能的优势为(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19_2#e92682b53.choices?pid=88e54429c&amp;color=0,0,0&amp;mp=1&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.可再生性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B.获取方便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C.零碳排放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.供能稳定</a:t>
            </a:r>
            <a:endParaRPr lang="en-US" altLang="zh-CN" sz="2000" dirty="0"/>
          </a:p>
        </p:txBody>
      </p:sp>
      <p:sp>
        <p:nvSpPr>
          <p:cNvPr id="4" name="QC_5_AN.20_1#e92682b53.bracket?pid=88e54429c&amp;color=0,0,0&amp;mp=1&amp;vpa=6&amp;vtp=1"/>
          <p:cNvSpPr/>
          <p:nvPr/>
        </p:nvSpPr>
        <p:spPr>
          <a:xfrm>
            <a:off x="442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e92682b53?vop=1&amp;pid=88e54429c&amp;color=0,0,0&amp;mp=1&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本题考查氢能相比于太阳能的优势。太阳能有可再生性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，利用可再生能源发电来电解水制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取的氢也属于可再生能源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，A错误；与利用可再生能源发电来电解水制取氢相比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，太阳能的获取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更方便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，B错误；太阳能的利用过程也可实现零碳排放，C错误；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太阳能受天气等多种因素影响，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，而氢能供能更稳定，D正确。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97265c84f?pid=88e54429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7.两大“绿氢”经济带所跨省级行政区发展“绿氢”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产业的共同区位优势是(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97265c84f.bracket?pid=88e54429c&amp;color=0,0,0&amp;vpa=7&amp;vtp=1"/>
          <p:cNvSpPr/>
          <p:nvPr/>
        </p:nvSpPr>
        <p:spPr>
          <a:xfrm>
            <a:off x="926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2_2#97265c84f.choices?pid=88e54429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570480" algn="l"/>
                <a:tab pos="5610860" algn="l"/>
                <a:tab pos="8409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.水资源丰富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B.可再生能源丰富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C.能源需求量大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97265c84f?vop=1&amp;pid=88e54429c&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本题考查自然资源开发的区位优势。由材料可知，“绿氢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”需要利用可再生能源发电来电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解水制取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。而图中的两大“绿氢”经济带地跨我国西北地区及沿海地区，风能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、太阳能等可再生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，B正确；西北地区水资源不丰富，A错误；西北地区能源需求量相对少，C错误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地区劳动力相对较少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a81446ccd?pid=88e54429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8.甲地是我国目前煤电重要输出地，发展“绿氢”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产业主要是为了(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a81446ccd.bracket?pid=88e54429c&amp;color=0,0,0&amp;vpa=8&amp;vtp=1"/>
          <p:cNvSpPr/>
          <p:nvPr/>
        </p:nvSpPr>
        <p:spPr>
          <a:xfrm>
            <a:off x="823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5_2#a81446ccd.choices?pid=88e54429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.实现能源替代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B.缓解就业压力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C.完善基础设施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.促进产业转型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51c62e97.fixed?pid=1e521e11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c51c62e97.fixed?pid=1e521e11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第一章综合训练</a:t>
            </a:r>
            <a:endParaRPr lang="en-US" altLang="zh-CN" sz="4400" dirty="0"/>
          </a:p>
        </p:txBody>
      </p:sp>
      <p:pic>
        <p:nvPicPr>
          <p:cNvPr id="4" name="C_3#c51c62e97.fixed?pid=1e521e11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51c62e97.fixed?pid=1e521e11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a81446ccd?vop=1&amp;pid=88e54429c&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本题考查资源与产业开发的目的。甲地是我国目前煤电重要输出地，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以传统的重工业为主，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绿氢”属于新兴产业，发展“绿氢”产业有利于促进甲地产业转型升级，D正确；发展“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产业不可能完全实现能源替代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，且主要目的也不是缓解就业压力和完善基础设施，A、B、C错误。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8_1#ce7252aad?pid=c51c62e97&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[浙江舟山中学2024高二月考]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海洋表层水体的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pH</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约为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呈弱碱性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长期以来这种稳定的化学</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环境维持着海洋生态系统的平衡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海洋酸化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（pH</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降低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是全球气候变化下海洋系统面临的又一重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要生态环境问题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下图为香港周边不同海域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1986—2017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年的年均酸碱度变化等值线图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4_BD.28_2#ce7252aad?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87368" y="2897886"/>
            <a:ext cx="4014216" cy="3118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904a1399f?pid=ce7252aa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9.从全球范围看，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引发海洋酸化的主要原因是(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904a1399f.bracket?pid=ce7252aad&amp;color=0,0,0&amp;vpa=9&amp;vtp=1"/>
          <p:cNvSpPr/>
          <p:nvPr/>
        </p:nvSpPr>
        <p:spPr>
          <a:xfrm>
            <a:off x="595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904a1399f.choices?pid=ce7252aa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A.荒漠化加剧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，径流含沙量增大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.燃烧化石燃料，二氧化碳增加</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.大量砍伐森林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，水土流失加剧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.海洋生物大量死亡，生物沉积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904a1399f?vop=1&amp;pid=ce7252aad&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本题考查环境问题产生的原因。从全球范围看，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引发海洋酸化的主要原因是燃烧化石燃料，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，大量二氧化碳溶于海水导致海洋酸化，B正确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；荒漠化和水土流失现象对海洋的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，不会引发海洋酸化，A、C错误；生物沉积会导致海底有机质含量增加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，但不会导致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海洋酸化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6b2680375?pid=ce7252aa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图中海域海洋酸化会使(</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6b2680375.bracket?pid=ce7252aad&amp;color=0,0,0&amp;vpa=10&amp;vtp=1"/>
          <p:cNvSpPr/>
          <p:nvPr/>
        </p:nvSpPr>
        <p:spPr>
          <a:xfrm>
            <a:off x="3822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2_2#6b2680375.choices?pid=ce7252aa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.贝类生物数量减少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.近岸的海洋污染减轻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C.海水的腐蚀性减弱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.沿海的陆地酸雨加重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6b2680375?vop=1&amp;pid=ce7252aad&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本题考查环境问题的影响。图中海域海洋酸化会使海水腐蚀性加强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，贝类生物的生存环境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，数量减少，A正确，C错误；近岸的海洋污染会加剧，B错误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；沿海的陆地形成酸雨与海洋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，而是与空气中的酸性气体有关，D错误。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5_1#098518e1f?pid=c51c62e97&amp;color=0,0,0&amp;vtp=1&amp;bt=1&amp;bbb=1&amp;hb=1"/>
          <p:cNvSpPr/>
          <p:nvPr/>
        </p:nvSpPr>
        <p:spPr>
          <a:xfrm>
            <a:off x="722376" y="1005840"/>
            <a:ext cx="10753344" cy="175755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[福建龙岩上杭二中2025高二月考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虚拟水和虚拟土分别反映了商品或服务流通过程中所消耗的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水资源量和土地资源量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在粮食流通中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生产端资源消耗低于消费端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可以有效地提高资源的利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有利于资源的节约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反之则导致资源的浪费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2016</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年我国主要粮食省际流通中产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生的虚拟水和虚拟土资源消耗量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35_3#098518e1f?htil=1&amp;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89304" y="2897886"/>
            <a:ext cx="4233672"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35_4#098518e1f?htil=1&amp;pid=c51c62e9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65976" y="2897886"/>
            <a:ext cx="4233672" cy="28346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6_1#29546140c?pid=098518e1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11.2016年我国主要粮食省际流通，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7_1#29546140c.bracket?pid=098518e1f&amp;color=0,0,0&amp;vpa=11&amp;vtp=1"/>
          <p:cNvSpPr/>
          <p:nvPr/>
        </p:nvSpPr>
        <p:spPr>
          <a:xfrm>
            <a:off x="56896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6_2#29546140c.choices?pid=098518e1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7251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A.浪费水资源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，节约土地资源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.节约水资源、土地资源</a:t>
            </a:r>
            <a:endParaRPr lang="en-US" altLang="zh-CN" sz="2000" dirty="0"/>
          </a:p>
          <a:p>
            <a:pPr latinLnBrk="1">
              <a:lnSpc>
                <a:spcPts val="3400"/>
              </a:lnSpc>
              <a:tabLst>
                <a:tab pos="5725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.节约水资源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，浪费土地资源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.浪费水资源、土地资源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29546140c?vop=1&amp;pid=098518e1f&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本题考查材料分析能力。根据材料“在粮食流通中，生产端资源消耗低于消费端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效地提高资源的利用率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，有利于资源的节约；反之则导致资源的浪费”并结合图示可知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的需水量总体高于生产端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，即节约水资源；土地需求量整体表现为生产端高于消费端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，即浪费土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9_1#3eecc142b?pid=098518e1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12.河南—广东粮食流通中产生的虚拟水、虚拟土消耗量差异，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0_1#3eecc142b.bracket?pid=098518e1f&amp;color=0,0,0&amp;vpa=12&amp;vtp=1"/>
          <p:cNvSpPr/>
          <p:nvPr/>
        </p:nvSpPr>
        <p:spPr>
          <a:xfrm>
            <a:off x="8415401"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9_2#3eecc142b?pid=098518e1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725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①河南水资源利用率较高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②河南耕地资源较丰富</a:t>
            </a:r>
            <a:endParaRPr lang="en-US" altLang="zh-CN" sz="2000" dirty="0"/>
          </a:p>
          <a:p>
            <a:pPr latinLnBrk="1">
              <a:lnSpc>
                <a:spcPts val="3400"/>
              </a:lnSpc>
              <a:tabLst>
                <a:tab pos="5725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③广东水资源利用率较高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④广东耕地资源较丰富</a:t>
            </a:r>
            <a:endParaRPr lang="en-US" altLang="zh-CN" sz="2000" dirty="0"/>
          </a:p>
        </p:txBody>
      </p:sp>
      <p:sp>
        <p:nvSpPr>
          <p:cNvPr id="5" name="QC_5_BD.39_3#3eecc142b.choices?pid=098518e1f&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46f19474c?pid=c51c62e97&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[安徽江南十校联盟2025高二联考]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生态系统服务价值是资源科学技术领域的重要术语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定义为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人类从生态系统获得的物质和非物质惠益的价值量化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涵盖供给服务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如食物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调节服务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如气候稳定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文化服务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如美学享受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及支撑服务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如养分循环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下表示意我国森林</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湿地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荒漠的生态系统服务价值情况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4" name="QM_4_BD.1_2#46f19474c?colgroup=13,3,3,3,2,2,3,3&amp;pid=c51c62e97&amp;color=0,0,0&amp;vtp=1&amp;bbb=1"/>
          <p:cNvGraphicFramePr>
            <a:graphicFrameLocks noGrp="1"/>
          </p:cNvGraphicFramePr>
          <p:nvPr/>
        </p:nvGraphicFramePr>
        <p:xfrm>
          <a:off x="722376" y="2897886"/>
          <a:ext cx="10689336" cy="1701038"/>
        </p:xfrm>
        <a:graphic>
          <a:graphicData uri="http://schemas.openxmlformats.org/drawingml/2006/table">
            <a:tbl>
              <a:tblPr/>
              <a:tblGrid>
                <a:gridCol w="3721608"/>
                <a:gridCol w="1033272"/>
                <a:gridCol w="1033272"/>
                <a:gridCol w="1033272"/>
                <a:gridCol w="886968"/>
                <a:gridCol w="886968"/>
                <a:gridCol w="1042416"/>
                <a:gridCol w="1051560"/>
              </a:tblGrid>
              <a:tr h="422783">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生态系统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湿地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面积</a:t>
                      </a: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万hm</a:t>
                      </a:r>
                      <a:r>
                        <a:rPr lang="en-US" altLang="zh-CN" sz="20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1" i="0" spc="-10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1"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223.94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291.70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178.05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16.34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192.09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924.63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生态服务价值总量/万亿元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38.11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价值构成/%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46.00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5_BD.2_1#2bddd11b2?pid=46f19474c&amp;color=0,0,0&amp;vtp=1&amp;bt=1&amp;bbb=1"/>
          <p:cNvSpPr/>
          <p:nvPr/>
        </p:nvSpPr>
        <p:spPr>
          <a:xfrm>
            <a:off x="722376" y="47266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下列对应正确的是(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_1#2bddd11b2.bracket?pid=46f19474c&amp;color=0,0,0&amp;vpa=1&amp;vtp=1"/>
          <p:cNvSpPr/>
          <p:nvPr/>
        </p:nvSpPr>
        <p:spPr>
          <a:xfrm>
            <a:off x="3152839" y="4726686"/>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5_BD.2_2#2bddd11b2.choices?pid=46f19474c&amp;color=0,0,0&amp;vtp=1&amp;bbb=1"/>
          <p:cNvSpPr/>
          <p:nvPr/>
        </p:nvSpPr>
        <p:spPr>
          <a:xfrm>
            <a:off x="722376" y="518604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A.①水域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②森林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③荒漠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④农田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.①森林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②水域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③农田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④荒漠</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.①水域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②荒漠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③森林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④农田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.①森林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②农田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③水域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④荒漠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3eecc142b?vop=1&amp;pid=098518e1f&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本题考查自然资源的特征。图中河南（生产端）需水量少于广东（消费端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），因此可推理河</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南水资源利用率高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，广东利用率低，①正确，③错误。图中河南（生产端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）土地需求量多于广东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消费端），因此可推理河南耕地资源丰富，广东耕地资源相对较少，②正确，④错误。故选A。</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2_1#bdba5db9a?pid=c51c62e9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[黑龙江牡丹江一中2024高二期中]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氮浓度是反映湖泊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水库水体富营养化程度的重要指标之一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江苏省沙河水库是太湖流域上游丘陵地区的一座大型水库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月氮浓度超过环保标准</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体富营养化问题突出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下图示意沙河水库氮浓度的年变化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2_2#bdba5db9a?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68496" y="2440686"/>
            <a:ext cx="4261104"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592e26809?pid=bdba5db9a&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13.为应对7—8月沙河水库氮浓度过高的问题，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592e26809.bracket?pid=bdba5db9a&amp;color=0,0,0&amp;mp=1&amp;vpa=13&amp;vtp=1"/>
          <p:cNvSpPr/>
          <p:nvPr/>
        </p:nvSpPr>
        <p:spPr>
          <a:xfrm>
            <a:off x="6681851"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3_2#592e26809?pid=bdba5db9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①减少流域化肥用量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②营造入库人工湿地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③加大水库下泄流量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水库入口修闸拦水</a:t>
            </a:r>
            <a:endParaRPr lang="en-US" altLang="zh-CN" sz="2000" dirty="0"/>
          </a:p>
        </p:txBody>
      </p:sp>
      <p:sp>
        <p:nvSpPr>
          <p:cNvPr id="5" name="QC_5_BD.43_3#592e26809.choices?pid=bdba5db9a&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592e26809?vop=1&amp;pid=bdba5db9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本题考查环境治理措施。减少流域内化肥用量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，可以减少在夏季降水量增大时因侵蚀坡面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土壤而带入水库的营养物质来源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，①正确；人工湿地可以吸附拦截部分营养物质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，降低入库氮元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，②正确；加大水库下泄流量会导致水体中的氮元素更快地向下游扩散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，但并不能从根本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上解决氮浓度过高的问题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，③错误；水库入口修闸拦水不利于水体交换，会导致氮浓度升高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7637ed0fb?pid=bdba5db9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14.有些年份的8月，沙河水库会出现在几天内氮浓度迅速升高的现象，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7637ed0fb.bracket?pid=bdba5db9a&amp;color=0,0,0&amp;vpa=14&amp;vtp=1"/>
          <p:cNvSpPr/>
          <p:nvPr/>
        </p:nvSpPr>
        <p:spPr>
          <a:xfrm>
            <a:off x="1006798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6_2#7637ed0fb.choices?pid=bdba5db9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.连续多日干旱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B.台风登陆侵袭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C.灌溉用水量大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.藻类繁殖过快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7637ed0fb?vop=1&amp;pid=bdba5db9a&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本题考查环境污染的原因。台风登陆侵袭时，会带来大量降雨，使得水库水量增加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大量的雨水冲刷地面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，会将大量的氮元素带入水库，导致氮浓度迅速升高，B正确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；连续多日干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、灌溉用水量大，都会使得水库水量减少，但氮浓度变化较小，A、C错误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；藻类繁殖过快是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氮浓度升高的表现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，而不是原因，D错误。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9_1#4cde6cab6?pid=c51c62e9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[安徽淮北2025高二期中]</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推动常规水电由</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电能供应者</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逐步转向</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电能供应者</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灵活调节者</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有助</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于构建适应清洁能源占比逐渐提高的新型电力系统</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是我国如期实现</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双碳</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目标的重要举措</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也是</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保障国家能源安全的内在要求</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下图为某流域水风光一体化运行原则示意图</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spc="-50" dirty="0"/>
          </a:p>
        </p:txBody>
      </p:sp>
      <p:pic>
        <p:nvPicPr>
          <p:cNvPr id="3" name="QM_4_BD.49_2#4cde6cab6?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11296" y="2440686"/>
            <a:ext cx="516636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50_1#6d53032ee?pid=4cde6cab6&amp;color=0,0,0&amp;vtp=1&amp;bt=1&amp;bbb=1"/>
          <p:cNvSpPr/>
          <p:nvPr/>
        </p:nvSpPr>
        <p:spPr>
          <a:xfrm>
            <a:off x="722376" y="42313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15.图中①②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51_1#6d53032ee.bracket?pid=4cde6cab6&amp;color=0,0,0&amp;vpa=15&amp;vtp=1"/>
          <p:cNvSpPr/>
          <p:nvPr/>
        </p:nvSpPr>
        <p:spPr>
          <a:xfrm>
            <a:off x="3060764" y="423138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50_2#6d53032ee.choices?pid=4cde6cab6&amp;color=0,0,0&amp;vtp=1&amp;bbb=1"/>
          <p:cNvSpPr/>
          <p:nvPr/>
        </p:nvSpPr>
        <p:spPr>
          <a:xfrm>
            <a:off x="722376" y="4698619"/>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.水电、光伏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.风电、水电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1#6d53032ee?vop=1&amp;pid=4cde6cab6&amp;color=0,0,0&amp;mp=1&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本题考查能源的类型。</a:t>
            </a:r>
            <a:endParaRPr lang="en-US" altLang="zh-CN" sz="2200" dirty="0"/>
          </a:p>
        </p:txBody>
      </p:sp>
      <p:pic>
        <p:nvPicPr>
          <p:cNvPr id="3" name="QC_5_AS.52_2#6d53032ee?vop=1&amp;pid=4cde6ca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11880" y="1579753"/>
            <a:ext cx="4965192" cy="25786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S.52_3#6d53032ee?vop=1&amp;pid=4cde6cab6&amp;color=0,0,0&amp;vtp=1&amp;bbb=1"/>
          <p:cNvSpPr/>
          <p:nvPr/>
        </p:nvSpPr>
        <p:spPr>
          <a:xfrm>
            <a:off x="722376" y="429755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综上所述，A正确。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4#6d53032ee?vop=1&amp;pid=4cde6cab6&amp;color=0,0,0&amp;mp=1&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解答本题的关键是明确不同能源的特点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。影响河流水能资源丰富程度的关键因素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是地势落差和流量大小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；一天当中日照时长、太阳高度等影响太阳辐射强度，日照时间长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，太阳辐射强，太阳能资源丰富。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3_1#fb1e22fc9?pid=4cde6cab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16.提升流域丰水期清洁能源占比，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下列措施可行的有(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4_1#fb1e22fc9.bracket?pid=4cde6cab6&amp;color=0,0,0&amp;vpa=16&amp;vtp=1"/>
          <p:cNvSpPr/>
          <p:nvPr/>
        </p:nvSpPr>
        <p:spPr>
          <a:xfrm>
            <a:off x="6858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3_2#fb1e22fc9?pid=4cde6cab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①限制丰水期水电量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②提升输电通道能力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③扩大新能源开发量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多建储能基础设施</a:t>
            </a:r>
            <a:endParaRPr lang="en-US" altLang="zh-CN" sz="2000" dirty="0"/>
          </a:p>
        </p:txBody>
      </p:sp>
      <p:sp>
        <p:nvSpPr>
          <p:cNvPr id="5" name="QC_5_BD.53_3#fb1e22fc9.choices?pid=4cde6cab6&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2bddd11b2?vop=1&amp;pid=46f19474c&amp;color=0,0,0&amp;mp=1&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本题考查自然环境的服务功能。</a:t>
            </a:r>
            <a:endParaRPr lang="en-US" altLang="zh-CN" sz="2200" dirty="0"/>
          </a:p>
        </p:txBody>
      </p:sp>
      <p:pic>
        <p:nvPicPr>
          <p:cNvPr id="3" name="QC_5_AS.4_2#2bddd11b2?vop=1&amp;pid=46f1947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57016" y="1579753"/>
            <a:ext cx="5074920" cy="3236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S.4_3#2bddd11b2?vop=1&amp;pid=46f19474c&amp;color=0,0,0&amp;vtp=1&amp;bbb=1"/>
          <p:cNvSpPr/>
          <p:nvPr/>
        </p:nvSpPr>
        <p:spPr>
          <a:xfrm>
            <a:off x="722376" y="494525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综上，D正确。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5_1#fb1e22fc9?vop=1&amp;pid=4cde6cab6&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本题考查自然资源的可持续利用。根据材料信息“推动常规水电由‘电能供应者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’逐步转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‘电能供应者+灵活调节者’，有助于构建适应清洁能源占比逐渐提高的新型电力系统”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清洁能源发电量不稳定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，受储能能力限制，发电量与需求量不匹配时可能导致弃电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，所以应多建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储能基础设施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，④正确；根据丰水期图示，通道能力限制发电总量，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所以应提升输电通道能力，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正确；限制丰水期水电量与提升流域丰水期清洁能源占比矛盾，①错误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；可开发清洁能源的资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，且有通道能力限制，不能盲目扩大开发量，③错误。故选D。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6_1#10bf3f7c5?pid=c51c62e97&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水资源系统具有自然和社会双重属性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容易受自然条件</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人类活动等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干扰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从水资源的自然属性考虑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选取年降水量变差系数绝对值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产水系数作为暴露度指标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社会属性考虑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选取城镇化率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供需比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人口密度与地区生产总值密度作为暴露度指标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反映区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域城镇化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社会经济用水水平对水资源的压力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2010—2022</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年广东省各地级市水资源系统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暴露度指数空间分布图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56_2#10bf3f7c5?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98848" y="3355086"/>
            <a:ext cx="3200400"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7_1#f1a4a5d82?pid=10bf3f7c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17.2010—2022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年广东省各地级市水资源系统暴露度指数空间分布特征表现为(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8_1#f1a4a5d82.bracket?pid=10bf3f7c5&amp;color=0,0,0&amp;vpa=17&amp;vtp=1"/>
          <p:cNvSpPr/>
          <p:nvPr/>
        </p:nvSpPr>
        <p:spPr>
          <a:xfrm>
            <a:off x="95965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7_2#f1a4a5d82.choices?pid=10bf3f7c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.呈现北高南低分布格局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.深圳市远远小于佛山市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C.粤西的阳江和云浮较大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.广州市与中山市差别小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9_1#f1a4a5d82?vop=1&amp;pid=10bf3f7c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本题考查自然资源的空间分布特征。据图可知，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2010—2022年广东省各地级市水资源系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统暴露度指数空间分布总体上呈现南高北低的空间格局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，A错误；深圳市暴露度指数在0.4～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佛山市暴露度指数在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0.3～0.4，粤西的阳江、云浮的暴露度指数均小于0.1，B、C错误；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广州市、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中山市的暴露度指数在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0.2～0.3，说明广州市与中山市差别小，D正确。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0_1#204ea73e4?pid=10bf3f7c5&amp;color=0,0,0&amp;vtp=1&amp;bt=1&amp;bbb=1"/>
          <p:cNvSpPr/>
          <p:nvPr/>
        </p:nvSpPr>
        <p:spPr>
          <a:xfrm>
            <a:off x="722376" y="969264"/>
            <a:ext cx="1094263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以珠江口为中心的珠三角核心区域水资源系统暴露度指数呈图示分布特征的主要原因是(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1_1#204ea73e4.bracket?pid=10bf3f7c5&amp;color=0,0,0&amp;vpa=18&amp;vtp=1"/>
          <p:cNvSpPr/>
          <p:nvPr/>
        </p:nvSpPr>
        <p:spPr>
          <a:xfrm>
            <a:off x="10934764" y="969264"/>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60_2#204ea73e4.choices?pid=10bf3f7c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A.人口密集、工业集中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、需水量大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.年均降水量明显高于其他地区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.耕地集中、农业发达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、灌溉量大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.人口、经济密度较小，需水量少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2_1#204ea73e4?vop=1&amp;pid=10bf3f7c5&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本题考查人类活动对资源环境的影响。根据图示可知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，珠三角核心区域水资源系统暴露度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指数明显高于其他地区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。根据所学知识可知，珠三角核心区域人口密集、工业集中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，城镇化进程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，社会经济发展水平较高，对水资源的需求量大于其他地区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，因此该区域水资源系统暴露度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指数较高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；而粤西、粤北地区人口、经济密度较小，因此暴露度指数也较低，A正确，D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珠三角核心区域人口密集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、工业集中，耕地数量较少，C错误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；该区域年均降水量与其他地区相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3_1#0871af755?pid=c51c62e97&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阅读材料，完成下列问题。（18分）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天然草地退化严重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使原本隐藏在草地深处的黑褐色土壤腐殖质层暴露出来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这一现象被称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为黑土滩退化草地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是草地退化最严重的一种表现形式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近年来黑土滩退化草地在青藏高原迅速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青藏高原黑土滩退化草地修复是一项系统性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复杂性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长期性的工程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青藏高原地区水资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源分配不均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未来修复高寒退化草地的方向之一是合理管理和调控水资源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4_1#535f2fd8c?pid=0871af755&amp;color=0,0,0&amp;mp=1&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（1）简析近年来黑土滩退化草地在青藏高原迅速扩大的主要原因。（6分）</a:t>
            </a:r>
            <a:endParaRPr lang="en-US" altLang="zh-CN" sz="2000" dirty="0"/>
          </a:p>
        </p:txBody>
      </p:sp>
      <p:sp>
        <p:nvSpPr>
          <p:cNvPr id="3" name="QO_5_AN.65_1#535f2fd8c?vop=1&amp;pid=0871af755&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全球气候变暖，蒸发加剧；过度放牧，降低了草原生态系统的自动调节能力；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经济欠发达，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草地管理技术滞后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66_1#535f2fd8c?vop=1&amp;pid=0871af755&amp;color=0,0,0&amp;vtp=1&amp;bbb=1&amp;hb=1"/>
          <p:cNvSpPr/>
          <p:nvPr/>
        </p:nvSpPr>
        <p:spPr>
          <a:xfrm>
            <a:off x="722376" y="241960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本题考查生态问题的成因。全球气候变暖引起蒸发加剧，草地退化；牧场超载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，牲畜大量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，过度放牧引起的草地退化和沙化现象也越来越严重；该地经济欠发达，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草地管理技术滞后。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7_1#d36eddc32?pid=0871af755&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（2）指出青藏高原黑土滩退化草地可能导致的环境问题。（6分）</a:t>
            </a:r>
            <a:endParaRPr lang="en-US" altLang="zh-CN" sz="2000" dirty="0"/>
          </a:p>
        </p:txBody>
      </p:sp>
      <p:sp>
        <p:nvSpPr>
          <p:cNvPr id="3" name="QO_5_AN.68_1#d36eddc32?vop=1&amp;pid=0871af755&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草地（土地）沙化；生物多样性减少；水土流失加剧；沙尘暴发生频率增加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。（任答三点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69_1#d36eddc32?vop=1&amp;pid=0871af755&amp;color=0,0,0&amp;vtp=1&amp;bbb=1&amp;hb=1"/>
          <p:cNvSpPr/>
          <p:nvPr/>
        </p:nvSpPr>
        <p:spPr>
          <a:xfrm>
            <a:off x="722376" y="24196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本题考查生态环境问题。生态环境问题包括生态破坏、环境污染和资源短缺。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黑土滩退化草地是原本隐藏在草地深处的黑褐色土壤腐殖质层暴露出来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腐殖质层不断被流水、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风力等外力侵蚀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，土壤有机质减少，土地生产力下降甚至丧失，出现土地沙化现象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；土壤不断被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，植被覆盖率降低，影响生物多样性；植被减少，土地逐渐沙化，易发生水土流失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，高原地区风力大，沙尘暴发生频率增加。</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0_1#996232442?pid=0871af755&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（3）从水资源角度，简述青藏高原防治黑土滩退化草地的可行性措施。（6分）</a:t>
            </a:r>
            <a:endParaRPr lang="en-US" altLang="zh-CN" sz="2000" dirty="0"/>
          </a:p>
        </p:txBody>
      </p:sp>
      <p:sp>
        <p:nvSpPr>
          <p:cNvPr id="3" name="QO_5_AN.71_1#996232442?vop=1&amp;pid=0871af755&amp;color=0,0,0&amp;vtp=1&amp;bbb=1&amp;hb=1"/>
          <p:cNvSpPr/>
          <p:nvPr/>
        </p:nvSpPr>
        <p:spPr>
          <a:xfrm>
            <a:off x="722376" y="146900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建立水资源监测系统，以了解水资源的变化趋势和水文循环过程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；合理规划和调整高寒地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区的水资源利用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，提高水资源利用率；采取水土保持措施，减少土壤侵蚀和水资源流失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高寒地区水资源的保护和节约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；可与相关地区建立合作机制，共享水资源信息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、协调水资源利用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和调度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，实现水资源的合理分配和共同利用。（任答三点得6分）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a018ab44a?pid=46f19474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据上表推测下列地区中生态服务价值总量最大的是(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a018ab44a.bracket?pid=46f19474c&amp;color=0,0,0&amp;vpa=2&amp;vtp=1"/>
          <p:cNvSpPr/>
          <p:nvPr/>
        </p:nvSpPr>
        <p:spPr>
          <a:xfrm>
            <a:off x="672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_2#a018ab44a.choices?pid=46f19474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3141980" algn="l"/>
                <a:tab pos="5483860" algn="l"/>
                <a:tab pos="7838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.塔克拉玛干沙漠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B.青藏地区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C.大兴安岭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.长江中下游平原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72_1#996232442?vop=1&amp;pid=0871af755&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本题考查水资源的利用。根据材料“青藏高原地区水资源分配不均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，未来修复高寒退化草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地的方向之一是合理管理和调控水资源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，从水资源角度防治黑土滩退化草地应从提高该地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水资源的利用率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、减少水资源流失、合理分配水资源等方面进行分析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。从水资源角度治理土地退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化就要了解该地区的水文信息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，建立水资源监测系统，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以了解水资源的变化趋势和水文循环过程；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合理规划和调整高寒地区的水资源利用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，提高水资源利用率；由于草地退化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，会出现水土流失问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，采取水土保持措施，减少土壤侵蚀和水资源流失，加强对高寒地区水资源的保护和节约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同地区水资源分配不合理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，可与相关地区建立合作机制，共享水资源信息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、协调水资源利用和调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，实现水资源的合理分配和共同利用。</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a018ab44a?vop=1&amp;pid=46f19474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本题考查生态服务价值。塔克拉玛干沙漠以荒漠生态系统为主，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结合前面分析及从表格看，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荒漠生态服务价值总量低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，A错误。青藏地区主要是草地、荒漠等生态系统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，生态服务价值总量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，B错误。大兴安岭是我国重要的森林分布区，森林生态系统面积大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，森林生态服务价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值在各类生态系统中占比高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，所以生态服务价值总量大，C正确。长江中下游平原虽有水域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田等生态系统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，但综合比较，其生态服务价值总量不如大兴安岭大，D错误。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3067d664a?pid=c51c62e9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八号桥湿地公园位于河北省永定河上游官厅水库入库口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人们利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用长约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宽约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米的河道及滩地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建设了大型仿自然复合湿地系统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4_BD.8_2#3067d664a?pid=c51c62e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13632" y="2440686"/>
            <a:ext cx="4370832" cy="30632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c305ce2ab?pid=3067d664a&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3.湿地具有涵养水源、净化水质的作用，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这体现的自然环境的服务功能是(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9_2#c305ce2ab.choices?pid=3067d664a&amp;color=0,0,0&amp;mp=1&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.调节服务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B.支撑服务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C.供给服务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.文化服务</a:t>
            </a:r>
            <a:endParaRPr lang="en-US" altLang="zh-CN" sz="2000" dirty="0"/>
          </a:p>
        </p:txBody>
      </p:sp>
      <p:sp>
        <p:nvSpPr>
          <p:cNvPr id="4" name="QC_5_AN.10_1#c305ce2ab.bracket?pid=3067d664a&amp;color=0,0,0&amp;mp=1&amp;vpa=3&amp;vtp=1"/>
          <p:cNvSpPr/>
          <p:nvPr/>
        </p:nvSpPr>
        <p:spPr>
          <a:xfrm>
            <a:off x="900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c305ce2ab?vop=1&amp;pid=3067d664a&amp;color=0,0,0&amp;mp=1&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本题考查自然环境的服务功能。湿地具有涵养水源、净化水质的作用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，为人类提供相对适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宜的生存环境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，这属于自然环境的调节服务，A正确；涵养水源和净化水质不属于支撑服务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给服务和文化服务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6557</Words>
  <Application>WPS 演示</Application>
  <PresentationFormat>宽屏</PresentationFormat>
  <Paragraphs>368</Paragraphs>
  <Slides>51</Slides>
  <Notes>51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51</vt:i4>
      </vt:variant>
    </vt:vector>
  </HeadingPairs>
  <TitlesOfParts>
    <vt:vector size="71"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宋体</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2025-10-22T06:23:00Z</dcterms:created>
  <dcterms:modified xsi:type="dcterms:W3CDTF">2025-10-23T06:16:43Z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40570EEAD9DC4277A0BCAC546C0AB79D_12</vt:lpwstr>
  </property>
  <property fmtid="{D5CDD505-2E9C-101B-9397-08002B2CF9AE}" pid="3" name="KSOProductBuildVer">
    <vt:lpwstr>2052-11.1.0.14309</vt:lpwstr>
  </property>
</Properties>
</file>