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12192000"/>
  <p:custDataLst>
    <p:tags r:id="rId43"/>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1.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35c639f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b11888fc9?vop=1&amp;pid=5d8ed859a&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本题考查生态修复的措施与目的。大通河源区的沼泽湿地属于生态源地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，该区域附近乡镇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，人类活动强度相对较大，受人类活动干扰的风险较大，①正确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；大通河源区的沼泽湿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地分布有多个生态节点且通过生态廊道与其他片区的生态源地相连通，因此与其他片区物种联系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，这对维持祁连山高寒沼泽湿地的生态系统稳定性具有重要意义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，将其划到祁连山国家公园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，可以更好地保护大通河源区沼泽湿地的生态环境，维持其相应的生态功能，④正确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，此研究的目的是加强高寒沼泽湿地的生态保护与修复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，大通河源区的沼泽湿地具有重要的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综合生态系统服务功能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，应尽可能加以保护而不是开发，②错误；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大通河源区的沼泽湿地面积大，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但生态环境受人类活动干扰较多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，生态环境有潜在风险，③错误。综上，B正确，A、C、D错误。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1#0c4359406?pid=022c61b97&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[重庆巴蜀中学校2024高二月考]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加纳首都附近的阿格博格布洛西地区最初是一片沼泽地</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渐渐成了贫民窟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现在是世界最大的电子垃圾末端处理地区之一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欧美发达国家每年都有高达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万吨的电子垃圾运往该地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每年大约有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万加纳人通过进行电子垃圾处理来维持生计</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5_BD.16_1#833d122d1?pid=0c4359406&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5.阿格博格布洛西地区接收大量来自发达国家的电子垃圾，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主要是因该地(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7_1#833d122d1.bracket?pid=0c4359406&amp;color=0,0,0&amp;vpa=5&amp;vtp=1"/>
          <p:cNvSpPr/>
          <p:nvPr/>
        </p:nvSpPr>
        <p:spPr>
          <a:xfrm>
            <a:off x="9007539" y="28174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6_2#833d122d1.choices?pid=0c4359406&amp;color=0,0,0&amp;vtp=1&amp;bbb=1"/>
          <p:cNvSpPr/>
          <p:nvPr/>
        </p:nvSpPr>
        <p:spPr>
          <a:xfrm>
            <a:off x="722376" y="3274695"/>
            <a:ext cx="10753344" cy="405003"/>
          </a:xfrm>
          <a:prstGeom prst="rect">
            <a:avLst/>
          </a:prstGeom>
          <a:noFill/>
        </p:spPr>
        <p:txBody>
          <a:bodyPr wrap="none" lIns="0" tIns="0" rIns="0" bIns="0" rtlCol="0" anchor="t"/>
          <a:lstStyle/>
          <a:p>
            <a:pPr latinLnBrk="1">
              <a:lnSpc>
                <a:spcPts val="3600"/>
              </a:lnSpc>
              <a:tabLst>
                <a:tab pos="2697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.海陆交通便利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B.可利用土地较多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C.环境标准较低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.工业原料紧缺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833d122d1?vop=1&amp;pid=0c435940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本题考查输入地接收固体废弃物跨国转移的原因。依据材料信息可知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，阿格博格布洛西地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区原本是一片沼泽地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，后来成为贫民窟，交通等设施不完善，因此海陆交通不便，A错误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原为沼泽地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，可利用土地资源不多,B错误；加纳属于发展中国家，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其环境标准远低于发达国家，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因此接收了大量欧美发达国家的电子垃圾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，C正确；加纳电子工业不发达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，处理电子垃圾的技术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，从中获取的工业原料有限，与工业原料紧缺关系不大，D错误。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79703c63c?pid=0c435940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6.为了减少电子垃圾带来的影响，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当地政府可采取的措施是(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79703c63c.bracket?pid=0c4359406&amp;color=0,0,0&amp;vpa=6&amp;vtp=1"/>
          <p:cNvSpPr/>
          <p:nvPr/>
        </p:nvSpPr>
        <p:spPr>
          <a:xfrm>
            <a:off x="748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9_2#79703c63c.choices?pid=0c435940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.全面禁止电子垃圾进入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.建立企业准入制度，加强环境监管</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C.设计易回收和拆解的电子产品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.增加电子垃圾处理技术的资金投入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79703c63c?vop=1&amp;pid=0c435940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本题考查污染物跨国转移的防治措施。该地有电子垃圾拆解和末端处理产业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，全面禁止电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子垃圾进入会导致当地经济迅速下滑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，出现失业率上升等一系列社会问题，不可取，A错误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该建立企业准入制度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，取缔不合规的私人作坊，加强环境监管，B正确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；设计易回收和拆解的电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子产品是输出国企业应采取的措施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；增加电子垃圾处理技术的资金投入更多应是输入地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企业采取的措施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82f826971?pid=022c61b97&amp;color=0,0,0&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[河南省实验中学2024高二期中]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下图为北京市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细颗粒物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来源示意图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pic>
        <p:nvPicPr>
          <p:cNvPr id="3" name="QM_4_BD.22_2#82f826971?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99432" y="1545336"/>
            <a:ext cx="2990088" cy="2990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3_1#e503e3618?pid=82f826971&amp;color=0,0,0&amp;vtp=1&amp;bt=1&amp;bbb=1"/>
          <p:cNvSpPr/>
          <p:nvPr/>
        </p:nvSpPr>
        <p:spPr>
          <a:xfrm>
            <a:off x="722376" y="466953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7.根据图中信息判断，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北京市治理PM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可采取的主要措施是(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24_1#e503e3618.bracket?pid=82f826971&amp;color=0,0,0&amp;vpa=7&amp;vtp=1"/>
          <p:cNvSpPr/>
          <p:nvPr/>
        </p:nvSpPr>
        <p:spPr>
          <a:xfrm>
            <a:off x="7640701" y="4669536"/>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5_BD.23_2#e503e3618.choices?pid=82f826971&amp;color=0,0,0&amp;vtp=1&amp;bbb=1"/>
          <p:cNvSpPr/>
          <p:nvPr/>
        </p:nvSpPr>
        <p:spPr>
          <a:xfrm>
            <a:off x="722376" y="508304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A.人工降雨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，减少空气中污染物的数量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.减小煤炭使用量，缩短冬季供暖时间</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C.将有污染的工业企业搬迁到周边地区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.大力发展公共交通，减少私家车出行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e503e3618?vop=1&amp;pid=82f826971&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本题考查生态环境问题的治理措施。人工降雨需要适合的气象条件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，且只能暂时缓解空气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，A错误；缩短冬季供暖时间不符合实际情况，B错误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；将有污染的工业搬迁到周边地区并不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能从根本上减少污染物的排放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，C错误；读图可知，机动车是除区域传输外最大的污染源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大力发展公共交通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，减少私家车出行，是最可行、最有效的措施，D正确。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1#35fc99495?pid=022c61b9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森林生态系统是陆地生态系统最大的碳库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在全球碳平衡中发挥着重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要作用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河北围场地区地处冀北山地与内蒙古高原的过渡地带</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下图为该地落叶松人工林的碳储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量动态变化图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6_2#35fc99495?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05072" y="2440686"/>
            <a:ext cx="4187952" cy="2633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4_BD.26_3#35fc99495?pid=022c61b97&amp;color=0,0,0&amp;vtp=1&amp;bbb=1&amp;hb=1"/>
          <p:cNvSpPr/>
          <p:nvPr/>
        </p:nvSpPr>
        <p:spPr>
          <a:xfrm>
            <a:off x="722376" y="520928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疏伐是在幼龄林后至成熟林前为调节树种个体间矛盾而进行的抚育性采伐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。主伐也称</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森林采伐”，一般指用材林木到达成熟龄时为生产木材而进行的采伐。</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2c0ce0dd8?pid=35fc99495&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8.采伐后碳储量下降，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表现最明显的是(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2c0ce0dd8.bracket?pid=35fc99495&amp;color=0,0,0&amp;mp=1&amp;vpa=8&amp;vtp=1"/>
          <p:cNvSpPr/>
          <p:nvPr/>
        </p:nvSpPr>
        <p:spPr>
          <a:xfrm>
            <a:off x="519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7_2#2c0ce0dd8.choices?pid=35fc9949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473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B.生物碳储量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C.林产品碳储量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.总碳储量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2c0ce0dd8?vop=1&amp;pid=35fc99495&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本题考查全球气候变化的原因。读图可知，采伐后森林植被减少，碳储量下降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，表现最明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显的是生物碳储量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，B正确；林产品碳储量增加，C错误；土壤碳储量和总碳储量也有所下降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下降幅度不如生物碳储量大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22c61b97.fixed?pid=35c639f52&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022c61b97.fixed?pid=35c639f5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第三章综合训练</a:t>
            </a:r>
            <a:endParaRPr lang="en-US" altLang="zh-CN" sz="4400" dirty="0"/>
          </a:p>
        </p:txBody>
      </p:sp>
      <p:pic>
        <p:nvPicPr>
          <p:cNvPr id="4" name="C_3#022c61b97.fixed?pid=35c639f5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22c61b97.fixed?pid=35c639f5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fb29d385a?pid=35fc9949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9.除建人工林外，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固碳措施还有(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fb29d385a.bracket?pid=35fc99495&amp;color=0,0,0&amp;vpa=9&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0_2#fb29d385a.choices?pid=35fc9949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.减少化石能源消费量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.将二氧化碳封存到海洋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C.使用风能等清洁能源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.完善碳市场交易机制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fb29d385a?vop=1&amp;pid=35fc9949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本题考查全球气候变暖的应对措施。减少化石能源的消费量，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可以减少二氧化碳的排放，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是减排的措施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，不是固碳的措施，A错误；将二氧化碳封存到海洋中，可以起到固碳的作用，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；使用风能等清洁能源，可以减少二氧化碳的排放，是减排的措施，不是固碳的措施，C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完善碳交易市场是为减少二氧化碳排放所采用的市场机制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，是减排措施，不是固碳措施，D错误。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3_1#8abdb77c0?htil=1&amp;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94439" y="1060704"/>
            <a:ext cx="3246120" cy="3730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3_2#8abdb77c0?htil=1&amp;pid=022c61b97&amp;color=0,0,0&amp;vtp=1&amp;bt=1&amp;bbb=1&amp;hb=1"/>
          <p:cNvSpPr/>
          <p:nvPr/>
        </p:nvSpPr>
        <p:spPr>
          <a:xfrm>
            <a:off x="722376" y="1005840"/>
            <a:ext cx="737006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北亚多年冻土区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上层为活动层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为永冻层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的表层土壤单位面积有机碳储量远高于其他土壤</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要的天然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储碳库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气候变暖导致多年冻土退化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造成土壤有机碳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的损失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低矮的苔藓和地衣长得越来越高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灌木植物也在入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侵该地区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植被碳库快速增长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下图示意各有机碳库在</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1900—2100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年的有机碳储量年变化量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含预测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未来该地区气候变暖可能有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减缓趋势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bc6e0d772?pid=8abdb77c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10.北亚多年冻土区成为重要“储碳库”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34_2#bc6e0d772.choices?pid=8abdb77c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A.低温环境抑制了微生物分解作用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.永冻层完全阻止了有机碳的分解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.该地区植物光合作用旺盛，生物残体多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.植物生长缓慢，对土壤有机碳消耗少</a:t>
            </a:r>
            <a:endParaRPr lang="en-US" altLang="zh-CN" sz="2000" dirty="0"/>
          </a:p>
        </p:txBody>
      </p:sp>
      <p:sp>
        <p:nvSpPr>
          <p:cNvPr id="4" name="QC_5_AN.35_1#bc6e0d772.bracket?pid=8abdb77c0&amp;color=0,0,0&amp;vpa=10&amp;vtp=1"/>
          <p:cNvSpPr/>
          <p:nvPr/>
        </p:nvSpPr>
        <p:spPr>
          <a:xfrm>
            <a:off x="6870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bc6e0d772?vop=1&amp;pid=8abdb77c0&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本题考查影响全球气候变暖的因素。根据材料，北亚多年冻土区气候寒冷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，微生物分解速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，对有机碳的分解慢，有利于有机碳在土壤中富集，A正确；永冻层像“天然冰箱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物理屏障阻止氧气和水分深入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，减缓需氧微生物的分解作用，使得有机碳得以长期封存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完全阻止有机碳的分解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，B错误；北亚多年冻土区气候寒冷，植被较少且生长缓慢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不旺盛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，C错误；植被生长缓慢，对土壤有机碳的消耗确实较少，但也会导致生物残体少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的有机质少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833e3d647?pid=8abdb77c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11.根据预测模型，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未来该地区气候变暖可能减缓的主要原因是(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833e3d647.bracket?pid=8abdb77c0&amp;color=0,0,0&amp;vpa=11&amp;vtp=1"/>
          <p:cNvSpPr/>
          <p:nvPr/>
        </p:nvSpPr>
        <p:spPr>
          <a:xfrm>
            <a:off x="7886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7_2#833e3d647.choices?pid=8abdb77c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.土壤碳释放量持续大于植被固碳量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.植被碳库增长抵消部分土壤碳损失</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C.永冻层碳储量开始逐年增加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.全球温室气体排放突然减少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833e3d647?vop=1&amp;pid=8abdb77c0&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本题考查全球气候变化的应对措施。根据图示未来土壤有机碳库储量变化趋势可推知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球变暖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，冻土融化，有机碳从土壤中释放出来，导致土壤有机碳库有机碳储量下降；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植被有机碳库的有机碳储量呈增加趋势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气候变暖使得低矮苔藓和地衣长得越来越高，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灌木植物也在入侵该地区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，可推测全球变暖，水热条件改善，该地区植被量增加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，更适宜植物生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，植被量增加且生长速度加快，植物储碳能力增强。根据图示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，土壤有机碳库释放的有机碳量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小于植被有机碳库储存的有机碳量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，因此北亚多年冻土区总有机碳储量增加，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大气中碳含量减少，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有利于减缓该地区气候变暖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，A错误，B正确；研究主要针对北亚多年冻土区（上层为活动层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层为永冻层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）的表层土壤，永冻层碳储量具体变化无相关信息，C错误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；全球温室气体排放突然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减少不现实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0_1#5b17e4f73?pid=022c61b97&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刚果盆地位于非洲中部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沼泽广布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沼泽区域有大量泥炭存在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泥炭碳汇能力强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被认为是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最大的陆地碳储库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在被水覆盖的沼泽区域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植物碳在缺氧条件下被储存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但泥炭沼泽干涸时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会向大气中释放大量温室气体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有专家认为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刚果盆地的泥炭正接近从碳汇到碳源的临界点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中国与刚果盆地地区国家的碳汇合作不断加强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下图示意刚果盆地局部地区等高线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40_2#5b17e4f73?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77056" y="3369818"/>
            <a:ext cx="4434840"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25b81253d?pid=5b17e4f7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（1）分析刚果盆地沼泽地区泥炭碳汇能力强的原因。（4分）</a:t>
            </a:r>
            <a:endParaRPr lang="en-US" altLang="zh-CN" sz="2000" dirty="0"/>
          </a:p>
        </p:txBody>
      </p:sp>
      <p:sp>
        <p:nvSpPr>
          <p:cNvPr id="3" name="QO_5_AN.42_1#25b81253d?vop=1&amp;pid=5b17e4f73&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刚果盆地纬度低，气温高，降水多，植被生长茂盛，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可以从大气中吸收更多的二氧化碳，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将二氧化碳转化为植物体内的有机物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；沼泽区域多水域覆盖，枯死的植物在水下难以分解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体内的碳因此被固定在沼泽的泥炭当中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，碳汇能力强。（4分）</a:t>
            </a:r>
            <a:endParaRPr lang="en-US" altLang="zh-CN" sz="2000" dirty="0"/>
          </a:p>
        </p:txBody>
      </p:sp>
      <p:sp>
        <p:nvSpPr>
          <p:cNvPr id="4" name="QO_5_AS.43_1#25b81253d?vop=1&amp;pid=5b17e4f73&amp;color=0,0,0&amp;vtp=1&amp;bbb=1&amp;hb=1"/>
          <p:cNvSpPr/>
          <p:nvPr/>
        </p:nvSpPr>
        <p:spPr>
          <a:xfrm>
            <a:off x="722376" y="28768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本题考查区域自然环境对有机碳的影响。根据所学可知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，有机碳的固定主要依靠植物的光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。刚果盆地位于赤道附近，纬度低，为热带雨林气候，全年气温高，降水多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，自然带为热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带雨林带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，植被生长茂盛，可以从大气中吸收更多的二氧化碳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，将二氧化碳转化为植物体内的有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；由材料可知，在被水覆盖的沼泽区域，植物碳在缺氧条件下被储存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，刚果盆地沼泽区域多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水域覆盖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，枯死的植物在水下难以分解，碳汇能力强。</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4_1#8481d681b?pid=5b17e4f7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（2）分析刚果盆地的泥炭正接近从碳汇到碳源的临界点的原因。（6分）</a:t>
            </a:r>
            <a:endParaRPr lang="en-US" altLang="zh-CN" sz="2000" dirty="0"/>
          </a:p>
        </p:txBody>
      </p:sp>
      <p:sp>
        <p:nvSpPr>
          <p:cNvPr id="3" name="QO_5_AN.45_1#8481d681b?vop=1&amp;pid=5b17e4f73&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全球气候变暖，蒸发加剧；气候异常，降水减少；植被破坏，涵养水源能力下降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；人类对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沼泽的不合理利用等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。（任答三点得6分）</a:t>
            </a:r>
            <a:endParaRPr lang="en-US" altLang="zh-CN" sz="2000" dirty="0"/>
          </a:p>
        </p:txBody>
      </p:sp>
      <p:sp>
        <p:nvSpPr>
          <p:cNvPr id="4" name="QO_5_AS.46_1#8481d681b?vop=1&amp;pid=5b17e4f73&amp;color=0,0,0&amp;vtp=1&amp;bbb=1&amp;hb=1"/>
          <p:cNvSpPr/>
          <p:nvPr/>
        </p:nvSpPr>
        <p:spPr>
          <a:xfrm>
            <a:off x="722376" y="24196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本题考查影响碳汇向碳源转化的因素。由材料“但泥炭沼泽干涸时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，会向大气中释放大量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温室气体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”可知，气候变暖，蒸发旺盛，沼泽干涸，会加剧碳排放；气候异常，降水减少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较之前更为干旱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，蒸发加剧；同时，热带雨林植被破坏严重，涵养水源能力下降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；人类对沼泽的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不合理利用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，使沼泽减少或变干，也加剧了碳排放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。以上诸多因素使刚果盆地的泥炭正接近从碳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汇到碳源的临界点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c7b36b2f6?pid=022c61b97&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[福建百校联盟2025高二联考]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美国某公司在印度博帕尔市的农药厂因管理混乱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操作不当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致地下储罐内剧毒的异氰酸甲酯因压力升高而爆炸外泄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吨毒气形成一股浓密的烟雾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以每小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千米的速度袭击了博帕尔市区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最终导致近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万人死亡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多万人受害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数千头牲畜被毒死</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5_BD.2_1#7d13e5405?pid=c7b36b2f6&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此次环境污染(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_1#7d13e5405.bracket?pid=c7b36b2f6&amp;color=0,0,0&amp;vpa=1&amp;vtp=1"/>
          <p:cNvSpPr/>
          <p:nvPr/>
        </p:nvSpPr>
        <p:spPr>
          <a:xfrm>
            <a:off x="2644839" y="281749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_2#7d13e5405.choices?pid=c7b36b2f6&amp;color=0,0,0&amp;vtp=1&amp;bbb=1"/>
          <p:cNvSpPr/>
          <p:nvPr/>
        </p:nvSpPr>
        <p:spPr>
          <a:xfrm>
            <a:off x="722376" y="32802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.对环境服务功能无影响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.在短期内对环境影响较小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C.对国家安全无直接影响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.可能诱发环境群体性事件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7_1#ffc10a165?pid=5b17e4f7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（3）简述中国与刚果盆地地区国家的碳汇合作给当地带来的生态与社会经济效益。（8分）</a:t>
            </a:r>
            <a:endParaRPr lang="en-US" altLang="zh-CN" sz="2000" dirty="0"/>
          </a:p>
        </p:txBody>
      </p:sp>
      <p:sp>
        <p:nvSpPr>
          <p:cNvPr id="3" name="QO_5_AN.48_1#ffc10a165?vop=1&amp;pid=5b17e4f73&amp;color=0,0,0&amp;vtp=1&amp;bbb=1&amp;hb=1"/>
          <p:cNvSpPr/>
          <p:nvPr/>
        </p:nvSpPr>
        <p:spPr>
          <a:xfrm>
            <a:off x="722376" y="1469009"/>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生态效益：涵养水源，保持水土；发挥泥炭生态功能，保护生物多样性。（4分）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社会经济效益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：带动碳汇相关产业发展，增加就业岗位，提高当地居民收入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；在合作中可以提升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泥炭沼泽保护水平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，促进当地经济可持续发展等。（4分）</a:t>
            </a:r>
            <a:endParaRPr lang="en-US" altLang="zh-CN" sz="2000" dirty="0"/>
          </a:p>
        </p:txBody>
      </p:sp>
      <p:sp>
        <p:nvSpPr>
          <p:cNvPr id="4" name="QO_5_AS.49_1#ffc10a165?vop=1&amp;pid=5b17e4f73&amp;color=0,0,0&amp;vtp=1&amp;bbb=1&amp;hb=1"/>
          <p:cNvSpPr/>
          <p:nvPr/>
        </p:nvSpPr>
        <p:spPr>
          <a:xfrm>
            <a:off x="722376" y="2899029"/>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本题考查碳汇合作对区域社会发展的影响。由材料可知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，泥炭地被认为是最大的陆地碳储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，故开展碳汇合作有利于涵养水源，保持水土；发挥泥炭生态功能，保护生物多样性。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中国与刚果盆地地区国家的碳汇合作可以带动当地相关产业发展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，提供就业岗位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，提高当地居民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，在合作中可以提升当地泥炭沼泽保护水平，促进当地经济可持续发展。</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0_1#c4921dc77?pid=022c61b97&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阅读图文材料，完成下列要求。（22分）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潜流湿地生态单元主要通过利用填料表面的生物膜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植物根系及表层填料的吸收和截留等作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去除污水中的污染物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潜流湿地生态单元外层铺设防渗膜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并填充砂土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砾石作为基质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植喜水植物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潜流湿地底面坡度要保持在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下图为潜流湿地生态单元及潜流湿地生态除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污系统示意图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0_2#c4921dc77?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6744" y="3369818"/>
            <a:ext cx="4855464"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80b626983?pid=c4921dc7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（1）简述潜流湿地生态单元中所选取植被的植株特性。（6分）</a:t>
            </a:r>
            <a:endParaRPr lang="en-US" altLang="zh-CN" sz="2000" dirty="0"/>
          </a:p>
        </p:txBody>
      </p:sp>
      <p:sp>
        <p:nvSpPr>
          <p:cNvPr id="3" name="QO_5_AN.52_1#80b626983?vop=1&amp;pid=c4921dc77&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根系发达，吸附污染物质能力强；喜潮湿环境，耐盐碱能力强；生存能力强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，植株外观特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征季节变化小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53_1#80b626983?vop=1&amp;pid=c4921dc77&amp;color=0,0,0&amp;vtp=1&amp;bbb=1&amp;hb=1"/>
          <p:cNvSpPr/>
          <p:nvPr/>
        </p:nvSpPr>
        <p:spPr>
          <a:xfrm>
            <a:off x="722376" y="24196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本题考查生态湿地修复的生物措施。结合材料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，潜流湿地生态单元利用植被吸收和截留污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，因此选取的植株应具有发达的根系，利于吸收污染物质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；潜流湿地生态单元植株要长期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生存在水中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，因此所选取植株应具有较强的耐湿、耐盐碱能力；为增强其吸收效果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，所选取的植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株应外观季相变化小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，可常年吸收污染物质，具有较强的生存能力，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适宜不同区域的除污环境。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_1#4c1d55c23?pid=c4921dc7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（2）分析潜流湿地生态单元构筑部分在除污系统中的作用。（8分）</a:t>
            </a:r>
            <a:endParaRPr lang="en-US" altLang="zh-CN" sz="2000" dirty="0"/>
          </a:p>
        </p:txBody>
      </p:sp>
      <p:sp>
        <p:nvSpPr>
          <p:cNvPr id="3" name="QO_5_AN.55_1#4c1d55c23?vop=1&amp;pid=c4921dc77&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植株吸收水体中的有害物质和营养物质，起到净化水质的作用；砾石阻滞水流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，减缓水流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的速度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，利于固体颗粒等污染物质的沉淀；防渗层位于外围，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防止潜流湿地生态单元污水外漏；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生物袋固定水体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，阻止水体外流，兼具吸纳污染物质的作用；潜流湿地底面坡度要保持在4</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，利于污水缓慢流动，提高污染物质净化效率。（任答四点得8分）</a:t>
            </a:r>
            <a:endParaRPr lang="en-US" altLang="zh-CN" sz="2000" dirty="0"/>
          </a:p>
        </p:txBody>
      </p:sp>
      <p:sp>
        <p:nvSpPr>
          <p:cNvPr id="4" name="QO_5_AS.56_1#4c1d55c23?vop=1&amp;pid=c4921dc77&amp;color=0,0,0&amp;vtp=1&amp;bbb=1&amp;hb=1"/>
          <p:cNvSpPr/>
          <p:nvPr/>
        </p:nvSpPr>
        <p:spPr>
          <a:xfrm>
            <a:off x="722376" y="33340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本题考查生态修复的作用。植株根系发达，能吸收氮、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磷等营养物质及重金属等有害物质，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直接降低水体污染物质的浓度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；砾石层增加水流阻力，降低流速，使悬浮颗粒因重力沉降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延长污水与生物膜的接触时间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，提升净化效果；防渗膜可避免污水渗入周边土壤或地下水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二次污染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，确保污染物质仅在系统内被处理；生物袋（如装有活性炭或微生物载体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）可物理拦截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，同时通过吸附或微生物降解进一步净化；适度坡度确保重力驱动的水流速度适中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避免淤积又保证充分接触时间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，平衡沉淀与生物净化效率。</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4b29883ab?pid=c4921dc7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（3）从区域生态安全的角度，阐述潜流湿地生态除污系统在除污中的优势。（8分）</a:t>
            </a:r>
            <a:endParaRPr lang="en-US" altLang="zh-CN" sz="2000" dirty="0"/>
          </a:p>
        </p:txBody>
      </p:sp>
      <p:sp>
        <p:nvSpPr>
          <p:cNvPr id="3" name="QO_5_AN.58_1#4b29883ab?vop=1&amp;pid=c4921dc77&amp;color=0,0,0&amp;vtp=1&amp;bbb=1&amp;hb=1"/>
          <p:cNvSpPr/>
          <p:nvPr/>
        </p:nvSpPr>
        <p:spPr>
          <a:xfrm>
            <a:off x="722376" y="1469009"/>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潜流湿地生态单元在自然坡面中设置按水流方向由高到低排列，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利于污水自高向低流动，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无须额外耗能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，减少废热废气排放；潜流湿地为单个生态单元，彼此之间有阀门相控制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，便于调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节水流的速度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，应对突发污染状况，保障区域生态安全；除污系统为物理沉淀或植物吸收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，安全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无污染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，避免产生水体二次污染；多层阻隔系统减少污水外漏，减少湿地污水外泄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，利于保护周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边的水环境安全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9_1#4b29883ab?vop=1&amp;pid=c4921dc77&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本题考查生态修复对区域生态安全的影响。潜流湿地按水流方向由高到低排列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，利用重力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作用驱动污水流动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，无须额外能源，减少能源消耗及伴随的废热、废气排放，降低碳排放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生态单元通过阀门独立控制水流速度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，可快速调整水力负荷（如暴雨或高污染时段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，避免污染物突破湿地处理能力，保障生态安全；依赖填料过滤、植物吸收等自然过程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须化学药剂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，避免有毒副产物（如化学污泥）进入环境，保护水体生态平衡；防渗膜+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植物根系形成多重屏障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，有效拦截污染物质，防止污水外泄污染周边土壤或地下水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，维护区域水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7d13e5405?vop=1&amp;pid=c7b36b2f6&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本题考查环境问题的危害。此次环境问题属于突发性环境问题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，会直接影响环境的服务功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，A错误；剧毒物质泄漏在短期内对环境影响较大，B错误；由材料可知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，此次环境污染事件影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响巨大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，可能诱发环境群体性事件，从而影响国家安全，C错误，D正确。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8ea53ca26?pid=c7b36b2f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2.为杜绝此类环境问题的发生，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8ea53ca26.bracket?pid=c7b36b2f6&amp;color=0,0,0&amp;vpa=2&amp;vtp=1"/>
          <p:cNvSpPr/>
          <p:nvPr/>
        </p:nvSpPr>
        <p:spPr>
          <a:xfrm>
            <a:off x="519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_2#8ea53ca26.choices?pid=c7b36b2f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.禁止剧毒类农药生产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.增强企业环境安全措施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C.采用更新的生产工艺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.将工厂转移到地广人稀处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8ea53ca26?vop=1&amp;pid=c7b36b2f6&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本题考查治理环境问题的措施。剧毒类农药具有特定的用途以及市场需求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，禁止生产不符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，A错误；增强企业的环境安全措施才能有效杜绝此类环境问题的发生，B正确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；新的生产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工艺不会改变其毒性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，仍然可能会产生环境问题，C错误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；将工厂转移到地广人稀处不能杜绝此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类环境问题的发生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5d8ed859a?pid=022c61b97&amp;color=0,0,0&amp;vtp=1&amp;bt=1&amp;bbb=1&amp;hb=1"/>
          <p:cNvSpPr/>
          <p:nvPr/>
        </p:nvSpPr>
        <p:spPr>
          <a:xfrm>
            <a:off x="722376" y="1005840"/>
            <a:ext cx="10753344" cy="175755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[辽宁沈阳2025二模]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为加强对祁连山高寒沼泽湿地的生态保护与修复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科研人员分三部分构建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生态保护关键区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将综合生态系统服务功能叠加沼泽湿地空间分布提取为生态源地</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能克服生态阻力把生态源地连接并承载物种迁移扩散的重要通道提取为生态廊道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将生态源地与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生态廊道的交汇点以及生态廊道的转折点提取为生态节点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8_2#5d8ed859a?pid=022c61b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2897886"/>
            <a:ext cx="5038344"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9_1#5da297211?pid=5d8ed859a&amp;color=0,0,0&amp;vtp=1&amp;bt=1&amp;bbb=1"/>
          <p:cNvSpPr/>
          <p:nvPr/>
        </p:nvSpPr>
        <p:spPr>
          <a:xfrm>
            <a:off x="722376" y="53362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3.科研人员在提取生态廊道的过程中，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选取的指标与生态阻力呈负相关的是(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10_1#5da297211.bracket?pid=5d8ed859a&amp;color=0,0,0&amp;vpa=3&amp;vtp=1"/>
          <p:cNvSpPr/>
          <p:nvPr/>
        </p:nvSpPr>
        <p:spPr>
          <a:xfrm>
            <a:off x="9261539" y="533628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9_2#5da297211.choices?pid=5d8ed859a&amp;color=0,0,0&amp;vtp=1&amp;bbb=1"/>
          <p:cNvSpPr/>
          <p:nvPr/>
        </p:nvSpPr>
        <p:spPr>
          <a:xfrm>
            <a:off x="722376" y="5796407"/>
            <a:ext cx="10753344" cy="405003"/>
          </a:xfrm>
          <a:prstGeom prst="rect">
            <a:avLst/>
          </a:prstGeom>
          <a:noFill/>
        </p:spPr>
        <p:txBody>
          <a:bodyPr wrap="none" lIns="0" tIns="0" rIns="0" bIns="0" rtlCol="0" anchor="t"/>
          <a:lstStyle/>
          <a:p>
            <a:pPr latinLnBrk="1">
              <a:lnSpc>
                <a:spcPts val="3600"/>
              </a:lnSpc>
              <a:tabLst>
                <a:tab pos="2506980" algn="l"/>
                <a:tab pos="5229860" algn="l"/>
                <a:tab pos="7965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.年降水量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B.土壤干燥度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C.海拔和坡度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.人类足迹强度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5da297211?vop=1&amp;pid=5d8ed859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本题考查影响生态环境的因素。图示区域气候偏干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，部分地区生物生存的限制性因素为水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。年降水量越多越有利于改善生物的生存环境，越有利于生物的迁移扩散，生态阻力越小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；土壤干燥度大，说明水分条件不佳，生物的生存环境不佳，不利于生物的迁移扩散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阻力大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，B错误；海拔越高、坡度越大的地区，越不利于生物的迁移扩散，生态阻力越大，C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人类足迹强度越大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，越不利于生物的迁移扩散，生态阻力越大，D错误。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11888fc9?pid=5d8ed859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4.科研人员建议将大通河源区的沼泽湿地划到祁连山国家公园内，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原因是该区域(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b11888fc9.bracket?pid=5d8ed859a&amp;color=0,0,0&amp;vpa=4&amp;vtp=1"/>
          <p:cNvSpPr/>
          <p:nvPr/>
        </p:nvSpPr>
        <p:spPr>
          <a:xfrm>
            <a:off x="976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2_2#b11888fc9?pid=5d8ed859a&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585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①受人类活动干扰风险大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②便于与其他片区共同开发</a:t>
            </a:r>
            <a:endParaRPr lang="en-US" altLang="zh-CN" sz="2000" dirty="0"/>
          </a:p>
          <a:p>
            <a:pPr latinLnBrk="1">
              <a:lnSpc>
                <a:spcPts val="3400"/>
              </a:lnSpc>
              <a:tabLst>
                <a:tab pos="5585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湿地面积大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④与其他片区物种联系紧密</a:t>
            </a:r>
            <a:endParaRPr lang="en-US" altLang="zh-CN" sz="2000" dirty="0"/>
          </a:p>
        </p:txBody>
      </p:sp>
      <p:sp>
        <p:nvSpPr>
          <p:cNvPr id="5" name="QC_5_BD.12_3#b11888fc9.choices?pid=5d8ed859a&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6495</Words>
  <Application>WPS 演示</Application>
  <PresentationFormat>宽屏</PresentationFormat>
  <Paragraphs>270</Paragraphs>
  <Slides>36</Slides>
  <Notes>36</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36</vt:i4>
      </vt:variant>
    </vt:vector>
  </HeadingPairs>
  <TitlesOfParts>
    <vt:vector size="56"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宋体</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2025-10-22T05:17:00Z</dcterms:created>
  <dcterms:modified xsi:type="dcterms:W3CDTF">2025-10-23T08:28:54Z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39449E51CC054FC0AE6E49ECE785F5FD_12</vt:lpwstr>
  </property>
  <property fmtid="{D5CDD505-2E9C-101B-9397-08002B2CF9AE}" pid="3" name="KSOProductBuildVer">
    <vt:lpwstr>2052-11.1.0.14309</vt:lpwstr>
  </property>
</Properties>
</file>