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12192000" cy="6858000"/>
  <p:notesSz cx="6858000" cy="12192000"/>
  <p:custDataLst>
    <p:tags r:id="rId35"/>
  </p:custDataLst>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5" Type="http://schemas.openxmlformats.org/officeDocument/2006/relationships/tags" Target="tags/tag1.xml"/><Relationship Id="rId34" Type="http://schemas.openxmlformats.org/officeDocument/2006/relationships/tableStyles" Target="tableStyles.xml"/><Relationship Id="rId33" Type="http://schemas.openxmlformats.org/officeDocument/2006/relationships/viewProps" Target="viewProps.xml"/><Relationship Id="rId32" Type="http://schemas.openxmlformats.org/officeDocument/2006/relationships/presProps" Target="presProps.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2#df=406db60a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第三章高考强化</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geography#pid=68f09eedfd26d1ad71e6879b#tid=68f760b07a4d3800093b1aa1#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348472" y="4315968"/>
            <a:ext cx="3099816" cy="914400"/>
          </a:xfrm>
          <a:prstGeom prst="rect">
            <a:avLst/>
          </a:prstGeom>
          <a:noFill/>
        </p:spPr>
        <p:txBody>
          <a:bodyPr wrap="square" lIns="0" tIns="0" rIns="0" bIns="0" rtlCol="0" anchor="ctr"/>
          <a:lstStyle/>
          <a:p>
            <a:pPr algn="ctr">
              <a:lnSpc>
                <a:spcPct val="120000"/>
              </a:lnSpc>
            </a:pPr>
            <a:r>
              <a:rPr lang="en-US" sz="20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地理  选择性必修3  资源、环境与国家安全  RJ</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刷专题</a:t>
            </a:r>
            <a:endParaRPr lang="en-US" sz="5400" dirty="0"/>
          </a:p>
        </p:txBody>
      </p:sp>
      <p:sp>
        <p:nvSpPr>
          <p:cNvPr id="4" name="MasterShapeName"/>
          <p:cNvSpPr/>
          <p:nvPr/>
        </p:nvSpPr>
        <p:spPr>
          <a:xfrm>
            <a:off x="557784" y="2011680"/>
            <a:ext cx="6784848" cy="813816"/>
          </a:xfrm>
          <a:prstGeom prst="rect">
            <a:avLst/>
          </a:prstGeom>
          <a:noFill/>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4.xml"/><Relationship Id="rId1" Type="http://schemas.openxmlformats.org/officeDocument/2006/relationships/image" Target="../media/image12.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4.xml"/><Relationship Id="rId1" Type="http://schemas.openxmlformats.org/officeDocument/2006/relationships/image" Target="../media/image13.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14.xml"/><Relationship Id="rId2" Type="http://schemas.openxmlformats.org/officeDocument/2006/relationships/image" Target="../media/image15.jpeg"/><Relationship Id="rId1" Type="http://schemas.openxmlformats.org/officeDocument/2006/relationships/image" Target="../media/image14.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26.xml"/><Relationship Id="rId3" Type="http://schemas.openxmlformats.org/officeDocument/2006/relationships/slideLayout" Target="../slideLayouts/slideLayout14.xml"/><Relationship Id="rId2" Type="http://schemas.openxmlformats.org/officeDocument/2006/relationships/image" Target="../media/image17.jpeg"/><Relationship Id="rId1" Type="http://schemas.openxmlformats.org/officeDocument/2006/relationships/image" Target="../media/image16.jpe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14.xml"/><Relationship Id="rId2" Type="http://schemas.openxmlformats.org/officeDocument/2006/relationships/image" Target="../media/image11.jpeg"/><Relationship Id="rId1" Type="http://schemas.openxmlformats.org/officeDocument/2006/relationships/image" Target="../media/image10.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1_1#e484bec45?vop=1&amp;pid=70f5d11c0&amp;color=0,0,0&amp;vtp=1&amp;bt=1&amp;bbb=1"/>
          <p:cNvSpPr/>
          <p:nvPr/>
        </p:nvSpPr>
        <p:spPr>
          <a:xfrm>
            <a:off x="722376" y="1005840"/>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本题考查读图分析能力。具体分析如下。</a:t>
            </a:r>
            <a:endParaRPr lang="en-US" altLang="zh-CN" sz="2200" dirty="0"/>
          </a:p>
        </p:txBody>
      </p:sp>
      <p:pic>
        <p:nvPicPr>
          <p:cNvPr id="3" name="QC_5_AS.11_2#e484bec45?vop=1&amp;pid=70f5d11c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922776" y="1579753"/>
            <a:ext cx="4343400" cy="442569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2_1#9ebae2d41?pid=70f5d11c0&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4.碳足迹系数为某类食物产生的碳足迹与该类食物的消费量之比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。下列食物中碳足迹系数最大的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3_1#9ebae2d41.bracket?pid=70f5d11c0&amp;color=0,0,0&amp;vpa=4&amp;vtp=1"/>
          <p:cNvSpPr/>
          <p:nvPr/>
        </p:nvSpPr>
        <p:spPr>
          <a:xfrm>
            <a:off x="1163701" y="144399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12_2#9ebae2d41.choices?pid=70f5d11c0&amp;color=0,0,0&amp;vtp=1&amp;bbb=1"/>
          <p:cNvSpPr/>
          <p:nvPr/>
        </p:nvSpPr>
        <p:spPr>
          <a:xfrm>
            <a:off x="722376" y="190512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.粮食</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B.蔬菜</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C.禽肉</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.畜肉</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4_1#9ebae2d41?vop=1&amp;pid=70f5d11c0&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本题考查碳足迹系数计算。根据题意可知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，碳足迹系数为某类食物产生的碳足迹与该类食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物的消费量之比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，碳足迹系数最大，说明产生的碳足迹与消费量比值最大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。将选项中对应食物的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碳足迹结构数值与食物消费结构数值作比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，通过计算可知，粮食、蔬菜和禽肉的比值约在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1及以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，而畜肉则在2以上，故畜肉碳足迹系数最大，D正确。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5_1#24d9e7eb4?pid=718e5b8ab&amp;color=0,0,0&amp;vtp=1&amp;bt=1&amp;bbb=1&amp;hb=1"/>
          <p:cNvSpPr/>
          <p:nvPr/>
        </p:nvSpPr>
        <p:spPr>
          <a:xfrm>
            <a:off x="722376" y="1005840"/>
            <a:ext cx="10753344" cy="1290638"/>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[湖南2023·5</a:t>
            </a:r>
            <a:r>
              <a:rPr lang="zh-CN" altLang="en-US"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7]</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碳排放强度与社会经济发展水平</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创新投入密切相关</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碳中和需要付出经济代</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价</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下图示意某年甲国和乙国重点制造业部门产品的贸易额</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每吨二氧化碳排放的研发投入与经</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济产出情况</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r>
              <a:rPr lang="en-US" altLang="zh-CN" sz="100" b="0" i="0" kern="0" spc="-99900" dirty="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#1</a:t>
            </a:r>
            <a:endParaRPr lang="en-US" altLang="zh-CN" sz="2000" dirty="0"/>
          </a:p>
        </p:txBody>
      </p:sp>
      <p:pic>
        <p:nvPicPr>
          <p:cNvPr id="3" name="QM_4_BD.15_2#24d9e7eb4?pid=718e5b8a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300984" y="2424811"/>
            <a:ext cx="5577840" cy="318211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6_1#19a6b8d0f?pid=24d9e7eb4&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5.乙国出口的产品中，单位GDP</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二氧化碳排放量最少的是(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7_1#19a6b8d0f.bracket?pid=24d9e7eb4&amp;color=0,0,0&amp;vpa=5&amp;vtp=1"/>
          <p:cNvSpPr/>
          <p:nvPr/>
        </p:nvSpPr>
        <p:spPr>
          <a:xfrm>
            <a:off x="7247001"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16_2#19a6b8d0f.choices?pid=24d9e7eb4&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3205480" algn="l"/>
                <a:tab pos="5610860" algn="l"/>
                <a:tab pos="85369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.金属及金属制品</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B.化工制品</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C.机械制造产品</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.电子产品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8_1#19a6b8d0f?vop=1&amp;pid=24d9e7eb4&amp;color=0,0,0&amp;vtp=1&amp;bt=1&amp;bbb=1&amp;hb=1"/>
          <p:cNvSpPr/>
          <p:nvPr/>
        </p:nvSpPr>
        <p:spPr>
          <a:xfrm>
            <a:off x="722376" y="100584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本题考查材料分析能力。读图可知，图上横坐标表示每吨二氧化碳排放创造的GDP</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，越往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右表示每吨二氧化碳排放创造的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GDP越多，因此越往右表示单位GDP二氧化碳排放量越少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乙国出口的产品中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，单位GDP二氧化碳排放量最少的是电子产品，D正确。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9_1#a9eae4f30?pid=24d9e7eb4&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6.与乙国相比，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甲国生产同类制造业产品的(</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0_1#a9eae4f30.bracket?pid=24d9e7eb4&amp;color=0,0,0&amp;vpa=6&amp;vtp=1"/>
          <p:cNvSpPr/>
          <p:nvPr/>
        </p:nvSpPr>
        <p:spPr>
          <a:xfrm>
            <a:off x="5705539"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19_2#a9eae4f30.choices?pid=24d9e7eb4&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.环境成本高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B.人力成本高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C.营销成本高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.研发成本高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1_1#a9eae4f30?vop=1&amp;pid=24d9e7eb4&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本题考查工业区位因素。由材料可知，碳排放强度与社会经济发展水平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、创新投入密切相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。由图可知，与乙国相比，甲国生产同类制造业产品每吨二氧化碳排放创造的GDP少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，每吨二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氧化碳排放的研发投入低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，说明甲国社会经济发展水平较低，且同类制造业产品中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，甲国出口乙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国贸易额大于乙国出口甲国贸易额</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，说明甲国生产同类制造业产品的总量大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，排放的二氧化碳总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，所以甲国生产同类制造业产品的环境成本高，A正确，D错误。从材料中无法获取甲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两国人力成本</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、营销成本的相关信息，B、C错误。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2_1#6a18959b1?pid=24d9e7eb4&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7.根据上图中两国重点制造业部门产品的投入产出效果，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甲国应优先考虑(</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3_1#6a18959b1.bracket?pid=24d9e7eb4&amp;color=0,0,0&amp;vpa=7&amp;vtp=1"/>
          <p:cNvSpPr/>
          <p:nvPr/>
        </p:nvSpPr>
        <p:spPr>
          <a:xfrm>
            <a:off x="9007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22_2#6a18959b1?pid=24d9e7eb4&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748280" algn="l"/>
                <a:tab pos="5483860" algn="l"/>
                <a:tab pos="821944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①扩大国际市场</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②提高创新能力</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③强化产业升级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承接产业转移</a:t>
            </a:r>
            <a:endParaRPr lang="en-US" altLang="zh-CN" sz="2000" dirty="0"/>
          </a:p>
        </p:txBody>
      </p:sp>
      <p:sp>
        <p:nvSpPr>
          <p:cNvPr id="5" name="QC_5_BD.22_3#6a18959b1.choices?pid=24d9e7eb4&amp;color=0,0,0&amp;vtp=1&amp;bbb=1"/>
          <p:cNvSpPr/>
          <p:nvPr/>
        </p:nvSpPr>
        <p:spPr>
          <a:xfrm>
            <a:off x="722376" y="18881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4_1#6a18959b1?vop=1&amp;pid=24d9e7eb4&amp;color=0,0,0&amp;vtp=1&amp;bt=1&amp;bbb=1&amp;hb=1"/>
          <p:cNvSpPr/>
          <p:nvPr/>
        </p:nvSpPr>
        <p:spPr>
          <a:xfrm>
            <a:off x="722376" y="100584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本题考查工业发展方向。读图可知，同类制造业产品，甲国出口乙国的贸易额较大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甲国制造业部门产品的国际市场较广阔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，扩大国际市场不是甲国应该优先考虑的，①错误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每吨二氧化碳排放的研发投入和每吨二氧化碳排放创造的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GDP较少，社会经济发展水平较低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此甲国应优先考虑提高创新能力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，强化产业升级，进而增加每吨二氧化碳排放创造的GDP</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投入产出效果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，②③正确；通常产业转出地转出的是相对落后的产业部门和环节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，单纯承接这类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，对提高甲国重点制造业部门产品的投入产出效果意义不大，不应优先考虑，④错误。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故B</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718e5b8ab.fixed?pid=406db60a0&amp;color=100,146,38&amp;vtp=1"/>
          <p:cNvSpPr/>
          <p:nvPr/>
        </p:nvSpPr>
        <p:spPr>
          <a:xfrm>
            <a:off x="5276088" y="905256"/>
            <a:ext cx="1609344" cy="1197864"/>
          </a:xfrm>
          <a:prstGeom prst="rect">
            <a:avLst/>
          </a:prstGeom>
          <a:noFill/>
        </p:spPr>
        <p:txBody>
          <a:bodyPr wrap="square" lIns="0" tIns="0" rIns="0" bIns="0" rtlCol="0" anchor="ctr"/>
          <a:lstStyle/>
          <a:p>
            <a:pPr algn="ctr"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718e5b8ab.fixed?pid=406db60a0&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第三章高考强化</a:t>
            </a:r>
            <a:endParaRPr lang="en-US" altLang="zh-CN" sz="4400" dirty="0"/>
          </a:p>
        </p:txBody>
      </p:sp>
      <p:pic>
        <p:nvPicPr>
          <p:cNvPr id="4" name="C_3#718e5b8ab.fixed?pid=406db60a0&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718e5b8ab.fixed?pid=406db60a0&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刷真题</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25_1#2dd055b03?pid=718e5b8ab&amp;color=0,0,0&amp;vtp=1&amp;bt=1&amp;bbb=1&amp;hb=1"/>
          <p:cNvSpPr/>
          <p:nvPr/>
        </p:nvSpPr>
        <p:spPr>
          <a:xfrm>
            <a:off x="722376" y="1005840"/>
            <a:ext cx="10753344" cy="31418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8.［陕晋宁青2025·16］阅读图文材料，完成下列要求。（16分）</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长岛又称庙岛群岛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位于黄渤海交汇处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由南北长山岛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大小黑山岛等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151</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个岛屿组成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岛</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陆面积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59</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km</a:t>
            </a:r>
            <a:r>
              <a:rPr lang="en-US" altLang="zh-CN" sz="20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000" b="0" i="0" baseline="30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长岛地处鸟类迁徙大通道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森林覆盖率达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60</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生态渔业和生态旅游是其主导产</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。2021</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山东省烟台市率先提出打造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长岛国际零碳岛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近年来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长岛在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蓝色粮仓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建设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绿能开发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低碳旅游项目开发等方面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取得了诸多成就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建设国际零碳岛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将使长岛成为</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我国输出低碳发展成果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推广应用零碳技术的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示范窗口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下图示意长岛位置及其增加碳汇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减少碳排的途径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O_4_BD.25_3#2dd055b03?htil=1&amp;pid=718e5b8a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249424" y="4284218"/>
            <a:ext cx="2313432" cy="189280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4_BD.25_4#2dd055b03?htil=1&amp;pid=718e5b8ab&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187184" y="4375658"/>
            <a:ext cx="3182112" cy="181051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26_1#ff3cd4b07?pid=2dd055b03&amp;color=0,0,0&amp;vtp=1&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（1）简析长岛建设国际零碳岛的有利条件。（6分）</a:t>
            </a:r>
            <a:endParaRPr lang="en-US" altLang="zh-CN" sz="2000" dirty="0"/>
          </a:p>
        </p:txBody>
      </p:sp>
      <p:sp>
        <p:nvSpPr>
          <p:cNvPr id="3" name="QO_5_AN.27_1#ff3cd4b07?vop=1&amp;pid=2dd055b03&amp;color=0,0,0&amp;vtp=1&amp;bbb=1&amp;hb=1"/>
          <p:cNvSpPr/>
          <p:nvPr/>
        </p:nvSpPr>
        <p:spPr>
          <a:xfrm>
            <a:off x="722376" y="1469009"/>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自然条件优越，可再生能源丰富；生态基础好，碳汇能力强；</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以生态渔业和生态旅游为主，</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碳排放低</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；政府政策支持。（每点2分，任答三点得6分）</a:t>
            </a:r>
            <a:endParaRPr lang="en-US" altLang="zh-CN" sz="2000" dirty="0"/>
          </a:p>
        </p:txBody>
      </p:sp>
      <p:sp>
        <p:nvSpPr>
          <p:cNvPr id="4" name="QO_5_AS.28_1#ff3cd4b07?vop=1&amp;pid=2dd055b03&amp;color=0,0,0&amp;vtp=1&amp;bbb=1&amp;hb=1"/>
          <p:cNvSpPr/>
          <p:nvPr/>
        </p:nvSpPr>
        <p:spPr>
          <a:xfrm>
            <a:off x="722376" y="2419604"/>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本题考查产业区位因素。长岛建设国际碳岛零的有利条件可从自然禀赋、生态基础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、政策支持等角度分析。长岛地处黄渤海交汇处，岛屿周边海域潮汐能、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波浪能资源富集；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位于东亚季风区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，风能资源得天独厚；夏季白昼时间长，太阳能开发潜力大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，这些自然条件使得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该地可再生能源丰富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。岛上森林覆盖率高，周边海域分布“海底森林”（海草）等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，海陆生态基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础好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，碳汇能力强。该地以生态渔业和生态旅游为主导产业，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并使用新能源汽车等清洁交通工具，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碳排放低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。国家和地方政策扶持，引导资源配置与绿色产业发展。</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4" end="4"/>
                                            </p:txEl>
                                          </p:spTgt>
                                        </p:tgtEl>
                                        <p:attrNameLst>
                                          <p:attrName>style.visibility</p:attrName>
                                        </p:attrNameLst>
                                      </p:cBhvr>
                                      <p:to>
                                        <p:strVal val="visible"/>
                                      </p:to>
                                    </p:set>
                                    <p:animEffect transition="in" filter="fade">
                                      <p:cBhvr>
                                        <p:cTn id="33" dur="500"/>
                                        <p:tgtEl>
                                          <p:spTgt spid="4">
                                            <p:txEl>
                                              <p:pRg st="4" end="4"/>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5" end="5"/>
                                            </p:txEl>
                                          </p:spTgt>
                                        </p:tgtEl>
                                        <p:attrNameLst>
                                          <p:attrName>style.visibility</p:attrName>
                                        </p:attrNameLst>
                                      </p:cBhvr>
                                      <p:to>
                                        <p:strVal val="visible"/>
                                      </p:to>
                                    </p:set>
                                    <p:animEffect transition="in" filter="fade">
                                      <p:cBhvr>
                                        <p:cTn id="36"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29_1#8ce47fe5b?pid=2dd055b03&amp;color=0,0,0&amp;vtp=1&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（2）从碳汇和碳排方面，说明长岛建设国际零碳岛的主要途径。（6分）</a:t>
            </a:r>
            <a:endParaRPr lang="en-US" altLang="zh-CN" sz="2000" dirty="0"/>
          </a:p>
        </p:txBody>
      </p:sp>
      <p:sp>
        <p:nvSpPr>
          <p:cNvPr id="3" name="QO_5_AN.30_1#8ce47fe5b?vop=1&amp;pid=2dd055b03&amp;color=0,0,0&amp;vtp=1&amp;bbb=1&amp;hb=1"/>
          <p:cNvSpPr/>
          <p:nvPr/>
        </p:nvSpPr>
        <p:spPr>
          <a:xfrm>
            <a:off x="722376" y="1469009"/>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碳汇：保护森林，修复湿地，增强固碳能力；通过“海底森林”等，开发海洋蓝碳</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；修复</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近海生态</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，促进贝类等生长，增加海洋碳汇。（每点2分，任答一点得2分）</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碳排</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：优化能源结构，使用清洁能源；产业转型，发展低碳产业；采用“绿色”建筑</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，执行零碳</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标准</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；推广新能源车船使用，推动交通全电替代。（每点2分，任答两点得4分）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31_1#8ce47fe5b?vop=1&amp;pid=2dd055b03&amp;color=0,0,0&amp;vtp=1&amp;bt=1&amp;bbb=1&amp;hb=1"/>
          <p:cNvSpPr/>
          <p:nvPr/>
        </p:nvSpPr>
        <p:spPr>
          <a:xfrm>
            <a:off x="722376" y="100584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本题考查碳汇和碳排的途径。从碳汇（增加碳吸收）和碳排（减少碳排放）角度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岛地理特征与生态优势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，其建设国际零碳岛的主要途径分析如下。</a:t>
            </a:r>
            <a:endParaRPr lang="en-US" altLang="zh-CN" sz="2200" dirty="0"/>
          </a:p>
        </p:txBody>
      </p:sp>
      <p:graphicFrame>
        <p:nvGraphicFramePr>
          <p:cNvPr id="25" name="QO_5_AS.31_2#8ce47fe5b?colgroup=3,37&amp;vop=1&amp;pid=2dd055b03&amp;color=0,0,0&amp;vtp=1&amp;bbb=1&amp;hb=1"/>
          <p:cNvGraphicFramePr>
            <a:graphicFrameLocks noGrp="1"/>
          </p:cNvGraphicFramePr>
          <p:nvPr/>
        </p:nvGraphicFramePr>
        <p:xfrm>
          <a:off x="722376" y="2050923"/>
          <a:ext cx="10725912" cy="2888869"/>
        </p:xfrm>
        <a:graphic>
          <a:graphicData uri="http://schemas.openxmlformats.org/drawingml/2006/table">
            <a:tbl>
              <a:tblPr/>
              <a:tblGrid>
                <a:gridCol w="950976"/>
                <a:gridCol w="9774936"/>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角度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具体分析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rowSpan="3">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岛屿陆地空间有限</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可通过保护森林和修复湿地</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提升现有生态系统质量</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增强固碳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能力</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vMerge="1">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依托黄渤海交汇的海洋资源</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通过“海底森林”等海洋生态系统</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加速海洋固碳</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发海洋蓝碳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vMerge="1">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通过修复近海生态系统</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促进贝类等生长,丰富海洋生物</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并通过生物钙化</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沉积作用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等固碳</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增加海洋碳汇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 name="QO_5_AS.31_3#8ce47fe5b?colgroup=3,37&amp;vop=1&amp;pid=2dd055b03&amp;color=0,0,0&amp;mp=1&amp;vtp=1&amp;bt=1&amp;bbb=1&amp;hb=1"/>
          <p:cNvGraphicFramePr>
            <a:graphicFrameLocks noGrp="1"/>
          </p:cNvGraphicFramePr>
          <p:nvPr/>
        </p:nvGraphicFramePr>
        <p:xfrm>
          <a:off x="722376" y="1511300"/>
          <a:ext cx="10725912" cy="3315208"/>
        </p:xfrm>
        <a:graphic>
          <a:graphicData uri="http://schemas.openxmlformats.org/drawingml/2006/table">
            <a:tbl>
              <a:tblPr/>
              <a:tblGrid>
                <a:gridCol w="950976"/>
                <a:gridCol w="9774936"/>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角度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具体分析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rowSpan="4">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碳排</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依托当地风能</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太阳能</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潮汐能</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波浪能等资源优势</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优化能源结构</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使用清洁能源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vMerge="1">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通过推广新能源渔船</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生态养殖等</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促进渔业碳减排</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通过发展旅游业</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打造绿色低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碳旅游品牌</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促进产业转型升级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vMerge="1">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新建建筑执行零碳标准</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优先使用海草</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贝壳等本地生态建材</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减少水泥</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钢铁等高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碳材料使用</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从建筑全生命周期控制碳排放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vMerge="1">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利用岛屿面积小</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交通网络简单</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清洁能源丰富等优势</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推广新能源汽车和船的使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推动交通全电替代</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减少碳排放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2" name="QO_5_AS.31_3#8ce47fe5b?colgroup=3,37&amp;vop=1&amp;pid=2dd055b03&amp;color=0,0,0&amp;mp=1&amp;vtp=1&amp;bt=1&amp;bbb=1"/>
          <p:cNvSpPr txBox="1"/>
          <p:nvPr/>
        </p:nvSpPr>
        <p:spPr>
          <a:xfrm>
            <a:off x="10935327" y="969264"/>
            <a:ext cx="512961" cy="416909"/>
          </a:xfrm>
          <a:prstGeom prst="rect">
            <a:avLst/>
          </a:prstGeom>
          <a:noFill/>
        </p:spPr>
        <p:txBody>
          <a:bodyPr vert="horz" wrap="none" lIns="0" tIns="0" rIns="0" bIns="0" rtlCol="0">
            <a:spAutoFit/>
          </a:bodyPr>
          <a:lstStyle/>
          <a:p>
            <a:pPr algn="r">
              <a:lnSpc>
                <a:spcPts val="3600"/>
              </a:lnSpc>
            </a:pPr>
            <a:r>
              <a:rPr lang="zh-CN" altLang="en-US" sz="2000">
                <a:latin typeface="微软雅黑" panose="020B0503020204020204" pitchFamily="34" charset="-122"/>
                <a:ea typeface="微软雅黑" panose="020B0503020204020204" pitchFamily="34" charset="-122"/>
              </a:rPr>
              <a:t>续表</a:t>
            </a:r>
            <a:endParaRPr lang="zh-CN" altLang="en-US" sz="2000">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fade">
                                      <p:cBhvr>
                                        <p:cTn id="1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32_1#ea9f97934?pid=2dd055b03&amp;color=0,0,0&amp;vtp=1&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（3）简述长岛着力打造国际零碳岛对全球类似海岛可持续发展的示范意义。（4分）</a:t>
            </a:r>
            <a:endParaRPr lang="en-US" altLang="zh-CN" sz="2000" dirty="0"/>
          </a:p>
        </p:txBody>
      </p:sp>
      <p:sp>
        <p:nvSpPr>
          <p:cNvPr id="3" name="QO_5_AN.33_1#ea9f97934?vop=1&amp;pid=2dd055b03&amp;color=0,0,0&amp;vtp=1&amp;bbb=1&amp;hb=1"/>
          <p:cNvSpPr/>
          <p:nvPr/>
        </p:nvSpPr>
        <p:spPr>
          <a:xfrm>
            <a:off x="722376" y="1469009"/>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采用可再生能源多能互补，摆脱化石能源依赖；产业低碳转型，兼顾经济与减排</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；强化海</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洋碳汇与陆地森林和湿地保护</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，构建“蓝碳+绿碳”协同增汇模式。（每点2分，任答两点得4分）</a:t>
            </a:r>
            <a:endParaRPr lang="en-US" altLang="zh-CN" sz="2000" dirty="0"/>
          </a:p>
        </p:txBody>
      </p:sp>
      <p:sp>
        <p:nvSpPr>
          <p:cNvPr id="4" name="QO_5_AS.34_1#ea9f97934?vop=1&amp;pid=2dd055b03&amp;color=0,0,0&amp;vtp=1&amp;bbb=1&amp;hb=1"/>
          <p:cNvSpPr/>
          <p:nvPr/>
        </p:nvSpPr>
        <p:spPr>
          <a:xfrm>
            <a:off x="722376" y="2419604"/>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本题考查生态脆弱性岛屿的可持续发展。小尺度岛屿因空间集中、产业单一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，更易实现全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领域零碳化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，长岛的举措为全球类似海岛提供“低成本、可复制”的零碳范式。结合风能、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潮汐发电等构建多元化能源网络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，突破海岛单一能源限制，实现100%清洁能源使用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；岛内产业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进行优化升级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，在促进经济发展的同时降低碳排放，实现经济发展和减排双赢；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海洋碳汇速度快，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陆地碳汇稳定性强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，通过保护海洋生态环境和陆地植被等，构建“蓝碳+绿碳”协同增汇模式。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4" end="4"/>
                                            </p:txEl>
                                          </p:spTgt>
                                        </p:tgtEl>
                                        <p:attrNameLst>
                                          <p:attrName>style.visibility</p:attrName>
                                        </p:attrNameLst>
                                      </p:cBhvr>
                                      <p:to>
                                        <p:strVal val="visible"/>
                                      </p:to>
                                    </p:set>
                                    <p:animEffect transition="in" filter="fade">
                                      <p:cBhvr>
                                        <p:cTn id="33"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35_1#8171ab310?pid=718e5b8ab&amp;color=0,0,0&amp;vtp=1&amp;bt=1&amp;bbb=1&amp;hb=1"/>
          <p:cNvSpPr/>
          <p:nvPr/>
        </p:nvSpPr>
        <p:spPr>
          <a:xfrm>
            <a:off x="722376" y="1005840"/>
            <a:ext cx="10753344" cy="17702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[安徽2025·18（3）</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阅读图文材料，完成下列要求。（6分）</a:t>
            </a:r>
            <a:endParaRPr lang="en-US" altLang="zh-CN" sz="2000" dirty="0"/>
          </a:p>
          <a:p>
            <a:pPr latinLnBrk="1">
              <a:lnSpc>
                <a:spcPts val="3700"/>
              </a:lnSpc>
            </a:pP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月某日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天气晴朗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某研学小组在江苏如东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光氢储一体化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海上光伏示范项目基地开展</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研学活动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当地利用大面积的滩涂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建设集海上光伏发电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制氢加氢和储能电站于一体的综合性</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项目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实现绿电就地消纳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转化应用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示意如东地理位置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为光伏项目景观照片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O_4_BD.35_3#8171ab310?iti=3&amp;htil=1&amp;pid=718e5b8a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112264" y="2912618"/>
            <a:ext cx="2596896" cy="261518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4_BD.35_4#8171ab310?iti=4&amp;htil=1&amp;pid=718e5b8ab&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803136" y="3314954"/>
            <a:ext cx="3950208" cy="221284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4_BD.35_5#8171ab310?iti=3&amp;htil=1&amp;pid=718e5b8ab&amp;color=0,0,0&amp;vtp=1"/>
          <p:cNvSpPr/>
          <p:nvPr/>
        </p:nvSpPr>
        <p:spPr>
          <a:xfrm>
            <a:off x="3312287" y="5654802"/>
            <a:ext cx="1968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6" name="QO_4_BD.35_6#8171ab310?iti=4&amp;htil=1&amp;pid=718e5b8ab&amp;color=0,0,0&amp;vtp=1"/>
          <p:cNvSpPr/>
          <p:nvPr/>
        </p:nvSpPr>
        <p:spPr>
          <a:xfrm>
            <a:off x="8668703" y="5654802"/>
            <a:ext cx="219075"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35_7#8171ab310?pid=718e5b8ab&amp;color=0,0,0&amp;vtp=1&amp;bt=1&amp;bbb=1&amp;hb=1"/>
          <p:cNvSpPr/>
          <p:nvPr/>
        </p:nvSpPr>
        <p:spPr>
          <a:xfrm>
            <a:off x="722376" y="1005840"/>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研学活动三</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光伏项目带来的生态价值研究</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研学小组想从碳减排角度了解该光伏项目带来的生态价值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，计划访谈相关生态环境专家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，请为他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们拟一份访谈提纲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（要求至少列出3条）。</a:t>
            </a:r>
            <a:endParaRPr lang="en-US" altLang="zh-CN" sz="2000" dirty="0"/>
          </a:p>
        </p:txBody>
      </p:sp>
      <p:sp>
        <p:nvSpPr>
          <p:cNvPr id="3" name="QO_4_AN.36_1#8171ab310?vop=1&amp;pid=718e5b8ab&amp;color=0,0,0&amp;vtp=1&amp;bbb=1"/>
          <p:cNvSpPr/>
          <p:nvPr/>
        </p:nvSpPr>
        <p:spPr>
          <a:xfrm>
            <a:off x="722376" y="2383409"/>
            <a:ext cx="10753344" cy="17960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访谈提纲示例：（答案不唯一，合理则可得分。重复性提纲只给2分，每点2分，共6分）</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该项目每年可减少多少吨二氧化碳排放？</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光伏板对滩涂生态系统（如鸟类、底栖生物）有何影响？</a:t>
            </a:r>
            <a:endParaRPr lang="en-US" altLang="zh-CN" sz="2000" dirty="0"/>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项目如何通过“光氢储”模式促进区域“碳中和”？</a:t>
            </a:r>
            <a:endParaRPr lang="en-US" altLang="zh-CN" sz="2000" dirty="0"/>
          </a:p>
        </p:txBody>
      </p:sp>
      <p:sp>
        <p:nvSpPr>
          <p:cNvPr id="4" name="QO_4_AS.37_1#8171ab310?vop=1&amp;pid=718e5b8ab&amp;color=0,0,0&amp;vtp=1&amp;bbb=1&amp;hb=1"/>
          <p:cNvSpPr/>
          <p:nvPr/>
        </p:nvSpPr>
        <p:spPr>
          <a:xfrm>
            <a:off x="722376" y="4257929"/>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本题考查可再生能源开发利用的生态价值。访谈提纲需紧扣“碳减排”核心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，量化环境效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如CO</a:t>
            </a:r>
            <a:r>
              <a:rPr lang="en-US" altLang="zh-CN" sz="20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000" b="0" i="0" baseline="-25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减排量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），同时关注项目对局部生态的潜在影响；此外，需探讨该技术模式对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”的长期贡献，体现“生态—能源”协同发展的研究思路。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4">
                                            <p:bg/>
                                          </p:spTgt>
                                        </p:tgtEl>
                                        <p:attrNameLst>
                                          <p:attrName>style.visibility</p:attrName>
                                        </p:attrNameLst>
                                      </p:cBhvr>
                                      <p:to>
                                        <p:strVal val="visible"/>
                                      </p:to>
                                    </p:set>
                                    <p:animEffect transition="in" filter="fade">
                                      <p:cBhvr>
                                        <p:cTn id="24" dur="500"/>
                                        <p:tgtEl>
                                          <p:spTgt spid="4">
                                            <p:bg/>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0" end="0"/>
                                            </p:txEl>
                                          </p:spTgt>
                                        </p:tgtEl>
                                        <p:attrNameLst>
                                          <p:attrName>style.visibility</p:attrName>
                                        </p:attrNameLst>
                                      </p:cBhvr>
                                      <p:to>
                                        <p:strVal val="visible"/>
                                      </p:to>
                                    </p:set>
                                    <p:animEffect transition="in" filter="fade">
                                      <p:cBhvr>
                                        <p:cTn id="27" dur="500"/>
                                        <p:tgtEl>
                                          <p:spTgt spid="4">
                                            <p:txEl>
                                              <p:pRg st="0" end="0"/>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1" end="1"/>
                                            </p:txEl>
                                          </p:spTgt>
                                        </p:tgtEl>
                                        <p:attrNameLst>
                                          <p:attrName>style.visibility</p:attrName>
                                        </p:attrNameLst>
                                      </p:cBhvr>
                                      <p:to>
                                        <p:strVal val="visible"/>
                                      </p:to>
                                    </p:set>
                                    <p:animEffect transition="in" filter="fade">
                                      <p:cBhvr>
                                        <p:cTn id="30" dur="500"/>
                                        <p:tgtEl>
                                          <p:spTgt spid="4">
                                            <p:txEl>
                                              <p:pRg st="1" end="1"/>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2" end="2"/>
                                            </p:txEl>
                                          </p:spTgt>
                                        </p:tgtEl>
                                        <p:attrNameLst>
                                          <p:attrName>style.visibility</p:attrName>
                                        </p:attrNameLst>
                                      </p:cBhvr>
                                      <p:to>
                                        <p:strVal val="visible"/>
                                      </p:to>
                                    </p:set>
                                    <p:animEffect transition="in" filter="fade">
                                      <p:cBhvr>
                                        <p:cTn id="33"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_1#11799b64b?pid=718e5b8ab&amp;color=0,0,0&amp;vtp=1&amp;bt=1&amp;bbb=1&amp;hb=1"/>
          <p:cNvSpPr/>
          <p:nvPr/>
        </p:nvSpPr>
        <p:spPr>
          <a:xfrm>
            <a:off x="722376" y="100584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[黑吉辽蒙2025·5</a:t>
            </a:r>
            <a:r>
              <a:rPr lang="zh-CN" altLang="en-US"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牡蛎</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贻贝等双壳贝类环境适应性强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主要滤食浮游生物和有机颗粒</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其</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生长过程中吸收并固定二氧化碳</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福建省莆田市秀屿区是重要的双壳贝类养殖基地</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近年来</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莆</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田市持续开展海上养殖转型升级</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引导海上养殖向生态化方向发展</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。2022</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福州市某企业</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出资</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余万元</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向秀屿区某水产养殖公司购买双壳贝类碳汇</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用于抵消其生产经营活动中的碳排</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是全国首例双壳贝类碳汇交易</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sp>
        <p:nvSpPr>
          <p:cNvPr id="3" name="QC_5_BD.2_1#66505e282?pid=11799b64b&amp;color=0,0,0&amp;vtp=1&amp;bt=1&amp;bbb=1"/>
          <p:cNvSpPr/>
          <p:nvPr/>
        </p:nvSpPr>
        <p:spPr>
          <a:xfrm>
            <a:off x="722376" y="327469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扩大秀屿区牡蛎养殖碳汇量的有效措施是(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3_1#66505e282.bracket?pid=11799b64b&amp;color=0,0,0&amp;vpa=1&amp;vtp=1"/>
          <p:cNvSpPr/>
          <p:nvPr/>
        </p:nvSpPr>
        <p:spPr>
          <a:xfrm>
            <a:off x="5692839" y="327469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5_BD.2_2#66505e282.choices?pid=11799b64b&amp;color=0,0,0&amp;vtp=1&amp;bbb=1"/>
          <p:cNvSpPr/>
          <p:nvPr/>
        </p:nvSpPr>
        <p:spPr>
          <a:xfrm>
            <a:off x="722376" y="3735197"/>
            <a:ext cx="10753344" cy="405003"/>
          </a:xfrm>
          <a:prstGeom prst="rect">
            <a:avLst/>
          </a:prstGeom>
          <a:noFill/>
        </p:spPr>
        <p:txBody>
          <a:bodyPr wrap="none" lIns="0" tIns="0" rIns="0" bIns="0" rtlCol="0" anchor="t"/>
          <a:lstStyle/>
          <a:p>
            <a:pPr latinLnBrk="1">
              <a:lnSpc>
                <a:spcPts val="3600"/>
              </a:lnSpc>
              <a:tabLst>
                <a:tab pos="2506980" algn="l"/>
                <a:tab pos="5483860" algn="l"/>
                <a:tab pos="7965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.增加养殖品种</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B.降低企业的碳排放</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C.改善养殖水质</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.提升养殖单产水平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_1#66505e282?vop=1&amp;pid=11799b64b&amp;color=0,0,0&amp;vtp=1&amp;bt=1&amp;bbb=1&amp;hb=1"/>
          <p:cNvSpPr/>
          <p:nvPr/>
        </p:nvSpPr>
        <p:spPr>
          <a:xfrm>
            <a:off x="722376" y="100584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本题考查增加碳汇的措施。牡蛎等双壳贝类生长过程中能吸收并固定二氧化碳，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形成碳汇。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要扩大秀屿区牡蛎养殖碳汇量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，需从提高贝类的固碳能力或扩大养殖规模入手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。增加养殖品种可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以提高生物多样性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，但不同贝类的固碳效率差异较大，不一定能提高碳汇量，A错误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；降低企业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碳排放是减排措施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，并不能增加牡蛎养殖碳汇量，B错误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；改善养殖水质可能对牡蛎生长环境有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，但题目问的是“扩大秀屿区牡蛎养殖碳汇量的有效措施”，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水质优化对固碳能力的提升有限，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错误；提高养殖单产水平，可在不改变养殖面积的情况下增加牡蛎数量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，从而固定更多二氧化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_1#4c4a7fffc?pid=11799b64b&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秀屿区开展双壳贝类碳汇交易能够(</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6_1#4c4a7fffc.bracket?pid=11799b64b&amp;color=0,0,0&amp;vpa=2&amp;vtp=1"/>
          <p:cNvSpPr/>
          <p:nvPr/>
        </p:nvSpPr>
        <p:spPr>
          <a:xfrm>
            <a:off x="4943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5_2#4c4a7fffc.choices?pid=11799b64b&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887980" algn="l"/>
                <a:tab pos="5483860" algn="l"/>
                <a:tab pos="8346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.提高资源利用率</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B.鼓励生态养殖</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C.改善海岸带景观</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.提升贝类价格</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_1#4c4a7fffc?vop=1&amp;pid=11799b64b&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本题考查碳汇交易的意义。碳汇交易通过市场机制将生态价值转化为经济价值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，旨在激励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环保行为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。碳汇交易对提高资源利用率的作用较小，A错误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；开展碳汇交易可使双壳贝类养殖户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因生态养殖获得经济回报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，直接激励养殖户转向生态化养殖模式，B正确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；开展双壳贝类碳汇交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易并不能改善海岸带景观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，C错误；碳汇交易可能增加养殖户收入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，但贝类市场价格主要受供需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关系及成本等的影响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，碳汇交易本身对贝类价格的影响较小，D错误。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_2#4c4a7fffc?vop=1&amp;pid=11799b64b&amp;color=0,0,0&amp;mp=1&amp;vtp=1&amp;bt=1&amp;bbb=1&amp;hb=1"/>
          <p:cNvSpPr/>
          <p:nvPr/>
        </p:nvSpPr>
        <p:spPr>
          <a:xfrm>
            <a:off x="722376" y="1005840"/>
            <a:ext cx="10753344" cy="36375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【知识拓展】</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碳汇交易的意义</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1）推动生态文明建设：将生态保护与经济效益相结合，激励当地采取造林、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湿地修复等措施，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提升生态系统固碳能力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2）促进区域公平发展：①乡村振兴，碳汇资源多分布在乡村地区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，碳汇交易可直接反哺乡村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，提高当地收入；②国际公平，发展中国家通过出售碳汇获得资金和技术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，提高可持续发展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3）降低全社会减排成本：企业可通过购买碳汇，低成本履约，避免高额罚款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，政府通过市场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机制实现总量控制目标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8_1#70f5d11c0?pid=718e5b8ab&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[湖北2024·4</a:t>
            </a:r>
            <a:r>
              <a:rPr lang="zh-CN" altLang="en-US"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不同类型食物的碳足迹差异显著</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示意某市</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1978—2015</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年食物消费结构变</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化</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b</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示意该市同期消费的食物产生的碳足迹结构变化</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pic>
        <p:nvPicPr>
          <p:cNvPr id="3" name="QM_4_BD.8_3#70f5d11c0?iti=1&amp;htil=1&amp;pid=718e5b8a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472184" y="1983486"/>
            <a:ext cx="3877056" cy="320954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M_4_BD.8_4#70f5d11c0?iti=2&amp;htil=1&amp;pid=718e5b8ab&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848856" y="1983486"/>
            <a:ext cx="3877056" cy="32095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M_4_BD.8_5#70f5d11c0?iti=1&amp;htil=1&amp;pid=718e5b8ab&amp;color=0,0,0&amp;vtp=1"/>
          <p:cNvSpPr/>
          <p:nvPr/>
        </p:nvSpPr>
        <p:spPr>
          <a:xfrm>
            <a:off x="3325781" y="5320030"/>
            <a:ext cx="169862"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a:t>
            </a:r>
            <a:endParaRPr lang="en-US" altLang="zh-CN" sz="2000" dirty="0"/>
          </a:p>
        </p:txBody>
      </p:sp>
      <p:sp>
        <p:nvSpPr>
          <p:cNvPr id="6" name="QM_4_BD.8_6#70f5d11c0?iti=2&amp;htil=1&amp;pid=718e5b8ab&amp;color=0,0,0&amp;vtp=1"/>
          <p:cNvSpPr/>
          <p:nvPr/>
        </p:nvSpPr>
        <p:spPr>
          <a:xfrm>
            <a:off x="8695310" y="5320030"/>
            <a:ext cx="184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b</a:t>
            </a:r>
            <a:endParaRPr lang="en-US" altLang="zh-CN" sz="2000" dirty="0"/>
          </a:p>
        </p:txBody>
      </p:sp>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9_1#e484bec45?pid=70f5d11c0&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3.该市1978—2015</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年食物消费结构变化特点主要表现为(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0_1#e484bec45.bracket?pid=70f5d11c0&amp;color=0,0,0&amp;vpa=3&amp;vtp=1"/>
          <p:cNvSpPr/>
          <p:nvPr/>
        </p:nvSpPr>
        <p:spPr>
          <a:xfrm>
            <a:off x="7173976"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9_2#e484bec45.choices?pid=70f5d11c0&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A.植物源食物占比逐渐下降，动物源食物占比逐渐上升</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.植物源食物占比逐渐下降，动物源食物占比同步下降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.植物源食物占比逐渐上升，动物源食物占比同步上升</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.植物源食物占比逐渐上升，动物源食物占比逐渐下降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ags/tag1.xml><?xml version="1.0" encoding="utf-8"?>
<p:tagLst xmlns:p="http://schemas.openxmlformats.org/presentationml/2006/main">
  <p:tag name="COMMONDATA" val="eyJoZGlkIjoiM2I0M2MzOGQ3NmU0NTg4Mzk5MjA4ZWEwYmExYTg0MzcifQ=="/>
</p:tagLst>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4430</Words>
  <Application>WPS 演示</Application>
  <PresentationFormat>宽屏</PresentationFormat>
  <Paragraphs>227</Paragraphs>
  <Slides>28</Slides>
  <Notes>28</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28</vt:i4>
      </vt:variant>
    </vt:vector>
  </HeadingPairs>
  <TitlesOfParts>
    <vt:vector size="48" baseType="lpstr">
      <vt:lpstr>Arial</vt:lpstr>
      <vt:lpstr>宋体</vt:lpstr>
      <vt:lpstr>Wingdings</vt:lpstr>
      <vt:lpstr>微软雅黑</vt:lpstr>
      <vt:lpstr>微软雅黑</vt:lpstr>
      <vt:lpstr>汉仪舒圆黑简体</vt:lpstr>
      <vt:lpstr>黑体</vt:lpstr>
      <vt:lpstr>汉仪舒圆黑简体</vt:lpstr>
      <vt:lpstr>汉仪舒圆黑简体</vt:lpstr>
      <vt:lpstr>黑体</vt:lpstr>
      <vt:lpstr>仿宋</vt:lpstr>
      <vt:lpstr>仿宋</vt:lpstr>
      <vt:lpstr>宋体</vt:lpstr>
      <vt:lpstr>楷体</vt:lpstr>
      <vt:lpstr>Times New Roman</vt:lpstr>
      <vt:lpstr>Times New Roman</vt:lpstr>
      <vt:lpstr>Calibri</vt:lpstr>
      <vt:lpstr>Arial Unicode MS</vt:lpstr>
      <vt:lpstr>等线</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未登录</cp:lastModifiedBy>
  <cp:revision>3</cp:revision>
  <dcterms:created xsi:type="dcterms:W3CDTF">2025-10-22T05:17:00Z</dcterms:created>
  <dcterms:modified xsi:type="dcterms:W3CDTF">2025-10-23T08:36:18Z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26194C59E077449D9EE8C5F7446F9479_12</vt:lpwstr>
  </property>
  <property fmtid="{D5CDD505-2E9C-101B-9397-08002B2CF9AE}" pid="3" name="KSOProductBuildVer">
    <vt:lpwstr>2052-11.1.0.14309</vt:lpwstr>
  </property>
</Properties>
</file>