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Lst>
  <p:sldSz cx="12192000" cy="6858000"/>
  <p:notesSz cx="6858000" cy="12192000"/>
  <p:custDataLst>
    <p:tags r:id="rId44"/>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tags" Target="tags/tag1.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3f79c7eb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第三节综合训练</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eedfd26d1ad71e6879b#tid=68f760b07a4d3800093b1a9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p:spPr>
        <p:txBody>
          <a:bodyPr wrap="square" lIns="0" tIns="0" rIns="0" bIns="0" rtlCol="0" anchor="ctr"/>
          <a:lstStyle/>
          <a:p>
            <a:pPr algn="ctr">
              <a:lnSpc>
                <a:spcPct val="120000"/>
              </a:lnSpc>
            </a:pP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选择性必修3  资源、环境与国家安全  RJ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4.xml"/><Relationship Id="rId1"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4.xml"/><Relationship Id="rId1" Type="http://schemas.openxmlformats.org/officeDocument/2006/relationships/image" Target="../media/image14.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image" Target="../media/image10.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4.xml"/><Relationship Id="rId1" Type="http://schemas.openxmlformats.org/officeDocument/2006/relationships/image" Target="../media/image15.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26dbe42bf?pid=c883f3b5e&amp;color=0,0,0&amp;mp=1&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该国现今最担心的环境问题是(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BD.9_2#26dbe42bf.choices?pid=c883f3b5e&amp;color=0,0,0&amp;mp=1&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697480" algn="l"/>
                <a:tab pos="5356860" algn="l"/>
                <a:tab pos="8028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.淡水枯竭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B.全球变暖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C.酸雨危害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.臭氧层破坏</a:t>
            </a:r>
            <a:endParaRPr lang="en-US" altLang="zh-CN" sz="2000" dirty="0"/>
          </a:p>
        </p:txBody>
      </p:sp>
      <p:sp>
        <p:nvSpPr>
          <p:cNvPr id="4" name="QC_5_AN.10_1#26dbe42bf.bracket?pid=c883f3b5e&amp;color=0,0,0&amp;mp=1&amp;vpa=3&amp;vtp=1"/>
          <p:cNvSpPr/>
          <p:nvPr/>
        </p:nvSpPr>
        <p:spPr>
          <a:xfrm>
            <a:off x="443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26dbe42bf?vop=1&amp;pid=c883f3b5e&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本题考查环境问题的特征。该岛所在地区降水丰富，虽然国土有限，淡水资源不足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资源更新快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，不会枯竭，A错误；国土面积较小，四周被海洋环绕，全球变暖使海平面上升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地面积进一步减小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，威胁国家安全，B正确；岛屿四周环海，工业化水平低，海风吹拂强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雨危害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，C错误；臭氧层破坏虽然是全球性环境问题，但严重的区域在南北两极上空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，尚不足以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威胁该国的安全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b4e9b1237?pid=c883f3b5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蓑鲉大肆繁衍的主要危害是(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b4e9b1237.bracket?pid=c883f3b5e&amp;color=0,0,0&amp;vpa=4&amp;vtp=1"/>
          <p:cNvSpPr/>
          <p:nvPr/>
        </p:nvSpPr>
        <p:spPr>
          <a:xfrm>
            <a:off x="4181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2_2#b4e9b1237.choices?pid=c883f3b5e&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.容易引发水土流失</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.可能造成土地荒漠化</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C.使当地生物多样性减少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.容易破坏珊瑚结构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b4e9b1237?vop=1&amp;pid=c883f3b5e&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本题考查生物入侵的危害。蓑鲉是鱼类，大肆繁衍对陆地影响小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，不会引发水土流失和土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地荒漠化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，A、B错误；蓑鲉主要以甲壳动物为食，食量较大，会破坏当地原有的生物结构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物多样性减少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，C正确；蓑鲉不吃珊瑚虫，不会破坏珊瑚结构，D错误。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1#5299392a8?pid=1b3420d68&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[河南商丘2025高二联考]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油库是用于储存油品的专用设施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具有储存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调配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中转等功能</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油库区域划分为发油区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卸油区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办公区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辅助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储罐区和油库外区域</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国黑龙江</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辽宁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天津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江苏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浙江</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江西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湖南</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四川</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广东</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11</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个油库地块油</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库各区域地下水污染物检出均值</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15_2#5299392a8?pid=1b3420d6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15384" y="2897886"/>
            <a:ext cx="3749040" cy="267004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5f082e92b?pid=5299392a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5.据图中信息可知，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油库各区域地下水污染中(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BD.16_2#5f082e92b.choices?pid=5299392a8&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.辅助区污染物种类最多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.均以邻二甲苯为主</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C.发油区石油烃浓度最低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.储罐区污染最严重</a:t>
            </a:r>
            <a:endParaRPr lang="en-US" altLang="zh-CN" sz="2000" dirty="0"/>
          </a:p>
        </p:txBody>
      </p:sp>
      <p:sp>
        <p:nvSpPr>
          <p:cNvPr id="4" name="QC_5_AN.17_1#5f082e92b.bracket?pid=5299392a8&amp;color=0,0,0&amp;vpa=5&amp;vtp=1"/>
          <p:cNvSpPr/>
          <p:nvPr/>
        </p:nvSpPr>
        <p:spPr>
          <a:xfrm>
            <a:off x="5946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5f082e92b?vop=1&amp;pid=5299392a8&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本题考查读图分析能力。据图可知，储罐区地下水污染物种类最多，检出均值最高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水污染最严重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，A错误，D正确；油库各区域中，地下水污染物均以石油烃为主，B错误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；卸油区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石油烃浓度最低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22cb323b4?pid=5299392a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减轻油库地下水污染可采取的合理措施是(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22cb323b4.bracket?pid=5299392a8&amp;color=0,0,0&amp;vpa=6&amp;vtp=1"/>
          <p:cNvSpPr/>
          <p:nvPr/>
        </p:nvSpPr>
        <p:spPr>
          <a:xfrm>
            <a:off x="5705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9_2#22cb323b4.choices?pid=5299392a8&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.减少地下水开采</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.限制油库周边的农业灌溉</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C.全过程污染防控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.定期翻耕油库区表层土壤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22cb323b4?vop=1&amp;pid=5299392a8&amp;color=0,0,0&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本题考查环境污染的治理措施。</a:t>
            </a:r>
            <a:endParaRPr lang="en-US" altLang="zh-CN" sz="2200" dirty="0"/>
          </a:p>
        </p:txBody>
      </p:sp>
      <p:graphicFrame>
        <p:nvGraphicFramePr>
          <p:cNvPr id="19" name="QC_5_AS.21_2#22cb323b4?colgroup=35,4&amp;vop=1&amp;pid=5299392a8&amp;color=0,0,0&amp;vtp=1&amp;bbb=1&amp;hb=1"/>
          <p:cNvGraphicFramePr>
            <a:graphicFrameLocks noGrp="1"/>
          </p:cNvGraphicFramePr>
          <p:nvPr/>
        </p:nvGraphicFramePr>
        <p:xfrm>
          <a:off x="722376" y="1579753"/>
          <a:ext cx="10725912" cy="2497836"/>
        </p:xfrm>
        <a:graphic>
          <a:graphicData uri="http://schemas.openxmlformats.org/drawingml/2006/table">
            <a:tbl>
              <a:tblPr/>
              <a:tblGrid>
                <a:gridCol w="9345168"/>
                <a:gridCol w="1380744"/>
              </a:tblGrid>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减少地下水开采不能从根本上解决油库地下水污染问题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限制油库周边的农业灌溉与减轻油库地下水污染关系不大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1881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据材料可知</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油库各区域均存在不同程度的地下水污染</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应进行全过程污染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源头控制（如油库防渗层建设）</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过程监测（污染预警系统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）及末端修复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抽出处理</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生物修复等）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从而减轻油库地下水污染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定期翻耕油库区表层土壤并不能有效减轻地下水污染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2_1#724212e05?pid=1b3420d68&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崇明岛河网水系密布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种植业污染是水污染主要来源</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通过增施有机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节水灌溉</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治理农田末端尾水等方式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可有效降低污染物入河量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通过疏浚和加宽支流河道</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连通断头河道等方式提升河网的流通性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可增强河网的自净能力</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下图示意崇明岛河流平均总磷</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浓度随时间的变化情况</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22_2#724212e05?pid=1b3420d6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02736" y="2897886"/>
            <a:ext cx="4983480" cy="23682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1b3420d68.fixed?pid=3f79c7ebc&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1b3420d68.fixed?pid=3f79c7ebc&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第三节综合训练</a:t>
            </a:r>
            <a:endParaRPr lang="en-US" altLang="zh-CN" sz="4400" dirty="0"/>
          </a:p>
        </p:txBody>
      </p:sp>
      <p:pic>
        <p:nvPicPr>
          <p:cNvPr id="4" name="C_3#1b3420d68.fixed?pid=3f79c7eb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1b3420d68.fixed?pid=3f79c7ebc&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3_1#c6efee0b3?pid=724212e0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7.7—9月河流总磷浓度最大，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主要是因为此时段(</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4_1#c6efee0b3.bracket?pid=724212e05&amp;color=0,0,0&amp;vpa=7&amp;vtp=1"/>
          <p:cNvSpPr/>
          <p:nvPr/>
        </p:nvSpPr>
        <p:spPr>
          <a:xfrm>
            <a:off x="6265926"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3_2#c6efee0b3?pid=724212e05&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53505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①气温高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②降水量大  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河流流量小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④农作物规模大</a:t>
            </a:r>
            <a:endParaRPr lang="en-US" altLang="zh-CN" sz="2000" dirty="0"/>
          </a:p>
        </p:txBody>
      </p:sp>
      <p:sp>
        <p:nvSpPr>
          <p:cNvPr id="5" name="QC_5_BD.23_3#c6efee0b3.choices?pid=724212e05&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5_1#c6efee0b3?vop=1&amp;pid=724212e05&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本题考查环境污染的原因。根据所学知识，崇明岛属于亚热带季风气候，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7—9月农作物处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于生长旺季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，规模大，施用的化肥、农药较多，且夏季降水量大，河流流量大，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雨水冲刷地面，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挟带大量污染物进入河道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，故河流总磷浓度最大，②④正确，③错误；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7—9月河流总磷浓度最大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与气温高无关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，①错误。故选D。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6_1#98dc1f036?pid=724212e0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8.提升河流连通性在短期内可能加剧整个河网的污染，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主要是由于(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7_1#98dc1f036.bracket?pid=724212e05&amp;color=0,0,0&amp;vpa=8&amp;vtp=1"/>
          <p:cNvSpPr/>
          <p:nvPr/>
        </p:nvSpPr>
        <p:spPr>
          <a:xfrm>
            <a:off x="8245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26_2#98dc1f036.choices?pid=724212e05&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3505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.吸纳污染的水体范围扩大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.干流污染物向支流扩散</a:t>
            </a:r>
            <a:endParaRPr lang="en-US" altLang="zh-CN" sz="2000" dirty="0"/>
          </a:p>
          <a:p>
            <a:pPr latinLnBrk="1">
              <a:lnSpc>
                <a:spcPts val="3400"/>
              </a:lnSpc>
              <a:tabLst>
                <a:tab pos="535051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C.支流囤积的污染物被扰动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.干支流污染物排泄不畅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8_1#98dc1f036?vop=1&amp;pid=724212e05&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本题考查环境污染的治理。结合所学知识，提升河流的连通性，可以加快河流流速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使原来囤积在支流的污染物被扰动而进入河网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，从而使河网污染程度在短时间内加剧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，但从长期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来看可以提高河流的自净能力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，C正确，D错误；水体范围并没有明显扩大，仍处于该河网中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；河水流动方向都是由支流到干流，B错误。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9_1#d5aed2fe6?pid=1b3420d68&amp;color=0,0,0&amp;vtp=1&amp;bt=1&amp;bbb=1&amp;hb=1"/>
          <p:cNvSpPr/>
          <p:nvPr/>
        </p:nvSpPr>
        <p:spPr>
          <a:xfrm>
            <a:off x="722376" y="1005840"/>
            <a:ext cx="10753344" cy="1757553"/>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[山东潍坊2025高二期末]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海底地下水排泄是指沿海地区地下水挟带陆源物质向海洋输送</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是沿</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algn="ct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海海域氮</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磷等营养盐的主要来源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浙江省舟山东部东沙湾无河流注入</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陆源地下水每年向东沙</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algn="ct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湾输入大量氮</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磷等营养盐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受海域降水和海水运动影响</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东沙湾的营养盐浓度存在明显的时空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algn="l"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差异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下图示意舟山东部营养盐浓度的采样位置</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29_2#d5aed2fe6?pid=1b3420d6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78808" y="2897886"/>
            <a:ext cx="3840480" cy="27340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0_1#e77942b23?pid=d5aed2fe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东沙湾四处采样点营养盐浓度大小及差异最小的季节是(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BD.30_2#e77942b23.choices?pid=d5aed2fe6&amp;color=0,0,0&amp;vtp=1&amp;bbb=1"/>
          <p:cNvSpPr/>
          <p:nvPr/>
        </p:nvSpPr>
        <p:spPr>
          <a:xfrm>
            <a:off x="722376" y="1384300"/>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夏季</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夏季</a:t>
            </a:r>
            <a:endParaRPr lang="en-US" altLang="zh-CN" sz="2000" dirty="0"/>
          </a:p>
        </p:txBody>
      </p:sp>
      <p:sp>
        <p:nvSpPr>
          <p:cNvPr id="4" name="QC_5_AN.31_1#e77942b23.bracket?pid=d5aed2fe6&amp;color=0,0,0&amp;vpa=9&amp;vtp=1"/>
          <p:cNvSpPr/>
          <p:nvPr/>
        </p:nvSpPr>
        <p:spPr>
          <a:xfrm>
            <a:off x="7229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2_1#e77942b23?vop=1&amp;pid=d5aed2fe6&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本题考查水体营养盐浓度的时空分布特征。读图并结合材料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“浙江省舟山东部东沙湾无河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流注入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，陆源地下水每年向东沙湾输入大量氮、磷等营养盐。受海域降水和海水运动影响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湾的营养盐浓度存在明显的时空差异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四处采样点距离大陆越来越远，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处营养盐浓度最大，A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依次减小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，C、D错误。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营养盐浓度差异最小的季节是夏季，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因为夏季降水多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，陆源地下水补给最多，向东沙湾大量输入氮、磷等营养盐，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近岸和远岸都较多，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空间差异较小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；冬季为枯水期，陆源地下水向东沙湾输入营养盐较少，主要在近岸附近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，远岸较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，空间差异大，A错误，B正确。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7ad7e02a0?pid=d5aed2fe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东沙湾海域可能出现的生态环境问题是(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4_1#7ad7e02a0.bracket?pid=d5aed2fe6&amp;color=0,0,0&amp;vpa=10&amp;vtp=1"/>
          <p:cNvSpPr/>
          <p:nvPr/>
        </p:nvSpPr>
        <p:spPr>
          <a:xfrm>
            <a:off x="56007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33_2#7ad7e02a0.choices?pid=d5aed2fe6&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697480" algn="l"/>
                <a:tab pos="5356860" algn="l"/>
                <a:tab pos="8028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.咸潮</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B.水华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C.赤潮</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.热污染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5_1#7ad7e02a0?vop=1&amp;pid=d5aed2fe6&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本题考查生态环境问题的类型。由材料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“海底地下水排泄是指沿海地区地下水挟带陆源物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质向海洋输送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，是沿海海域氮、磷等营养盐的主要来源”可知，东沙湾海域由于有大量氮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营养盐补给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，所以可能出现的生态环境问题是赤潮，C正确；水华是指在陆地上的淡水湖泊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流等水域中出现的水体富营养化现象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，B错误；咸潮、热污染与水体中的营养盐多少关系不大，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5_2#7ad7e02a0?vop=1&amp;pid=d5aed2fe6&amp;color=0,0,0&amp;mp=1&amp;vtp=1&amp;bt=1&amp;bbb=1&amp;hb=1"/>
          <p:cNvSpPr/>
          <p:nvPr/>
        </p:nvSpPr>
        <p:spPr>
          <a:xfrm>
            <a:off x="722376" y="1005840"/>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本题易错选B项，水华和赤潮都是藻类等过度繁殖引起的异常现象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，此现象发生在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淡水水域称为水华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，发生在海洋则称为赤潮，结合材料可知该现象发生在东沙湾海域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，因此可能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出现的生态环境问题是赤潮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c24199bf2?pid=1b3420d68&amp;color=0,0,0&amp;vtp=1&amp;bt=1&amp;bbb=1"/>
          <p:cNvSpPr/>
          <p:nvPr/>
        </p:nvSpPr>
        <p:spPr>
          <a:xfrm>
            <a:off x="722376" y="969264"/>
            <a:ext cx="10753344" cy="812800"/>
          </a:xfrm>
          <a:prstGeom prst="rect">
            <a:avLst/>
          </a:prstGeom>
          <a:noFill/>
        </p:spPr>
        <p:txBody>
          <a:bodyPr wrap="none" lIns="0" tIns="0" rIns="0" bIns="0" rtlCol="0" anchor="t"/>
          <a:lstStyle/>
          <a:p>
            <a:pPr algn="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建议用时：35分钟</a:t>
            </a:r>
            <a:endParaRPr lang="en-US" altLang="zh-CN" sz="2000" dirty="0"/>
          </a:p>
        </p:txBody>
      </p:sp>
      <p:sp>
        <p:nvSpPr>
          <p:cNvPr id="3" name="QM_4_BD.1_1#0d553ef3e?pid=1b3420d68&amp;color=0,0,0&amp;vtp=1&amp;bbb=1&amp;hb=1"/>
          <p:cNvSpPr/>
          <p:nvPr/>
        </p:nvSpPr>
        <p:spPr>
          <a:xfrm>
            <a:off x="722376" y="1423416"/>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[山东青岛2025二模]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我国城镇化快速发展</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由工农业生产等引起的空气污染成为社会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关注的热点问题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2017—2021</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年西安市</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PM</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可吸入颗粒物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和</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PM</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00" b="0" i="0" kern="0" spc="-9990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细颗粒物</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量浓度日变化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4" name="QM_4_BD.1_2#0d553ef3e?pid=1b3420d6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59936" y="2854325"/>
            <a:ext cx="4069080" cy="260604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36_1#ab93c43f7?pid=1b3420d68&amp;color=0,0,0&amp;vtp=1&amp;bt=1&amp;bbb=1&amp;hb=1"/>
          <p:cNvSpPr/>
          <p:nvPr/>
        </p:nvSpPr>
        <p:spPr>
          <a:xfrm>
            <a:off x="722376" y="1005840"/>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[河北沧州2025高二月考]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阅读图文材料，完成下列要求。（18分）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土壤污染如隐形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杀手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难以察觉却可能直接危害人体健康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特别是重金属在蔬菜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粮食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中的累积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将处于食物链顶端的人类置于危险境地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甚至产生环境报复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土壤污染对国家生态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资源安全影响越来越明显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下图为土壤系统中重金属的循环示意图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36_2#ab93c43f7?pid=1b3420d6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97096" y="2912618"/>
            <a:ext cx="3794760" cy="25968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7_1#ee5daf424?pid=ab93c43f7&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（1）分析土壤污染中重金属污染的主要来源。（6分）</a:t>
            </a:r>
            <a:endParaRPr lang="en-US" altLang="zh-CN" sz="2000" dirty="0"/>
          </a:p>
        </p:txBody>
      </p:sp>
      <p:sp>
        <p:nvSpPr>
          <p:cNvPr id="3" name="QO_5_AN.38_1#ee5daf424?vop=1&amp;pid=ab93c43f7&amp;color=0,0,0&amp;vtp=1&amp;bbb=1&amp;hb=1"/>
          <p:cNvSpPr/>
          <p:nvPr/>
        </p:nvSpPr>
        <p:spPr>
          <a:xfrm>
            <a:off x="722376" y="1469009"/>
            <a:ext cx="10753344" cy="17706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工业生产过程中排放的废水、废气和废渣含有大量重金属，废水排放污染土壤和水体</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渣堆放使重金属渗入土壤</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；农业生产中，农药、化肥施用和污水灌溉，</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导致土壤中重金属积累；</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汽车尾气排放以及汽车轮胎磨损产生的重金属颗粒</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，随大气沉降进入土壤</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；电子垃圾随意拆解丢</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，其中的重金属释放进入土壤。（任答三点得6分）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39_1#ee5daf424?vop=1&amp;pid=ab93c43f7&amp;color=0,0,0&amp;vtp=1&amp;bt=1&amp;bbb=1&amp;hb=1"/>
          <p:cNvSpPr/>
          <p:nvPr/>
        </p:nvSpPr>
        <p:spPr>
          <a:xfrm>
            <a:off x="722376" y="1005840"/>
            <a:ext cx="10753344" cy="4526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本题考查环境污染的来源。根据图示信息可知，土壤污染中重金属污染物主要含铅、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、镍、铜、砷等元素，结合所学知识可知，这些元素主要来自工业生产、农业生产、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交通运输、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生活垃圾等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。工业生产过程中产生大量含有这些重金属元素的废气、废水和废渣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，尤其是采矿工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，含有这些重金属元素的废气会通过大气沉降进入水体和土壤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，含有这些重金属元素的废水排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，污染水体和土壤，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含有这些重金属元素的固体废弃物堆放会导致重金属元素渗入土壤或水体，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被污染的水体在农业灌溉或者水循环的过程中导致重金属元素在土壤中进一步聚集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农业生产中，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许多农药含有汞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、砷等重金属，也会造成重金属元素在土壤中积累。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汽车尾气中含有铅等重金属，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加上轮胎中的某些材料可能含有铅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、镉等重金属元素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，这些重金属元素在轮胎的使用和废弃过程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中可能产生重金属污染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，最后进入土壤。电子垃圾随意拆解丢弃，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其中的重金属释放进入土壤。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过程成因类】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0_1#926d78e76?pid=ab93c43f7&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（2）说明土壤重金属污染对生态环境的危害。（6分）</a:t>
            </a:r>
            <a:endParaRPr lang="en-US" altLang="zh-CN" sz="2000" dirty="0"/>
          </a:p>
        </p:txBody>
      </p:sp>
      <p:sp>
        <p:nvSpPr>
          <p:cNvPr id="3" name="QO_5_AN.41_1#926d78e76?vop=1&amp;pid=ab93c43f7&amp;color=0,0,0&amp;vtp=1&amp;bbb=1&amp;hb=1"/>
          <p:cNvSpPr/>
          <p:nvPr/>
        </p:nvSpPr>
        <p:spPr>
          <a:xfrm>
            <a:off x="722376" y="1469009"/>
            <a:ext cx="10753344" cy="17706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重金属污染会影响土壤微生物的活性和群落结构，破坏土壤生态系统的平衡</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，降低土壤肥</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力</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，影响植物生长；在受污染的土壤中生长出的作物品质下降，通过食物链传递</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，危害动物和人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类健康</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，影响生物多样性；土壤中的重金属还可能通过淋溶作用等进入水体，污染地表水</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、地下</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，破坏水生生态系统。（6分）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42_1#926d78e76?vop=1&amp;pid=ab93c43f7&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本题考查环境污染的危害。根据图示信息并结合所学知识可知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，重金属对于生物来说具有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毒性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，对生物健康危害较大。重金属进入土壤导致土壤重金属含量增高，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直接影响植物的生长、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微生物的活性和群落结构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，进而破坏土壤生态系统的平衡，降低土壤肥力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；进入土壤的重金属元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素在植物体内富集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，导致作物品质下降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，而后动物和人类通过食用富集重金属元素的作物导致重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金属元素传递到动物和人体内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，从而影响了动物和人体健康，影响生物多样性。同时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重金属可通过淋溶作用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，进入水体中，随着水循环污染地表水体、地下水体，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破坏水生生态系统。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3_1#d725daa8a?pid=ab93c43f7&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（3）请提出防治土壤重金属污染的有效措施。（6分）</a:t>
            </a:r>
            <a:endParaRPr lang="en-US" altLang="zh-CN" sz="2000" dirty="0"/>
          </a:p>
        </p:txBody>
      </p:sp>
      <p:sp>
        <p:nvSpPr>
          <p:cNvPr id="3" name="QO_5_AN.44_1#d725daa8a?vop=1&amp;pid=ab93c43f7&amp;color=0,0,0&amp;vtp=1&amp;bbb=1&amp;hb=1"/>
          <p:cNvSpPr/>
          <p:nvPr/>
        </p:nvSpPr>
        <p:spPr>
          <a:xfrm>
            <a:off x="722376" y="146900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加强对工业污染源的监管，严格控制工业废水、废气和废渣的排放，</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推广清洁生产技术；</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合理施用农药</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、化肥，减少污水灌溉，发展生态农业；加强对交通污染的治理，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推广新能源汽车，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减少尾气排放</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；加强电子垃圾的回收和处理，防止重金属污染土壤。（任答三点得6分）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45_1#d725daa8a?vop=1&amp;pid=ab93c43f7&amp;color=0,0,0&amp;vtp=1&amp;bt=1&amp;bbb=1&amp;hb=1"/>
          <p:cNvSpPr/>
          <p:nvPr/>
        </p:nvSpPr>
        <p:spPr>
          <a:xfrm>
            <a:off x="722376" y="100584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本题考查环境污染的治理措施。根据所学知识可知，污染防治主要从减少污染源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、杜绝污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染传播和进行污染治理等方面采取措施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。结合以上分析可知，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重金属元素主要来自工农业生产、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交通运输和生活垃圾等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，所以应对工业污染源进行严格的监管，对于工业排放的废气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、废水和废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渣等要求达标排放或回收再利用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，并推广清洁生产，减少重金属污染物的产生；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农业生产方面，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合理施用农药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、化肥等，或加大科技投入，使用生物制剂农药等，减少或杜绝污水灌溉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展生态农业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；交通运输方面可以通过大力发展公共交通、推广新能源汽车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、倡导绿色出行等减少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汽车尾气的排放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；生活垃圾方面，尤其是电子垃圾，应加强垃圾分类以及垃圾回收再利用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重金属污染的产生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。【措施建议类】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_1#cc7d956ad?pid=0d553ef3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1.白天大气颗粒物质量浓度快速下降，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BD.2_2#cc7d956ad.choices?pid=0d553ef3e&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A.太阳辐射增强，大气层结不稳定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.大气逆辐射减弱，大气扩散能力提高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.降水频率增加，颗粒物沉降显著</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.人类活动减少，颗粒物排放量降低</a:t>
            </a:r>
            <a:endParaRPr lang="en-US" altLang="zh-CN" sz="2000" dirty="0"/>
          </a:p>
        </p:txBody>
      </p:sp>
      <p:sp>
        <p:nvSpPr>
          <p:cNvPr id="4" name="QC_5_AN.3_1#cc7d956ad.bracket?pid=0d553ef3e&amp;color=0,0,0&amp;vpa=1&amp;vtp=1"/>
          <p:cNvSpPr/>
          <p:nvPr/>
        </p:nvSpPr>
        <p:spPr>
          <a:xfrm>
            <a:off x="6721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cc7d956ad?vop=1&amp;pid=0d553ef3e&amp;color=0,0,0&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本题考查环境污染的原因。</a:t>
            </a:r>
            <a:endParaRPr lang="en-US" altLang="zh-CN" sz="2200" dirty="0"/>
          </a:p>
        </p:txBody>
      </p:sp>
      <p:graphicFrame>
        <p:nvGraphicFramePr>
          <p:cNvPr id="6" name="QC_5_AS.4_2#cc7d956ad?colgroup=34,5&amp;vop=1&amp;pid=0d553ef3e&amp;color=0,0,0&amp;vtp=1&amp;bbb=1&amp;hb=1"/>
          <p:cNvGraphicFramePr>
            <a:graphicFrameLocks noGrp="1"/>
          </p:cNvGraphicFramePr>
          <p:nvPr/>
        </p:nvGraphicFramePr>
        <p:xfrm>
          <a:off x="722376" y="1579753"/>
          <a:ext cx="10725912" cy="2497836"/>
        </p:xfrm>
        <a:graphic>
          <a:graphicData uri="http://schemas.openxmlformats.org/drawingml/2006/table">
            <a:tbl>
              <a:tblPr/>
              <a:tblGrid>
                <a:gridCol w="9134856"/>
                <a:gridCol w="1591056"/>
              </a:tblGrid>
              <a:tr h="121881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白天随着太阳辐射增强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地面吸收太阳辐射后升温</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近地面大气受热</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大气层结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变得不稳定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对流运动增强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对流运动有利于大气中颗粒物的扩散</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使得大气颗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粒物质量浓度快速下降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大气逆辐射减弱主要影响的是地面热量散失</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与大气扩散能力提高关系不大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从图中无法看出白天降水频率增加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白天人类活动通常较为频繁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而不是减少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b2901579b?pid=0d553ef3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控制西安市大气污染源的可行性措施是(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b2901579b.bracket?pid=0d553ef3e&amp;color=0,0,0&amp;vpa=2&amp;vtp=1"/>
          <p:cNvSpPr/>
          <p:nvPr/>
        </p:nvSpPr>
        <p:spPr>
          <a:xfrm>
            <a:off x="5438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5_2#b2901579b.choices?pid=0d553ef3e&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506980" algn="l"/>
                <a:tab pos="5483860" algn="l"/>
                <a:tab pos="7965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.增加绿地面积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B.规划城市通风廊道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C.淘汰燃油车辆</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.推广清洁能源供暖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b2901579b?vop=1&amp;pid=0d553ef3e&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本题考查环境污染的治理措施。增加绿地面积对净化空气有一定作用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，但对于控制大气污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染源效果不显著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，它主要是起到吸附和阻滞颗粒物等作用，而非从源头上减少污染物排放，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。规划城市通风廊道可以改善城市空气流通状况，利于污染物扩散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，但不能直接控制大气污染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，B错误。淘汰燃油车辆在实际操作中面临诸多困难，如车辆更新成本高、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配套设施不完善等，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短期内难以大规模实施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，不是最具可行性的措施，C错误。推广清洁能源供暖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，能够减少传统化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石能源燃烧产生的污染物排放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，从源头上控制大气污染，且随着技术发展和成本降低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，具有较高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的可行性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2#b2901579b?vop=1&amp;pid=0d553ef3e&amp;color=0,0,0&amp;mp=1&amp;vtp=1&amp;bt=1&amp;bbb=1&amp;hb=1"/>
          <p:cNvSpPr/>
          <p:nvPr/>
        </p:nvSpPr>
        <p:spPr>
          <a:xfrm>
            <a:off x="722376" y="1005840"/>
            <a:ext cx="10753344" cy="36629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【方法总结】大气污染程度的影响因素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1）污染源：排放的污染物越多，污染程度越高。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2）地形：平坦开阔的地形、狭管效应，有利于污染物的扩散；低洼的地形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，不利于污染物的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3）天气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风力大，利于污染物扩散，污染程度低；风力小，不利于污染物扩散，污染程度高。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雨雪天气，利于大气污染物的沉降，大气污染程度低；干燥天气，大气污染程度往往较高。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逆温天气，空气流动性差，大气污染程度高；非逆温天气，空气对流旺盛，大气污染程度低。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8_1#c883f3b5e?pid=1b3420d68&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[贵州贵阳2025高二月考改编]</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巴巴多斯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位于东加勒比海小安的列斯群岛最东端</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为珊</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瑚石灰岩海岛国家</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国土面积较小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四周被海洋环绕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生物物种较稳定</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一场热带风暴将原分布</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在印度洋和太平洋地区的蓑鲉</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一种有毒鱼种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主要以甲壳动物为食</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食量较大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带到加勒比海</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并在当地大肆繁衍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8_2#c883f3b5e?pid=1b3420d6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507992" y="2897886"/>
            <a:ext cx="3182112" cy="28529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tags/tag1.xml><?xml version="1.0" encoding="utf-8"?>
<p:tagLst xmlns:p="http://schemas.openxmlformats.org/presentationml/2006/main">
  <p:tag name="COMMONDATA" val="eyJoZGlkIjoiM2I0M2MzOGQ3NmU0NTg4Mzk5MjA4ZWEwYmExYTg0Mzc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5206</Words>
  <Application>WPS 演示</Application>
  <PresentationFormat>宽屏</PresentationFormat>
  <Paragraphs>254</Paragraphs>
  <Slides>37</Slides>
  <Notes>37</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37</vt:i4>
      </vt:variant>
    </vt:vector>
  </HeadingPairs>
  <TitlesOfParts>
    <vt:vector size="57"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仿宋</vt:lpstr>
      <vt:lpstr>仿宋</vt:lpstr>
      <vt:lpstr>宋体</vt:lpstr>
      <vt:lpstr>楷体</vt:lpstr>
      <vt:lpstr>Times New Roman</vt:lpstr>
      <vt:lpstr>Times New Roman</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未登录</cp:lastModifiedBy>
  <cp:revision>4</cp:revision>
  <dcterms:created xsi:type="dcterms:W3CDTF">2025-10-22T05:08:00Z</dcterms:created>
  <dcterms:modified xsi:type="dcterms:W3CDTF">2025-10-23T06:03:36Z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13B805474DC94332AA85323C6F443312_12</vt:lpwstr>
  </property>
  <property fmtid="{D5CDD505-2E9C-101B-9397-08002B2CF9AE}" pid="3" name="KSOProductBuildVer">
    <vt:lpwstr>2052-11.1.0.14309</vt:lpwstr>
  </property>
</Properties>
</file>