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custDataLst>
    <p:tags r:id="rId36"/>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aacdcbe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587d93af7?vop=1&amp;pid=5c12436d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本题考查工业区位因素及其变化。根据材料可知，此举的核心是为了应对“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资源紧缺”。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布局产业链的重点是通过合资等方式控制上游矿产资源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，确保原料供应稳定，而非降低运费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；该企业行为是为应对“资源紧缺”，保障动力电池生产的原料供给，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不是开发新类型产品，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错误；扩大生产规模是产业链布局的结果，而非主要目的，C错误；根据材料可知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，应对锂矿等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资源紧缺和实现生产自主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、可控，均指向供应链安全，D正确。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6373af865?pid=5c12436d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4.针对矿产资源供给问题，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还可采取的措施有(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6373af865.bracket?pid=5c12436d3&amp;color=0,0,0&amp;vpa=4&amp;vtp=1"/>
          <p:cNvSpPr/>
          <p:nvPr/>
        </p:nvSpPr>
        <p:spPr>
          <a:xfrm>
            <a:off x="595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2_2#6373af865?pid=5c12436d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①加强国内锂矿勘探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②加大关键材料生产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③研发新的替代材料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鼓励废旧电池进口</a:t>
            </a:r>
            <a:endParaRPr lang="en-US" altLang="zh-CN" sz="2000" dirty="0"/>
          </a:p>
        </p:txBody>
      </p:sp>
      <p:sp>
        <p:nvSpPr>
          <p:cNvPr id="5" name="QC_5_BD.12_3#6373af865.choices?pid=5c12436d3&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6373af865?vop=1&amp;pid=5c12436d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本题考查保障资源安全的措施。加强国内锂矿勘探，能增加国内锂矿资源的供给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产资源紧缺问题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，①正确；关键材料生产仍依赖矿产资源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，加大其生产并没有从根本上解决矿产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资源供给问题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，②错误；研发新的替代材料，可减少对锂矿等矿产资源的依赖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，缓解资源供给难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，③正确；废旧电池进口存在环境风险，同时这也不是解决矿产资源供给问题的合理方式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1#3f0f60d86?pid=869827f1f&amp;color=0,0,0&amp;vtp=1&amp;bt=1&amp;bbb=1"/>
          <p:cNvSpPr/>
          <p:nvPr/>
        </p:nvSpPr>
        <p:spPr>
          <a:xfrm>
            <a:off x="722376" y="1005840"/>
            <a:ext cx="10753344" cy="40500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[北京2023·12]</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下图示意某区域矿产资源消费数量随人均国内生产总值的变化</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。读图，回答下题。</a:t>
            </a:r>
            <a:endParaRPr lang="en-US" altLang="zh-CN" sz="2000" spc="-50" dirty="0"/>
          </a:p>
        </p:txBody>
      </p:sp>
      <p:pic>
        <p:nvPicPr>
          <p:cNvPr id="3" name="QM_4_BD.15_2#3f0f60d86?pid=869827f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34840" y="1545336"/>
            <a:ext cx="3319272"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16_1#acbd51042?pid=3f0f60d86&amp;color=0,0,0&amp;vtp=1&amp;bbb=1"/>
          <p:cNvSpPr/>
          <p:nvPr/>
        </p:nvSpPr>
        <p:spPr>
          <a:xfrm>
            <a:off x="722376" y="409803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5.矿产资源消费数量从鼎盛期到衰退期的变化，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主要由于该区域(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16_2#acbd51042.choices?pid=3f0f60d86&amp;color=0,0,0&amp;vtp=1&amp;bbb=1"/>
          <p:cNvSpPr/>
          <p:nvPr/>
        </p:nvSpPr>
        <p:spPr>
          <a:xfrm>
            <a:off x="722376" y="455663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.人口增速趋缓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.资源利用效率降低</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C.产业结构调整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.地质勘探技术滞后</a:t>
            </a:r>
            <a:endParaRPr lang="en-US" altLang="zh-CN" sz="2000" dirty="0"/>
          </a:p>
        </p:txBody>
      </p:sp>
      <p:sp>
        <p:nvSpPr>
          <p:cNvPr id="6" name="QC_5_AN.17_1#acbd51042.bracket?pid=3f0f60d86&amp;color=0,0,0&amp;vpa=5&amp;vtp=1"/>
          <p:cNvSpPr/>
          <p:nvPr/>
        </p:nvSpPr>
        <p:spPr>
          <a:xfrm>
            <a:off x="7991539" y="409803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acbd51042?vop=1&amp;pid=3f0f60d86&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本题考查矿产资源开发利用。读图可知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，该区域矿产资源消费数量从鼎盛期到衰退期迅速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，但人均国内生产总值是持续增加的，说明该区域的经济发展水平不断上升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。产业结构调整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，该地高资源、高能源消耗类产业的占比明显降低，高新技术产业占比增加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，既减少了对矿产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资源的消费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，又保证了该地经济的持续增长，C正确。人口数量能对矿产资源消费产生影响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人口增速趋缓不会导致该地矿产资源消费数量快速减少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，A错误。随着科技水平的提高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用效率和地质勘探技术都是逐步提高的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9_1#a36b318e1?pid=869827f1f&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阅读文字材料，完成下列要求。（17分）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我国青藏高原地区围绕国家能源安全战略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依托独特的自然条件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推动可再生能源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的开发利用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积极构建清洁低碳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安全高效的能源体系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但由于特殊的地理环境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该地区开发利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用可再生能源面临着设备损耗快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电网稳定性差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生态保护压力大等诸多挑战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需要采取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有针对性的可再生能源开发利用措施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以保障青藏高原地区能源开发利用的高质量发展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0_1#2cc8d2073?pid=a36b318e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（1）简述青藏高原地区开发利用可再生能源的资源优势。（4分）</a:t>
            </a:r>
            <a:endParaRPr lang="en-US" altLang="zh-CN" sz="2000" dirty="0"/>
          </a:p>
        </p:txBody>
      </p:sp>
      <p:sp>
        <p:nvSpPr>
          <p:cNvPr id="3" name="QO_5_AN.21_1#2cc8d2073?vop=1&amp;pid=a36b318e1&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丰富的太阳能/风能/水能/地热能等可再生能源丰富；地广人稀/土地面积大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/土地资源丰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/未开发的土地多/建设空间大。（每点2分，共4分）</a:t>
            </a:r>
            <a:endParaRPr lang="en-US" altLang="zh-CN" sz="2000" dirty="0"/>
          </a:p>
        </p:txBody>
      </p:sp>
      <p:sp>
        <p:nvSpPr>
          <p:cNvPr id="4" name="QO_5_AS.22_1#2cc8d2073?vop=1&amp;pid=a36b318e1&amp;color=0,0,0&amp;vtp=1&amp;bbb=1&amp;hb=1"/>
          <p:cNvSpPr/>
          <p:nvPr/>
        </p:nvSpPr>
        <p:spPr>
          <a:xfrm>
            <a:off x="722376" y="24196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本题考查青藏高原可再生能源开发的优势条件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。解答本题需要从青藏高原面积广阔和拥有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的清洁能源方面分析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，如太阳能、水能、风能、地热能等。青藏高原平均海拔4000米以上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拔高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，空气稀薄，大气透明度高，太阳辐射强，太阳能资源极为丰富，适合发展光伏发电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高原是亚洲多条大江大河的发源地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，河流流量大、落差大，水能资源丰富，适合建设水电站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藏高原地区风力强劲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，风能开发潜力大；青藏高原位于印度洋板块与亚欧板块交界地带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，地质活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，地热资源丰富。青藏高原地广人稀，土地资源丰富，土地成本低，建设空间大。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cfa65896e?pid=a36b318e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（2）从自然环境角度，分析青藏高原地区开发利用可再生能源面临诸多挑战的原因。（7分）</a:t>
            </a:r>
            <a:endParaRPr lang="en-US" altLang="zh-CN" sz="2000" dirty="0"/>
          </a:p>
        </p:txBody>
      </p:sp>
      <p:sp>
        <p:nvSpPr>
          <p:cNvPr id="3" name="QO_5_AN.24_1#cfa65896e?vop=1&amp;pid=a36b318e1&amp;color=0,0,0&amp;vtp=1&amp;bbb=1&amp;hb=1"/>
          <p:cNvSpPr/>
          <p:nvPr/>
        </p:nvSpPr>
        <p:spPr>
          <a:xfrm>
            <a:off x="722376" y="1469009"/>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①（针对设备损耗快:）气候高寒/海拔高，气温低/（昼夜/季节）温差大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（注意要体现高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寒或海拔高这一区域特征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（针对电网稳定性差:）自然灾害多发/地质灾害/气象灾害</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（大风、风沙）/冻土广布；（1</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能源具有不稳定性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（水能、风能、太阳能）；（2分）</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（针对生态压力大:）生态脆弱（区面积大）/生态敏感/环境承载力小。（2分）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5_1#cfa65896e?vop=1&amp;pid=a36b318e1&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本题考查自然环境对能源开发的制约。解答本题需要结合材料中提到的“挑战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”进行逐项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，从自然角度进行解释。具体分析如下。</a:t>
            </a:r>
            <a:endParaRPr lang="en-US" altLang="zh-CN" sz="2200" dirty="0"/>
          </a:p>
        </p:txBody>
      </p:sp>
      <p:graphicFrame>
        <p:nvGraphicFramePr>
          <p:cNvPr id="19" name="QO_5_AS.25_2#cfa65896e?colgroup=7,33&amp;vop=1&amp;pid=a36b318e1&amp;color=0,0,0&amp;vtp=1&amp;bbb=1&amp;hb=1"/>
          <p:cNvGraphicFramePr>
            <a:graphicFrameLocks noGrp="1"/>
          </p:cNvGraphicFramePr>
          <p:nvPr/>
        </p:nvGraphicFramePr>
        <p:xfrm>
          <a:off x="722376" y="2050923"/>
          <a:ext cx="10725912" cy="2888869"/>
        </p:xfrm>
        <a:graphic>
          <a:graphicData uri="http://schemas.openxmlformats.org/drawingml/2006/table">
            <a:tbl>
              <a:tblPr/>
              <a:tblGrid>
                <a:gridCol w="2020824"/>
                <a:gridCol w="870508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设备损耗快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青藏高原为高原山地气候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海拔高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温差大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设备运行过程损耗加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电网稳定性差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青藏高原海拔高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位于板块交界地带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地质灾害和气象灾害较多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再加上本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身风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水等能源供应不稳定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电网稳定性差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生态保护压力大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青藏高原是我国生态脆弱区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环境承载力小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生态环境脆弱</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容易受到人类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5_3#cfa65896e?vop=1&amp;pid=a36b318e1&amp;color=0,0,0&amp;mp=1&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本题答题思路容易偏移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，易将题干误理解为青藏高原开发利用可再生能源的限制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性自然因素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，从而从比较宽泛的角度进行答题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。一定注意材料中出现了各种开发利用可再生能源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，需根据具体挑战进行分析阐述。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69827f1f.fixed?pid=aacdcbe31&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69827f1f.fixed?pid=aacdcbe3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第二章高考强化</a:t>
            </a:r>
            <a:endParaRPr lang="en-US" altLang="zh-CN" sz="4400" dirty="0"/>
          </a:p>
        </p:txBody>
      </p:sp>
      <p:pic>
        <p:nvPicPr>
          <p:cNvPr id="4" name="C_3#869827f1f.fixed?pid=aacdcbe3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69827f1f.fixed?pid=aacdcbe3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6_1#09ad32cf3?pid=a36b318e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（3）提出提升青藏高原地区可再生能源开发利用水平的主要措施。（6分）</a:t>
            </a:r>
            <a:endParaRPr lang="en-US" altLang="zh-CN" sz="2000" dirty="0"/>
          </a:p>
        </p:txBody>
      </p:sp>
      <p:sp>
        <p:nvSpPr>
          <p:cNvPr id="3" name="QO_5_AN.27_1#09ad32cf3?vop=1&amp;pid=a36b318e1&amp;color=0,0,0&amp;vtp=1&amp;bbb=1&amp;hb=1"/>
          <p:cNvSpPr/>
          <p:nvPr/>
        </p:nvSpPr>
        <p:spPr>
          <a:xfrm>
            <a:off x="722376" y="1469009"/>
            <a:ext cx="10753344" cy="2710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技术:提高工程技术/储能技术/设备材料耐低温技术/人工智能技术/加大科技创新；（2分）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:（设立自然保护区）保护生态环境/避让生态脆弱区/减少对生态环境的干扰、破坏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/进行生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态修复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，建立生态廊道、迁徙通道；（2分）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运营管理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:加大政策支持或资金投入/加大人才培养/加快电网（设备）基础设施建设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/提升运营管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理水平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/维护、增加电网稳定性/建立稳定的电网系统/修复设备发电站/提升设备性能、水平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/减少设备损耗。（2分）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8_1#09ad32cf3?vop=1&amp;pid=a36b318e1&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本题考查能源开发利用的措施。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需针对材料中的可再生能源利用时面临的挑战进行分析，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、生态、运营管理（政策、基础设施、电网优化等）三大角度进行具体描述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graphicFrame>
        <p:nvGraphicFramePr>
          <p:cNvPr id="22" name="QO_5_AS.28_2#09ad32cf3?colgroup=2,37&amp;vop=1&amp;pid=a36b318e1&amp;color=0,0,0&amp;vtp=1&amp;bbb=1&amp;hb=1"/>
          <p:cNvGraphicFramePr>
            <a:graphicFrameLocks noGrp="1"/>
          </p:cNvGraphicFramePr>
          <p:nvPr/>
        </p:nvGraphicFramePr>
        <p:xfrm>
          <a:off x="722376" y="2470023"/>
          <a:ext cx="10725912" cy="2949067"/>
        </p:xfrm>
        <a:graphic>
          <a:graphicData uri="http://schemas.openxmlformats.org/drawingml/2006/table">
            <a:tbl>
              <a:tblPr/>
              <a:tblGrid>
                <a:gridCol w="877824"/>
                <a:gridCol w="984808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具体措施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加大科技创新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提高技术水平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研究耐低温设备或储能技术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解决设备损耗快的问题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通过建立自然保护区或避开生态脆弱区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建立生态廊道和迁徙通道等措施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减少对自然环境的干扰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3">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政策上加大支持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提供各种补贴和优惠政策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加强本地技术人才培养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优化电网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加强基础设施建设</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维持电网稳定性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提升设备性能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减少设备损耗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9_1#73551c145?pid=869827f1f&amp;color=0,0,0&amp;vtp=1&amp;bt=1&amp;bbb=1&amp;hb=1"/>
          <p:cNvSpPr/>
          <p:nvPr/>
        </p:nvSpPr>
        <p:spPr>
          <a:xfrm>
            <a:off x="722376" y="1005840"/>
            <a:ext cx="10753344" cy="3624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[广西2024·19（2）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阅读材料，完成下列要求。（8分）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海洋是高质量发展战略要地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要加快建设世界一流的海洋港口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完善的现代海洋产业体</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绿色可持续的海洋生态环境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为海洋强国建设作出贡献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2018年3月8日习近平在参加十三届全国人大一次会议山东代表团审议时的讲话要点）</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我国自主研发的兆瓦级波浪能发电装置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号投入试运行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成功为南海多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个岛礁供电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号采用大量新结构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新工艺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日最大发电量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可满足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户家庭一天的用电需求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随着我国兆瓦级波浪能发电技术日臻成熟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大型波浪能发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电装置规模化应用将为海洋强国建设提供重要支撑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9_2#73551c145?pid=869827f1f&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简要论述大型波浪能发电装置规模化应用对我国建设海洋强国的重要作用。</a:t>
            </a:r>
            <a:endParaRPr lang="en-US" altLang="zh-CN" sz="2000" dirty="0"/>
          </a:p>
        </p:txBody>
      </p:sp>
      <p:sp>
        <p:nvSpPr>
          <p:cNvPr id="3" name="QO_4_AN.30_1#73551c145?vop=1&amp;pid=869827f1f&amp;color=0,0,0&amp;vtp=1&amp;bbb=1"/>
          <p:cNvSpPr/>
          <p:nvPr/>
        </p:nvSpPr>
        <p:spPr>
          <a:xfrm>
            <a:off x="722376" y="1430909"/>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分等级评分。（8分）</a:t>
            </a:r>
            <a:endParaRPr lang="en-US" altLang="zh-CN" sz="2000" dirty="0"/>
          </a:p>
        </p:txBody>
      </p:sp>
      <p:graphicFrame>
        <p:nvGraphicFramePr>
          <p:cNvPr id="24" name="QO_4_AN.30_2#73551c145?colgroup=8,32&amp;vop=1&amp;pid=869827f1f&amp;color=0,0,0&amp;vtp=1&amp;bbb=1"/>
          <p:cNvGraphicFramePr>
            <a:graphicFrameLocks noGrp="1"/>
          </p:cNvGraphicFramePr>
          <p:nvPr/>
        </p:nvGraphicFramePr>
        <p:xfrm>
          <a:off x="722376" y="1968500"/>
          <a:ext cx="10725912" cy="2131695"/>
        </p:xfrm>
        <a:graphic>
          <a:graphicData uri="http://schemas.openxmlformats.org/drawingml/2006/table">
            <a:tbl>
              <a:tblPr/>
              <a:tblGrid>
                <a:gridCol w="2240280"/>
                <a:gridCol w="8485632"/>
              </a:tblGrid>
              <a:tr h="426339">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7~8分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有明确的论点</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有效论据至少三条</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角度全面</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逻辑清晰</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表述准确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4~6分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有较为明确的论点</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有效论据至少两条</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逻辑较清晰</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表述较准确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1~3分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论点不清晰或无明确论点</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逻辑较为混乱</a:t>
                      </a:r>
                      <a:r>
                        <a:rPr lang="en-US" altLang="zh-CN" sz="2000" b="1" i="0" spc="-10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表述不够通畅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未作答或答非所问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O_4_AN.30_3#73551c145?vop=1&amp;pid=869827f1f&amp;color=0,0,0&amp;vtp=1&amp;bbb=1"/>
          <p:cNvSpPr/>
          <p:nvPr/>
        </p:nvSpPr>
        <p:spPr>
          <a:xfrm>
            <a:off x="722376" y="42291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8分示例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30_4#73551c145?vop=1&amp;pid=869827f1f&amp;color=0,0,0&amp;mp=1&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论点：大型波浪能发电装置规模化应用能保障能源安全、生态安全、国土空间安全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，助力我国建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设海洋强国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：我国大功率波浪能发电技术逐渐成熟，能满足临海港口及海上基地的用电需求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；带动海洋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装备制造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、海洋资源开发等相关产业发展，完善现代海洋产业体系；优化能源消费结构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非可再生能源的依赖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，减少碳排放，促进海洋产业向低碳、绿色方向转型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；积极行使我国海洋国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土空间的合法权益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，维护国家主权和领土完整。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30_5#73551c145?vop=1&amp;pid=869827f1f&amp;color=0,0,0&amp;vtp=1&amp;bt=1&amp;bbb=1&amp;hb=1"/>
          <p:cNvSpPr/>
          <p:nvPr/>
        </p:nvSpPr>
        <p:spPr>
          <a:xfrm>
            <a:off x="722376" y="1005840"/>
            <a:ext cx="10753344" cy="4132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6分示例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：大型波浪能发电装置规模化应用能保障能源安全、生态安全，助力我国建设海洋强国。</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：波浪能发电能满足临海港口及海上基地的用电需求；带动相关产业发展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，完善现代海洋产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业体系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；优化能源消费结构，促进低碳可持续发展。</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分示例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：波浪能发电助力我国建设海洋强国。</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：波浪能发电能满足用电需求，优化能源消费结构。</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分示例</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波浪能发电能满足临海港口及海上基地的用电需求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31_1#73551c145?vop=1&amp;pid=869827f1f&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本题考查资源开发与国家安全。这是一道开放性问题，应对开放性问题，第一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，注意把握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，本题的中心问题是海洋能源资源的开发利用；第二，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根据中心问题关联课本相关知识；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，把握设问指向，本题设问指向“论述”“规模化”“海洋强国”“作用”，对“论述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词的理解很重要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，决定了得分点的构成，“论述”包括论点和论据两个方面；第四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，尽量做到言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简意赅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；第五，注意设问的隐性指向，情境所给区域为我国南海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，应强调此处开发有利于我国积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极行使海洋国土空间的合法权益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，保障我国国土空间安全。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2_1#baa513c8d?pid=869827f1f&amp;color=0,0,0&amp;vtp=1&amp;bt=1&amp;bbb=1&amp;hb=1"/>
          <p:cNvSpPr/>
          <p:nvPr/>
        </p:nvSpPr>
        <p:spPr>
          <a:xfrm>
            <a:off x="722376" y="100584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[海南2023·17]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（10分）阅读材料，完成下列要求。</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宁可备而不用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不可用时无备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要将海水淡化作为水资源战略增量纳入国家水网统一调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适度超前布局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充分发挥海水淡化水作为沿海缺水地区市政补充水源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工业新增供水和重要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应急备用水源的作用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加快推进规模化利用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完善多元供水体系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维护区域水平衡和水安全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摘自《全国政协“海水淡化规模化利用”调研综述》）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结合我国水资源的数量和分布特征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，从资源与国家安全的角度分析上述论断的合理之处。</a:t>
            </a:r>
            <a:endParaRPr lang="en-US" altLang="zh-CN" sz="2000" dirty="0"/>
          </a:p>
        </p:txBody>
      </p:sp>
      <p:sp>
        <p:nvSpPr>
          <p:cNvPr id="3" name="QO_4_AN.33_1#baa513c8d?vop=1&amp;pid=869827f1f&amp;color=0,0,0&amp;vtp=1&amp;bbb=1&amp;hb=1"/>
          <p:cNvSpPr/>
          <p:nvPr/>
        </p:nvSpPr>
        <p:spPr>
          <a:xfrm>
            <a:off x="722376" y="3755009"/>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我国人口众多，人均水资源占有量较少;我国东部季风区降水的季节、年际变化大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源供给的稳定性差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；降水东多西少、南多北少，水资源空间分布不均，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水资源跨区域调配距离远，</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增加供给成本</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；沿海地区经济发达，人口稠密，水资源需求多，</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供给缺口大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，水资源安全问题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突出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；我国海岸线长，海水资源丰富，为海水淡化规模化利用提供了物质基础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；淡化海水增加了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水资源的供给和保障能力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，有利于保障国家资源安全。（10分）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34_1#baa513c8d?vop=1&amp;pid=869827f1f&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本题考查水资源与国家安全。结合所学知识可知，我国水资源总量较大，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但人均占有量少，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水资源的时空分布不均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，水资源需求量区域差异大，这些都对国家安全影响较大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；另外我国海岸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，海水资源丰富，为海水淡化规模化利用提供了物质基础。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488edcfd3?pid=869827f1f&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[江苏2025·13</a:t>
            </a:r>
            <a:r>
              <a:rPr lang="zh-CN" altLang="en-US"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粮食安全是我国国家安全的重要组成部分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耕地资源是粮食安全的基础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年来我国耕地面积发生了变化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并呈现出区域差异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2009—2019</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年我国省级行政区耕地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面积变化图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”。据此回答下面小题。</a:t>
            </a:r>
            <a:endParaRPr lang="en-US" altLang="zh-CN" sz="2000" dirty="0"/>
          </a:p>
        </p:txBody>
      </p:sp>
      <p:pic>
        <p:nvPicPr>
          <p:cNvPr id="3" name="QM_4_BD.1_2#488edcfd3?pid=869827f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57600" y="2440686"/>
            <a:ext cx="4873752" cy="3630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79eefb6d0?pid=488edcfd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1.2009—2019年我国部分省级行政区耕地增加，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其主要驱动力是(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2_2#79eefb6d0.choices?pid=488edcfd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.作物品种改良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.人口数量增多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C.具有规模效益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.交通区位改善</a:t>
            </a:r>
            <a:endParaRPr lang="en-US" altLang="zh-CN" sz="2000" dirty="0"/>
          </a:p>
        </p:txBody>
      </p:sp>
      <p:sp>
        <p:nvSpPr>
          <p:cNvPr id="4" name="QC_5_AN.3_1#79eefb6d0.bracket?pid=488edcfd3&amp;color=0,0,0&amp;vpa=1&amp;vtp=1"/>
          <p:cNvSpPr/>
          <p:nvPr/>
        </p:nvSpPr>
        <p:spPr>
          <a:xfrm>
            <a:off x="8189976"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79eefb6d0?vop=1&amp;pid=488edcfd3&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本题考查耕地资源与国家安全。作物品种改良主要影响的是作物的产量和品质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带来耕地面积的变化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，A错误；图中耕地面积增加的地区主要有东北三省、新疆和内蒙古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所学知识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，东北三省等地区人口处于负增长状态，B错误；东北三省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、新疆和内蒙古适合耕作地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区地形较平坦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，耕地面积增加后，更适合大型机械进行耕作，能够提高耕作效率，降低成本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而提高效益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，这是耕地面积增加的内在驱动力，C正确；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交通区位与耕地面积变化间无因果关系，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2#79eefb6d0?vop=1&amp;pid=488edcfd3&amp;color=0,0,0&amp;mp=1&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影响耕地面积变化的因素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耕地面积减少的影响因素主要有城镇化的发展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、生态退耕、农村人口结构变化、自然灾害等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地面积增加的影响因素主要有农田水利设施建设增加可灌溉土地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、土地流转与整合等。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2ea7d1279?pid=488edcfd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2.为保障我国粮食安全和生态安全，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符合因地施策的是(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2ea7d1279.bracket?pid=488edcfd3&amp;color=0,0,0&amp;vpa=2&amp;vtp=1"/>
          <p:cNvSpPr/>
          <p:nvPr/>
        </p:nvSpPr>
        <p:spPr>
          <a:xfrm>
            <a:off x="696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2ea7d1279.choices?pid=488edcfd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A.东南地区严格保护耕地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，复垦城镇建设用地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.西北地区积极开采地下水，增加可灌溉面积</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.东北地区加大湿地开发力度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，增加耕地供给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.西南地区鼓励撂荒地复垦，遏制耕地非粮化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2ea7d1279?vop=1&amp;pid=488edcfd3&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本题考查耕地资源、生态安全与国家安全。图中显示东南地区耕地面积在减少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，所以应严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格保护耕地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，但东南地区人口多、城镇多，复垦城镇建设用地不现实，A错误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；西北地区气候干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，增加灌溉面积可以提高粮食产量，利于我国粮食安全，但积极开采地下水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、不合理灌溉容易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产生地面沉降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、次生盐碱化等生态问题，B错误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；东北地区加大湿地开发力度会严重破坏湿地的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，不利于我国生态安全，C错误；西南地区地形较为崎岖，耕地破碎、面积小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，人们大多弃耕外出务工或利用耕地种植效益高的经济作物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，所以为保障粮食安全和生态安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全应鼓励撂荒地复垦和遏制耕地非粮化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5c12436d3?pid=869827f1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[浙江2025年6月·7</a:t>
            </a:r>
            <a:r>
              <a:rPr lang="zh-CN" altLang="en-US"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由于锂等矿产资源紧缺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我国动力电池龙头企业采取与国内外企业合资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等方式布局产业链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实现生产自主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下图为动力电池产业链示意图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。完成下面小题。</a:t>
            </a:r>
            <a:endParaRPr lang="en-US" altLang="zh-CN" sz="2000" dirty="0"/>
          </a:p>
        </p:txBody>
      </p:sp>
      <p:pic>
        <p:nvPicPr>
          <p:cNvPr id="3" name="QM_4_BD.8_2#5c12436d3?pid=869827f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983486"/>
            <a:ext cx="4325112"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9_1#587d93af7?pid=5c12436d3&amp;color=0,0,0&amp;vtp=1&amp;bbb=1"/>
          <p:cNvSpPr/>
          <p:nvPr/>
        </p:nvSpPr>
        <p:spPr>
          <a:xfrm>
            <a:off x="722376" y="38884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我国动力电池龙头企业产业链布局的主要目的是(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10_1#587d93af7.bracket?pid=5c12436d3&amp;color=0,0,0&amp;vpa=3&amp;vtp=1"/>
          <p:cNvSpPr/>
          <p:nvPr/>
        </p:nvSpPr>
        <p:spPr>
          <a:xfrm>
            <a:off x="6454839" y="3888486"/>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5_BD.9_2#587d93af7.choices?pid=5c12436d3&amp;color=0,0,0&amp;vtp=1&amp;bbb=1"/>
          <p:cNvSpPr/>
          <p:nvPr/>
        </p:nvSpPr>
        <p:spPr>
          <a:xfrm>
            <a:off x="722376" y="4341495"/>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.降低矿产原料运费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B.推动产品多样化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C.扩大电池生产规模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.保障供应链安全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5080</Words>
  <Application>WPS 演示</Application>
  <PresentationFormat>宽屏</PresentationFormat>
  <Paragraphs>257</Paragraphs>
  <Slides>29</Slides>
  <Notes>29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29</vt:i4>
      </vt:variant>
    </vt:vector>
  </HeadingPairs>
  <TitlesOfParts>
    <vt:vector size="49"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黑体</vt:lpstr>
      <vt:lpstr>仿宋</vt:lpstr>
      <vt:lpstr>仿宋</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3</cp:revision>
  <dcterms:created xsi:type="dcterms:W3CDTF">2025-10-22T05:14:00Z</dcterms:created>
  <dcterms:modified xsi:type="dcterms:W3CDTF">2025-10-23T07:58:33Z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E42C5AA5C5AD42C996E0ECCC0A3F6B4B_12</vt:lpwstr>
  </property>
  <property fmtid="{D5CDD505-2E9C-101B-9397-08002B2CF9AE}" pid="3" name="KSOProductBuildVer">
    <vt:lpwstr>2052-11.1.0.14309</vt:lpwstr>
  </property>
</Properties>
</file>