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1875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8c0a9de7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第四章综合训练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eedfd26d1ad71e6879b#tid=68f760b07a4d3800093b1aa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RJ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2_1#652ee0680?pid=afd3f455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中国企业助力巴厘岛珊瑚保护体现了中国企业(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652ee0680.bracket?pid=afd3f4552&amp;color=0,0,0&amp;vpa=4&amp;vtp=1"/>
          <p:cNvSpPr/>
          <p:nvPr/>
        </p:nvSpPr>
        <p:spPr>
          <a:xfrm>
            <a:off x="621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2_2#652ee0680.choices?pid=afd3f4552&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.改善当地基础设施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B.高度重视科技创新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C.积极履行社会责任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.推动经济水平提升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4_1#652ee0680?vop=1&amp;pid=afd3f4552&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本题考查国际合作与环境治理措施。中国企业积极参与珊瑚保护</a:t>
            </a:r>
            <a:r>
              <a:rPr lang="en-US" altLang="zh-CN" sz="2000" b="0" i="0">
                <a:solidFill>
                  <a:srgbClr val="000000"/>
                </a:solidFill>
                <a:latin typeface="微软雅黑" pitchFamily="34" charset="0"/>
                <a:ea typeface="微软雅黑" pitchFamily="34" charset="-122"/>
                <a:cs typeface="微软雅黑" pitchFamily="34" charset="-120"/>
              </a:rPr>
              <a:t>，体现了中国企业的社会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责任感</a:t>
            </a:r>
            <a:r>
              <a:rPr lang="en-US" altLang="zh-CN" sz="2000" b="0" i="0" dirty="0">
                <a:solidFill>
                  <a:srgbClr val="000000"/>
                </a:solidFill>
                <a:latin typeface="微软雅黑" pitchFamily="34" charset="0"/>
                <a:ea typeface="微软雅黑" pitchFamily="34" charset="-122"/>
                <a:cs typeface="微软雅黑" pitchFamily="34" charset="-120"/>
              </a:rPr>
              <a:t>，积极地履行社会责任，C正确；不能明显改善基础设施，A错误</a:t>
            </a:r>
            <a:r>
              <a:rPr lang="en-US" altLang="zh-CN" sz="2000" b="0" i="0">
                <a:solidFill>
                  <a:srgbClr val="000000"/>
                </a:solidFill>
                <a:latin typeface="微软雅黑" pitchFamily="34" charset="0"/>
                <a:ea typeface="微软雅黑" pitchFamily="34" charset="-122"/>
                <a:cs typeface="微软雅黑" pitchFamily="34" charset="-120"/>
              </a:rPr>
              <a:t>；中国企业助力巴厘岛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珊瑚保护并不是科技创新</a:t>
            </a:r>
            <a:r>
              <a:rPr lang="en-US" altLang="zh-CN" sz="2000" b="0" i="0" dirty="0">
                <a:solidFill>
                  <a:srgbClr val="000000"/>
                </a:solidFill>
                <a:latin typeface="微软雅黑" pitchFamily="34" charset="0"/>
                <a:ea typeface="微软雅黑" pitchFamily="34" charset="-122"/>
                <a:cs typeface="微软雅黑" pitchFamily="34" charset="-120"/>
              </a:rPr>
              <a:t>，B错误；珊瑚保护对提升经济水平影响不大，D错误。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M_4_BD.15_1#6543fdbe0?pid=acfcad51b&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[浙江宁波2025一模]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锆是一种战略性稀有金属</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非洲莫桑比克锆矿资源丰富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但绝大多数由澳</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大利亚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英国和美国三国开发</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年我国</a:t>
            </a:r>
            <a:r>
              <a:rPr lang="en-US" altLang="zh-CN" sz="2000" b="0" i="0" dirty="0">
                <a:solidFill>
                  <a:srgbClr val="000000"/>
                </a:solidFill>
                <a:latin typeface="Times New Roman" pitchFamily="34" charset="0"/>
                <a:ea typeface="KaiTi" pitchFamily="34" charset="-122"/>
                <a:cs typeface="Times New Roman" pitchFamily="34" charset="-120"/>
              </a:rPr>
              <a:t>H</a:t>
            </a:r>
            <a:r>
              <a:rPr lang="en-US" altLang="zh-CN" sz="2000" b="0" i="0" dirty="0">
                <a:solidFill>
                  <a:srgbClr val="000000"/>
                </a:solidFill>
                <a:latin typeface="微软雅黑" pitchFamily="34" charset="0"/>
                <a:ea typeface="楷体" pitchFamily="34" charset="-122"/>
                <a:cs typeface="微软雅黑" pitchFamily="34" charset="-120"/>
              </a:rPr>
              <a:t>公司收购莫桑比克两处锆矿</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16_1#499979548?pid=6543fdbe0&amp;color=0,0,0&amp;vtp=1&amp;bbb=1"/>
          <p:cNvSpPr/>
          <p:nvPr/>
        </p:nvSpPr>
        <p:spPr>
          <a:xfrm>
            <a:off x="722376" y="19030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开发锆矿对国家安全的意义是(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17_1#499979548.bracket?pid=6543fdbe0&amp;color=0,0,0&amp;vpa=5&amp;vtp=1"/>
          <p:cNvSpPr/>
          <p:nvPr/>
        </p:nvSpPr>
        <p:spPr>
          <a:xfrm>
            <a:off x="4435539" y="19030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16_2#499979548.choices?pid=6543fdbe0&amp;color=0,0,0&amp;vtp=1&amp;bbb=1"/>
          <p:cNvSpPr/>
          <p:nvPr/>
        </p:nvSpPr>
        <p:spPr>
          <a:xfrm>
            <a:off x="722376" y="236029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.保护我国生态环境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B.加强战略资源储备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C.促进当地经济发展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.增加我国就业机会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499979548?vop=1&amp;pid=6543fdbe0&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本题考查资源安全对国家安全的影响。锆是一种战略性稀有金属，广泛应用于核工业</a:t>
            </a:r>
            <a:r>
              <a:rPr lang="en-US" altLang="zh-CN" sz="2000" b="0" i="0">
                <a:solidFill>
                  <a:srgbClr val="000000"/>
                </a:solidFill>
                <a:latin typeface="微软雅黑" pitchFamily="34" charset="0"/>
                <a:ea typeface="微软雅黑" pitchFamily="34" charset="-122"/>
                <a:cs typeface="微软雅黑" pitchFamily="34" charset="-120"/>
              </a:rPr>
              <a:t>、化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工等领域</a:t>
            </a:r>
            <a:r>
              <a:rPr lang="en-US" altLang="zh-CN" sz="2000" b="0" i="0" dirty="0">
                <a:solidFill>
                  <a:srgbClr val="000000"/>
                </a:solidFill>
                <a:latin typeface="微软雅黑" pitchFamily="34" charset="0"/>
                <a:ea typeface="微软雅黑" pitchFamily="34" charset="-122"/>
                <a:cs typeface="微软雅黑" pitchFamily="34" charset="-120"/>
              </a:rPr>
              <a:t>。我国企业收购莫桑比克的锆矿资源，主要是为了加强战略资源储备</a:t>
            </a:r>
            <a:r>
              <a:rPr lang="en-US" altLang="zh-CN" sz="2000" b="0" i="0">
                <a:solidFill>
                  <a:srgbClr val="000000"/>
                </a:solidFill>
                <a:latin typeface="微软雅黑" pitchFamily="34" charset="0"/>
                <a:ea typeface="微软雅黑" pitchFamily="34" charset="-122"/>
                <a:cs typeface="微软雅黑" pitchFamily="34" charset="-120"/>
              </a:rPr>
              <a:t>，减少对外部资源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的依赖</a:t>
            </a:r>
            <a:r>
              <a:rPr lang="en-US" altLang="zh-CN" sz="2000" b="0" i="0" dirty="0">
                <a:solidFill>
                  <a:srgbClr val="000000"/>
                </a:solidFill>
                <a:latin typeface="微软雅黑" pitchFamily="34" charset="0"/>
                <a:ea typeface="微软雅黑" pitchFamily="34" charset="-122"/>
                <a:cs typeface="微软雅黑" pitchFamily="34" charset="-120"/>
              </a:rPr>
              <a:t>，B正确。其他选项如保护生态环境、增加就业机会，虽然可能是附带的效益</a:t>
            </a:r>
            <a:r>
              <a:rPr lang="en-US" altLang="zh-CN" sz="2000" b="0" i="0">
                <a:solidFill>
                  <a:srgbClr val="000000"/>
                </a:solidFill>
                <a:latin typeface="微软雅黑" pitchFamily="34" charset="0"/>
                <a:ea typeface="微软雅黑" pitchFamily="34" charset="-122"/>
                <a:cs typeface="微软雅黑" pitchFamily="34" charset="-120"/>
              </a:rPr>
              <a:t>，但并非主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要目的</a:t>
            </a:r>
            <a:r>
              <a:rPr lang="en-US" altLang="zh-CN" sz="2000" b="0" i="0" dirty="0">
                <a:solidFill>
                  <a:srgbClr val="000000"/>
                </a:solidFill>
                <a:latin typeface="微软雅黑" pitchFamily="34" charset="0"/>
                <a:ea typeface="微软雅黑" pitchFamily="34" charset="-122"/>
                <a:cs typeface="微软雅黑" pitchFamily="34" charset="-120"/>
              </a:rPr>
              <a:t>，A、D错误；我国企业开发矿产资源首先考虑的是对本企业和本国的效益</a:t>
            </a:r>
            <a:r>
              <a:rPr lang="en-US" altLang="zh-CN" sz="2000" b="0" i="0">
                <a:solidFill>
                  <a:srgbClr val="000000"/>
                </a:solidFill>
                <a:latin typeface="微软雅黑" pitchFamily="34" charset="0"/>
                <a:ea typeface="微软雅黑" pitchFamily="34" charset="-122"/>
                <a:cs typeface="微软雅黑" pitchFamily="34" charset="-120"/>
              </a:rPr>
              <a:t>，对莫桑比克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当地经济发展产生的影响并不是对我国国家安全的意义</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16f5a95cb?pid=6543fdbe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6.莫桑比克为保障本国锆矿资源安全，</a:t>
            </a:r>
            <a:r>
              <a:rPr lang="en-US" altLang="zh-CN" sz="2000" b="0" i="0">
                <a:solidFill>
                  <a:srgbClr val="000000"/>
                </a:solidFill>
                <a:latin typeface="微软雅黑" pitchFamily="34" charset="0"/>
                <a:ea typeface="微软雅黑" pitchFamily="34" charset="-122"/>
                <a:cs typeface="微软雅黑" pitchFamily="34" charset="-120"/>
              </a:rPr>
              <a:t>可以采取的措施是(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16f5a95cb.bracket?pid=6543fdbe0&amp;color=0,0,0&amp;vpa=6&amp;vtp=1"/>
          <p:cNvSpPr/>
          <p:nvPr/>
        </p:nvSpPr>
        <p:spPr>
          <a:xfrm>
            <a:off x="721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9_2#16f5a95cb.choices?pid=6543fdbe0&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.收购国外锆矿资源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B.增加国外资本投资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C.禁止锆矿开采加工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.控制资源垄断风险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16f5a95cb?vop=1&amp;pid=6543fdbe0&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本题考查保障资源安全的措施。</a:t>
            </a:r>
            <a:endParaRPr lang="en-US" altLang="zh-CN" sz="2200" dirty="0"/>
          </a:p>
        </p:txBody>
      </p:sp>
      <p:graphicFrame>
        <p:nvGraphicFramePr>
          <p:cNvPr id="17" name="QC_5_AS.21_2#16f5a95cb?colgroup=34,6&amp;vop=1&amp;pid=6543fdbe0&amp;color=0,0,0&amp;vtp=1&amp;bbb=1&amp;hb=1"/>
          <p:cNvGraphicFramePr>
            <a:graphicFrameLocks noGrp="1"/>
          </p:cNvGraphicFramePr>
          <p:nvPr>
            <p:extLst>
              <p:ext uri="{D42A27DB-BD31-4B8C-83A1-F6EECF244321}">
                <p14:modId xmlns:p14="http://schemas.microsoft.com/office/powerpoint/2010/main" val="369924132"/>
              </p:ext>
            </p:extLst>
          </p:nvPr>
        </p:nvGraphicFramePr>
        <p:xfrm>
          <a:off x="722376" y="1579753"/>
          <a:ext cx="10725912" cy="2101596"/>
        </p:xfrm>
        <a:graphic>
          <a:graphicData uri="http://schemas.openxmlformats.org/drawingml/2006/table">
            <a:tbl>
              <a:tblPr/>
              <a:tblGrid>
                <a:gridCol w="8915400">
                  <a:extLst>
                    <a:ext uri="{9D8B030D-6E8A-4147-A177-3AD203B41FA5}">
                      <a16:colId xmlns:a16="http://schemas.microsoft.com/office/drawing/2014/main" val="20000"/>
                    </a:ext>
                  </a:extLst>
                </a:gridCol>
                <a:gridCol w="1810512">
                  <a:extLst>
                    <a:ext uri="{9D8B030D-6E8A-4147-A177-3AD203B41FA5}">
                      <a16:colId xmlns:a16="http://schemas.microsoft.com/office/drawing/2014/main" val="20001"/>
                    </a:ext>
                  </a:extLst>
                </a:gridCol>
              </a:tblGrid>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收购国外资源与莫桑比克自身资源丰富的背景矛盾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增加国外资本投资会加剧资源安全风险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禁止开采加工不现实</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影响经济发展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根据材料可知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莫桑比克原有锆矿开发由外国主导</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可能导致资源被垄断</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保障本国资源安全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需通过政策限制外资垄断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加强本国对资源的控制权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pic>
        <p:nvPicPr>
          <p:cNvPr id="2" name="QO_4_BD.22_1#84f6784c6?htil=1&amp;pid=acfcad51b&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004304" y="1088136"/>
            <a:ext cx="4443984" cy="3639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22_2#84f6784c6?htil=1&amp;pid=acfcad51b&amp;color=0,0,0&amp;vtp=1&amp;bt=1&amp;bbb=1&amp;hb=1&amp;hs=1"/>
          <p:cNvSpPr/>
          <p:nvPr/>
        </p:nvSpPr>
        <p:spPr>
          <a:xfrm>
            <a:off x="722376" y="1005840"/>
            <a:ext cx="6172200" cy="4056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[陕西西安中学2025高二月考]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a:t>
            </a:r>
            <a:r>
              <a:rPr lang="en-US" altLang="zh-CN" sz="2000" b="0" i="0">
                <a:solidFill>
                  <a:srgbClr val="000000"/>
                </a:solidFill>
                <a:latin typeface="微软雅黑" pitchFamily="34" charset="0"/>
                <a:ea typeface="微软雅黑" pitchFamily="34" charset="-122"/>
                <a:cs typeface="微软雅黑" pitchFamily="34" charset="-120"/>
              </a:rPr>
              <a:t>，完成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下列要求</a:t>
            </a:r>
            <a:r>
              <a:rPr lang="en-US" altLang="zh-CN" sz="2000" b="0" i="0" dirty="0">
                <a:solidFill>
                  <a:srgbClr val="000000"/>
                </a:solidFill>
                <a:latin typeface="微软雅黑" pitchFamily="34" charset="0"/>
                <a:ea typeface="微软雅黑" pitchFamily="34" charset="-122"/>
                <a:cs typeface="微软雅黑" pitchFamily="34" charset="-120"/>
              </a:rPr>
              <a:t>。（18分）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深地储能是指利用深部地下空间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地质体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实施石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天然气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氢气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压缩空气等能源或能源物质和氦气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等战略稀缺物质的储备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建设深地储能库是将风能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阳能等清洁能源转换为可存储能源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压缩空气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氢气等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的最佳选择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深地储能地质体类型包括枯竭油气藏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洞等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枯竭油气藏是指已经开采完或者开采到一定程度</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的退役油气藏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德国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法国和美国等已经在枯竭油气藏</a:t>
            </a:r>
            <a:endParaRPr lang="en-US" altLang="zh-CN" sz="2000" dirty="0"/>
          </a:p>
        </p:txBody>
      </p:sp>
      <p:sp>
        <p:nvSpPr>
          <p:cNvPr id="4" name="QO_4_BD.22_2#84f6784c6?htil=1&amp;pid=acfcad51b&amp;color=0,0,0&amp;vtp=1&amp;bt=1&amp;bbb=1&amp;hb=1&amp;hs=1">
            <a:extLst>
              <a:ext uri="{FF2B5EF4-FFF2-40B4-BE49-F238E27FC236}">
                <a16:creationId xmlns:a16="http://schemas.microsoft.com/office/drawing/2014/main" id="{146A1C30-00CA-5B7A-1FAF-B1DEE4FFD772}"/>
              </a:ext>
            </a:extLst>
          </p:cNvPr>
          <p:cNvSpPr/>
          <p:nvPr/>
        </p:nvSpPr>
        <p:spPr>
          <a:xfrm>
            <a:off x="722376" y="5123815"/>
            <a:ext cx="10752014" cy="8431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中大规模开展深地储能的工程试验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并取得了相关工程经验和基础理论成果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a:t>
            </a:r>
            <a:r>
              <a:rPr lang="en-US" altLang="zh-CN" sz="2000" b="0" i="0">
                <a:solidFill>
                  <a:srgbClr val="000000"/>
                </a:solidFill>
                <a:latin typeface="微软雅黑" pitchFamily="34" charset="0"/>
                <a:ea typeface="微软雅黑" pitchFamily="34" charset="-122"/>
                <a:cs typeface="微软雅黑" pitchFamily="34" charset="-120"/>
              </a:rPr>
              <a:t>2016—</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2022</a:t>
            </a:r>
            <a:r>
              <a:rPr lang="en-US" altLang="zh-CN" sz="2000" b="0" i="0">
                <a:solidFill>
                  <a:srgbClr val="000000"/>
                </a:solidFill>
                <a:latin typeface="微软雅黑" pitchFamily="34" charset="0"/>
                <a:ea typeface="楷体" pitchFamily="34" charset="-122"/>
                <a:cs typeface="微软雅黑" pitchFamily="34" charset="-120"/>
              </a:rPr>
              <a:t>年我国清洁能源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以风能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太阳能为代表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消费占比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5_BD.23_1#2c5e31c16?pid=84f6784c6&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（1）从我国清洁能源利用角度说明我国发展深地储能的原因。（6分）</a:t>
            </a:r>
            <a:endParaRPr lang="en-US" altLang="zh-CN" sz="2000" dirty="0"/>
          </a:p>
        </p:txBody>
      </p:sp>
      <p:sp>
        <p:nvSpPr>
          <p:cNvPr id="3" name="QO_5_AN.24_1#2c5e31c16?vop=1&amp;pid=84f6784c6&amp;color=0,0,0&amp;vtp=1&amp;bbb=1&amp;hb=1"/>
          <p:cNvSpPr/>
          <p:nvPr/>
        </p:nvSpPr>
        <p:spPr>
          <a:xfrm>
            <a:off x="722376" y="146900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清洁能源在我国能源整体消费中占比不断升高；我国以风能</a:t>
            </a:r>
            <a:r>
              <a:rPr lang="en-US" altLang="zh-CN" sz="2000" b="1" i="0">
                <a:solidFill>
                  <a:srgbClr val="00B050"/>
                </a:solidFill>
                <a:latin typeface="微软雅黑" pitchFamily="34" charset="0"/>
                <a:ea typeface="微软雅黑" pitchFamily="34" charset="-122"/>
                <a:cs typeface="微软雅黑" pitchFamily="34" charset="-120"/>
              </a:rPr>
              <a:t>、太阳能为代表的清洁能源多</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分布在西部地区</a:t>
            </a:r>
            <a:r>
              <a:rPr lang="en-US" altLang="zh-CN" sz="2000" b="1" i="0" dirty="0">
                <a:solidFill>
                  <a:srgbClr val="00B050"/>
                </a:solidFill>
                <a:latin typeface="微软雅黑" pitchFamily="34" charset="0"/>
                <a:ea typeface="微软雅黑" pitchFamily="34" charset="-122"/>
                <a:cs typeface="微软雅黑" pitchFamily="34" charset="-120"/>
              </a:rPr>
              <a:t>；消费市场主要在东部地区；风能、太阳能受天气等因素影响，</a:t>
            </a:r>
            <a:r>
              <a:rPr lang="en-US" altLang="zh-CN" sz="2000" b="1" i="0">
                <a:solidFill>
                  <a:srgbClr val="00B050"/>
                </a:solidFill>
                <a:latin typeface="微软雅黑" pitchFamily="34" charset="0"/>
                <a:ea typeface="微软雅黑" pitchFamily="34" charset="-122"/>
                <a:cs typeface="微软雅黑" pitchFamily="34" charset="-120"/>
              </a:rPr>
              <a:t>不能稳定供给。</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任答三点得6分）</a:t>
            </a:r>
            <a:endParaRPr lang="en-US" altLang="zh-CN" sz="2000" dirty="0"/>
          </a:p>
        </p:txBody>
      </p:sp>
      <p:sp>
        <p:nvSpPr>
          <p:cNvPr id="4" name="QO_5_AS.25_1#2c5e31c16?vop=1&amp;pid=84f6784c6&amp;color=0,0,0&amp;vtp=1&amp;bbb=1&amp;hb=1"/>
          <p:cNvSpPr/>
          <p:nvPr/>
        </p:nvSpPr>
        <p:spPr>
          <a:xfrm>
            <a:off x="722376" y="287680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本题考查能源开发现状与能源需求。首先</a:t>
            </a:r>
            <a:r>
              <a:rPr lang="en-US" altLang="zh-CN" sz="2000" b="0" i="0">
                <a:solidFill>
                  <a:srgbClr val="000000"/>
                </a:solidFill>
                <a:latin typeface="微软雅黑" pitchFamily="34" charset="0"/>
                <a:ea typeface="微软雅黑" pitchFamily="34" charset="-122"/>
                <a:cs typeface="微软雅黑" pitchFamily="34" charset="-120"/>
              </a:rPr>
              <a:t>，从图示可以明显看出我国清洁能源消费占比呈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上升趋势</a:t>
            </a:r>
            <a:r>
              <a:rPr lang="en-US" altLang="zh-CN" sz="2000" b="0" i="0" dirty="0">
                <a:solidFill>
                  <a:srgbClr val="000000"/>
                </a:solidFill>
                <a:latin typeface="微软雅黑" pitchFamily="34" charset="0"/>
                <a:ea typeface="微软雅黑" pitchFamily="34" charset="-122"/>
                <a:cs typeface="微软雅黑" pitchFamily="34" charset="-120"/>
              </a:rPr>
              <a:t>，这意味着清洁能源在能源体系中的地位愈发重要</a:t>
            </a:r>
            <a:r>
              <a:rPr lang="en-US" altLang="zh-CN" sz="2000" b="0" i="0">
                <a:solidFill>
                  <a:srgbClr val="000000"/>
                </a:solidFill>
                <a:latin typeface="微软雅黑" pitchFamily="34" charset="0"/>
                <a:ea typeface="微软雅黑" pitchFamily="34" charset="-122"/>
                <a:cs typeface="微软雅黑" pitchFamily="34" charset="-120"/>
              </a:rPr>
              <a:t>，对其有效利用和存储的需求也随之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a:t>
            </a:r>
            <a:r>
              <a:rPr lang="en-US" altLang="zh-CN" sz="2000" b="0" i="0" dirty="0">
                <a:solidFill>
                  <a:srgbClr val="000000"/>
                </a:solidFill>
                <a:latin typeface="微软雅黑" pitchFamily="34" charset="0"/>
                <a:ea typeface="微软雅黑" pitchFamily="34" charset="-122"/>
                <a:cs typeface="微软雅黑" pitchFamily="34" charset="-120"/>
              </a:rPr>
              <a:t>。我国清洁能源的分布存在地域不均衡性，如风能、太阳能集中在西部地区</a:t>
            </a:r>
            <a:r>
              <a:rPr lang="en-US" altLang="zh-CN" sz="2000" b="0" i="0">
                <a:solidFill>
                  <a:srgbClr val="000000"/>
                </a:solidFill>
                <a:latin typeface="微软雅黑" pitchFamily="34" charset="0"/>
                <a:ea typeface="微软雅黑" pitchFamily="34" charset="-122"/>
                <a:cs typeface="微软雅黑" pitchFamily="34" charset="-120"/>
              </a:rPr>
              <a:t>，而能源消费的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市场主要在东部地区</a:t>
            </a:r>
            <a:r>
              <a:rPr lang="en-US" altLang="zh-CN" sz="2000" b="0" i="0" dirty="0">
                <a:solidFill>
                  <a:srgbClr val="000000"/>
                </a:solidFill>
                <a:latin typeface="微软雅黑" pitchFamily="34" charset="0"/>
                <a:ea typeface="微软雅黑" pitchFamily="34" charset="-122"/>
                <a:cs typeface="微软雅黑" pitchFamily="34" charset="-120"/>
              </a:rPr>
              <a:t>，这种空间差异导致能源输送存在困难，需要有储能环节来缓解</a:t>
            </a:r>
            <a:r>
              <a:rPr lang="en-US" altLang="zh-CN" sz="2000" b="0" i="0">
                <a:solidFill>
                  <a:srgbClr val="000000"/>
                </a:solidFill>
                <a:latin typeface="微软雅黑" pitchFamily="34" charset="0"/>
                <a:ea typeface="微软雅黑" pitchFamily="34" charset="-122"/>
                <a:cs typeface="微软雅黑" pitchFamily="34" charset="-120"/>
              </a:rPr>
              <a:t>。风能和太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阳能具有间歇性和不稳定性</a:t>
            </a:r>
            <a:r>
              <a:rPr lang="en-US" altLang="zh-CN" sz="2000" b="0" i="0" dirty="0">
                <a:solidFill>
                  <a:srgbClr val="000000"/>
                </a:solidFill>
                <a:latin typeface="微软雅黑" pitchFamily="34" charset="0"/>
                <a:ea typeface="微软雅黑" pitchFamily="34" charset="-122"/>
                <a:cs typeface="微软雅黑" pitchFamily="34" charset="-120"/>
              </a:rPr>
              <a:t>，受天气等自然条件影响很大，不能持续稳定地供应能源</a:t>
            </a:r>
            <a:r>
              <a:rPr lang="en-US" altLang="zh-CN" sz="2000" b="0" i="0">
                <a:solidFill>
                  <a:srgbClr val="000000"/>
                </a:solidFill>
                <a:latin typeface="微软雅黑" pitchFamily="34" charset="0"/>
                <a:ea typeface="微软雅黑" pitchFamily="34" charset="-122"/>
                <a:cs typeface="微软雅黑" pitchFamily="34" charset="-120"/>
              </a:rPr>
              <a:t>，发展深地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储能可以在清洁能源充足时储存起来</a:t>
            </a:r>
            <a:r>
              <a:rPr lang="en-US" altLang="zh-CN" sz="2000" b="0" i="0" dirty="0">
                <a:solidFill>
                  <a:srgbClr val="000000"/>
                </a:solidFill>
                <a:latin typeface="微软雅黑" pitchFamily="34" charset="0"/>
                <a:ea typeface="微软雅黑" pitchFamily="34" charset="-122"/>
                <a:cs typeface="微软雅黑" pitchFamily="34" charset="-120"/>
              </a:rPr>
              <a:t>，以备不时之需。</a:t>
            </a:r>
            <a:r>
              <a:rPr lang="en-US" altLang="zh-CN" sz="2000" b="1" i="0" dirty="0">
                <a:solidFill>
                  <a:srgbClr val="000000"/>
                </a:solidFill>
                <a:latin typeface="微软雅黑" pitchFamily="34" charset="0"/>
                <a:ea typeface="微软雅黑" pitchFamily="34" charset="-122"/>
                <a:cs typeface="微软雅黑"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O_5_BD.26_1#d62887a82?pid=84f6784c6&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（2）简述发展深地储能对我国国家安全的重要意义。（6分）</a:t>
            </a:r>
            <a:endParaRPr lang="en-US" altLang="zh-CN" sz="2000" dirty="0"/>
          </a:p>
        </p:txBody>
      </p:sp>
      <p:sp>
        <p:nvSpPr>
          <p:cNvPr id="3" name="QO_5_AN.27_1#d62887a82?vop=1&amp;pid=84f6784c6&amp;color=0,0,0&amp;vtp=1&amp;bbb=1&amp;hb=1"/>
          <p:cNvSpPr/>
          <p:nvPr/>
        </p:nvSpPr>
        <p:spPr>
          <a:xfrm>
            <a:off x="722376" y="1420368"/>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（发展深地储能有利于）保障能源稳定供给；提高清洁能源利用效率；</a:t>
            </a:r>
            <a:r>
              <a:rPr lang="en-US" altLang="zh-CN" sz="2000" b="1" i="0">
                <a:solidFill>
                  <a:srgbClr val="00B050"/>
                </a:solidFill>
                <a:latin typeface="微软雅黑" pitchFamily="34" charset="0"/>
                <a:ea typeface="微软雅黑" pitchFamily="34" charset="-122"/>
                <a:cs typeface="微软雅黑" pitchFamily="34" charset="-120"/>
              </a:rPr>
              <a:t>可以减少CO</a:t>
            </a:r>
            <a:r>
              <a:rPr lang="en-US" altLang="zh-CN" sz="2000" b="1" i="0">
                <a:solidFill>
                  <a:srgbClr val="00B050"/>
                </a:solidFill>
                <a:latin typeface="Times New Roman" pitchFamily="34" charset="0"/>
                <a:ea typeface="SimSun" pitchFamily="34" charset="-122"/>
                <a:cs typeface="Times New Roman" pitchFamily="34" charset="-120"/>
              </a:rPr>
              <a:t> </a:t>
            </a:r>
            <a:r>
              <a:rPr lang="en-US" altLang="zh-CN" sz="2000" b="1" i="0" baseline="-25000">
                <a:solidFill>
                  <a:srgbClr val="00B050"/>
                </a:solidFill>
                <a:latin typeface="Times New Roman" pitchFamily="34" charset="0"/>
                <a:ea typeface="微软雅黑" pitchFamily="34" charset="-122"/>
                <a:cs typeface="Times New Roman" pitchFamily="34" charset="-120"/>
              </a:rPr>
              <a:t>2</a:t>
            </a:r>
            <a:r>
              <a:rPr lang="en-US" altLang="zh-CN" sz="100" b="1" i="0" kern="0" spc="-99900">
                <a:solidFill>
                  <a:srgbClr val="FFFFFF"/>
                </a:solidFill>
                <a:latin typeface="微软雅黑" pitchFamily="34" charset="0"/>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排</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放</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5_AS.28_1#d62887a82?vop=1&amp;pid=84f6784c6&amp;color=0,0,0&amp;vtp=1&amp;bbb=1&amp;hb=1"/>
          <p:cNvSpPr/>
          <p:nvPr/>
        </p:nvSpPr>
        <p:spPr>
          <a:xfrm>
            <a:off x="722376" y="238150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本题考查能源储备对国家安全的意义</a:t>
            </a:r>
            <a:r>
              <a:rPr lang="en-US" altLang="zh-CN" sz="2000" b="0" i="0">
                <a:solidFill>
                  <a:srgbClr val="000000"/>
                </a:solidFill>
                <a:latin typeface="微软雅黑" pitchFamily="34" charset="0"/>
                <a:ea typeface="微软雅黑" pitchFamily="34" charset="-122"/>
                <a:cs typeface="微软雅黑" pitchFamily="34" charset="-120"/>
              </a:rPr>
              <a:t>。发展深地储能可以缓解清洁能源不稳定对能源供应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带来的冲击</a:t>
            </a:r>
            <a:r>
              <a:rPr lang="en-US" altLang="zh-CN" sz="2000" b="0" i="0" dirty="0">
                <a:solidFill>
                  <a:srgbClr val="000000"/>
                </a:solidFill>
                <a:latin typeface="微软雅黑" pitchFamily="34" charset="0"/>
                <a:ea typeface="微软雅黑" pitchFamily="34" charset="-122"/>
                <a:cs typeface="微软雅黑" pitchFamily="34" charset="-120"/>
              </a:rPr>
              <a:t>，确保国家能源供应的连续性和稳定性，减少对外部能源的过度依赖</a:t>
            </a:r>
            <a:r>
              <a:rPr lang="en-US" altLang="zh-CN" sz="2000" b="0" i="0">
                <a:solidFill>
                  <a:srgbClr val="000000"/>
                </a:solidFill>
                <a:latin typeface="微软雅黑" pitchFamily="34" charset="0"/>
                <a:ea typeface="微软雅黑" pitchFamily="34" charset="-122"/>
                <a:cs typeface="微软雅黑" pitchFamily="34" charset="-120"/>
              </a:rPr>
              <a:t>，保障国家能源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安全</a:t>
            </a:r>
            <a:r>
              <a:rPr lang="en-US" altLang="zh-CN" sz="2000" b="0" i="0" dirty="0">
                <a:solidFill>
                  <a:srgbClr val="000000"/>
                </a:solidFill>
                <a:latin typeface="微软雅黑" pitchFamily="34" charset="0"/>
                <a:ea typeface="微软雅黑" pitchFamily="34" charset="-122"/>
                <a:cs typeface="微软雅黑" pitchFamily="34" charset="-120"/>
              </a:rPr>
              <a:t>；能使清洁能源更好地发挥作用，提高清洁能源利用效率，促进其大规模应用</a:t>
            </a:r>
            <a:r>
              <a:rPr lang="en-US" altLang="zh-CN" sz="2000" b="0" i="0">
                <a:solidFill>
                  <a:srgbClr val="000000"/>
                </a:solidFill>
                <a:latin typeface="微软雅黑" pitchFamily="34" charset="0"/>
                <a:ea typeface="微软雅黑" pitchFamily="34" charset="-122"/>
                <a:cs typeface="微软雅黑" pitchFamily="34" charset="-120"/>
              </a:rPr>
              <a:t>，推动能源结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构的优化</a:t>
            </a:r>
            <a:r>
              <a:rPr lang="en-US" altLang="zh-CN" sz="2000" b="0" i="0" dirty="0">
                <a:solidFill>
                  <a:srgbClr val="000000"/>
                </a:solidFill>
                <a:latin typeface="微软雅黑" pitchFamily="34" charset="0"/>
                <a:ea typeface="微软雅黑" pitchFamily="34" charset="-122"/>
                <a:cs typeface="微软雅黑" pitchFamily="34" charset="-120"/>
              </a:rPr>
              <a:t>，这对于国家的可持续发展和能源战略具有重要意义；</a:t>
            </a:r>
            <a:r>
              <a:rPr lang="en-US" altLang="zh-CN" sz="2000" b="0" i="0">
                <a:solidFill>
                  <a:srgbClr val="000000"/>
                </a:solidFill>
                <a:latin typeface="微软雅黑" pitchFamily="34" charset="0"/>
                <a:ea typeface="微软雅黑" pitchFamily="34" charset="-122"/>
                <a:cs typeface="微软雅黑" pitchFamily="34" charset="-120"/>
              </a:rPr>
              <a:t>可以减少CO</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排放，有助于应对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气候变化</a:t>
            </a:r>
            <a:r>
              <a:rPr lang="en-US" altLang="zh-CN" sz="2000" b="0" i="0" dirty="0">
                <a:solidFill>
                  <a:srgbClr val="000000"/>
                </a:solidFill>
                <a:latin typeface="微软雅黑" pitchFamily="34" charset="0"/>
                <a:ea typeface="微软雅黑" pitchFamily="34" charset="-122"/>
                <a:cs typeface="微软雅黑" pitchFamily="34" charset="-120"/>
              </a:rPr>
              <a:t>，减轻环境压力，维护生态安全，这也是国家安全的重要组成部分。</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O_5_BD.29_1#84690b8c0?pid=84f6784c6&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（3）评价我国利用枯竭油气藏、矿洞开展深地储能的条件。（6分）</a:t>
            </a:r>
            <a:endParaRPr lang="en-US" altLang="zh-CN" sz="2000" dirty="0"/>
          </a:p>
        </p:txBody>
      </p:sp>
      <p:sp>
        <p:nvSpPr>
          <p:cNvPr id="3" name="QO_5_AN.30_1#84690b8c0?vop=1&amp;pid=84f6784c6&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有利：我国枯竭油气藏、矿洞数量多，可供深地储能空间资源丰富；</a:t>
            </a:r>
            <a:r>
              <a:rPr lang="en-US" altLang="zh-CN" sz="2000" b="1" i="0">
                <a:solidFill>
                  <a:srgbClr val="00B050"/>
                </a:solidFill>
                <a:latin typeface="微软雅黑" pitchFamily="34" charset="0"/>
                <a:ea typeface="微软雅黑" pitchFamily="34" charset="-122"/>
                <a:cs typeface="微软雅黑" pitchFamily="34" charset="-120"/>
              </a:rPr>
              <a:t>我国能源需求量大，</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有广阔的深地储能市场</a:t>
            </a:r>
            <a:r>
              <a:rPr lang="en-US" altLang="zh-CN" sz="2000" b="1" i="0" dirty="0">
                <a:solidFill>
                  <a:srgbClr val="00B050"/>
                </a:solidFill>
                <a:latin typeface="微软雅黑" pitchFamily="34" charset="0"/>
                <a:ea typeface="微软雅黑" pitchFamily="34" charset="-122"/>
                <a:cs typeface="微软雅黑" pitchFamily="34" charset="-120"/>
              </a:rPr>
              <a:t>。不利：相较于发达国家，我国相关技术有待进一步突破。（6分）</a:t>
            </a:r>
            <a:endParaRPr lang="en-US" altLang="zh-CN" sz="2000" dirty="0"/>
          </a:p>
        </p:txBody>
      </p:sp>
      <p:sp>
        <p:nvSpPr>
          <p:cNvPr id="4" name="QO_5_AS.31_1#84690b8c0?vop=1&amp;pid=84f6784c6&amp;color=0,0,0&amp;vtp=1&amp;bbb=1&amp;hb=1"/>
          <p:cNvSpPr/>
          <p:nvPr/>
        </p:nvSpPr>
        <p:spPr>
          <a:xfrm>
            <a:off x="722376" y="241960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本题考查评价能源开发的条件。有利条件：我国枯竭油气藏、矿洞数量多</a:t>
            </a:r>
            <a:r>
              <a:rPr lang="en-US" altLang="zh-CN" sz="2000" b="0" i="0">
                <a:solidFill>
                  <a:srgbClr val="000000"/>
                </a:solidFill>
                <a:latin typeface="微软雅黑" pitchFamily="34" charset="0"/>
                <a:ea typeface="微软雅黑" pitchFamily="34" charset="-122"/>
                <a:cs typeface="微软雅黑" pitchFamily="34" charset="-120"/>
              </a:rPr>
              <a:t>，有大量潜在的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可用空间来实施深地储能</a:t>
            </a:r>
            <a:r>
              <a:rPr lang="en-US" altLang="zh-CN" sz="2000" b="0" i="0" dirty="0">
                <a:solidFill>
                  <a:srgbClr val="000000"/>
                </a:solidFill>
                <a:latin typeface="微软雅黑" pitchFamily="34" charset="0"/>
                <a:ea typeface="微软雅黑" pitchFamily="34" charset="-122"/>
                <a:cs typeface="微软雅黑" pitchFamily="34" charset="-120"/>
              </a:rPr>
              <a:t>，空间资源丰富；我国能源需求量大，</a:t>
            </a:r>
            <a:r>
              <a:rPr lang="en-US" altLang="zh-CN" sz="2000" b="0" i="0">
                <a:solidFill>
                  <a:srgbClr val="000000"/>
                </a:solidFill>
                <a:latin typeface="微软雅黑" pitchFamily="34" charset="0"/>
                <a:ea typeface="微软雅黑" pitchFamily="34" charset="-122"/>
                <a:cs typeface="微软雅黑" pitchFamily="34" charset="-120"/>
              </a:rPr>
              <a:t>为深地储能提供了广阔的市场，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被储存的能源有充足的需求和应用场景</a:t>
            </a:r>
            <a:r>
              <a:rPr lang="en-US" altLang="zh-CN" sz="2000" b="0" i="0" dirty="0">
                <a:solidFill>
                  <a:srgbClr val="000000"/>
                </a:solidFill>
                <a:latin typeface="微软雅黑" pitchFamily="34" charset="0"/>
                <a:ea typeface="微软雅黑" pitchFamily="34" charset="-122"/>
                <a:cs typeface="微软雅黑" pitchFamily="34" charset="-120"/>
              </a:rPr>
              <a:t>。不利条件：与发达国家相比</a:t>
            </a:r>
            <a:r>
              <a:rPr lang="en-US" altLang="zh-CN" sz="2000" b="0" i="0">
                <a:solidFill>
                  <a:srgbClr val="000000"/>
                </a:solidFill>
                <a:latin typeface="微软雅黑" pitchFamily="34" charset="0"/>
                <a:ea typeface="微软雅黑" pitchFamily="34" charset="-122"/>
                <a:cs typeface="微软雅黑" pitchFamily="34" charset="-120"/>
              </a:rPr>
              <a:t>，我国在这方面的技术起步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相对较晚</a:t>
            </a:r>
            <a:r>
              <a:rPr lang="en-US" altLang="zh-CN" sz="2000" b="0" i="0" dirty="0">
                <a:solidFill>
                  <a:srgbClr val="000000"/>
                </a:solidFill>
                <a:latin typeface="微软雅黑" pitchFamily="34" charset="0"/>
                <a:ea typeface="微软雅黑" pitchFamily="34" charset="-122"/>
                <a:cs typeface="微软雅黑" pitchFamily="34" charset="-120"/>
              </a:rPr>
              <a:t>，经验相对不足，在技术研发、工程实施等方面可能面临一些挑战</a:t>
            </a:r>
            <a:r>
              <a:rPr lang="en-US" altLang="zh-CN" sz="2000" b="0" i="0">
                <a:solidFill>
                  <a:srgbClr val="000000"/>
                </a:solidFill>
                <a:latin typeface="微软雅黑" pitchFamily="34" charset="0"/>
                <a:ea typeface="微软雅黑" pitchFamily="34" charset="-122"/>
                <a:cs typeface="微软雅黑" pitchFamily="34" charset="-120"/>
              </a:rPr>
              <a:t>，需要加大投入和研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发力度来突破技术瓶颈</a:t>
            </a:r>
            <a:r>
              <a:rPr lang="en-US" altLang="zh-CN" sz="2000" b="0" i="0" dirty="0">
                <a:solidFill>
                  <a:srgbClr val="000000"/>
                </a:solidFill>
                <a:latin typeface="微软雅黑" pitchFamily="34" charset="0"/>
                <a:ea typeface="微软雅黑" pitchFamily="34" charset="-122"/>
                <a:cs typeface="微软雅黑" pitchFamily="34" charset="-120"/>
              </a:rPr>
              <a:t>，以更好地利用这些资源进行深地储能。</a:t>
            </a:r>
            <a:r>
              <a:rPr lang="en-US" altLang="zh-CN" sz="2000" b="1" i="0" dirty="0">
                <a:solidFill>
                  <a:srgbClr val="000000"/>
                </a:solidFill>
                <a:latin typeface="微软雅黑" pitchFamily="34" charset="0"/>
                <a:ea typeface="微软雅黑" pitchFamily="34" charset="-122"/>
                <a:cs typeface="微软雅黑" pitchFamily="34" charset="-120"/>
              </a:rPr>
              <a:t>【区位评价类】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acfcad51b.fixed?pid=8c0a9de72&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acfcad51b.fixed?pid=8c0a9de72&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第四章综合训练</a:t>
            </a:r>
            <a:endParaRPr lang="en-US" altLang="zh-CN" sz="4400" dirty="0"/>
          </a:p>
        </p:txBody>
      </p:sp>
      <p:pic>
        <p:nvPicPr>
          <p:cNvPr id="4" name="C_3#acfcad51b.fixed?pid=8c0a9de72&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acfcad51b.fixed?pid=8c0a9de72&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4_BD.32_1#367c76b28?pid=acfcad51b&amp;color=0,0,0&amp;vtp=1&amp;bt=1&amp;bbb=1&amp;hb=1"/>
          <p:cNvSpPr/>
          <p:nvPr/>
        </p:nvSpPr>
        <p:spPr>
          <a:xfrm>
            <a:off x="722376" y="1005840"/>
            <a:ext cx="10753344" cy="2689225"/>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[辽宁锦州2025模拟测验]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阅读图文材料，完成下列要求。（18</a:t>
            </a:r>
            <a:r>
              <a:rPr lang="en-US" altLang="zh-CN" sz="2000" b="0" i="0">
                <a:solidFill>
                  <a:srgbClr val="000000"/>
                </a:solidFill>
                <a:latin typeface="微软雅黑" pitchFamily="34" charset="0"/>
                <a:ea typeface="微软雅黑" pitchFamily="34" charset="-122"/>
                <a:cs typeface="微软雅黑" pitchFamily="34" charset="-120"/>
              </a:rPr>
              <a:t>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尼日利亚地处西非东南部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是非洲最大的经济体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也是非洲最大的石油生产国和世界第六大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石油出口国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年日照时间超</a:t>
            </a:r>
            <a:r>
              <a:rPr lang="en-US" altLang="zh-CN" sz="2000" b="0" i="0" dirty="0">
                <a:solidFill>
                  <a:srgbClr val="000000"/>
                </a:solidFill>
                <a:latin typeface="微软雅黑" pitchFamily="34" charset="0"/>
                <a:ea typeface="微软雅黑" pitchFamily="34" charset="-122"/>
                <a:cs typeface="微软雅黑" pitchFamily="34" charset="-120"/>
              </a:rPr>
              <a:t>2000</a:t>
            </a:r>
            <a:r>
              <a:rPr lang="en-US" altLang="zh-CN" sz="2000" b="0" i="0" dirty="0">
                <a:solidFill>
                  <a:srgbClr val="000000"/>
                </a:solidFill>
                <a:latin typeface="微软雅黑" pitchFamily="34" charset="0"/>
                <a:ea typeface="楷体" pitchFamily="34" charset="-122"/>
                <a:cs typeface="微软雅黑" pitchFamily="34" charset="-120"/>
              </a:rPr>
              <a:t>小时</a:t>
            </a:r>
            <a:r>
              <a:rPr lang="en-US" altLang="zh-CN" sz="2000" b="0" i="0" dirty="0">
                <a:solidFill>
                  <a:srgbClr val="000000"/>
                </a:solidFill>
                <a:latin typeface="微软雅黑" pitchFamily="34" charset="0"/>
                <a:ea typeface="微软雅黑" pitchFamily="34" charset="-122"/>
                <a:cs typeface="微软雅黑"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尼日利亚与中国签署了一项绿色氢能合作协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该项目位于尼日利亚阿夸伊博姆州的自由贸易区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采用全球领先的光伏组件与新型技术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光伏制氢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化工转化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全产业链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项目规划年产</a:t>
            </a:r>
            <a:r>
              <a:rPr lang="en-US" altLang="zh-CN" sz="2000" b="0" i="0" dirty="0">
                <a:solidFill>
                  <a:srgbClr val="000000"/>
                </a:solidFill>
                <a:latin typeface="微软雅黑" pitchFamily="34" charset="0"/>
                <a:ea typeface="微软雅黑" pitchFamily="34" charset="-122"/>
                <a:cs typeface="微软雅黑" pitchFamily="34" charset="-120"/>
              </a:rPr>
              <a:t>120</a:t>
            </a:r>
            <a:r>
              <a:rPr lang="en-US" altLang="zh-CN" sz="2000" b="0" i="0" dirty="0">
                <a:solidFill>
                  <a:srgbClr val="000000"/>
                </a:solidFill>
                <a:latin typeface="微软雅黑" pitchFamily="34" charset="0"/>
                <a:ea typeface="楷体" pitchFamily="34" charset="-122"/>
                <a:cs typeface="微软雅黑" pitchFamily="34" charset="-120"/>
              </a:rPr>
              <a:t>万吨绿氢衍生物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重点转化为绿色甲醇</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出口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#1.1</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O_4_BD.32_2#367c76b28?pid=acfcad51b&amp;color=0,0,0&amp;mp=1&amp;vtp=1&amp;bt=1&amp;bbb=1"/>
          <p:cNvSpPr/>
          <p:nvPr/>
        </p:nvSpPr>
        <p:spPr>
          <a:xfrm>
            <a:off x="722376" y="1005840"/>
            <a:ext cx="10753344" cy="40005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下图示意尼日利亚及周边区域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#1.1</a:t>
            </a:r>
            <a:endParaRPr lang="en-US" altLang="zh-CN" sz="2000" dirty="0"/>
          </a:p>
        </p:txBody>
      </p:sp>
      <p:pic>
        <p:nvPicPr>
          <p:cNvPr id="3" name="QO_4_BD.32_3#367c76b28?pid=acfcad51b&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11880" y="1534668"/>
            <a:ext cx="4965192" cy="36118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5_BD.33_1#535dce44c?pid=367c76b2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（1）简述尼日利亚阿夸伊博姆州绿色氢能项目选址的合理性。（6分）</a:t>
            </a:r>
            <a:endParaRPr lang="en-US" altLang="zh-CN" sz="2000" dirty="0"/>
          </a:p>
        </p:txBody>
      </p:sp>
      <p:sp>
        <p:nvSpPr>
          <p:cNvPr id="3" name="QO_5_AN.34_1#535dce44c?vop=1&amp;pid=367c76b28&amp;color=0,0,0&amp;vtp=1&amp;bbb=1&amp;hb=1"/>
          <p:cNvSpPr/>
          <p:nvPr/>
        </p:nvSpPr>
        <p:spPr>
          <a:xfrm>
            <a:off x="722376" y="146900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阿夸伊博姆州邻近赤道地区，太阳辐射较充足，适合光伏发电制氢；靠近几内亚湾</a:t>
            </a:r>
            <a:r>
              <a:rPr lang="en-US" altLang="zh-CN" sz="2000" b="1" i="0">
                <a:solidFill>
                  <a:srgbClr val="00B050"/>
                </a:solidFill>
                <a:latin typeface="微软雅黑" pitchFamily="34" charset="0"/>
                <a:ea typeface="微软雅黑" pitchFamily="34" charset="-122"/>
                <a:cs typeface="微软雅黑" pitchFamily="34" charset="-120"/>
              </a:rPr>
              <a:t>，交通</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便利</a:t>
            </a:r>
            <a:r>
              <a:rPr lang="en-US" altLang="zh-CN" sz="2000" b="1" i="0" dirty="0">
                <a:solidFill>
                  <a:srgbClr val="00B050"/>
                </a:solidFill>
                <a:latin typeface="微软雅黑" pitchFamily="34" charset="0"/>
                <a:ea typeface="微软雅黑" pitchFamily="34" charset="-122"/>
                <a:cs typeface="微软雅黑" pitchFamily="34" charset="-120"/>
              </a:rPr>
              <a:t>；项目采用全球领先的光伏组件与新型技术，提高项目的技术水平和生产效率</a:t>
            </a:r>
            <a:r>
              <a:rPr lang="en-US" altLang="zh-CN" sz="2000" b="1" i="0">
                <a:solidFill>
                  <a:srgbClr val="00B050"/>
                </a:solidFill>
                <a:latin typeface="微软雅黑" pitchFamily="34" charset="0"/>
                <a:ea typeface="微软雅黑" pitchFamily="34" charset="-122"/>
                <a:cs typeface="微软雅黑" pitchFamily="34" charset="-120"/>
              </a:rPr>
              <a:t>；位于自由贸</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易区</a:t>
            </a:r>
            <a:r>
              <a:rPr lang="en-US" altLang="zh-CN" sz="2000" b="1" i="0" dirty="0">
                <a:solidFill>
                  <a:srgbClr val="00B050"/>
                </a:solidFill>
                <a:latin typeface="微软雅黑" pitchFamily="34" charset="0"/>
                <a:ea typeface="微软雅黑" pitchFamily="34" charset="-122"/>
                <a:cs typeface="微软雅黑" pitchFamily="34" charset="-120"/>
              </a:rPr>
              <a:t>，政策支持，投资环境优越等。（任答三点得6分）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5_AS.35_1#535dce44c?vop=1&amp;pid=367c76b28&amp;color=0,0,0&amp;mp=1&amp;vtp=1&amp;bt=1&amp;bbb=1&amp;hb=1"/>
          <p:cNvSpPr/>
          <p:nvPr/>
        </p:nvSpPr>
        <p:spPr>
          <a:xfrm>
            <a:off x="722376" y="100584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本题考查能源开发的区位条件。项目选址的合理性可以从资源、地理位置</a:t>
            </a:r>
            <a:r>
              <a:rPr lang="en-US" altLang="zh-CN" sz="2000" b="0" i="0">
                <a:solidFill>
                  <a:srgbClr val="000000"/>
                </a:solidFill>
                <a:latin typeface="微软雅黑" pitchFamily="34" charset="0"/>
                <a:ea typeface="微软雅黑" pitchFamily="34" charset="-122"/>
                <a:cs typeface="微软雅黑" pitchFamily="34" charset="-120"/>
              </a:rPr>
              <a:t>、政策支持和技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术合作等方面分析</a:t>
            </a:r>
            <a:r>
              <a:rPr lang="en-US" altLang="zh-CN" sz="2000" b="0" i="0" dirty="0">
                <a:solidFill>
                  <a:srgbClr val="000000"/>
                </a:solidFill>
                <a:latin typeface="微软雅黑" pitchFamily="34" charset="0"/>
                <a:ea typeface="微软雅黑" pitchFamily="34" charset="-122"/>
                <a:cs typeface="微软雅黑" pitchFamily="34" charset="-120"/>
              </a:rPr>
              <a:t>。据材料“年日照时间超2000小时”及图中纬度位置可知</a:t>
            </a:r>
            <a:r>
              <a:rPr lang="en-US" altLang="zh-CN" sz="2000" b="0" i="0">
                <a:solidFill>
                  <a:srgbClr val="000000"/>
                </a:solidFill>
                <a:latin typeface="微软雅黑" pitchFamily="34" charset="0"/>
                <a:ea typeface="微软雅黑" pitchFamily="34" charset="-122"/>
                <a:cs typeface="微软雅黑" pitchFamily="34" charset="-120"/>
              </a:rPr>
              <a:t>，尼日利亚阿夸伊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博姆州的太阳能资源丰富</a:t>
            </a:r>
            <a:r>
              <a:rPr lang="en-US" altLang="zh-CN" sz="2000" b="0" i="0" dirty="0">
                <a:solidFill>
                  <a:srgbClr val="000000"/>
                </a:solidFill>
                <a:latin typeface="微软雅黑" pitchFamily="34" charset="0"/>
                <a:ea typeface="微软雅黑" pitchFamily="34" charset="-122"/>
                <a:cs typeface="微软雅黑" pitchFamily="34" charset="-120"/>
              </a:rPr>
              <a:t>，适合发展光伏发电，为绿色氢能生产提供了充足的能源基础</a:t>
            </a:r>
            <a:r>
              <a:rPr lang="en-US" altLang="zh-CN" sz="2000" b="0" i="0">
                <a:solidFill>
                  <a:srgbClr val="000000"/>
                </a:solidFill>
                <a:latin typeface="微软雅黑" pitchFamily="34" charset="0"/>
                <a:ea typeface="微软雅黑" pitchFamily="34" charset="-122"/>
                <a:cs typeface="微软雅黑" pitchFamily="34" charset="-120"/>
              </a:rPr>
              <a:t>；读图可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，阿夸伊博姆州位于尼日利亚东南部，靠近大西洋，地理位置优越，对外交通便利</a:t>
            </a:r>
            <a:r>
              <a:rPr lang="en-US" altLang="zh-CN" sz="2000" b="0" i="0">
                <a:solidFill>
                  <a:srgbClr val="000000"/>
                </a:solidFill>
                <a:latin typeface="微软雅黑" pitchFamily="34" charset="0"/>
                <a:ea typeface="微软雅黑" pitchFamily="34" charset="-122"/>
                <a:cs typeface="微软雅黑" pitchFamily="34" charset="-120"/>
              </a:rPr>
              <a:t>，便于绿色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甲醇等的出口</a:t>
            </a:r>
            <a:r>
              <a:rPr lang="en-US" altLang="zh-CN" sz="2000" b="0" i="0" dirty="0">
                <a:solidFill>
                  <a:srgbClr val="000000"/>
                </a:solidFill>
                <a:latin typeface="微软雅黑" pitchFamily="34" charset="0"/>
                <a:ea typeface="微软雅黑" pitchFamily="34" charset="-122"/>
                <a:cs typeface="微软雅黑" pitchFamily="34" charset="-120"/>
              </a:rPr>
              <a:t>，运输成本低；由“采用全球领先的光伏组件与新型技术，构建‘光伏制氢</a:t>
            </a:r>
            <a:r>
              <a:rPr lang="en-US" altLang="zh-CN" sz="2000" b="0" i="0">
                <a:solidFill>
                  <a:srgbClr val="000000"/>
                </a:solidFill>
                <a:latin typeface="微软雅黑" pitchFamily="34" charset="0"/>
                <a:ea typeface="微软雅黑" pitchFamily="34" charset="-122"/>
                <a:cs typeface="微软雅黑" pitchFamily="34" charset="-120"/>
              </a:rPr>
              <a:t>+化工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转化</a:t>
            </a:r>
            <a:r>
              <a:rPr lang="en-US" altLang="zh-CN" sz="2000" b="0" i="0" dirty="0">
                <a:solidFill>
                  <a:srgbClr val="000000"/>
                </a:solidFill>
                <a:latin typeface="微软雅黑" pitchFamily="34" charset="0"/>
                <a:ea typeface="微软雅黑" pitchFamily="34" charset="-122"/>
                <a:cs typeface="微软雅黑" pitchFamily="34" charset="-120"/>
              </a:rPr>
              <a:t>’全产业链”可知，项目采用全球领先的光伏组件与新型技术</a:t>
            </a:r>
            <a:r>
              <a:rPr lang="en-US" altLang="zh-CN" sz="2000" b="0" i="0">
                <a:solidFill>
                  <a:srgbClr val="000000"/>
                </a:solidFill>
                <a:latin typeface="微软雅黑" pitchFamily="34" charset="0"/>
                <a:ea typeface="微软雅黑" pitchFamily="34" charset="-122"/>
                <a:cs typeface="微软雅黑" pitchFamily="34" charset="-120"/>
              </a:rPr>
              <a:t>，能够提高项目的技术水平和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生产效率等</a:t>
            </a:r>
            <a:r>
              <a:rPr lang="en-US" altLang="zh-CN" sz="2000" b="0" i="0" dirty="0">
                <a:solidFill>
                  <a:srgbClr val="000000"/>
                </a:solidFill>
                <a:latin typeface="微软雅黑" pitchFamily="34" charset="0"/>
                <a:ea typeface="微软雅黑" pitchFamily="34" charset="-122"/>
                <a:cs typeface="微软雅黑" pitchFamily="34" charset="-120"/>
              </a:rPr>
              <a:t>；由“该项目位于尼日利亚阿夸伊博姆州的自由贸易区”可知</a:t>
            </a:r>
            <a:r>
              <a:rPr lang="en-US" altLang="zh-CN" sz="2000" b="0" i="0">
                <a:solidFill>
                  <a:srgbClr val="000000"/>
                </a:solidFill>
                <a:latin typeface="微软雅黑" pitchFamily="34" charset="0"/>
                <a:ea typeface="微软雅黑" pitchFamily="34" charset="-122"/>
                <a:cs typeface="微软雅黑" pitchFamily="34" charset="-120"/>
              </a:rPr>
              <a:t>，该项目位于自由贸易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区</a:t>
            </a:r>
            <a:r>
              <a:rPr lang="en-US" altLang="zh-CN" sz="2000" b="0" i="0" dirty="0">
                <a:solidFill>
                  <a:srgbClr val="000000"/>
                </a:solidFill>
                <a:latin typeface="微软雅黑" pitchFamily="34" charset="0"/>
                <a:ea typeface="微软雅黑" pitchFamily="34" charset="-122"/>
                <a:cs typeface="微软雅黑" pitchFamily="34" charset="-120"/>
              </a:rPr>
              <a:t>，享有税收优惠、政策支持等便利条件，投资环境优越。</a:t>
            </a:r>
            <a:r>
              <a:rPr lang="en-US" altLang="zh-CN" sz="2000" b="1" i="0" dirty="0">
                <a:solidFill>
                  <a:srgbClr val="000000"/>
                </a:solidFill>
                <a:latin typeface="微软雅黑" pitchFamily="34" charset="0"/>
                <a:ea typeface="微软雅黑" pitchFamily="34" charset="-122"/>
                <a:cs typeface="微软雅黑" pitchFamily="34" charset="-120"/>
              </a:rPr>
              <a:t>【区位评价类】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5_BD.36_1#282a6c429?pid=367c76b2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（2）说明该项目对尼日利亚能源结构优化的积极作用。（6分）</a:t>
            </a:r>
            <a:endParaRPr lang="en-US" altLang="zh-CN" sz="2000" dirty="0"/>
          </a:p>
        </p:txBody>
      </p:sp>
      <p:sp>
        <p:nvSpPr>
          <p:cNvPr id="3" name="QO_5_AN.37_1#282a6c429?vop=1&amp;pid=367c76b28&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减轻对传统石油和天然气的依赖，减少温室气体排放；有助于能源结构多元化</a:t>
            </a:r>
            <a:r>
              <a:rPr lang="en-US" altLang="zh-CN" sz="2000" b="1" i="0">
                <a:solidFill>
                  <a:srgbClr val="00B050"/>
                </a:solidFill>
                <a:latin typeface="微软雅黑" pitchFamily="34" charset="0"/>
                <a:ea typeface="微软雅黑" pitchFamily="34" charset="-122"/>
                <a:cs typeface="微软雅黑" pitchFamily="34" charset="-120"/>
              </a:rPr>
              <a:t>；提高能源</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自给率</a:t>
            </a:r>
            <a:r>
              <a:rPr lang="en-US" altLang="zh-CN" sz="2000" b="1" i="0" dirty="0">
                <a:solidFill>
                  <a:srgbClr val="00B050"/>
                </a:solidFill>
                <a:latin typeface="微软雅黑" pitchFamily="34" charset="0"/>
                <a:ea typeface="微软雅黑" pitchFamily="34" charset="-122"/>
                <a:cs typeface="微软雅黑" pitchFamily="34" charset="-120"/>
              </a:rPr>
              <a:t>；提升能源技术水平，推动相关产业技术升级。（任答三点得6分）</a:t>
            </a:r>
            <a:endParaRPr lang="en-US" altLang="zh-CN" sz="2000" dirty="0"/>
          </a:p>
        </p:txBody>
      </p:sp>
      <p:sp>
        <p:nvSpPr>
          <p:cNvPr id="4" name="QO_5_AS.38_1#282a6c429?vop=1&amp;pid=367c76b28&amp;color=0,0,0&amp;vtp=1&amp;bbb=1&amp;hb=1"/>
          <p:cNvSpPr/>
          <p:nvPr/>
        </p:nvSpPr>
        <p:spPr>
          <a:xfrm>
            <a:off x="722376" y="241960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本题考查能源开发的意义。绿色氢能项目利用太阳能生产氢能</a:t>
            </a:r>
            <a:r>
              <a:rPr lang="en-US" altLang="zh-CN" sz="2000" b="0" i="0">
                <a:solidFill>
                  <a:srgbClr val="000000"/>
                </a:solidFill>
                <a:latin typeface="微软雅黑" pitchFamily="34" charset="0"/>
                <a:ea typeface="微软雅黑" pitchFamily="34" charset="-122"/>
                <a:cs typeface="微软雅黑" pitchFamily="34" charset="-120"/>
              </a:rPr>
              <a:t>，减少了对石油等化石能源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的依赖</a:t>
            </a:r>
            <a:r>
              <a:rPr lang="en-US" altLang="zh-CN" sz="2000" b="0" i="0" dirty="0">
                <a:solidFill>
                  <a:srgbClr val="000000"/>
                </a:solidFill>
                <a:latin typeface="微软雅黑" pitchFamily="34" charset="0"/>
                <a:ea typeface="微软雅黑" pitchFamily="34" charset="-122"/>
                <a:cs typeface="微软雅黑" pitchFamily="34" charset="-120"/>
              </a:rPr>
              <a:t>，有助于能源结构的多元化；项目采用光伏发电和绿色氢能技术</a:t>
            </a:r>
            <a:r>
              <a:rPr lang="en-US" altLang="zh-CN" sz="2000" b="0" i="0">
                <a:solidFill>
                  <a:srgbClr val="000000"/>
                </a:solidFill>
                <a:latin typeface="微软雅黑" pitchFamily="34" charset="0"/>
                <a:ea typeface="微软雅黑" pitchFamily="34" charset="-122"/>
                <a:cs typeface="微软雅黑" pitchFamily="34" charset="-120"/>
              </a:rPr>
              <a:t>，推动了尼日利亚清洁能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源的发展</a:t>
            </a:r>
            <a:r>
              <a:rPr lang="en-US" altLang="zh-CN" sz="2000" b="0" i="0" dirty="0">
                <a:solidFill>
                  <a:srgbClr val="000000"/>
                </a:solidFill>
                <a:latin typeface="微软雅黑" pitchFamily="34" charset="0"/>
                <a:ea typeface="微软雅黑" pitchFamily="34" charset="-122"/>
                <a:cs typeface="微软雅黑" pitchFamily="34" charset="-120"/>
              </a:rPr>
              <a:t>，减少了温室气体排放，有利于环境保护；提升了能源技术水平</a:t>
            </a:r>
            <a:r>
              <a:rPr lang="en-US" altLang="zh-CN" sz="2000" b="0" i="0">
                <a:solidFill>
                  <a:srgbClr val="000000"/>
                </a:solidFill>
                <a:latin typeface="微软雅黑" pitchFamily="34" charset="0"/>
                <a:ea typeface="微软雅黑" pitchFamily="34" charset="-122"/>
                <a:cs typeface="微软雅黑" pitchFamily="34" charset="-120"/>
              </a:rPr>
              <a:t>，推动相关产业技术升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级</a:t>
            </a:r>
            <a:r>
              <a:rPr lang="en-US" altLang="zh-CN" sz="2000" b="0" i="0" dirty="0">
                <a:solidFill>
                  <a:srgbClr val="000000"/>
                </a:solidFill>
                <a:latin typeface="微软雅黑" pitchFamily="34" charset="0"/>
                <a:ea typeface="微软雅黑" pitchFamily="34" charset="-122"/>
                <a:cs typeface="微软雅黑" pitchFamily="34" charset="-120"/>
              </a:rPr>
              <a:t>；通过发展绿色氢能，尼日利亚能够提高能源自给率，减少能源进口，增强能源安全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【影响</a:t>
            </a:r>
          </a:p>
          <a:p>
            <a:pPr latinLnBrk="1">
              <a:lnSpc>
                <a:spcPts val="3500"/>
              </a:lnSpc>
            </a:pPr>
            <a:r>
              <a:rPr lang="en-US" altLang="zh-CN" sz="2000" b="1" i="0">
                <a:solidFill>
                  <a:srgbClr val="000000"/>
                </a:solidFill>
                <a:latin typeface="微软雅黑" pitchFamily="34" charset="0"/>
                <a:ea typeface="微软雅黑" pitchFamily="34" charset="-122"/>
                <a:cs typeface="微软雅黑" pitchFamily="34" charset="-120"/>
              </a:rPr>
              <a:t>意义类</a:t>
            </a:r>
            <a:r>
              <a:rPr lang="en-US" altLang="zh-CN" sz="2000" b="1"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5_BD.39_1#527097276?pid=367c76b2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（3）谈谈绿色氢能项目对中尼两国合作的启示。（6分）</a:t>
            </a:r>
            <a:endParaRPr lang="en-US" altLang="zh-CN" sz="2000" dirty="0"/>
          </a:p>
        </p:txBody>
      </p:sp>
      <p:sp>
        <p:nvSpPr>
          <p:cNvPr id="3" name="QO_5_AN.40_1#527097276?vop=1&amp;pid=367c76b28&amp;color=0,0,0&amp;vtp=1&amp;bbb=1&amp;hb=1"/>
          <p:cNvSpPr/>
          <p:nvPr/>
        </p:nvSpPr>
        <p:spPr>
          <a:xfrm>
            <a:off x="722376" y="1469009"/>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该项目采用全球领先的光伏组件与新型技术，</a:t>
            </a:r>
            <a:r>
              <a:rPr lang="en-US" altLang="zh-CN" sz="2000" b="1" i="0">
                <a:solidFill>
                  <a:srgbClr val="00B050"/>
                </a:solidFill>
                <a:latin typeface="微软雅黑" pitchFamily="34" charset="0"/>
                <a:ea typeface="微软雅黑" pitchFamily="34" charset="-122"/>
                <a:cs typeface="微软雅黑" pitchFamily="34" charset="-120"/>
              </a:rPr>
              <a:t>表明技术合作是推动两国合作的重要基础，</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未来可以进一步加强技术交流与合作</a:t>
            </a:r>
            <a:r>
              <a:rPr lang="en-US" altLang="zh-CN" sz="2000" b="1" i="0" dirty="0">
                <a:solidFill>
                  <a:srgbClr val="00B050"/>
                </a:solidFill>
                <a:latin typeface="微软雅黑" pitchFamily="34" charset="0"/>
                <a:ea typeface="微软雅黑" pitchFamily="34" charset="-122"/>
                <a:cs typeface="微软雅黑" pitchFamily="34" charset="-120"/>
              </a:rPr>
              <a:t>；该项目不仅有助于尼日利亚能源结构优化</a:t>
            </a:r>
            <a:r>
              <a:rPr lang="en-US" altLang="zh-CN" sz="2000" b="1" i="0">
                <a:solidFill>
                  <a:srgbClr val="00B050"/>
                </a:solidFill>
                <a:latin typeface="微软雅黑" pitchFamily="34" charset="0"/>
                <a:ea typeface="微软雅黑" pitchFamily="34" charset="-122"/>
                <a:cs typeface="微软雅黑" pitchFamily="34" charset="-120"/>
              </a:rPr>
              <a:t>，也为中国提供</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了绿色能源技术的应用机会和市场</a:t>
            </a:r>
            <a:r>
              <a:rPr lang="en-US" altLang="zh-CN" sz="2000" b="1" i="0" dirty="0">
                <a:solidFill>
                  <a:srgbClr val="00B050"/>
                </a:solidFill>
                <a:latin typeface="微软雅黑" pitchFamily="34" charset="0"/>
                <a:ea typeface="微软雅黑" pitchFamily="34" charset="-122"/>
                <a:cs typeface="微软雅黑" pitchFamily="34" charset="-120"/>
              </a:rPr>
              <a:t>，体现了互利共赢的合作模式</a:t>
            </a:r>
            <a:r>
              <a:rPr lang="en-US" altLang="zh-CN" sz="2000" b="1" i="0">
                <a:solidFill>
                  <a:srgbClr val="00B050"/>
                </a:solidFill>
                <a:latin typeface="微软雅黑" pitchFamily="34" charset="0"/>
                <a:ea typeface="微软雅黑" pitchFamily="34" charset="-122"/>
                <a:cs typeface="微软雅黑" pitchFamily="34" charset="-120"/>
              </a:rPr>
              <a:t>；中尼两国在推动绿色能源和可</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持续发展方面有共同的目标</a:t>
            </a:r>
            <a:r>
              <a:rPr lang="en-US" altLang="zh-CN" sz="2000" b="1" i="0" dirty="0">
                <a:solidFill>
                  <a:srgbClr val="00B050"/>
                </a:solidFill>
                <a:latin typeface="微软雅黑" pitchFamily="34" charset="0"/>
                <a:ea typeface="微软雅黑" pitchFamily="34" charset="-122"/>
                <a:cs typeface="微软雅黑" pitchFamily="34" charset="-120"/>
              </a:rPr>
              <a:t>，未来可以在更多绿色领域展开合作</a:t>
            </a:r>
            <a:r>
              <a:rPr lang="en-US" altLang="zh-CN" sz="2000" b="1" i="0">
                <a:solidFill>
                  <a:srgbClr val="00B050"/>
                </a:solidFill>
                <a:latin typeface="微软雅黑" pitchFamily="34" charset="0"/>
                <a:ea typeface="微软雅黑" pitchFamily="34" charset="-122"/>
                <a:cs typeface="微软雅黑" pitchFamily="34" charset="-120"/>
              </a:rPr>
              <a:t>；该项目的成功实施离不开政策</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支持和合作机制的保障</a:t>
            </a:r>
            <a:r>
              <a:rPr lang="en-US" altLang="zh-CN" sz="2000" b="1" i="0" dirty="0">
                <a:solidFill>
                  <a:srgbClr val="00B050"/>
                </a:solidFill>
                <a:latin typeface="微软雅黑" pitchFamily="34" charset="0"/>
                <a:ea typeface="微软雅黑" pitchFamily="34" charset="-122"/>
                <a:cs typeface="微软雅黑" pitchFamily="34" charset="-120"/>
              </a:rPr>
              <a:t>，未来两国可以进一步完善合作机制，</a:t>
            </a:r>
            <a:r>
              <a:rPr lang="en-US" altLang="zh-CN" sz="2000" b="1" i="0">
                <a:solidFill>
                  <a:srgbClr val="00B050"/>
                </a:solidFill>
                <a:latin typeface="微软雅黑" pitchFamily="34" charset="0"/>
                <a:ea typeface="微软雅黑" pitchFamily="34" charset="-122"/>
                <a:cs typeface="微软雅黑" pitchFamily="34" charset="-120"/>
              </a:rPr>
              <a:t>推动更多合作项目落地等。</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5_AS.41_1#527097276?vop=1&amp;pid=367c76b28&amp;color=0,0,0&amp;vtp=1&amp;bt=1&amp;bbb=1&amp;hb=1"/>
          <p:cNvSpPr/>
          <p:nvPr/>
        </p:nvSpPr>
        <p:spPr>
          <a:xfrm>
            <a:off x="722376" y="100584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本题考查国际合作的必要性。从技术合作、互利共赢</a:t>
            </a:r>
            <a:r>
              <a:rPr lang="en-US" altLang="zh-CN" sz="2000" b="0" i="0">
                <a:solidFill>
                  <a:srgbClr val="000000"/>
                </a:solidFill>
                <a:latin typeface="微软雅黑" pitchFamily="34" charset="0"/>
                <a:ea typeface="微软雅黑" pitchFamily="34" charset="-122"/>
                <a:cs typeface="微软雅黑" pitchFamily="34" charset="-120"/>
              </a:rPr>
              <a:t>、绿色发展和政策支持等方面分析绿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色氢能项目对中尼两国合作的启示</a:t>
            </a:r>
            <a:r>
              <a:rPr lang="en-US" altLang="zh-CN" sz="2000" b="0" i="0" dirty="0">
                <a:solidFill>
                  <a:srgbClr val="000000"/>
                </a:solidFill>
                <a:latin typeface="微软雅黑" pitchFamily="34" charset="0"/>
                <a:ea typeface="微软雅黑" pitchFamily="34" charset="-122"/>
                <a:cs typeface="微软雅黑" pitchFamily="34" charset="-120"/>
              </a:rPr>
              <a:t>。技术合作是推动两国合作的基础</a:t>
            </a:r>
            <a:r>
              <a:rPr lang="en-US" altLang="zh-CN" sz="2000" b="0" i="0">
                <a:solidFill>
                  <a:srgbClr val="000000"/>
                </a:solidFill>
                <a:latin typeface="微软雅黑" pitchFamily="34" charset="0"/>
                <a:ea typeface="微软雅黑" pitchFamily="34" charset="-122"/>
                <a:cs typeface="微软雅黑" pitchFamily="34" charset="-120"/>
              </a:rPr>
              <a:t>，该项目采用全球领先的光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伏组件与新型技术</a:t>
            </a:r>
            <a:r>
              <a:rPr lang="en-US" altLang="zh-CN" sz="2000" b="0" i="0" dirty="0">
                <a:solidFill>
                  <a:srgbClr val="000000"/>
                </a:solidFill>
                <a:latin typeface="微软雅黑" pitchFamily="34" charset="0"/>
                <a:ea typeface="微软雅黑" pitchFamily="34" charset="-122"/>
                <a:cs typeface="微软雅黑" pitchFamily="34" charset="-120"/>
              </a:rPr>
              <a:t>，构建“光伏制氢+化工转化</a:t>
            </a:r>
            <a:r>
              <a:rPr lang="en-US" altLang="zh-CN" sz="2000" b="0" i="0">
                <a:solidFill>
                  <a:srgbClr val="000000"/>
                </a:solidFill>
                <a:latin typeface="微软雅黑" pitchFamily="34" charset="0"/>
                <a:ea typeface="微软雅黑" pitchFamily="34" charset="-122"/>
                <a:cs typeface="微软雅黑" pitchFamily="34" charset="-120"/>
              </a:rPr>
              <a:t>”全产业链表明技术合作是推动两国合作的重要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基础</a:t>
            </a:r>
            <a:r>
              <a:rPr lang="en-US" altLang="zh-CN" sz="2000" b="0" i="0" dirty="0">
                <a:solidFill>
                  <a:srgbClr val="000000"/>
                </a:solidFill>
                <a:latin typeface="微软雅黑" pitchFamily="34" charset="0"/>
                <a:ea typeface="微软雅黑" pitchFamily="34" charset="-122"/>
                <a:cs typeface="微软雅黑" pitchFamily="34" charset="-120"/>
              </a:rPr>
              <a:t>，未来可以进一步加强技术交流与合作，推动双方共同发展；由“项目规划年产</a:t>
            </a:r>
            <a:r>
              <a:rPr lang="en-US" altLang="zh-CN" sz="2000" b="0" i="0">
                <a:solidFill>
                  <a:srgbClr val="000000"/>
                </a:solidFill>
                <a:latin typeface="微软雅黑" pitchFamily="34" charset="0"/>
                <a:ea typeface="微软雅黑" pitchFamily="34" charset="-122"/>
                <a:cs typeface="微软雅黑" pitchFamily="34" charset="-120"/>
              </a:rPr>
              <a:t>120万吨绿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氢衍生物</a:t>
            </a:r>
            <a:r>
              <a:rPr lang="en-US" altLang="zh-CN" sz="2000" b="0" i="0" dirty="0">
                <a:solidFill>
                  <a:srgbClr val="000000"/>
                </a:solidFill>
                <a:latin typeface="微软雅黑" pitchFamily="34" charset="0"/>
                <a:ea typeface="微软雅黑" pitchFamily="34" charset="-122"/>
                <a:cs typeface="微软雅黑" pitchFamily="34" charset="-120"/>
              </a:rPr>
              <a:t>”可知，该项目不仅有助于尼日利亚能源结构优化</a:t>
            </a:r>
            <a:r>
              <a:rPr lang="en-US" altLang="zh-CN" sz="2000" b="0" i="0">
                <a:solidFill>
                  <a:srgbClr val="000000"/>
                </a:solidFill>
                <a:latin typeface="微软雅黑" pitchFamily="34" charset="0"/>
                <a:ea typeface="微软雅黑" pitchFamily="34" charset="-122"/>
                <a:cs typeface="微软雅黑" pitchFamily="34" charset="-120"/>
              </a:rPr>
              <a:t>，也为中国提供了绿色能源技术的应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用机会和市场</a:t>
            </a:r>
            <a:r>
              <a:rPr lang="en-US" altLang="zh-CN" sz="2000" b="0" i="0" dirty="0">
                <a:solidFill>
                  <a:srgbClr val="000000"/>
                </a:solidFill>
                <a:latin typeface="微软雅黑" pitchFamily="34" charset="0"/>
                <a:ea typeface="微软雅黑" pitchFamily="34" charset="-122"/>
                <a:cs typeface="微软雅黑" pitchFamily="34" charset="-120"/>
              </a:rPr>
              <a:t>，体现了互利共赢的合作模式；绿色氢能项目符合全球绿色发展的趋势</a:t>
            </a:r>
            <a:r>
              <a:rPr lang="en-US" altLang="zh-CN" sz="2000" b="0" i="0">
                <a:solidFill>
                  <a:srgbClr val="000000"/>
                </a:solidFill>
                <a:latin typeface="微软雅黑" pitchFamily="34" charset="0"/>
                <a:ea typeface="微软雅黑" pitchFamily="34" charset="-122"/>
                <a:cs typeface="微软雅黑" pitchFamily="34" charset="-120"/>
              </a:rPr>
              <a:t>，表明中尼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两国在推动绿色能源和可持续发展方面有共同的目标</a:t>
            </a:r>
            <a:r>
              <a:rPr lang="en-US" altLang="zh-CN" sz="2000" b="0" i="0" dirty="0">
                <a:solidFill>
                  <a:srgbClr val="000000"/>
                </a:solidFill>
                <a:latin typeface="微软雅黑" pitchFamily="34" charset="0"/>
                <a:ea typeface="微软雅黑" pitchFamily="34" charset="-122"/>
                <a:cs typeface="微软雅黑" pitchFamily="34" charset="-120"/>
              </a:rPr>
              <a:t>，未来可以在更多绿色领域展开合作</a:t>
            </a:r>
            <a:r>
              <a:rPr lang="en-US" altLang="zh-CN" sz="2000" b="0" i="0">
                <a:solidFill>
                  <a:srgbClr val="000000"/>
                </a:solidFill>
                <a:latin typeface="微软雅黑" pitchFamily="34" charset="0"/>
                <a:ea typeface="微软雅黑" pitchFamily="34" charset="-122"/>
                <a:cs typeface="微软雅黑" pitchFamily="34" charset="-120"/>
              </a:rPr>
              <a:t>；项目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的成功实施离不开政策支持和合作机制的保障</a:t>
            </a:r>
            <a:r>
              <a:rPr lang="en-US" altLang="zh-CN" sz="2000" b="0" i="0" dirty="0">
                <a:solidFill>
                  <a:srgbClr val="000000"/>
                </a:solidFill>
                <a:latin typeface="微软雅黑" pitchFamily="34" charset="0"/>
                <a:ea typeface="微软雅黑" pitchFamily="34" charset="-122"/>
                <a:cs typeface="微软雅黑" pitchFamily="34" charset="-120"/>
              </a:rPr>
              <a:t>，未来两国可以进一步完善合作机制</a:t>
            </a:r>
            <a:r>
              <a:rPr lang="en-US" altLang="zh-CN" sz="2000" b="0" i="0">
                <a:solidFill>
                  <a:srgbClr val="000000"/>
                </a:solidFill>
                <a:latin typeface="微软雅黑" pitchFamily="34" charset="0"/>
                <a:ea typeface="微软雅黑" pitchFamily="34" charset="-122"/>
                <a:cs typeface="微软雅黑" pitchFamily="34" charset="-120"/>
              </a:rPr>
              <a:t>，推动更多合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作项目落地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【点评类】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a4dbfcf6d?pid=acfcad51b&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[安徽阜阳2025高二期中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抗生素是由微生物或高等动植物在生活过程中所产生的具有抗病原体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或其他活性的一类次级代谢产物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大量应用于人类和动物感染性疾病的治疗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并作为生长促进剂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加入饲料中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预防性使用抗生素是典型的滥用抗生素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环境中的抗生素主要来自生产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生活污水</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在水环境中大多相对稳定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不易降解</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2_1#501d4c1d4?pid=a4dbfcf6d&amp;color=0,0,0&amp;vtp=1&amp;bbb=1"/>
          <p:cNvSpPr/>
          <p:nvPr/>
        </p:nvSpPr>
        <p:spPr>
          <a:xfrm>
            <a:off x="722376" y="28174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我国南方地区河流抗生素污染程度低于北方地区的原因是(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_1#501d4c1d4.bracket?pid=a4dbfcf6d&amp;color=0,0,0&amp;vpa=1&amp;vtp=1"/>
          <p:cNvSpPr/>
          <p:nvPr/>
        </p:nvSpPr>
        <p:spPr>
          <a:xfrm>
            <a:off x="7470839" y="281749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2_2#501d4c1d4.choices?pid=a4dbfcf6d&amp;color=0,0,0&amp;vtp=1&amp;bbb=1"/>
          <p:cNvSpPr/>
          <p:nvPr/>
        </p:nvSpPr>
        <p:spPr>
          <a:xfrm>
            <a:off x="722376" y="328028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.南方地区抗生素使用数量少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.南方地区湖泊面积大</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C.南方地区传播媒介是生物链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.南方地区河流水量大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4_1#501d4c1d4?vop=1&amp;pid=a4dbfcf6d&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本题考查环境问题特征。根据材料可知，环境中的抗生素主要来自生产、生活污水</a:t>
            </a:r>
            <a:r>
              <a:rPr lang="en-US" altLang="zh-CN" sz="2000" b="0" i="0">
                <a:solidFill>
                  <a:srgbClr val="000000"/>
                </a:solidFill>
                <a:latin typeface="微软雅黑" pitchFamily="34" charset="0"/>
                <a:ea typeface="微软雅黑" pitchFamily="34" charset="-122"/>
                <a:cs typeface="微软雅黑" pitchFamily="34" charset="-120"/>
              </a:rPr>
              <a:t>，在水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环境中大多相对稳定</a:t>
            </a:r>
            <a:r>
              <a:rPr lang="en-US" altLang="zh-CN" sz="2000" b="0" i="0" dirty="0">
                <a:solidFill>
                  <a:srgbClr val="000000"/>
                </a:solidFill>
                <a:latin typeface="微软雅黑" pitchFamily="34" charset="0"/>
                <a:ea typeface="微软雅黑" pitchFamily="34" charset="-122"/>
                <a:cs typeface="微软雅黑" pitchFamily="34" charset="-120"/>
              </a:rPr>
              <a:t>，不易降解，与北方地区相比较，南方地区降水多，河流径流量大</a:t>
            </a:r>
            <a:r>
              <a:rPr lang="en-US" altLang="zh-CN" sz="2000" b="0" i="0">
                <a:solidFill>
                  <a:srgbClr val="000000"/>
                </a:solidFill>
                <a:latin typeface="微软雅黑" pitchFamily="34" charset="0"/>
                <a:ea typeface="微软雅黑" pitchFamily="34" charset="-122"/>
                <a:cs typeface="微软雅黑" pitchFamily="34" charset="-120"/>
              </a:rPr>
              <a:t>，可降低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河流中抗生素的浓度</a:t>
            </a:r>
            <a:r>
              <a:rPr lang="en-US" altLang="zh-CN" sz="2000" b="0" i="0" dirty="0">
                <a:solidFill>
                  <a:srgbClr val="000000"/>
                </a:solidFill>
                <a:latin typeface="微软雅黑" pitchFamily="34" charset="0"/>
                <a:ea typeface="微软雅黑" pitchFamily="34" charset="-122"/>
                <a:cs typeface="微软雅黑" pitchFamily="34" charset="-120"/>
              </a:rPr>
              <a:t>，从而污染程度低于北方地区，D正确；与北方地区比较</a:t>
            </a:r>
            <a:r>
              <a:rPr lang="en-US" altLang="zh-CN" sz="2000" b="0" i="0">
                <a:solidFill>
                  <a:srgbClr val="000000"/>
                </a:solidFill>
                <a:latin typeface="微软雅黑" pitchFamily="34" charset="0"/>
                <a:ea typeface="微软雅黑" pitchFamily="34" charset="-122"/>
                <a:cs typeface="微软雅黑" pitchFamily="34" charset="-120"/>
              </a:rPr>
              <a:t>，南方地区人们使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用抗生素的数量没有明显区别</a:t>
            </a:r>
            <a:r>
              <a:rPr lang="en-US" altLang="zh-CN" sz="2000" b="0" i="0" dirty="0">
                <a:solidFill>
                  <a:srgbClr val="000000"/>
                </a:solidFill>
                <a:latin typeface="微软雅黑" pitchFamily="34" charset="0"/>
                <a:ea typeface="微软雅黑" pitchFamily="34" charset="-122"/>
                <a:cs typeface="微软雅黑" pitchFamily="34" charset="-120"/>
              </a:rPr>
              <a:t>，A错误；南方地区湖泊面积大，对河流污染程度影响小，B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南方地区与北方地区相比</a:t>
            </a:r>
            <a:r>
              <a:rPr lang="en-US" altLang="zh-CN" sz="2000" b="0" i="0" dirty="0">
                <a:solidFill>
                  <a:srgbClr val="000000"/>
                </a:solidFill>
                <a:latin typeface="微软雅黑" pitchFamily="34" charset="0"/>
                <a:ea typeface="微软雅黑" pitchFamily="34" charset="-122"/>
                <a:cs typeface="微软雅黑" pitchFamily="34" charset="-120"/>
              </a:rPr>
              <a:t>，传播媒介没有明显差异，C错误。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5_1#5062f6a95?pid=a4dbfcf6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预防性使用抗生素(</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5062f6a95.bracket?pid=a4dbfcf6d&amp;color=0,0,0&amp;vpa=2&amp;vtp=1"/>
          <p:cNvSpPr/>
          <p:nvPr/>
        </p:nvSpPr>
        <p:spPr>
          <a:xfrm>
            <a:off x="316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_2#5062f6a95.choices?pid=a4dbfcf6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.对生态系统不会产生影响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.会威胁人类健康</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C.对人类生命安全没有危害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.会增加土壤肥力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7_1#5062f6a95?vop=1&amp;pid=a4dbfcf6d&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本题考查环境安全。根据材料，预防性使用抗生素是典型的滥用抗生素</a:t>
            </a:r>
            <a:r>
              <a:rPr lang="en-US" altLang="zh-CN" sz="2000" b="0" i="0">
                <a:solidFill>
                  <a:srgbClr val="000000"/>
                </a:solidFill>
                <a:latin typeface="微软雅黑" pitchFamily="34" charset="0"/>
                <a:ea typeface="微软雅黑" pitchFamily="34" charset="-122"/>
                <a:cs typeface="微软雅黑" pitchFamily="34" charset="-120"/>
              </a:rPr>
              <a:t>，抗生素在水环境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中大多相对稳定</a:t>
            </a:r>
            <a:r>
              <a:rPr lang="en-US" altLang="zh-CN" sz="2000" b="0" i="0" dirty="0">
                <a:solidFill>
                  <a:srgbClr val="000000"/>
                </a:solidFill>
                <a:latin typeface="微软雅黑" pitchFamily="34" charset="0"/>
                <a:ea typeface="微软雅黑" pitchFamily="34" charset="-122"/>
                <a:cs typeface="微软雅黑" pitchFamily="34" charset="-120"/>
              </a:rPr>
              <a:t>，不易降解，会导致生态环境破坏，A错误；</a:t>
            </a:r>
            <a:r>
              <a:rPr lang="en-US" altLang="zh-CN" sz="2000" b="0" i="0">
                <a:solidFill>
                  <a:srgbClr val="000000"/>
                </a:solidFill>
                <a:latin typeface="微软雅黑" pitchFamily="34" charset="0"/>
                <a:ea typeface="微软雅黑" pitchFamily="34" charset="-122"/>
                <a:cs typeface="微软雅黑" pitchFamily="34" charset="-120"/>
              </a:rPr>
              <a:t>滥用抗生素会导致耐药菌株出现，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可能威胁人类健康</a:t>
            </a:r>
            <a:r>
              <a:rPr lang="en-US" altLang="zh-CN" sz="2000" b="0" i="0" dirty="0">
                <a:solidFill>
                  <a:srgbClr val="000000"/>
                </a:solidFill>
                <a:latin typeface="微软雅黑" pitchFamily="34" charset="0"/>
                <a:ea typeface="微软雅黑" pitchFamily="34" charset="-122"/>
                <a:cs typeface="微软雅黑" pitchFamily="34" charset="-120"/>
              </a:rPr>
              <a:t>，B正确，C错误；抗生素残留可能抑制土壤微生物活动</a:t>
            </a:r>
            <a:r>
              <a:rPr lang="en-US" altLang="zh-CN" sz="2000" b="0" i="0">
                <a:solidFill>
                  <a:srgbClr val="000000"/>
                </a:solidFill>
                <a:latin typeface="微软雅黑" pitchFamily="34" charset="0"/>
                <a:ea typeface="微软雅黑" pitchFamily="34" charset="-122"/>
                <a:cs typeface="微软雅黑" pitchFamily="34" charset="-120"/>
              </a:rPr>
              <a:t>，反而会破坏土壤生态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环境</a:t>
            </a:r>
            <a:r>
              <a:rPr lang="en-US" altLang="zh-CN" sz="2000" b="0" i="0" dirty="0">
                <a:solidFill>
                  <a:srgbClr val="000000"/>
                </a:solidFill>
                <a:latin typeface="微软雅黑" pitchFamily="34" charset="0"/>
                <a:ea typeface="微软雅黑" pitchFamily="34" charset="-122"/>
                <a:cs typeface="微软雅黑" pitchFamily="34" charset="-120"/>
              </a:rPr>
              <a:t>，降低土壤肥力，D错误。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M_4_BD.8_1#afd3f4552?pid=acfcad51b&amp;color=0,0,0&amp;vtp=1&amp;bt=1&amp;bbb=1&amp;hb=1"/>
          <p:cNvSpPr/>
          <p:nvPr/>
        </p:nvSpPr>
        <p:spPr>
          <a:xfrm>
            <a:off x="722376" y="100584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[湖北襄阳2025高二月考]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印度尼西亚的巴厘岛北部沿岸附近海域曾拥有大量优良珊瑚礁群</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随着旅游业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养殖业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捕鱼业发展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以及受厄尔尼诺现象的影响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相关海域珊瑚及珊瑚礁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生物种类明显减少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数量降低</a:t>
            </a:r>
            <a:r>
              <a:rPr lang="en-US" altLang="zh-CN" sz="2000" b="0" i="0" dirty="0">
                <a:solidFill>
                  <a:srgbClr val="000000"/>
                </a:solidFill>
                <a:latin typeface="Times New Roman" pitchFamily="34" charset="0"/>
                <a:ea typeface="KaiTi" pitchFamily="34" charset="-122"/>
                <a:cs typeface="Times New Roman" pitchFamily="34" charset="-120"/>
              </a:rPr>
              <a:t>。2019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中国企业投资控股的印度尼西亚巴厘岛电厂联合印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度尼西亚环保机构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美丽绿色地球基金会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共同成立巴厘岛电厂珊瑚研究及恢复中心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对巴厘岛</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北部相关海域珊瑚进行跟踪分析和研究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探索保护珊瑚的方案</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9_1#a3290f0dd?pid=afd3f4552&amp;color=0,0,0&amp;vtp=1&amp;bt=1&amp;bbb=1">
            <a:extLst>
              <a:ext uri="{FF2B5EF4-FFF2-40B4-BE49-F238E27FC236}">
                <a16:creationId xmlns:a16="http://schemas.microsoft.com/office/drawing/2014/main" id="{23367193-D7CE-AA9D-209B-EE2C49E4CA8A}"/>
              </a:ext>
            </a:extLst>
          </p:cNvPr>
          <p:cNvSpPr/>
          <p:nvPr/>
        </p:nvSpPr>
        <p:spPr>
          <a:xfrm>
            <a:off x="722376" y="32746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3.巴厘岛电厂珊瑚研究及恢复中心的成立，</a:t>
            </a:r>
            <a:r>
              <a:rPr lang="en-US" altLang="zh-CN" sz="2000" b="0" i="0">
                <a:solidFill>
                  <a:srgbClr val="000000"/>
                </a:solidFill>
                <a:latin typeface="微软雅黑" pitchFamily="34" charset="0"/>
                <a:ea typeface="微软雅黑" pitchFamily="34" charset="-122"/>
                <a:cs typeface="微软雅黑" pitchFamily="34" charset="-120"/>
              </a:rPr>
              <a:t>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10_1#a3290f0dd.bracket?pid=afd3f4552&amp;color=0,0,0&amp;vpa=3&amp;vtp=1">
            <a:extLst>
              <a:ext uri="{FF2B5EF4-FFF2-40B4-BE49-F238E27FC236}">
                <a16:creationId xmlns:a16="http://schemas.microsoft.com/office/drawing/2014/main" id="{A564CD45-F294-68B5-E863-F4CDF3FA9C5C}"/>
              </a:ext>
            </a:extLst>
          </p:cNvPr>
          <p:cNvSpPr/>
          <p:nvPr/>
        </p:nvSpPr>
        <p:spPr>
          <a:xfrm>
            <a:off x="6467539" y="327469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9_2#a3290f0dd.choices?pid=afd3f4552&amp;color=0,0,0&amp;vtp=1&amp;bbb=1">
            <a:extLst>
              <a:ext uri="{FF2B5EF4-FFF2-40B4-BE49-F238E27FC236}">
                <a16:creationId xmlns:a16="http://schemas.microsoft.com/office/drawing/2014/main" id="{FB48B328-3249-F268-BD13-9BE0AD351E97}"/>
              </a:ext>
            </a:extLst>
          </p:cNvPr>
          <p:cNvSpPr/>
          <p:nvPr/>
        </p:nvSpPr>
        <p:spPr>
          <a:xfrm>
            <a:off x="722376" y="3735197"/>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.提高珊瑚覆盖率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B.丰富鱼类品种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C.提高森林覆盖率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.降低海水盐度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1_1#a3290f0dd?vop=1&amp;pid=afd3f4552&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本题考查环境治理的意义。根据材料“成立巴厘岛电厂珊瑚研究及恢复中心</a:t>
            </a:r>
            <a:r>
              <a:rPr lang="en-US" altLang="zh-CN" sz="2000" b="0" i="0">
                <a:solidFill>
                  <a:srgbClr val="000000"/>
                </a:solidFill>
                <a:latin typeface="微软雅黑" pitchFamily="34" charset="0"/>
                <a:ea typeface="微软雅黑" pitchFamily="34" charset="-122"/>
                <a:cs typeface="微软雅黑" pitchFamily="34" charset="-120"/>
              </a:rPr>
              <a:t>，对巴厘岛北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部相关海域珊瑚进行跟踪分析和研究</a:t>
            </a:r>
            <a:r>
              <a:rPr lang="en-US" altLang="zh-CN" sz="2000" b="0" i="0" dirty="0">
                <a:solidFill>
                  <a:srgbClr val="000000"/>
                </a:solidFill>
                <a:latin typeface="微软雅黑" pitchFamily="34" charset="0"/>
                <a:ea typeface="微软雅黑" pitchFamily="34" charset="-122"/>
                <a:cs typeface="微软雅黑" pitchFamily="34" charset="-120"/>
              </a:rPr>
              <a:t>，探索保护珊瑚的方案”可知</a:t>
            </a:r>
            <a:r>
              <a:rPr lang="en-US" altLang="zh-CN" sz="2000" b="0" i="0">
                <a:solidFill>
                  <a:srgbClr val="000000"/>
                </a:solidFill>
                <a:latin typeface="微软雅黑" pitchFamily="34" charset="0"/>
                <a:ea typeface="微软雅黑" pitchFamily="34" charset="-122"/>
                <a:cs typeface="微软雅黑" pitchFamily="34" charset="-120"/>
              </a:rPr>
              <a:t>，巴厘岛电厂珊瑚研究及恢复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中心的成立</a:t>
            </a:r>
            <a:r>
              <a:rPr lang="en-US" altLang="zh-CN" sz="2000" b="0" i="0" dirty="0">
                <a:solidFill>
                  <a:srgbClr val="000000"/>
                </a:solidFill>
                <a:latin typeface="微软雅黑" pitchFamily="34" charset="0"/>
                <a:ea typeface="微软雅黑" pitchFamily="34" charset="-122"/>
                <a:cs typeface="微软雅黑" pitchFamily="34" charset="-120"/>
              </a:rPr>
              <a:t>，有利于保护珊瑚，从而提高珊瑚覆盖率，A正确；对丰富鱼类品种影响不大，B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珊瑚位于海洋</a:t>
            </a:r>
            <a:r>
              <a:rPr lang="en-US" altLang="zh-CN" sz="2000" b="0" i="0" dirty="0">
                <a:solidFill>
                  <a:srgbClr val="000000"/>
                </a:solidFill>
                <a:latin typeface="微软雅黑" pitchFamily="34" charset="0"/>
                <a:ea typeface="微软雅黑" pitchFamily="34" charset="-122"/>
                <a:cs typeface="微软雅黑" pitchFamily="34" charset="-120"/>
              </a:rPr>
              <a:t>，对提高森林覆盖率没有影响，不能改变海水盐度，C、D错误。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1_2#a3290f0dd?vop=1&amp;pid=afd3f4552&amp;color=0,0,0&amp;mp=1&amp;vtp=1&amp;bt=1&amp;bbb=1&amp;hb=1"/>
          <p:cNvSpPr/>
          <p:nvPr/>
        </p:nvSpPr>
        <p:spPr>
          <a:xfrm>
            <a:off x="722376" y="100584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本题易错选B项，“丰富鱼类品种”是珊瑚恢复可能带来的间接效果</a:t>
            </a:r>
            <a:r>
              <a:rPr lang="en-US" altLang="zh-CN" sz="2000" b="0" i="0">
                <a:solidFill>
                  <a:srgbClr val="000000"/>
                </a:solidFill>
                <a:latin typeface="微软雅黑" pitchFamily="34" charset="0"/>
                <a:ea typeface="微软雅黑" pitchFamily="34" charset="-122"/>
                <a:cs typeface="微软雅黑" pitchFamily="34" charset="-120"/>
              </a:rPr>
              <a:t>，而非该中心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成立的直接作用</a:t>
            </a:r>
            <a:r>
              <a:rPr lang="en-US" altLang="zh-CN" sz="2000" b="0" i="0" dirty="0">
                <a:solidFill>
                  <a:srgbClr val="000000"/>
                </a:solidFill>
                <a:latin typeface="微软雅黑" pitchFamily="34" charset="0"/>
                <a:ea typeface="微软雅黑" pitchFamily="34" charset="-122"/>
                <a:cs typeface="微软雅黑" pitchFamily="34" charset="-120"/>
              </a:rPr>
              <a:t>。此题需要抓住“珊瑚研究及恢复中心”的核心定位</a:t>
            </a:r>
            <a:r>
              <a:rPr lang="en-US" altLang="zh-CN" sz="2000" b="0" i="0">
                <a:solidFill>
                  <a:srgbClr val="000000"/>
                </a:solidFill>
                <a:latin typeface="微软雅黑" pitchFamily="34" charset="0"/>
                <a:ea typeface="微软雅黑" pitchFamily="34" charset="-122"/>
                <a:cs typeface="微软雅黑" pitchFamily="34" charset="-120"/>
              </a:rPr>
              <a:t>——直接针对珊瑚开展研究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与恢复工作进行分析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1112</Words>
  <Application>Microsoft Office PowerPoint</Application>
  <PresentationFormat>宽屏</PresentationFormat>
  <Paragraphs>175</Paragraphs>
  <Slides>27</Slides>
  <Notes>27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27</vt:i4>
      </vt:variant>
    </vt:vector>
  </HeadingPairs>
  <TitlesOfParts>
    <vt:vector size="35"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2025-10-22T05:19:33Z</dcterms:created>
  <dcterms:modified xsi:type="dcterms:W3CDTF">2025-10-22T05:27:54Z</dcterms:modified>
  <cp:category/>
  <cp:contentStatus/>
</cp:coreProperties>
</file>