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12192000"/>
  <p:custDataLst>
    <p:tags r:id="rId23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78f24648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第四章高考强化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f09eedfd26d1ad71e6879b#tid=68f760b07a4d3800093b1aa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348472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地理  选择性必修3  资源、环境与国家安全  RJ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2#0d4fd4b55?vop=1&amp;pid=fb8f66b61&amp;color=0,0,0&amp;mp=1&amp;vtp=1&amp;bt=1&amp;bbb=1&amp;hb=1"/>
          <p:cNvSpPr/>
          <p:nvPr/>
        </p:nvSpPr>
        <p:spPr>
          <a:xfrm>
            <a:off x="722376" y="100584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【关键点拨】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解答本题的关键是理解战略性矿产资源的概念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。战略性矿产资源是指对国家的经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、国防和战略性新兴产业发展至关重要的矿产资源。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6fffa609f?pid=fb8f66b61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位于该企业钨全产业链下游的是(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6fffa609f.bracket?pid=fb8f66b61&amp;color=0,0,0&amp;vpa=4&amp;vtp=1"/>
          <p:cNvSpPr/>
          <p:nvPr/>
        </p:nvSpPr>
        <p:spPr>
          <a:xfrm>
            <a:off x="4689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2_2#6fffa609f.choices?pid=fb8f66b61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.钨制品的回收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B.钨矿石的贸易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C.钨矿勘探采掘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.钨矿冶炼加工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6fffa609f?vop=1&amp;pid=fb8f66b61&amp;color=0,0,0&amp;vtp=1&amp;bt=1&amp;bbb=1"/>
          <p:cNvSpPr/>
          <p:nvPr/>
        </p:nvSpPr>
        <p:spPr>
          <a:xfrm>
            <a:off x="722376" y="100584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本题考查产业链环节的划分。具体分析如下。</a:t>
            </a:r>
            <a:endParaRPr lang="en-US" altLang="zh-CN" sz="2200" dirty="0"/>
          </a:p>
        </p:txBody>
      </p:sp>
      <p:pic>
        <p:nvPicPr>
          <p:cNvPr id="3" name="QC_5_AS.14_2#6fffa609f?vop=1&amp;pid=fb8f66b6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8768" y="1579753"/>
            <a:ext cx="4480560" cy="353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5_1#f4866ab29?pid=78bacf459&amp;color=0,0,0&amp;vtp=1&amp;bt=1&amp;bbb=1&amp;hb=1"/>
          <p:cNvSpPr/>
          <p:nvPr/>
        </p:nvSpPr>
        <p:spPr>
          <a:xfrm>
            <a:off x="722376" y="100584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[北京2025·16（2）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（4分）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某校学生赴易水流域进行野外实习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为易水流域局部示意图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为旱情监测系统的相关模块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。读图，回答下列问题。</a:t>
            </a:r>
            <a:endParaRPr lang="en-US" altLang="zh-CN" sz="2000" dirty="0"/>
          </a:p>
        </p:txBody>
      </p:sp>
      <p:pic>
        <p:nvPicPr>
          <p:cNvPr id="3" name="QO_4_BD.15_3#f4866ab29?iti=3&amp;htil=1&amp;pid=78bacf45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2416" y="1985518"/>
            <a:ext cx="4736592" cy="318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15_4#f4866ab29?iti=4&amp;htil=1&amp;pid=78bacf45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47104" y="2104390"/>
            <a:ext cx="4480560" cy="305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15_5#f4866ab29?iti=3&amp;htil=1&amp;pid=78bacf459&amp;color=0,0,0&amp;vtp=1"/>
          <p:cNvSpPr/>
          <p:nvPr/>
        </p:nvSpPr>
        <p:spPr>
          <a:xfrm>
            <a:off x="3312287" y="5294630"/>
            <a:ext cx="1968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O_4_BD.15_6#f4866ab29?iti=4&amp;htil=1&amp;pid=78bacf459&amp;color=0,0,0&amp;vtp=1"/>
          <p:cNvSpPr/>
          <p:nvPr/>
        </p:nvSpPr>
        <p:spPr>
          <a:xfrm>
            <a:off x="8677847" y="5285486"/>
            <a:ext cx="219075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5_7#f4866ab29?pid=78bacf459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任务</a:t>
            </a:r>
            <a:r>
              <a:rPr lang="en-US" altLang="zh-CN" sz="2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调研资源利用状况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微软雅黑" panose="020B0503020204020204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同学们前往大龙华乡新型建材集中区调研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该区是易县打造的京津冀绿色建材产业基地之一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利用本地丰富的石灰岩资源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高温煅烧水泥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生产水泥制品等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列举当地发展绿色水泥产业应采取的主要措施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O_4_AN.16_1#f4866ab29?vop=1&amp;pid=78bacf459&amp;color=0,0,0&amp;vtp=1&amp;bbb=1&amp;hb=1"/>
          <p:cNvSpPr/>
          <p:nvPr/>
        </p:nvSpPr>
        <p:spPr>
          <a:xfrm>
            <a:off x="722376" y="2840609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推广低碳煅烧技术，降低能耗与碳排放；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石灰岩资源精细化开发与固体废物资源化利用，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提升资源综合利用率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；配套安装高效除尘及废气处理装置，严控粉尘等污染物排放；构建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“废水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循环利用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+余热回收”体系。（任答两点得4分）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17_1#f4866ab29?vop=1&amp;pid=78bacf459&amp;color=0,0,0&amp;vtp=1&amp;bt=1&amp;bbb=1&amp;hb=1"/>
          <p:cNvSpPr/>
          <p:nvPr/>
        </p:nvSpPr>
        <p:spPr>
          <a:xfrm>
            <a:off x="722376" y="1005840"/>
            <a:ext cx="10753344" cy="3612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本题考查工业可持续发展。绿色产业的核心是环保、高效、可持续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。高温煅烧水泥会消耗大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量能源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，同时排放大量的温室气体，因此可推广节能减排技术，减少煤炭等能源消耗与碳排放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；由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材料可知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，该地有丰富的石灰岩资源，因此该地应绿色开采石灰岩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，同时提高生产过程中石灰岩资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源的利用率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，并协同处置工业固体废物，将其转化为新型建材原料，开发新型绿色建材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，体现资源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综合利用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，降低产业对自然原料的依赖；水泥生产易产生粉尘等污染物，安装除尘、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废气处理设备，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能拦截生产中产生的粉尘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，净化废气，避免大气污染，保障产业发展与生态保护并行；构建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“废水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循环利用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+余热回收”体系，将水泥生产过程中的废水经处理后再次投入生产，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减少水资源浪费，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余热回收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，可用于预热原料、供暖，实现工业生产废弃物资源化，实现资源高效循环。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8bacf459.fixed?pid=78f24648a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78bacf459.fixed?pid=78f24648a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第四章高考强化</a:t>
            </a:r>
            <a:endParaRPr lang="en-US" altLang="zh-CN" sz="4400" dirty="0"/>
          </a:p>
        </p:txBody>
      </p:sp>
      <p:pic>
        <p:nvPicPr>
          <p:cNvPr id="4" name="C_3#78bacf459.fixed?pid=78f24648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8bacf459.fixed?pid=78f24648a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599323dcf?pid=78bacf459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[陕晋宁青2025·4</a:t>
            </a:r>
            <a:r>
              <a:rPr lang="zh-CN" altLang="en-US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～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5]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硅材料是半导体产业的关键原料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近年来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我国硅材料产业在国际分工中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的地位日益提升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下图示意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2001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2019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年不同地区间硅材料主要贸易网络结构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节点大小反映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地区在贸易分工中的地位高低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线条粗细反映地区间贸易联系强弱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）。据此完成下面小题。</a:t>
            </a:r>
            <a:endParaRPr lang="en-US" altLang="zh-CN" sz="2000" dirty="0"/>
          </a:p>
        </p:txBody>
      </p:sp>
      <p:pic>
        <p:nvPicPr>
          <p:cNvPr id="3" name="QM_4_BD.1_3#599323dcf?iti=1&amp;htil=1&amp;pid=78bacf45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84832" y="2440686"/>
            <a:ext cx="2642616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M_4_BD.1_4#599323dcf?iti=2&amp;htil=1&amp;pid=78bacf45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34072" y="2440686"/>
            <a:ext cx="2706624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4_BD.1_5#599323dcf?iti=1&amp;htil=1&amp;pid=78bacf459&amp;color=0,0,0&amp;vtp=1&amp;bbb=1"/>
          <p:cNvSpPr/>
          <p:nvPr/>
        </p:nvSpPr>
        <p:spPr>
          <a:xfrm>
            <a:off x="2996565" y="4771390"/>
            <a:ext cx="819150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2001年</a:t>
            </a:r>
            <a:endParaRPr lang="en-US" altLang="zh-CN" sz="2000" dirty="0"/>
          </a:p>
        </p:txBody>
      </p:sp>
      <p:sp>
        <p:nvSpPr>
          <p:cNvPr id="6" name="QM_4_BD.1_6#599323dcf?iti=2&amp;htil=1&amp;pid=78bacf459&amp;color=0,0,0&amp;vtp=1&amp;bbb=1"/>
          <p:cNvSpPr/>
          <p:nvPr/>
        </p:nvSpPr>
        <p:spPr>
          <a:xfrm>
            <a:off x="8377809" y="4771390"/>
            <a:ext cx="819150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2019年</a:t>
            </a:r>
            <a:endParaRPr lang="en-US" altLang="zh-CN" sz="2000" dirty="0"/>
          </a:p>
        </p:txBody>
      </p:sp>
      <p:sp>
        <p:nvSpPr>
          <p:cNvPr id="7" name="QC_5_BD.2_1#38985ec4a?pid=599323dcf&amp;color=0,0,0&amp;vtp=1&amp;bt=1&amp;bbb=1"/>
          <p:cNvSpPr/>
          <p:nvPr/>
        </p:nvSpPr>
        <p:spPr>
          <a:xfrm>
            <a:off x="722376" y="523049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1.与2001年相比，2019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年地区间硅材料贸易联系增强的是(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8" name="QC_5_AN.3_1#38985ec4a.bracket?pid=599323dcf&amp;color=0,0,0&amp;vpa=1&amp;vtp=1"/>
          <p:cNvSpPr/>
          <p:nvPr/>
        </p:nvSpPr>
        <p:spPr>
          <a:xfrm>
            <a:off x="7407339" y="523049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9" name="QC_5_BD.2_2#38985ec4a.choices?pid=599323dcf&amp;color=0,0,0&amp;vtp=1&amp;bbb=1"/>
          <p:cNvSpPr/>
          <p:nvPr/>
        </p:nvSpPr>
        <p:spPr>
          <a:xfrm>
            <a:off x="722376" y="5690998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4630" algn="l"/>
                <a:tab pos="5483860" algn="l"/>
                <a:tab pos="821309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A.北美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—南美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.东亚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—南欧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.北美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—中欧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.东亚—南亚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38985ec4a?vop=1&amp;pid=599323dcf&amp;color=0,0,0&amp;vtp=1&amp;bt=1&amp;bbb=1"/>
          <p:cNvSpPr/>
          <p:nvPr/>
        </p:nvSpPr>
        <p:spPr>
          <a:xfrm>
            <a:off x="722376" y="100584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本题考查区域联系。结合材料，具体分析如下。</a:t>
            </a:r>
            <a:endParaRPr lang="en-US" altLang="zh-CN" sz="2200" dirty="0"/>
          </a:p>
        </p:txBody>
      </p:sp>
      <p:pic>
        <p:nvPicPr>
          <p:cNvPr id="3" name="QC_5_AS.4_2#38985ec4a?vop=1&amp;pid=599323dc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7600" y="1579753"/>
            <a:ext cx="4882896" cy="3191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1e5a7c766?pid=599323dcf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提升我国硅材料贸易安全的重要措施有(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1e5a7c766.bracket?pid=599323dcf&amp;color=0,0,0&amp;vpa=2&amp;vtp=1"/>
          <p:cNvSpPr/>
          <p:nvPr/>
        </p:nvSpPr>
        <p:spPr>
          <a:xfrm>
            <a:off x="5451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_2#1e5a7c766?pid=599323dcf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①加快技术创新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②拓宽国际合作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endParaRPr lang="en-US" altLang="zh-CN" sz="20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加强就业培训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④扩大生产规模</a:t>
            </a:r>
            <a:endParaRPr lang="en-US" altLang="zh-CN" sz="2000" dirty="0"/>
          </a:p>
        </p:txBody>
      </p:sp>
      <p:sp>
        <p:nvSpPr>
          <p:cNvPr id="5" name="QC_5_BD.5_3#1e5a7c766.choices?pid=599323dcf&amp;color=0,0,0&amp;vtp=1&amp;bbb=1"/>
          <p:cNvSpPr/>
          <p:nvPr/>
        </p:nvSpPr>
        <p:spPr>
          <a:xfrm>
            <a:off x="722376" y="23453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1e5a7c766?vop=1&amp;pid=599323dcf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本题考查国家安全。加快技术创新可突破核心技术壁垒，实现供应链自主可控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，提升我国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硅材料贸易安全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，①正确；拓宽国际合作可以构建多元化供应链，分散贸易风险，②正确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；加强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就业培训可提升劳动力素质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，支撑产业发展，但与贸易安全无直接关联，③错误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；盲目扩大生产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规模可能会导致产能过剩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，不利于提升我国硅材料贸易安全，④错误。综上，A正确。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_1#fb8f66b61?pid=78bacf459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[浙江2023年6月·5</a:t>
            </a:r>
            <a:r>
              <a:rPr lang="zh-CN" altLang="en-US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～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6]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战略性矿产资源的安全稳定是国内经济循环畅通的保障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也是国内国际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相互融合的关键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我国钨矿资源丰富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却将其列入战略性矿产资源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下图为某企业钨全产业链内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涵框架示意图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8_2#fb8f66b61?pid=78bacf45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7992" y="2440686"/>
            <a:ext cx="3172968" cy="296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0d4fd4b55?pid=fb8f66b61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将钨列入战略性矿产资源的主要原因是(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9_2#0d4fd4b55.choices?pid=fb8f66b61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.防止钨矿供应链发生中断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.主导钨矿上游产业链发展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C.推进钨矿产业链绿色发展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.实现钨资源领域安全可控</a:t>
            </a:r>
            <a:endParaRPr lang="en-US" altLang="zh-CN" sz="2000" dirty="0"/>
          </a:p>
        </p:txBody>
      </p:sp>
      <p:sp>
        <p:nvSpPr>
          <p:cNvPr id="4" name="QC_5_AN.10_1#0d4fd4b55.bracket?pid=fb8f66b61&amp;color=0,0,0&amp;vpa=3&amp;vtp=1"/>
          <p:cNvSpPr/>
          <p:nvPr/>
        </p:nvSpPr>
        <p:spPr>
          <a:xfrm>
            <a:off x="5438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0d4fd4b55?vop=1&amp;pid=fb8f66b61&amp;color=0,0,0&amp;vtp=1&amp;bt=1&amp;bbb=1&amp;hb=1"/>
          <p:cNvSpPr/>
          <p:nvPr/>
        </p:nvSpPr>
        <p:spPr>
          <a:xfrm>
            <a:off x="722376" y="100584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本题考查矿产资源与国家安全。钨是一种稀有金属，钨及其合金是现代工业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、国防及高新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技术应用中极为重要的功能材料之一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。虽然我国钨矿资源丰富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，但把它列入战略性矿产资源主要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是为了实现钨资源领域的安全可控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，D正确。我国钨矿资源丰富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，发生钨矿供应链中断的可能性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，A错误。我国坚持创新、协调、绿色、开放、共享的新发展理念，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加快构建新发展格局，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着力推动高质量发展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，主导钨矿上游产业链发展与此不符，B错误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。仅将钨列入战略性矿产资源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无法推进钨矿产业链绿色发展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ags/tag1.xml><?xml version="1.0" encoding="utf-8"?>
<p:tagLst xmlns:p="http://schemas.openxmlformats.org/presentationml/2006/main">
  <p:tag name="COMMONDATA" val="eyJoZGlkIjoiM2I0M2MzOGQ3NmU0NTg4Mzk5MjA4ZWEwYmExYTg0Mzc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1688</Words>
  <Application>WPS 演示</Application>
  <PresentationFormat>宽屏</PresentationFormat>
  <Paragraphs>90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微软雅黑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楷体</vt:lpstr>
      <vt:lpstr>Times New Roman</vt:lpstr>
      <vt:lpstr>Times New Roman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未登录</cp:lastModifiedBy>
  <cp:revision>4</cp:revision>
  <dcterms:created xsi:type="dcterms:W3CDTF">2025-10-22T05:19:00Z</dcterms:created>
  <dcterms:modified xsi:type="dcterms:W3CDTF">2025-10-23T08:58:04Z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68DB5FF61A2D4D78A15624865DF0336D_12</vt:lpwstr>
  </property>
  <property fmtid="{D5CDD505-2E9C-101B-9397-08002B2CF9AE}" pid="3" name="KSOProductBuildVer">
    <vt:lpwstr>2052-11.1.0.14309</vt:lpwstr>
  </property>
</Properties>
</file>