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9" r:id="rId85"/>
    <p:sldId id="340" r:id="rId86"/>
    <p:sldId id="341" r:id="rId87"/>
    <p:sldId id="342" r:id="rId88"/>
    <p:sldId id="343" r:id="rId89"/>
    <p:sldId id="344" r:id="rId90"/>
    <p:sldId id="345" r:id="rId91"/>
    <p:sldId id="346" r:id="rId92"/>
    <p:sldId id="347" r:id="rId93"/>
    <p:sldId id="348"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 id="366" r:id="rId111"/>
    <p:sldId id="367" r:id="rId112"/>
    <p:sldId id="368" r:id="rId113"/>
    <p:sldId id="369" r:id="rId114"/>
    <p:sldId id="370" r:id="rId115"/>
    <p:sldId id="371" r:id="rId116"/>
    <p:sldId id="372" r:id="rId117"/>
    <p:sldId id="373" r:id="rId118"/>
    <p:sldId id="374" r:id="rId119"/>
    <p:sldId id="375" r:id="rId120"/>
    <p:sldId id="376" r:id="rId121"/>
    <p:sldId id="377" r:id="rId122"/>
    <p:sldId id="378" r:id="rId123"/>
    <p:sldId id="379" r:id="rId124"/>
    <p:sldId id="380" r:id="rId125"/>
    <p:sldId id="381" r:id="rId126"/>
    <p:sldId id="382" r:id="rId127"/>
  </p:sldIdLst>
  <p:sldSz cx="12192000" cy="6858000"/>
  <p:notesSz cx="6858000" cy="12192000"/>
  <p:custDataLst>
    <p:tags r:id="rId131"/>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1" Type="http://schemas.openxmlformats.org/officeDocument/2006/relationships/tags" Target="tags/tag1.xml"/><Relationship Id="rId130" Type="http://schemas.openxmlformats.org/officeDocument/2006/relationships/tableStyles" Target="tableStyles.xml"/><Relationship Id="rId13" Type="http://schemas.openxmlformats.org/officeDocument/2006/relationships/slide" Target="slides/slide10.xml"/><Relationship Id="rId129" Type="http://schemas.openxmlformats.org/officeDocument/2006/relationships/viewProps" Target="viewProps.xml"/><Relationship Id="rId128" Type="http://schemas.openxmlformats.org/officeDocument/2006/relationships/presProps" Target="presProps.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799cd4dc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中国能源供需特点</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a4a4f9dc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石油供需与我国能源安全</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7dc2d5fa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资源开发利用与我国能源安全</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371970a7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我国未来能源需求与能源安全</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2#df=7efa3b0f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第二节 中国的能源安全</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geography#pid=68f09eedfd26d1ad71e6879b#tid=68f760b07025800008f08b17#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348472" y="4315968"/>
            <a:ext cx="3099816" cy="914400"/>
          </a:xfrm>
          <a:prstGeom prst="rect">
            <a:avLst/>
          </a:prstGeom>
          <a:noFill/>
        </p:spPr>
        <p:txBody>
          <a:bodyPr wrap="square" lIns="0" tIns="0" rIns="0" bIns="0" rtlCol="0" anchor="ctr"/>
          <a:lstStyle/>
          <a:p>
            <a:pPr algn="ctr">
              <a:lnSpc>
                <a:spcPct val="120000"/>
              </a:lnSpc>
            </a:pPr>
            <a:r>
              <a:rPr lang="en-US" sz="20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地理  选择性必修3  资源、环境与国家安全  RJ</a:t>
            </a:r>
            <a:endParaRPr lang="en-US" sz="20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刷专题</a:t>
            </a:r>
            <a:endParaRPr lang="en-US" sz="5400" dirty="0"/>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00.xml.rels><?xml version="1.0" encoding="UTF-8" standalone="yes"?>
<Relationships xmlns="http://schemas.openxmlformats.org/package/2006/relationships"><Relationship Id="rId4" Type="http://schemas.openxmlformats.org/officeDocument/2006/relationships/notesSlide" Target="../notesSlides/notesSlide100.xml"/><Relationship Id="rId3" Type="http://schemas.openxmlformats.org/officeDocument/2006/relationships/slideLayout" Target="../slideLayouts/slideLayout10.xml"/><Relationship Id="rId2" Type="http://schemas.openxmlformats.org/officeDocument/2006/relationships/image" Target="../media/image28.jpeg"/><Relationship Id="rId1" Type="http://schemas.openxmlformats.org/officeDocument/2006/relationships/image" Target="../media/image27.jpe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10.xml"/><Relationship Id="rId1" Type="http://schemas.openxmlformats.org/officeDocument/2006/relationships/image" Target="../media/image29.jpeg"/></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5.xml"/><Relationship Id="rId1" Type="http://schemas.openxmlformats.org/officeDocument/2006/relationships/image" Target="../media/image11.jpe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0.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10.xml"/><Relationship Id="rId1" Type="http://schemas.openxmlformats.org/officeDocument/2006/relationships/image" Target="../media/image30.jpeg"/></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0.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0.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0.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0.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10.xml"/><Relationship Id="rId1" Type="http://schemas.openxmlformats.org/officeDocument/2006/relationships/image" Target="../media/image31.jpeg"/></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0.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0.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0.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0.xml"/><Relationship Id="rId1" Type="http://schemas.openxmlformats.org/officeDocument/2006/relationships/image" Target="../media/image12.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xml"/><Relationship Id="rId1" Type="http://schemas.openxmlformats.org/officeDocument/2006/relationships/image" Target="../media/image13.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0.xml"/><Relationship Id="rId1" Type="http://schemas.openxmlformats.org/officeDocument/2006/relationships/image" Target="../media/image14.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0.xml"/><Relationship Id="rId1" Type="http://schemas.openxmlformats.org/officeDocument/2006/relationships/image" Target="../media/image15.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image" Target="../media/image10.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0.xml"/><Relationship Id="rId1" Type="http://schemas.openxmlformats.org/officeDocument/2006/relationships/image" Target="../media/image16.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0.xml"/><Relationship Id="rId1" Type="http://schemas.openxmlformats.org/officeDocument/2006/relationships/image" Target="../media/image17.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6.xml"/><Relationship Id="rId1" Type="http://schemas.openxmlformats.org/officeDocument/2006/relationships/image" Target="../media/image18.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6.xml"/><Relationship Id="rId1" Type="http://schemas.openxmlformats.org/officeDocument/2006/relationships/image" Target="../media/image19.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6.xml"/><Relationship Id="rId1" Type="http://schemas.openxmlformats.org/officeDocument/2006/relationships/image" Target="../media/image20.jpe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7.xml"/><Relationship Id="rId1" Type="http://schemas.openxmlformats.org/officeDocument/2006/relationships/image" Target="../media/image21.jpe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7.xml"/><Relationship Id="rId1" Type="http://schemas.openxmlformats.org/officeDocument/2006/relationships/image" Target="../media/image22.jpe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7.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7.xml"/><Relationship Id="rId1" Type="http://schemas.openxmlformats.org/officeDocument/2006/relationships/image" Target="../media/image23.jpe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0.xml"/><Relationship Id="rId1" Type="http://schemas.openxmlformats.org/officeDocument/2006/relationships/image" Target="../media/image24.jpe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0.xml"/><Relationship Id="rId1" Type="http://schemas.openxmlformats.org/officeDocument/2006/relationships/image" Target="../media/image25.jpe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10.xml"/><Relationship Id="rId1" Type="http://schemas.openxmlformats.org/officeDocument/2006/relationships/image" Target="../media/image26.jpeg"/></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0_1#a5a2165df?vop=1&amp;pid=78171b9dd&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本题考查保障我国能源安全的措施。建立能源储备库，储备大量能源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，需要进一步增加能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源进口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，对外依存度进一步提升，因此从长远角度来看，不是最可行的措施，A错误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；控制人口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增长虽可能减缓能源需求增速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，但无法从根本上保障能源供应安全，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且很可能会制约经济发展，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故控制人口增长不是最可行的措施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，B错误；开发非化石能源，优化能源消费结构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，既能够增加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能源供给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，又能减少对化石能源的依赖，是保障我国能源安全最可行的措施，C正确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；化石能源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属于非可再生能源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，从长远角度来看，加大化石能源的勘探和开采不是最可行的措施，D错误。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35_1#1d3d3e1ff?pid=0f8b94d2e&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[广东清远2025高二月考]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抽水储能电站是现代电网系统中重要的调峰补谷储能设施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示意的</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纯抽水储能电站由两座海拔不同的水库</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水轮机等配套系统组成</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电力负荷低谷时利用多余电能</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抽水至上水库</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在电力负荷高峰期再放水至下水库发电</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实现水电盈利增收并稳定电力系统供给</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b</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示意</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2021</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年我国各类能源发电量占比与累计装机量占比对比</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135_3#1d3d3e1ff?iti=1&amp;htil=1&amp;pid=0f8b94d2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307592" y="2864046"/>
            <a:ext cx="4206240" cy="239572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M_5_BD.135_4#1d3d3e1ff?iti=2&amp;htil=1&amp;pid=0f8b94d2e&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269480" y="2873190"/>
            <a:ext cx="3026664" cy="23957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M_5_BD.135_5#1d3d3e1ff?iti=1&amp;htil=1&amp;pid=0f8b94d2e&amp;color=0,0,0&amp;vtp=1"/>
          <p:cNvSpPr/>
          <p:nvPr/>
        </p:nvSpPr>
        <p:spPr>
          <a:xfrm>
            <a:off x="3325781" y="5386774"/>
            <a:ext cx="169862"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a:t>
            </a:r>
            <a:endParaRPr lang="en-US" altLang="zh-CN" sz="2000" dirty="0"/>
          </a:p>
        </p:txBody>
      </p:sp>
      <p:sp>
        <p:nvSpPr>
          <p:cNvPr id="6" name="QM_5_BD.135_6#1d3d3e1ff?iti=2&amp;htil=1&amp;pid=0f8b94d2e&amp;color=0,0,0&amp;vtp=1"/>
          <p:cNvSpPr/>
          <p:nvPr/>
        </p:nvSpPr>
        <p:spPr>
          <a:xfrm>
            <a:off x="8690738" y="5395918"/>
            <a:ext cx="1841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b</a:t>
            </a:r>
            <a:endParaRPr lang="en-US" altLang="zh-CN" sz="2000" dirty="0"/>
          </a:p>
        </p:txBody>
      </p:sp>
    </p:spTree>
  </p:cSld>
  <p:clrMapOvr>
    <a:masterClrMapping/>
  </p:clrMapOvr>
  <p:transition>
    <p:fade/>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36_1#c5088d76e?pid=1d3d3e1f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2.与下水库相比，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纯抽水储能电站的上水库(</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37_1#c5088d76e.bracket?pid=1d3d3e1ff&amp;color=0,0,0&amp;vpa=37&amp;vtp=1"/>
          <p:cNvSpPr/>
          <p:nvPr/>
        </p:nvSpPr>
        <p:spPr>
          <a:xfrm>
            <a:off x="5705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136_2#c5088d76e.choices?pid=1d3d3e1ff&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951480" algn="l"/>
                <a:tab pos="5610860" algn="l"/>
                <a:tab pos="82829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.水位日变化大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B.库容量较大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C.泥沙淤积多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.淹没范围广</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38_1#c5088d76e?vop=1&amp;pid=1d3d3e1ff&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本题考查能源开发特点。从材料“电力负荷低谷时利用多余电能抽水至上水库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，在电力负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荷高峰期再放水至下水库发电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”可推测，上水库库区面积小，下水库抽水至上水库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，其水位上升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更为明显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，故上水库水位日变化更大，下水库库区面积大，水位日变化较小，A正确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；上水库的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水是由下水库抽水引入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，下水库的水主要由河道拦截而来，故泥沙淤积更多的应为下水库，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；上水库主要是在下水库附近的高地之上修建的小型水库，因此下水库库容量更大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，淹没范围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更广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39_1#52a24add9?pid=1d3d3e1f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我国光伏发电量占比与装机量占比存在较大差异的主要原因是光伏发电(</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40_1#52a24add9.bracket?pid=1d3d3e1ff&amp;color=0,0,0&amp;vpa=38&amp;vtp=1"/>
          <p:cNvSpPr/>
          <p:nvPr/>
        </p:nvSpPr>
        <p:spPr>
          <a:xfrm>
            <a:off x="9007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139_2#52a24add9.choices?pid=1d3d3e1ff&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.技术难度高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B.能源密度小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C.稳定性较差</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.投资规模大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41_1#52a24add9?vop=1&amp;pid=1d3d3e1ff&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本题考查新能源开发利用及其特点。读图可知，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光伏装机量占比相较于发电量占比更高，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是因为光伏发电稳定性较差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，发电时长不稳定，发电量不稳定，故其虽装机量占比较大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，但发电</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量占比较小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，C正确；装机量占比与发电量占比差异大和技术难度高、投资规模大关系不大，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错误；发电量占比与装机量占比差异大与能源密度小并无关联，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能源密度主要影响装机量占比，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42_1#15a7bc71b?pid=1d3d3e1f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我国大力推进抽水储能电站建设的最主要目的是(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43_1#15a7bc71b.bracket?pid=1d3d3e1ff&amp;color=0,0,0&amp;vpa=39&amp;vtp=1"/>
          <p:cNvSpPr/>
          <p:nvPr/>
        </p:nvSpPr>
        <p:spPr>
          <a:xfrm>
            <a:off x="6467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142_2#15a7bc71b.choices?pid=1d3d3e1ff&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887980" algn="l"/>
                <a:tab pos="5229860" algn="l"/>
                <a:tab pos="8092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.提高火力发电效率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B.稳定电能供应</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C.增加全社会发电量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.加快实现能源自给</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44_1#15a7bc71b?vop=1&amp;pid=1d3d3e1ff&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本题考查能源开发利用方式。抽水储能电站可以大大提升我国电能供应的稳定性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，我国电</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能供应并非都源于火电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，提高火力发电效率的说法过于片面，</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；抽水储能电站是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稳定电力系统的一种方式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，并不能增加全社会的发电量，C错误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；通过抽水储能电站可以增强水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电的稳定性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，这是我国内部能源消费利用的优化调整，与能源自给能力并无关联，D错误。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44_2#15a7bc71b?vop=1&amp;pid=1d3d3e1ff&amp;color=0,0,0&amp;mp=1&amp;vtp=1&amp;bt=1&amp;bbb=1&amp;hb=1"/>
          <p:cNvSpPr/>
          <p:nvPr/>
        </p:nvSpPr>
        <p:spPr>
          <a:xfrm>
            <a:off x="722376" y="972000"/>
            <a:ext cx="10753344" cy="8562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【知识拓展】</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抽水储能电站是一种调峰补谷储能设施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，抽水储能电站在电力系统中起到了重要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的调节和支撑作用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，有助于提高电力系统的灵活性、稳定性和可靠性。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145_1#4822cdc7d?htil=4&amp;pid=0f8b94d2e&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575186" y="1026864"/>
            <a:ext cx="3849624" cy="36393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145_2#4822cdc7d?htil=4&amp;pid=0f8b94d2e&amp;color=0,0,0&amp;vtp=1&amp;bt=1&amp;bbb=1&amp;hb=1"/>
          <p:cNvSpPr/>
          <p:nvPr/>
        </p:nvSpPr>
        <p:spPr>
          <a:xfrm>
            <a:off x="722376" y="972000"/>
            <a:ext cx="6766560" cy="4043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[天津北辰区2024高二月考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绿色智慧能源体系是能源绿色与</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管理智慧的新型能源体系</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在绿色智慧能源体系框架下</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超</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级能源盆地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将重塑未来能源勘探开发的理念与模式</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超级</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能源盆地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是指地下赋存大规模煤炭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石油</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天然气等化石能</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源</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地上具有丰富的风</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光等新能源</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具备建成超大型能源</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生产与利用基地的资源基础和地质</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地理条件的能源富集盆</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鄂尔多斯盆地将在中国率先建成世界级</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超级能源盆地</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碳中和</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示范基地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下图示意绿色智慧能源体系运行机制</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spTree>
  </p:cSld>
  <p:clrMapOvr>
    <a:masterClrMapping/>
  </p:clrMapOvr>
  <p:transition>
    <p:fad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46_1#0bbab1123?pid=4822cdc7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绿色智慧能源体系的优势是(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47_1#0bbab1123.bracket?pid=4822cdc7d&amp;color=0,0,0&amp;vpa=40&amp;vtp=1"/>
          <p:cNvSpPr/>
          <p:nvPr/>
        </p:nvSpPr>
        <p:spPr>
          <a:xfrm>
            <a:off x="4181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146_2#0bbab1123.choices?pid=4822cdc7d&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.主要依赖的是可再生能源</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.形成单向闭环的体系</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C.加强多种能源的融合利用</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.实现二氧化碳零排放</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11_1#4f1c83bfd?pid=a4a4f9dc3&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[山东烟台龙口一中2024高二月考]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原油消耗总量为原油产量和进口量之和</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原油对外依存度为</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原油进口量占消耗总量的百分比</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下图为我国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2016—2021</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年原油产量及进口量统计图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。读图</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，完</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成下面小题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pic>
        <p:nvPicPr>
          <p:cNvPr id="3" name="QM_6_BD.11_2#4f1c83bfd?pid=a4a4f9dc3&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630168" y="2406846"/>
            <a:ext cx="4928616" cy="289864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48_1#0bbab1123?vop=1&amp;pid=4822cdc7d&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本题考查资源开发利用的优势。结合图文材料可知，绿色智慧能源体系以“技术主导</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典型特征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，依靠能源技术和能源管理创新“双轮”驱动，聚焦以“煤炭+油气+新能源+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智慧储能”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为核心的多种能源融合利用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，C正确；依赖多种能源，不是主要依赖可再生能源，A错误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；整体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，绿色智慧能源体系在能源科学技术的串联下，管理体制机制将更加灵活高效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，综合服务功能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将更加强大和全面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，形成多向闭环体系，B错误；有利于减少二氧化碳排放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，但是并不能实现二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氧化碳零排放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49_1#7d4802f74?pid=4822cdc7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6.为保证我国能源安全，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在资源供给方面可采取的措施为(</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50_1#7d4802f74.bracket?pid=4822cdc7d&amp;color=0,0,0&amp;vpa=41&amp;vtp=1"/>
          <p:cNvSpPr/>
          <p:nvPr/>
        </p:nvSpPr>
        <p:spPr>
          <a:xfrm>
            <a:off x="7229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149_2#7d4802f74.choices?pid=4822cdc7d&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506980" algn="l"/>
                <a:tab pos="5229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.挖掘资源潜力</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B.提高资源利用率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C.规避各种利用风险</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.降低资源的消耗</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51_1#7d4802f74?vop=1&amp;pid=4822cdc7d&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本题考查保障未来能源供给安全的措施。结合所学知识可知，在资源供给方面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，主要通过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四种途径增加资源供给和保障能力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，如挖掘资源潜力、开发替代资源、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增加区外资源调配与贸易、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有效管控战略资源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，A正确；提高资源利用率、规避各种利用风险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、降低资源的消耗均为节约和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优化资源利用方面的措施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，不是资源供给方面可采取的措施，B、C、D错误。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52_1#ec6e1152d?pid=0f8b94d2e&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[陕西榆林2025高二月考]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我国能源消费结构以煤炭为主</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煤炭年内运输量巨大</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2017—</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年我国煤炭运输量统计图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152_2#ec6e1152d?pid=0f8b94d2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456432" y="1949646"/>
            <a:ext cx="5285232" cy="272491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53_1#34730560b?pid=ec6e1152d&amp;color=0,0,0&amp;mp=1&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7.2017—2023年，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我国煤炭运输(</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BD.153_2#34730560b.choices?pid=ec6e1152d&amp;color=0,0,0&amp;mp=1&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A.运输量呈逐年增加的态势</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.铁路是最主要的运输方式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.多由南方运输至北方地区</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.2020年后运输量逐渐下降</a:t>
            </a:r>
            <a:endParaRPr lang="en-US" altLang="zh-CN" sz="2000" dirty="0"/>
          </a:p>
        </p:txBody>
      </p:sp>
      <p:sp>
        <p:nvSpPr>
          <p:cNvPr id="4" name="QC_6_AN.154_1#34730560b.bracket?pid=ec6e1152d&amp;color=0,0,0&amp;mp=1&amp;vpa=42&amp;vtp=1"/>
          <p:cNvSpPr/>
          <p:nvPr/>
        </p:nvSpPr>
        <p:spPr>
          <a:xfrm>
            <a:off x="4633976"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55_1#34730560b?vop=1&amp;pid=ec6e1152d&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本题考查读图分析能力。2020年煤炭运输量较前一年出现下降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，表明运输量不是呈逐年增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加的态势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，A错误；由图可知，2017—2023年我国煤炭运输量中，铁路运输占比一直高于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50%，</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说明铁路是最主要的运输方式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，B正确；我国煤炭北方多、南方少，故煤炭由北方运往南方，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；2020年后运输量逐渐增加，D错误。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56_1#f2e68a35c?pid=ec6e1152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我国煤炭年内运输量巨大的主要原因是(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57_1#f2e68a35c.bracket?pid=ec6e1152d&amp;color=0,0,0&amp;vpa=43&amp;vtp=1"/>
          <p:cNvSpPr/>
          <p:nvPr/>
        </p:nvSpPr>
        <p:spPr>
          <a:xfrm>
            <a:off x="5451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156_2#f2e68a35c.choices?pid=ec6e1152d&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.煤炭需求量大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B.交通体系完善</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C.煤炭供需错位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.国内产能不足</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58_1#f2e68a35c?vop=1&amp;pid=ec6e1152d&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本题考查资源的开发利用与供需特点。如果煤炭供需平衡，不存在错位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，即使煤炭需求量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，也不会使得煤炭年内运输量巨大，A错误；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交通体系完善是年内煤炭运输量大的必要条件，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但不是其原因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，B错误；我国煤炭主要消费区在经济发达的东部地区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，而主产区分布在经济欠发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达的西北地区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，供需空间错位，导致我国煤炭年内运输量巨大，C正确；我国煤炭资源丰富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，不存在产能不足的情况，D错误。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59_1#7e5744435?pid=ec6e1152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9.为合理开发利用煤炭，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短时间内我国应该(</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60_1#7e5744435.bracket?pid=ec6e1152d&amp;color=0,0,0&amp;vpa=44&amp;vtp=1"/>
          <p:cNvSpPr/>
          <p:nvPr/>
        </p:nvSpPr>
        <p:spPr>
          <a:xfrm>
            <a:off x="5692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159_2#7e5744435.choices?pid=ec6e1152d&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.改变煤炭运输格局</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B.提高清洁能源比重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C.增加国内煤炭储量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.改进煤炭生产工艺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61_1#7e5744435?vop=1&amp;pid=ec6e1152d&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本题考查资源开发利用与我国能源安全。煤炭运输格局与煤炭的储量和分布有关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，难以改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，A错误；我国煤炭资源丰富，在能源消费构成中占比高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，短时间内很难通过提高清洁能源比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重改变这一现状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，B错误；短时间内国内煤炭储量无法增加，C错误；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我国煤炭开采和消费量巨大，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且煤炭开发利用过程中容易造成环境污染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，为合理开发利用，应改进煤炭生产工艺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，通过煤提取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等技术将煤炭气化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、液化等，降低煤炭运输成本、减少污染物排放，D正确。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2_1#4cd5132b2?pid=4f1c83bf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我国原油(</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BD.12_2#4cd5132b2.choices?pid=4f1c83bfd&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711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.进口量逐年攀升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.产量持续小幅提升</a:t>
            </a:r>
            <a:endParaRPr lang="en-US" altLang="zh-CN" sz="2000" dirty="0"/>
          </a:p>
          <a:p>
            <a:pPr latinLnBrk="1">
              <a:lnSpc>
                <a:spcPts val="3400"/>
              </a:lnSpc>
              <a:tabLst>
                <a:tab pos="54711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C.消耗总量逐年下降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.对外依存度先增后减</a:t>
            </a:r>
            <a:endParaRPr lang="en-US" altLang="zh-CN" sz="2000" dirty="0"/>
          </a:p>
        </p:txBody>
      </p:sp>
      <p:sp>
        <p:nvSpPr>
          <p:cNvPr id="4" name="QC_7_AN.13_1#4cd5132b2.bracket?pid=4f1c83bfd&amp;color=0,0,0&amp;vpa=4&amp;vtp=1"/>
          <p:cNvSpPr/>
          <p:nvPr/>
        </p:nvSpPr>
        <p:spPr>
          <a:xfrm>
            <a:off x="2136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162_1#ae397d1f1?htil=5&amp;pid=0f8b94d2e&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885003" y="1054296"/>
            <a:ext cx="3557016" cy="22494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162_2#ae397d1f1?htil=5&amp;pid=0f8b94d2e&amp;color=0,0,0&amp;vtp=1&amp;bt=1&amp;bbb=1&amp;hb=1&amp;hs=1"/>
          <p:cNvSpPr/>
          <p:nvPr/>
        </p:nvSpPr>
        <p:spPr>
          <a:xfrm>
            <a:off x="722376" y="972000"/>
            <a:ext cx="7068312" cy="26846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[湖北黄石二中2024一模]</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阅读图文材料，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完成下列要求。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18分）</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材料一</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盐岩岩层因长期淘蚀采盐而形成的空腔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称盐穴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盐穴</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密封性好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稳定性高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是理想的流体物质存储空间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山东肥城</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是全国最大的井矿盐产地之一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每年约产生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~300</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m</a:t>
            </a:r>
            <a:r>
              <a:rPr lang="en-US" altLang="zh-CN" sz="20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000" b="0" i="0" baseline="3000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3</a:t>
            </a:r>
            <a:r>
              <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地下盐穴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。2021</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我国首座盐穴压缩空气储能电站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O_5_BD.162_3#ae397d1f1?pid=0f8b94d2e&amp;color=0,0,0&amp;vtp=1&amp;bbb=1&amp;hb=1"/>
          <p:cNvSpPr/>
          <p:nvPr/>
        </p:nvSpPr>
        <p:spPr>
          <a:xfrm>
            <a:off x="722376" y="4626425"/>
            <a:ext cx="10753344" cy="843153"/>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材料二</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山东省地理位置独特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新能源种类多且丰富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受电能储存与输送能力限制而开发程度低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制约了能源结构优化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O_5_BD.162_2#ae397d1f1?htil=5&amp;pid=0f8b94d2e&amp;color=0,0,0&amp;vtp=1&amp;bt=1&amp;bbb=1&amp;hb=1&amp;hs=1"/>
          <p:cNvSpPr/>
          <p:nvPr/>
        </p:nvSpPr>
        <p:spPr>
          <a:xfrm>
            <a:off x="722376" y="3718375"/>
            <a:ext cx="10752014" cy="843153"/>
          </a:xfrm>
          <a:prstGeom prst="rect">
            <a:avLst/>
          </a:prstGeom>
          <a:noFill/>
        </p:spPr>
        <p:txBody>
          <a:bodyPr wrap="none" lIns="0" tIns="0" rIns="0" bIns="0" rtlCol="0" anchor="t"/>
          <a:lstStyle/>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以空气为储能介质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在肥城并网发电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为电网储能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调峰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调度发挥作用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下图示意压缩空气储</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能电站工作原理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63_1#a4d622b0b?pid=ae397d1f1&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（1）从地理角度评价盐穴压缩空气储能电站的特点。（4分）</a:t>
            </a:r>
            <a:endParaRPr lang="en-US" altLang="zh-CN" sz="2000" dirty="0"/>
          </a:p>
        </p:txBody>
      </p:sp>
      <p:sp>
        <p:nvSpPr>
          <p:cNvPr id="3" name="QO_6_AN.164_1#a4d622b0b?vop=1&amp;pid=ae397d1f1&amp;color=0,0,0&amp;vtp=1&amp;bbb=1&amp;hb=1"/>
          <p:cNvSpPr/>
          <p:nvPr/>
        </p:nvSpPr>
        <p:spPr>
          <a:xfrm>
            <a:off x="722376" y="1435169"/>
            <a:ext cx="10753344" cy="13134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优点：利用地下空间储能，不占用地表土地，土地成本低；以空气为储能介质，</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资源丰富，</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成本低</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；盐穴密封性好，稳定性高。（任答一点得2分）</a:t>
            </a:r>
            <a:endParaRPr lang="en-US" altLang="zh-CN" sz="2000" dirty="0"/>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缺点</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：选址受盐穴空间分布地的限制。（2分）</a:t>
            </a:r>
            <a:endParaRPr lang="en-US" altLang="zh-CN" sz="2000" dirty="0"/>
          </a:p>
        </p:txBody>
      </p:sp>
      <p:sp>
        <p:nvSpPr>
          <p:cNvPr id="4" name="QO_6_AS.165_1#a4d622b0b?vop=1&amp;pid=ae397d1f1&amp;color=0,0,0&amp;vtp=1&amp;bbb=1&amp;hb=1"/>
          <p:cNvSpPr/>
          <p:nvPr/>
        </p:nvSpPr>
        <p:spPr>
          <a:xfrm>
            <a:off x="722376" y="2855664"/>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本题考查资源开发利用特点。评价类问题要从优点、缺点两个角度作答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。结合材料及图示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，盐穴位于地下，不占用地表土地，土地成本低；盐穴密封性好，稳定性高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；以空气为储能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介质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，成本低；但选址受盐穴空间分布影响大。</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【评价类】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bg/>
                                          </p:spTgt>
                                        </p:tgtEl>
                                        <p:attrNameLst>
                                          <p:attrName>style.visibility</p:attrName>
                                        </p:attrNameLst>
                                      </p:cBhvr>
                                      <p:to>
                                        <p:strVal val="visible"/>
                                      </p:to>
                                    </p:set>
                                    <p:animEffect transition="in" filter="fade">
                                      <p:cBhvr>
                                        <p:cTn id="21" dur="500"/>
                                        <p:tgtEl>
                                          <p:spTgt spid="4">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500"/>
                                        <p:tgtEl>
                                          <p:spTgt spid="4">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500"/>
                                        <p:tgtEl>
                                          <p:spTgt spid="4">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2" end="2"/>
                                            </p:txEl>
                                          </p:spTgt>
                                        </p:tgtEl>
                                        <p:attrNameLst>
                                          <p:attrName>style.visibility</p:attrName>
                                        </p:attrNameLst>
                                      </p:cBhvr>
                                      <p:to>
                                        <p:strVal val="visible"/>
                                      </p:to>
                                    </p:set>
                                    <p:animEffect transition="in" filter="fade">
                                      <p:cBhvr>
                                        <p:cTn id="30"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66_1#b32aafef9?pid=ae397d1f1&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（2）据图描述压缩空气储能电站的工作原理，并分析它对能源安全的有利影响。（8分）</a:t>
            </a:r>
            <a:endParaRPr lang="en-US" altLang="zh-CN" sz="2000" dirty="0"/>
          </a:p>
        </p:txBody>
      </p:sp>
      <p:sp>
        <p:nvSpPr>
          <p:cNvPr id="3" name="QO_6_AN.167_1#b32aafef9?vop=1&amp;pid=ae397d1f1&amp;color=0,0,0&amp;vtp=1&amp;bbb=1&amp;hb=1"/>
          <p:cNvSpPr/>
          <p:nvPr/>
        </p:nvSpPr>
        <p:spPr>
          <a:xfrm>
            <a:off x="722376" y="1435169"/>
            <a:ext cx="10753344" cy="17833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原理：利用电网的余电把空气压缩至盐穴，</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将电能转化为势能储存于盐穴内的压缩空气中；</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必要时</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，释放高压空气将势能转化为电能输回电网以供调峰、调度。（4分）</a:t>
            </a:r>
            <a:endParaRPr lang="en-US" altLang="zh-CN" sz="2000" dirty="0"/>
          </a:p>
          <a:p>
            <a:pPr latinLnBrk="1">
              <a:lnSpc>
                <a:spcPts val="37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有利影响</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：提高了能源储存能力，可保障能源供给能力；提高了电网供电的调峰能力</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，供电稳定</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性提高</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，保障我国能源安全。（4分）</a:t>
            </a:r>
            <a:endParaRPr lang="en-US" altLang="zh-CN" sz="2000" dirty="0"/>
          </a:p>
        </p:txBody>
      </p:sp>
      <p:sp>
        <p:nvSpPr>
          <p:cNvPr id="4" name="QO_6_AS.168_1#b32aafef9?vop=1&amp;pid=ae397d1f1&amp;color=0,0,0&amp;vtp=1&amp;bbb=1&amp;hb=1"/>
          <p:cNvSpPr/>
          <p:nvPr/>
        </p:nvSpPr>
        <p:spPr>
          <a:xfrm>
            <a:off x="722376" y="3322389"/>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本题考查能源开发利用对能源安全的影响。读图可知，利用过剩或者非峰值电能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，将空气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压缩至盐穴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，将电能转化为势能储存于盐穴内的压缩空气中；用电高峰期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，释放高压空气并利用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涡轮机带动发电机发电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，将势能转化为电能输回电网以供调峰、调度。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利用压缩空气储能电站，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为电网储能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、调峰、调度发挥作用，能源供给和调节能力提高，供电稳定性提高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，利于保障我国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能源安全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【影响意义类】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
                                            <p:bg/>
                                          </p:spTgt>
                                        </p:tgtEl>
                                        <p:attrNameLst>
                                          <p:attrName>style.visibility</p:attrName>
                                        </p:attrNameLst>
                                      </p:cBhvr>
                                      <p:to>
                                        <p:strVal val="visible"/>
                                      </p:to>
                                    </p:set>
                                    <p:animEffect transition="in" filter="fade">
                                      <p:cBhvr>
                                        <p:cTn id="24" dur="500"/>
                                        <p:tgtEl>
                                          <p:spTgt spid="4">
                                            <p:bg/>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fade">
                                      <p:cBhvr>
                                        <p:cTn id="27" dur="500"/>
                                        <p:tgtEl>
                                          <p:spTgt spid="4">
                                            <p:txEl>
                                              <p:pRg st="0" end="0"/>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fade">
                                      <p:cBhvr>
                                        <p:cTn id="30" dur="500"/>
                                        <p:tgtEl>
                                          <p:spTgt spid="4">
                                            <p:txEl>
                                              <p:pRg st="1" end="1"/>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animEffect transition="in" filter="fade">
                                      <p:cBhvr>
                                        <p:cTn id="33" dur="500"/>
                                        <p:tgtEl>
                                          <p:spTgt spid="4">
                                            <p:txEl>
                                              <p:pRg st="2" end="2"/>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3" end="3"/>
                                            </p:txEl>
                                          </p:spTgt>
                                        </p:tgtEl>
                                        <p:attrNameLst>
                                          <p:attrName>style.visibility</p:attrName>
                                        </p:attrNameLst>
                                      </p:cBhvr>
                                      <p:to>
                                        <p:strVal val="visible"/>
                                      </p:to>
                                    </p:set>
                                    <p:animEffect transition="in" filter="fade">
                                      <p:cBhvr>
                                        <p:cTn id="36" dur="500"/>
                                        <p:tgtEl>
                                          <p:spTgt spid="4">
                                            <p:txEl>
                                              <p:pRg st="3" end="3"/>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Effect transition="in" filter="fade">
                                      <p:cBhvr>
                                        <p:cTn id="39"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69_1#4e7414432?pid=ae397d1f1&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（3）肥城压缩空气储能电站可赋能山东省能源结构优化。请你为之陈述理由。（6分）</a:t>
            </a:r>
            <a:endParaRPr lang="en-US" altLang="zh-CN" sz="2000" dirty="0"/>
          </a:p>
        </p:txBody>
      </p:sp>
      <p:sp>
        <p:nvSpPr>
          <p:cNvPr id="3" name="QO_6_AN.170_1#4e7414432?vop=1&amp;pid=ae397d1f1&amp;color=0,0,0&amp;vtp=1&amp;bbb=1&amp;hb=1"/>
          <p:cNvSpPr/>
          <p:nvPr/>
        </p:nvSpPr>
        <p:spPr>
          <a:xfrm>
            <a:off x="722376" y="1435169"/>
            <a:ext cx="10753344" cy="13134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山东省地处沿海，潮汐能、风能（生物质能、太阳能）等新能源丰富，开发前景广阔</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；肥</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城压缩空气储能电站提高了电能储存能力</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，可促进山东省新能源的开发；风能</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、潮汐能等新能源</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的使用比例上升</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，可降低化石能源使用比例，优化能源结构。（6分）</a:t>
            </a:r>
            <a:endParaRPr lang="en-US" altLang="zh-CN" sz="2000" dirty="0"/>
          </a:p>
        </p:txBody>
      </p:sp>
      <p:sp>
        <p:nvSpPr>
          <p:cNvPr id="4" name="QO_6_AS.171_1#4e7414432?vop=1&amp;pid=ae397d1f1&amp;color=0,0,0&amp;vtp=1&amp;bbb=1&amp;hb=1"/>
          <p:cNvSpPr/>
          <p:nvPr/>
        </p:nvSpPr>
        <p:spPr>
          <a:xfrm>
            <a:off x="722376" y="2842964"/>
            <a:ext cx="10753344" cy="17833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本题考查我国未来能源需求与能源安全。结合材料“山东省地理位置独特</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，新能源种类多且</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丰富</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”及所学知识可知，山东省地处沿海，潮汐能、风能（生物质能、太阳能）等新能源丰富</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，新</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能源开发前景广阔</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；肥城压缩空气储能电站提高了电能储存能力，可促进山东省新能源的开发</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；风</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、潮汐能等新能源的使用比例上升，可降低化石能源使用比例，优化能源结构。</a:t>
            </a:r>
            <a:r>
              <a:rPr lang="en-US" altLang="zh-CN" sz="2000" b="1"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【影响意义类】</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bg/>
                                          </p:spTgt>
                                        </p:tgtEl>
                                        <p:attrNameLst>
                                          <p:attrName>style.visibility</p:attrName>
                                        </p:attrNameLst>
                                      </p:cBhvr>
                                      <p:to>
                                        <p:strVal val="visible"/>
                                      </p:to>
                                    </p:set>
                                    <p:animEffect transition="in" filter="fade">
                                      <p:cBhvr>
                                        <p:cTn id="21" dur="500"/>
                                        <p:tgtEl>
                                          <p:spTgt spid="4">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500"/>
                                        <p:tgtEl>
                                          <p:spTgt spid="4">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500"/>
                                        <p:tgtEl>
                                          <p:spTgt spid="4">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2" end="2"/>
                                            </p:txEl>
                                          </p:spTgt>
                                        </p:tgtEl>
                                        <p:attrNameLst>
                                          <p:attrName>style.visibility</p:attrName>
                                        </p:attrNameLst>
                                      </p:cBhvr>
                                      <p:to>
                                        <p:strVal val="visible"/>
                                      </p:to>
                                    </p:set>
                                    <p:animEffect transition="in" filter="fade">
                                      <p:cBhvr>
                                        <p:cTn id="30" dur="500"/>
                                        <p:tgtEl>
                                          <p:spTgt spid="4">
                                            <p:txEl>
                                              <p:pRg st="2" end="2"/>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4_1#4cd5132b2?vop=1&amp;pid=4f1c83bfd&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本题考查读图分析能力。读图可知，我国原油进口量先增后减，A错误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；原油产量基本保</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持在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000万吨，变化不大，B错误；由材料“原油消耗总量为原油产量和进口量之和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”并结合</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图例可知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，原油产量基本保持不变，原油进口量先增后减，原油消耗总量应是先增后减，C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由材料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“原油对外依存度为原油进口量占消耗总量的百分比”并结合前面分析可知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，原油产量基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本保持不变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，原油进口量先增后减，故原油对外依存度也是先增后减，D正确。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5_1#56c609ac7?pid=4f1c83bf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降低我国原油对外依存度的可行措施有(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16_1#56c609ac7.bracket?pid=4f1c83bfd&amp;color=0,0,0&amp;vpa=5&amp;vtp=1"/>
          <p:cNvSpPr/>
          <p:nvPr/>
        </p:nvSpPr>
        <p:spPr>
          <a:xfrm>
            <a:off x="5451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7_BD.15_2#56c609ac7?pid=4f1c83bfd&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711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①增加国内原油消耗</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②改善能源消费结构</a:t>
            </a:r>
            <a:endParaRPr lang="en-US" altLang="zh-CN" sz="2000" dirty="0"/>
          </a:p>
          <a:p>
            <a:pPr latinLnBrk="1">
              <a:lnSpc>
                <a:spcPts val="3400"/>
              </a:lnSpc>
              <a:tabLst>
                <a:tab pos="54711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③积极拓展进口渠道</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④适度加大勘探开采力度</a:t>
            </a:r>
            <a:endParaRPr lang="en-US" altLang="zh-CN" sz="2000" dirty="0"/>
          </a:p>
        </p:txBody>
      </p:sp>
      <p:sp>
        <p:nvSpPr>
          <p:cNvPr id="5" name="QC_7_BD.15_3#56c609ac7.choices?pid=4f1c83bfd&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7_1#56c609ac7?vop=1&amp;pid=4f1c83bfd&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本题考查保障我国能源安全的措施。改善能源消费结构，增加其他能源的比重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，使原油消</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耗比重降低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，能够降低我国原油对外依存度，②正确；适度加大勘探开采力度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，原油自有产量增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，能够降低我国原油对外依存度，④正确；增加国内原油消耗，会使对外依存度提高，①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积极拓展进口渠道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，并不能降低其对外依存度，③错误。综上所述，②④正确，故选C。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8_1#a38d9c6e4?pid=4f1c83bf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6.大量使用石油、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煤炭等化石燃料将导致(</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19_1#a38d9c6e4.bracket?pid=4f1c83bfd&amp;color=0,0,0&amp;vpa=6&amp;vtp=1"/>
          <p:cNvSpPr/>
          <p:nvPr/>
        </p:nvSpPr>
        <p:spPr>
          <a:xfrm>
            <a:off x="5451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7_BD.18_2#a38d9c6e4.choices?pid=4f1c83bfd&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711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.植物对大气中二氧化碳的吸收减少</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.碳排放增加，大气的温室效应增强</a:t>
            </a:r>
            <a:endParaRPr lang="en-US" altLang="zh-CN" sz="2000" dirty="0"/>
          </a:p>
          <a:p>
            <a:pPr latinLnBrk="1">
              <a:lnSpc>
                <a:spcPts val="3400"/>
              </a:lnSpc>
              <a:tabLst>
                <a:tab pos="54711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.海平面上升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，海岸侵蚀的作用减轻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.国际合作加强，各国承担同等责任</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20_1#a38d9c6e4?vop=1&amp;pid=4f1c83bfd&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本题考查能源资源开发的影响。根据所学知识可知，大量使用石油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、煤炭等化石燃料将导</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致碳排放增加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，大气的温室效应增强，加剧全球变暖的趋势，B正确；大气中二氧化碳增加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物对大气中二氧化碳的吸收会在一定程度上有所增加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，A错误；全球变暖加剧，极冰融化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海平面上升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，海岸侵蚀作用加剧，C错误；发达国家和发展中国家的碳排放量不同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，所承担的责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任也不相同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8d63e017a.fixed?pid=33e4ce5ee&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8d63e017a.fixed?pid=33e4ce5ee&amp;color=255,255,255&amp;vtp=1&amp;bbb=1"/>
          <p:cNvSpPr/>
          <p:nvPr/>
        </p:nvSpPr>
        <p:spPr>
          <a:xfrm>
            <a:off x="228600" y="3493008"/>
            <a:ext cx="117317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第1课时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中国能源供需与能源安全</a:t>
            </a:r>
            <a:endParaRPr lang="en-US" altLang="zh-CN" sz="4400" dirty="0"/>
          </a:p>
        </p:txBody>
      </p:sp>
      <p:pic>
        <p:nvPicPr>
          <p:cNvPr id="4" name="C_4#8d63e017a.fixed?pid=33e4ce5ee&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8d63e017a.fixed?pid=33e4ce5ee&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21_1#d581b03fa?pid=8d63e017a&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[天津武清区2025高二月考]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我国从</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世纪末开始由能源净出口国变为能源净进口国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2015</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年以</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石油对外依存度长期在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以上</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为保障能源安全</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我国规划建设了三条陆上和一条海上油</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气进口通道</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分别为东北</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通道</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西北</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通道</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西南</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缅</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通道</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以</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及经马六甲海峡</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南海的海运通道</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3" name="QC_6_BD.22_1#c532fd665?pid=d581b03fa&amp;color=0,0,0&amp;vtp=1&amp;bbb=1"/>
          <p:cNvSpPr/>
          <p:nvPr/>
        </p:nvSpPr>
        <p:spPr>
          <a:xfrm>
            <a:off x="722376" y="278365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1.我国从20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世纪末开始由能源净出口国变为能源净进口国的主要原因是(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6_AN.23_1#c532fd665.bracket?pid=d581b03fa&amp;color=0,0,0&amp;vpa=7&amp;vtp=1"/>
          <p:cNvSpPr/>
          <p:nvPr/>
        </p:nvSpPr>
        <p:spPr>
          <a:xfrm>
            <a:off x="8797989" y="278365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5" name="QC_6_BD.22_2#c532fd665.choices?pid=d581b03fa&amp;color=0,0,0&amp;vtp=1&amp;bbb=1"/>
          <p:cNvSpPr/>
          <p:nvPr/>
        </p:nvSpPr>
        <p:spPr>
          <a:xfrm>
            <a:off x="722376" y="3246443"/>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A.国内能源储量减少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，已近枯竭</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.进口能源的价格比国产能源要低</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.经济快速发展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，能源需求量剧增</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.国际市场的能源品质更优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7efa3b0f2.fixed?pid=6c9650d9d&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2_BD#7efa3b0f2.fixed?pid=6c9650d9d&amp;color=255,255,255&amp;vtp=1&amp;bbb=1"/>
          <p:cNvSpPr/>
          <p:nvPr/>
        </p:nvSpPr>
        <p:spPr>
          <a:xfrm>
            <a:off x="0" y="3712464"/>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第二节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中国的能源安全</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24_1#c532fd665?vop=1&amp;pid=d581b03fa&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本题考查我国能源供需现状。国内能源储量还没有接近枯竭，A错误；20世纪80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年代以后，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我国经济高速发展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，对能源的需求量大幅增加，国内能源供应紧张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，使我国由能源净出口国变为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能源净进口国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，与进口能源的价格和品质关系较小，C正确，B、D错误。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5_1#c8a034166?pid=d581b03f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我国保障能源进口安全的可行性措施是(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26_1#c8a034166.bracket?pid=d581b03fa&amp;color=0,0,0&amp;vpa=8&amp;vtp=1"/>
          <p:cNvSpPr/>
          <p:nvPr/>
        </p:nvSpPr>
        <p:spPr>
          <a:xfrm>
            <a:off x="5438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25_2#c8a034166.choices?pid=d581b03fa&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.将进口煤炭改为进口石油</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.取消海运，扩大陆地管道运输规模</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C.增加海上石油运输的护卫</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.实施能源进口区域、渠道多元化</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27_1#c8a034166?vop=1&amp;pid=d581b03fa&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本题考查保障能源安全的措施。我国煤炭产量大，主要进口石油而非煤炭，A错误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；取消</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海运不符合实际情况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，B错误；增加海上石油运输的护卫，会大幅度增加成本，C错误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；能源进口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、渠道多元化，可以减小能源进口“受制于人”的风险，D正确。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8_1#53af73b51?pid=d581b03f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3.为保障能源战略供给，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我国应该(</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29_1#53af73b51.bracket?pid=d581b03fa&amp;color=0,0,0&amp;vpa=9&amp;vtp=1"/>
          <p:cNvSpPr/>
          <p:nvPr/>
        </p:nvSpPr>
        <p:spPr>
          <a:xfrm>
            <a:off x="4689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28_2#53af73b51.choices?pid=d581b03fa&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A.加快新能源开发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，取代常规能源</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.建立石油储备基地，增加能源储备</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.完善高铁运输网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，合理调配能源</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.加强能源保护，禁止国内能源开发</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30_1#53af73b51?vop=1&amp;pid=d581b03fa&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本题考查保障我国能源安全的措施。新能源短期不可能完全取代常规能源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，总的能源消费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需求并未下降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，A错误；为保障能源战略供给，我国应该建立石油储备基地，增加能源储备，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；高铁以客运为主，C错误；禁止国内能源开发不符合实际，D错误。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31_1#ed95052ab?pid=8d63e017a&amp;color=0,0,0&amp;vtp=1&amp;bt=1&amp;bbb=1&amp;hb=1"/>
          <p:cNvSpPr/>
          <p:nvPr/>
        </p:nvSpPr>
        <p:spPr>
          <a:xfrm>
            <a:off x="722630" y="972185"/>
            <a:ext cx="11043285" cy="1300480"/>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[安徽芜湖2025高二期末]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国家统计局数据显示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，2024</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年我国进口原油</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55</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342</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同比下降</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1.9%，</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algn="l" latinLnBrk="1">
              <a:lnSpc>
                <a:spcPts val="3600"/>
              </a:lnSpc>
            </a:pP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对外依存度为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71.9%，</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同比下降</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0.5</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个百分点</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2014—2024</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年我国原油进口量示意图</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algn="l" latinLnBrk="1">
              <a:lnSpc>
                <a:spcPts val="36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完成下面小题。</a:t>
            </a:r>
            <a:endParaRPr lang="en-US" altLang="zh-CN" sz="2000" dirty="0"/>
          </a:p>
        </p:txBody>
      </p:sp>
      <p:pic>
        <p:nvPicPr>
          <p:cNvPr id="3" name="QM_5_BD.31_2#ed95052ab?pid=8d63e017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584448" y="2406846"/>
            <a:ext cx="5020056" cy="268833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32_1#c8d7589fa?pid=ed95052ab&amp;color=0,0,0&amp;mp=1&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4.近年来，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我国石油对外依存度上升趋势减缓甚至下降的主要原因是(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33_1#c8d7589fa.bracket?pid=ed95052ab&amp;color=0,0,0&amp;mp=1&amp;vpa=10&amp;vtp=1"/>
          <p:cNvSpPr/>
          <p:nvPr/>
        </p:nvSpPr>
        <p:spPr>
          <a:xfrm>
            <a:off x="8499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32_2#c8d7589fa.choices?pid=ed95052ab&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379980" algn="l"/>
                <a:tab pos="5229860" algn="l"/>
                <a:tab pos="8092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.经济总量下降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B.国内石油开采扩大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C.能源消费结构调整</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.石油进口渠道拓宽</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34_1#c8d7589fa?vop=1&amp;pid=ed95052ab&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本题考查中国能源供需特点。随着我国能源消费结构调整，如增加天然气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、新能源等的消</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费比重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，对石油的需求增长变缓，使得石油对外依存度上升趋势减缓甚至下降，C正确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；目前我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国经济总量呈增长趋势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，A错误；我国石油资源有限，国内石油开采增长幅度有限，B错误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；石油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进口渠道拓宽可能会导致我国石油对外依存度上升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35_1#693f7cab5?pid=ed95052ab&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5.针对石油对外依存度较高的现状，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我国可制定的能源安全保障措施是(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36_1#693f7cab5.bracket?pid=ed95052ab&amp;color=0,0,0&amp;vpa=11&amp;vtp=1"/>
          <p:cNvSpPr/>
          <p:nvPr/>
        </p:nvSpPr>
        <p:spPr>
          <a:xfrm>
            <a:off x="8740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35_2#693f7cab5.choices?pid=ed95052ab&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A.减少国内的石油开采，确保国内石油储量稳定</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.固定石油进口的主要源地，维持原有进口渠道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.提高煤炭消费占比，降低我国石油对外依存度</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.增加石油战略储备，应对国际能源市场的冲击</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37_1#693f7cab5?vop=1&amp;pid=ed95052ab&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本题考查保障能源安全的措施。减少国内石油开采，会使石油对外依存度进一步升高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利于能源安全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，A错误；固定进口源地和渠道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，会使我国石油进口受国际局势及进口源地政策等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，不利于能源安全，B错误；提高煤炭消费占比，不符合能源消费结构调整的方向,C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增加石油战略储备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，可以在国际能源市场出现波动时，保障我国的石油供应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，应对国际能源市场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的冲击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，保障能源安全，D正确。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bb693f598.fixed?pid=33e4ce5ee&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bb693f598.fixed?pid=33e4ce5ee&amp;color=255,255,255&amp;vtp=1&amp;bbb=1"/>
          <p:cNvSpPr/>
          <p:nvPr/>
        </p:nvSpPr>
        <p:spPr>
          <a:xfrm>
            <a:off x="228600" y="3493008"/>
            <a:ext cx="117317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第1课时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中国能源供需与能源安全</a:t>
            </a:r>
            <a:endParaRPr lang="en-US" altLang="zh-CN" sz="4400" dirty="0"/>
          </a:p>
        </p:txBody>
      </p:sp>
      <p:pic>
        <p:nvPicPr>
          <p:cNvPr id="4" name="C_4#bb693f598.fixed?pid=33e4ce5ee&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bb693f598.fixed?pid=33e4ce5ee&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37_2#693f7cab5?vop=1&amp;pid=ed95052ab&amp;color=0,0,0&amp;mp=1&amp;vtp=1&amp;bt=1&amp;bbb=1&amp;hb=1"/>
          <p:cNvSpPr/>
          <p:nvPr/>
        </p:nvSpPr>
        <p:spPr>
          <a:xfrm>
            <a:off x="722376" y="972000"/>
            <a:ext cx="10753344" cy="41201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【方法总结】保障国家资源安全的措施</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1）资源勘查：加大资源勘查力度、增加探明储量。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2）贸易伙伴：考虑能源出口国世界资源贸易份额、地缘、运输通道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、政府及政策连续性和稳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3）资源储备：保持合理的储备率。</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4）资源利用效率：转变资源意识，运用市场、价格、税收、核算等手段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，建立资源高效利用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激励机制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5）资源替代：通过投资和科技，开发替代产品。</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6）消费模式：建立资源节约型消费模式，节粮、节能、节水、节地。</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38_1#eb8e23968?pid=8d63e017a&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[河南郑州2024高二期中]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我国是世界上最大的石油消费国之一</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同时也是全球原油进口大国</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2019—2023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年我国原油进口量及增长状况</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38_2#eb8e23968?pid=8d63e017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456432" y="1949646"/>
            <a:ext cx="5285232" cy="294436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39_1#617469c0a?pid=eb8e2396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6.下列关于图示时期我国原油进口量和增长率的说法，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40_1#617469c0a.bracket?pid=eb8e23968&amp;color=0,0,0&amp;vpa=12&amp;vtp=1"/>
          <p:cNvSpPr/>
          <p:nvPr/>
        </p:nvSpPr>
        <p:spPr>
          <a:xfrm>
            <a:off x="7978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39_2#617469c0a.choices?pid=eb8e23968&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584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.进口量先降低后增长</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.增长率持续变大</a:t>
            </a:r>
            <a:endParaRPr lang="en-US" altLang="zh-CN" sz="2000" dirty="0"/>
          </a:p>
          <a:p>
            <a:pPr latinLnBrk="1">
              <a:lnSpc>
                <a:spcPts val="3400"/>
              </a:lnSpc>
              <a:tabLst>
                <a:tab pos="5458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.进口量在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2021年达到最低值</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.两者均在2023年达到最高值</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41_1#617469c0a?vop=1&amp;pid=eb8e23968&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a:t>
            </a:r>
            <a:endParaRPr lang="en-US" altLang="zh-CN" sz="2200" dirty="0"/>
          </a:p>
        </p:txBody>
      </p:sp>
      <p:pic>
        <p:nvPicPr>
          <p:cNvPr id="3" name="QC_6_AS.41_2#617469c0a?vop=1&amp;pid=eb8e2396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822192" y="1545913"/>
            <a:ext cx="4544568" cy="391363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2_1#1f234d503?pid=eb8e2396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7.我国的石油供给对国际石油市场高度依赖，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目前我国石油安全受到的挑战有(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43_1#1f234d503.bracket?pid=eb8e23968&amp;color=0,0,0&amp;vpa=13&amp;vtp=1"/>
          <p:cNvSpPr/>
          <p:nvPr/>
        </p:nvSpPr>
        <p:spPr>
          <a:xfrm>
            <a:off x="9515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42_2#1f234d503?pid=eb8e23968&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58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①出口国社会动荡导致可进口石油数量减少</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②国际石油市场价格垄断导致进口成本增加</a:t>
            </a:r>
            <a:endParaRPr lang="en-US" altLang="zh-CN" sz="2000" dirty="0"/>
          </a:p>
          <a:p>
            <a:pPr latinLnBrk="1">
              <a:lnSpc>
                <a:spcPts val="3400"/>
              </a:lnSpc>
              <a:tabLst>
                <a:tab pos="5458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③运输通道不畅导致石油不能及时运达国内</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国内石油生产量充足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，供需矛盾逐渐减小</a:t>
            </a:r>
            <a:endParaRPr lang="en-US" altLang="zh-CN" sz="2000" dirty="0"/>
          </a:p>
        </p:txBody>
      </p:sp>
      <p:sp>
        <p:nvSpPr>
          <p:cNvPr id="5" name="QC_6_BD.42_3#1f234d503.choices?pid=eb8e23968&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44_1#1f234d503?vop=1&amp;pid=eb8e23968&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本题考查我国能源安全与供需现状。出口国社会动荡可能导致石油产量不稳定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，从而影响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石油供应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，导致我国可进口石油数量减少，①正确。国际石油市场存在价格垄断风险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，这会导致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我国进口成本增加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，②正确。运输通道是石油进口的关键，如果运输通道不畅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，石油无法及时运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达国内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，③正确。随着我国经济快速发展，石油消费需求不断增长，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国内石油生产量并不充足，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供需矛盾较大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，④错误。综上，①②③正确，故选A。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45_1#08d5f62ff?pid=8d63e017a&amp;color=0,0,0&amp;vtp=1&amp;bt=1&amp;bbb=1"/>
          <p:cNvSpPr/>
          <p:nvPr/>
        </p:nvSpPr>
        <p:spPr>
          <a:xfrm>
            <a:off x="722376" y="972000"/>
            <a:ext cx="10753344" cy="405003"/>
          </a:xfrm>
          <a:prstGeom prst="rect">
            <a:avLst/>
          </a:prstGeom>
          <a:noFill/>
        </p:spPr>
        <p:txBody>
          <a:bodyPr wrap="none" lIns="0" tIns="0" rIns="0" bIns="0" rtlCol="0" anchor="t"/>
          <a:lstStyle/>
          <a:p>
            <a:pPr algn="l" latinLnBrk="1">
              <a:lnSpc>
                <a:spcPts val="3600"/>
              </a:lnSpc>
            </a:pPr>
            <a:r>
              <a:rPr lang="en-US" altLang="zh-CN" sz="2000" b="0" i="0" spc="-50" dirty="0">
                <a:solidFill>
                  <a:srgbClr val="000000"/>
                </a:solidFill>
                <a:latin typeface="仿宋" panose="02010609060101010101" pitchFamily="34" charset="-122"/>
                <a:ea typeface="仿宋" panose="02010609060101010101" pitchFamily="34" charset="-122"/>
                <a:cs typeface="仿宋" panose="02010609060101010101" pitchFamily="34" charset="-120"/>
              </a:rPr>
              <a:t>[河北石家庄2024高二期中]</a:t>
            </a:r>
            <a:r>
              <a:rPr lang="en-US" altLang="zh-CN" sz="2000" b="0" i="0" spc="-5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下图为我国</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2012—2022</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年一次能源消费结构变化图</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spc="-50" dirty="0"/>
          </a:p>
        </p:txBody>
      </p:sp>
      <p:pic>
        <p:nvPicPr>
          <p:cNvPr id="3" name="QM_5_BD.45_2#08d5f62ff?pid=8d63e017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368296" y="1511496"/>
            <a:ext cx="7452360" cy="373989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6_1#13f653f70?pid=08d5f62f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读图可知(</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47_1#13f653f70.bracket?pid=08d5f62ff&amp;color=0,0,0&amp;vpa=14&amp;vtp=1"/>
          <p:cNvSpPr/>
          <p:nvPr/>
        </p:nvSpPr>
        <p:spPr>
          <a:xfrm>
            <a:off x="2149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46_2#13f653f70.choices?pid=08d5f62ff&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0774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.化石能源消费占比迅速下降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.清洁能源消费占比增长较快</a:t>
            </a:r>
            <a:endParaRPr lang="en-US" altLang="zh-CN" sz="2000" dirty="0"/>
          </a:p>
          <a:p>
            <a:pPr latinLnBrk="1">
              <a:lnSpc>
                <a:spcPts val="3400"/>
              </a:lnSpc>
              <a:tabLst>
                <a:tab pos="5077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C.煤炭能源主体地位趋于下降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.能源消费结构主体发生改变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48_1#13f653f70?vop=1&amp;pid=08d5f62ff&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本题考查读图分析能力。图中的化石能源包括煤炭、石油、天然气，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三者所占比例仍较大，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虽有所下降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，但并不是迅速下降，A错误；图中的天然气、水能、核能、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风能为清洁能源，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2012—2022</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年占比逐渐上升，但上升速度并不快，B错误；煤炭所占比例下降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，煤炭能源主体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地位也趋于下降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，但我国的能源消费结构依然以煤炭为主，没有发生改变，C正确，D错误。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9_1#fcee794dd?pid=08d5f62f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9.2012—2022年我国一次能源消费结构发生变化，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50_1#fcee794dd.bracket?pid=08d5f62ff&amp;color=0,0,0&amp;vpa=15&amp;vtp=1"/>
          <p:cNvSpPr/>
          <p:nvPr/>
        </p:nvSpPr>
        <p:spPr>
          <a:xfrm>
            <a:off x="6907276"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49_2#fcee794dd?pid=08d5f62ff&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0774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①消除环境污染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，提升大气质量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减少二氧化碳排放量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，履行国际义务</a:t>
            </a:r>
            <a:endParaRPr lang="en-US" altLang="zh-CN" sz="2000" dirty="0"/>
          </a:p>
          <a:p>
            <a:pPr latinLnBrk="1">
              <a:lnSpc>
                <a:spcPts val="3400"/>
              </a:lnSpc>
              <a:tabLst>
                <a:tab pos="5077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开发清洁能源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，丰富能源类型</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减少化石能源占比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，优化能源结构</a:t>
            </a:r>
            <a:endParaRPr lang="en-US" altLang="zh-CN" sz="2000" dirty="0"/>
          </a:p>
        </p:txBody>
      </p:sp>
      <p:sp>
        <p:nvSpPr>
          <p:cNvPr id="5" name="QC_6_BD.49_3#fcee794dd.choices?pid=08d5f62ff&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1_1#78171b9dd?pid=799cd4dc9&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[辽宁朝阳2025高二期中]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据统计</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，2022</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年我国已成为世界第一炼油大国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炼油总产能达到</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9.2</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亿</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原油进口</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5.08</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亿吨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对外依存度达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71.2%。</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2020—2050</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年我国能源消费结构示意图</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含预测</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6_BD.1_2#78171b9dd?pid=799cd4dc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785616" y="2406846"/>
            <a:ext cx="4626864" cy="364845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51_1#fcee794dd?vop=1&amp;pid=08d5f62ff&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本题考查我国未来能源需求与能源安全。我国一次能源消费结构当中，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清洁能源占比上升，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化石能源占比下降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，有利于改善环境污染状况，但是不能消除环境污染，①错误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；化石能源消费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占比下降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，有利于减少碳排放，履行国际义务，②正确；2012—2022年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，我国的能源消费类型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没有发生变化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，③错误；清洁能源占比上升，可以降低煤炭、石油等化石能源占比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，优化能源结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，④正确。综上，②④正确，故选D。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51_2#fcee794dd?vop=1&amp;pid=08d5f62ff&amp;color=0,0,0&amp;mp=1&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【知识拓展】一次能源和二次能源</a:t>
            </a:r>
            <a:endParaRPr lang="en-US" altLang="zh-CN" sz="2000" dirty="0"/>
          </a:p>
        </p:txBody>
      </p:sp>
      <p:graphicFrame>
        <p:nvGraphicFramePr>
          <p:cNvPr id="42" name="QC_6_AS.51_3#fcee794dd?colgroup=4,36&amp;vop=1&amp;pid=08d5f62ff&amp;color=0,0,0&amp;mp=1&amp;vtp=1&amp;bbb=1&amp;hb=1"/>
          <p:cNvGraphicFramePr>
            <a:graphicFrameLocks noGrp="1"/>
          </p:cNvGraphicFramePr>
          <p:nvPr/>
        </p:nvGraphicFramePr>
        <p:xfrm>
          <a:off x="722376" y="1513528"/>
          <a:ext cx="10725912" cy="1645158"/>
        </p:xfrm>
        <a:graphic>
          <a:graphicData uri="http://schemas.openxmlformats.org/drawingml/2006/table">
            <a:tbl>
              <a:tblPr/>
              <a:tblGrid>
                <a:gridCol w="1271016"/>
                <a:gridCol w="9454896"/>
              </a:tblGrid>
              <a:tr h="822579">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一次能源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从自然界直接取得且不改变其基本形态的能源</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如煤炭</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石油</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天然气</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太阳能</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风能</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水能</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生物质能</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地热能等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二次能源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由一次能源经过加工转换成为另一形态和品位的能源</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如电能</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汽油</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柴油</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酒</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精</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煤气</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氢能等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52_1#4697d99ff?pid=8d63e017a&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[北京丰台区2025高二月考]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下图为中国原油进口重心与全球原油产量重心移动路径示意图</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此完成下面小题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pic>
        <p:nvPicPr>
          <p:cNvPr id="3" name="QM_5_BD.52_2#4697d99ff?pid=8d63e017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721608" y="1949646"/>
            <a:ext cx="4754880" cy="28072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53_1#c21a5f285?pid=4697d99ff&amp;color=0,0,0&amp;vtp=1&amp;bbb=1"/>
          <p:cNvSpPr/>
          <p:nvPr/>
        </p:nvSpPr>
        <p:spPr>
          <a:xfrm>
            <a:off x="722376" y="48960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10.2005—2010年，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中国原油进口增幅较大的国家可能是(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BD.53_2#c21a5f285.choices?pid=4697d99ff&amp;color=0,0,0&amp;vtp=1&amp;bbb=1"/>
          <p:cNvSpPr/>
          <p:nvPr/>
        </p:nvSpPr>
        <p:spPr>
          <a:xfrm>
            <a:off x="722376" y="5349055"/>
            <a:ext cx="10753344" cy="405003"/>
          </a:xfrm>
          <a:prstGeom prst="rect">
            <a:avLst/>
          </a:prstGeom>
          <a:noFill/>
        </p:spPr>
        <p:txBody>
          <a:bodyPr wrap="none" lIns="0" tIns="0" rIns="0" bIns="0" rtlCol="0" anchor="t"/>
          <a:lstStyle/>
          <a:p>
            <a:pPr latinLnBrk="1">
              <a:lnSpc>
                <a:spcPts val="3600"/>
              </a:lnSpc>
              <a:tabLst>
                <a:tab pos="2760980" algn="l"/>
                <a:tab pos="5483860" algn="l"/>
                <a:tab pos="7965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.加拿大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B.俄罗斯</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C.巴西</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.巴基斯坦</a:t>
            </a:r>
            <a:endParaRPr lang="en-US" altLang="zh-CN" sz="2000" dirty="0"/>
          </a:p>
        </p:txBody>
      </p:sp>
      <p:sp>
        <p:nvSpPr>
          <p:cNvPr id="6" name="QC_6_AN.54_1#c21a5f285.bracket?pid=4697d99ff&amp;color=0,0,0&amp;vpa=16&amp;vtp=1"/>
          <p:cNvSpPr/>
          <p:nvPr/>
        </p:nvSpPr>
        <p:spPr>
          <a:xfrm>
            <a:off x="7323201" y="4896046"/>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55_1#c21a5f285?vop=1&amp;pid=4697d99ff&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本题考查材料分析能力。根据图示判断2005—2010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年中国原油进口重心向西向南移动，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巴西绝大部分领土位于南半球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，从巴西进口大量原油使我国原油进口重心南移，C正确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；加拿大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位于我国东北部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，A错误；俄罗斯位于我国北部，B错误；巴基斯坦不是重要的产油国，D错误。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6_1#3ad2a6299?pid=4697d99f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中国原油进口贸易空间格局的变化(</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57_1#3ad2a6299.bracket?pid=4697d99ff&amp;color=0,0,0&amp;vpa=17&amp;vtp=1"/>
          <p:cNvSpPr/>
          <p:nvPr/>
        </p:nvSpPr>
        <p:spPr>
          <a:xfrm>
            <a:off x="5092764"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56_2#3ad2a6299.choices?pid=4697d99ff&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.有利于保障原油需求的物质基础</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.降低原油进口的成本</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C.使原油的进口依存度增长趋势减缓</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.平抑国内油价异常波动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58_1#3ad2a6299?vop=1&amp;pid=4697d99ff&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本题考查保障能源安全的措施。</a:t>
            </a:r>
            <a:endParaRPr lang="en-US" altLang="zh-CN" sz="2200" dirty="0"/>
          </a:p>
        </p:txBody>
      </p:sp>
      <p:graphicFrame>
        <p:nvGraphicFramePr>
          <p:cNvPr id="46" name="QC_6_AS.58_2#3ad2a6299?colgroup=35,4&amp;vop=1&amp;pid=4697d99ff&amp;color=0,0,0&amp;vtp=1&amp;bbb=1&amp;hb=1"/>
          <p:cNvGraphicFramePr>
            <a:graphicFrameLocks noGrp="1"/>
          </p:cNvGraphicFramePr>
          <p:nvPr/>
        </p:nvGraphicFramePr>
        <p:xfrm>
          <a:off x="722376" y="1545913"/>
          <a:ext cx="10725912" cy="2101596"/>
        </p:xfrm>
        <a:graphic>
          <a:graphicData uri="http://schemas.openxmlformats.org/drawingml/2006/table">
            <a:tbl>
              <a:tblPr/>
              <a:tblGrid>
                <a:gridCol w="9345168"/>
                <a:gridCol w="1380744"/>
              </a:tblGrid>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根据图示</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中国原油进口重心与全球原油产量重心的空间位置整体上呈现出靠近的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趋势</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从资源持续稳定供应的角度来看</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这有利于保障我国原油需求的物质基础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由图分析可知</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原油进口地越来越分散</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距我国越来越远</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原油进口的成本增加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原油的进口依存度与进口原油占比有关</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并不会因为进口格局的变化而得到缓解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国内油价波动受多种因素影响</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并不仅仅受进口贸易空间格局的影响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59_1#15130cb89?htil=1&amp;pid=8d63e017a&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208776" y="1054296"/>
            <a:ext cx="5239512" cy="39319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59_2#15130cb89?htil=1&amp;pid=8d63e017a&amp;color=0,0,0&amp;vtp=1&amp;bt=1&amp;bbb=1&amp;hb=1&amp;hs=1"/>
          <p:cNvSpPr/>
          <p:nvPr/>
        </p:nvSpPr>
        <p:spPr>
          <a:xfrm>
            <a:off x="722376" y="972000"/>
            <a:ext cx="5376672" cy="40562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[天津宝坻一中2025高二检测]</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阅读图文材料，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完成下列要求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。（16分）</a:t>
            </a:r>
            <a:endParaRPr lang="en-US" altLang="zh-CN" sz="2000" dirty="0"/>
          </a:p>
          <a:p>
            <a:pPr latinLnBrk="1">
              <a:lnSpc>
                <a:spcPts val="3700"/>
              </a:lnSpc>
            </a:pPr>
            <a:r>
              <a:rPr lang="en-US" altLang="zh-CN" sz="2000" b="0" i="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我国为原油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未经加工处理的石油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净进口</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长期以来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原油对外依存度一直较高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国家</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石油储备是保障国家石油安全的重要手段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石油</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储存主要有三种方式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地面油箱储存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海上油箱</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储存和地下储存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我国舟山国家石油储备基地和</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鄯善原油储备库为地面油箱储存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盐穴是指盐矿</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开采后留下的矿洞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具有体积巨大且密封性良好</a:t>
            </a:r>
            <a:endParaRPr lang="en-US" altLang="zh-CN" sz="2000" dirty="0"/>
          </a:p>
        </p:txBody>
      </p:sp>
      <p:sp>
        <p:nvSpPr>
          <p:cNvPr id="4" name="QO_5_BD.59_2#15130cb89?htil=1&amp;pid=8d63e017a&amp;color=0,0,0&amp;vtp=1&amp;bt=1&amp;bbb=1&amp;hb=1&amp;hs=1"/>
          <p:cNvSpPr/>
          <p:nvPr/>
        </p:nvSpPr>
        <p:spPr>
          <a:xfrm>
            <a:off x="722376" y="5101278"/>
            <a:ext cx="10752014" cy="843153"/>
          </a:xfrm>
          <a:prstGeom prst="rect">
            <a:avLst/>
          </a:prstGeom>
          <a:noFill/>
        </p:spPr>
        <p:txBody>
          <a:bodyPr wrap="none" lIns="0" tIns="0" rIns="0" bIns="0" rtlCol="0" anchor="t"/>
          <a:lstStyle/>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的优点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盐穴储存是地下储存油气较为有利的方式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我国中西部地区岩盐分布较广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故地下盐穴</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储存在我国具有广阔的利用前景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下图为舟山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鄯善位置示意图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60_1#0ff8377be?pid=15130cb89&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（1）简述我国建设石油储备库的原因。（6分）</a:t>
            </a:r>
            <a:endParaRPr lang="en-US" altLang="zh-CN" sz="2000" dirty="0"/>
          </a:p>
        </p:txBody>
      </p:sp>
      <p:sp>
        <p:nvSpPr>
          <p:cNvPr id="3" name="QO_6_AN.61_1#0ff8377be?vop=1&amp;pid=15130cb89&amp;color=0,0,0&amp;vtp=1&amp;bbb=1&amp;hb=1"/>
          <p:cNvSpPr/>
          <p:nvPr/>
        </p:nvSpPr>
        <p:spPr>
          <a:xfrm>
            <a:off x="722376" y="1435169"/>
            <a:ext cx="10753344" cy="8562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我国经济发展快，石油需求不断上升，但国内供给不足，需大量进口</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；我国石油的对外依</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存度高</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，石油供给受国际市场影响大；我国经济实力提升，储油技术和能力提高。（6分）</a:t>
            </a:r>
            <a:endParaRPr lang="en-US" altLang="zh-CN" sz="2000" dirty="0"/>
          </a:p>
        </p:txBody>
      </p:sp>
      <p:sp>
        <p:nvSpPr>
          <p:cNvPr id="4" name="QO_6_AS.62_1#0ff8377be?vop=1&amp;pid=15130cb89&amp;color=0,0,0&amp;vtp=1&amp;bbb=1&amp;hb=1"/>
          <p:cNvSpPr/>
          <p:nvPr/>
        </p:nvSpPr>
        <p:spPr>
          <a:xfrm>
            <a:off x="722376" y="2385764"/>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本题考查保障能源安全的措施。自改革开放以来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，我国经济高速增长导致石油需求不断增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，但国内石油产量却增长乏力，供给无法满足需求，需大量进口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；我国已对国际石油市场形成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了一定程度的依赖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，石油供给受国际市场影响大，不利于保障我国石油供给的稳定和安全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石油储备的技术和能力不断提高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，对石油进行储备是保障能源安全的重要措施。【原因条件类】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63_1#341b64adb?pid=15130cb89&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（2）分析舟山国家石油储备基地具备的区位优势。（4分）</a:t>
            </a:r>
            <a:endParaRPr lang="en-US" altLang="zh-CN" sz="2000" dirty="0"/>
          </a:p>
        </p:txBody>
      </p:sp>
      <p:sp>
        <p:nvSpPr>
          <p:cNvPr id="3" name="QO_6_AN.64_1#341b64adb?vop=1&amp;pid=15130cb89&amp;color=0,0,0&amp;vtp=1&amp;bbb=1"/>
          <p:cNvSpPr/>
          <p:nvPr/>
        </p:nvSpPr>
        <p:spPr>
          <a:xfrm>
            <a:off x="722376" y="1433137"/>
            <a:ext cx="11017250" cy="405003"/>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舟山靠近海洋，方便石油从海外进口；舟山位于长江三角洲地区，靠近消费市场。（4分）</a:t>
            </a:r>
            <a:endParaRPr lang="en-US" altLang="zh-CN" sz="2000" dirty="0"/>
          </a:p>
        </p:txBody>
      </p:sp>
      <p:sp>
        <p:nvSpPr>
          <p:cNvPr id="4" name="QO_6_AS.65_1#341b64adb?vop=1&amp;pid=15130cb89&amp;color=0,0,0&amp;vtp=1&amp;bbb=1&amp;hb=1"/>
          <p:cNvSpPr/>
          <p:nvPr/>
        </p:nvSpPr>
        <p:spPr>
          <a:xfrm>
            <a:off x="722376" y="1941645"/>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本题考查能源储备基地的区位条件。舟山靠近海洋，适合建设良港，海运便利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，石油运输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；联系所学可知，舟山所在的长江三角洲地区，经济发达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，舟山国家石油储备基地周围的市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场广阔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，石油需求量大。【区位评价类】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66_1#fca494ac5?pid=15130cb89&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（3）指出与地面储存相比，我国利用盐穴储备石油的优点。（6分）</a:t>
            </a:r>
            <a:endParaRPr lang="en-US" altLang="zh-CN" sz="2000" dirty="0"/>
          </a:p>
        </p:txBody>
      </p:sp>
      <p:sp>
        <p:nvSpPr>
          <p:cNvPr id="3" name="QO_6_AN.67_1#fca494ac5?vop=1&amp;pid=15130cb89&amp;color=0,0,0&amp;vtp=1&amp;bbb=1&amp;hb=1"/>
          <p:cNvSpPr/>
          <p:nvPr/>
        </p:nvSpPr>
        <p:spPr>
          <a:xfrm>
            <a:off x="722376" y="1435169"/>
            <a:ext cx="10753344" cy="8562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可以利用废弃的矿洞，减少施工成本；盐穴多分布在内陆山区地下，</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用来储油安全性高；</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盐穴分布于地下</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，占用土地资源少。（6分）</a:t>
            </a:r>
            <a:endParaRPr lang="en-US" altLang="zh-CN" sz="2000" dirty="0"/>
          </a:p>
        </p:txBody>
      </p:sp>
      <p:sp>
        <p:nvSpPr>
          <p:cNvPr id="4" name="QO_6_AS.68_1#fca494ac5?vop=1&amp;pid=15130cb89&amp;color=0,0,0&amp;vtp=1&amp;bbb=1&amp;hb=1"/>
          <p:cNvSpPr/>
          <p:nvPr/>
        </p:nvSpPr>
        <p:spPr>
          <a:xfrm>
            <a:off x="722376" y="2385764"/>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本题考查材料分析能力。由材料“盐穴是指盐矿开采后留下的矿洞”可知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，相比于其他储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存方式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，利用盐穴储油，施工成本低；由材料“具有体积巨大且密封性良好的优点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”“我国中西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部地区岩盐分布较广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”可知，盐穴多分布在内陆山区地下，相对隐蔽，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不易受到外界因素破坏，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同时地下盐穴密闭性极好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，储存石油安全性高；盐穴分布于地下，可减少对地表土地的占用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利于节省土地资源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。【比较优劣类】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2_1#a27d025aa?pid=78171b9d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将来我国能源消费结构的特点是(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BD.2_2#a27d025aa.choices?pid=78171b9dd&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A.与世界能源消费结构趋同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.煤炭和石油的消费比重降低</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.能源消费结构以煤炭为主</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.能源消费结构趋向于均衡化</a:t>
            </a:r>
            <a:endParaRPr lang="en-US" altLang="zh-CN" sz="2000" dirty="0"/>
          </a:p>
        </p:txBody>
      </p:sp>
      <p:sp>
        <p:nvSpPr>
          <p:cNvPr id="4" name="QC_7_AN.3_1#a27d025aa.bracket?pid=78171b9dd&amp;color=0,0,0&amp;vpa=1&amp;vtp=1"/>
          <p:cNvSpPr/>
          <p:nvPr/>
        </p:nvSpPr>
        <p:spPr>
          <a:xfrm>
            <a:off x="4689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0c9dbf75c.fixed?pid=c3b3543f7&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0c9dbf75c.fixed?pid=c3b3543f7&amp;color=255,255,255&amp;vtp=1&amp;bbb=1&amp;hb=1"/>
          <p:cNvSpPr/>
          <p:nvPr/>
        </p:nvSpPr>
        <p:spPr>
          <a:xfrm>
            <a:off x="228600" y="3493008"/>
            <a:ext cx="11731752" cy="1341120"/>
          </a:xfrm>
          <a:prstGeom prst="rect">
            <a:avLst/>
          </a:prstGeom>
          <a:noFill/>
        </p:spPr>
        <p:txBody>
          <a:bodyPr wrap="none" lIns="0" tIns="0" rIns="0" bIns="0" rtlCol="0" anchor="t"/>
          <a:lstStyle/>
          <a:p>
            <a:pPr algn="ctr" latinLnBrk="1">
              <a:lnSpc>
                <a:spcPts val="53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资源开发利用</a:t>
            </a:r>
            <a:r>
              <a:rPr lang="en-US" altLang="zh-CN" sz="4400" b="1" i="0">
                <a:solidFill>
                  <a:srgbClr val="FFFFFF"/>
                </a:solidFill>
                <a:latin typeface="黑体" panose="02010609060101010101" charset="-122"/>
                <a:ea typeface="黑体" panose="02010609060101010101" charset="-122"/>
                <a:cs typeface="黑体" panose="02010609060101010101" pitchFamily="34" charset="-120"/>
              </a:rPr>
              <a:t>、我国未来能源需求与</a:t>
            </a:r>
            <a:endParaRPr lang="en-US" altLang="zh-CN" sz="4400" b="1" i="0">
              <a:solidFill>
                <a:srgbClr val="FFFFFF"/>
              </a:solidFill>
              <a:latin typeface="黑体" panose="02010609060101010101" charset="-122"/>
              <a:ea typeface="黑体" panose="02010609060101010101" charset="-122"/>
              <a:cs typeface="黑体" panose="02010609060101010101" pitchFamily="34" charset="-120"/>
            </a:endParaRPr>
          </a:p>
          <a:p>
            <a:pPr algn="ctr" latinLnBrk="1">
              <a:lnSpc>
                <a:spcPts val="5400"/>
              </a:lnSpc>
            </a:pPr>
            <a:r>
              <a:rPr lang="en-US" altLang="zh-CN" sz="4400" b="1" i="0">
                <a:solidFill>
                  <a:srgbClr val="FFFFFF"/>
                </a:solidFill>
                <a:latin typeface="黑体" panose="02010609060101010101" charset="-122"/>
                <a:ea typeface="黑体" panose="02010609060101010101" charset="-122"/>
                <a:cs typeface="黑体" panose="02010609060101010101" pitchFamily="34" charset="-120"/>
              </a:rPr>
              <a:t>能源安全</a:t>
            </a:r>
            <a:endParaRPr lang="en-US" altLang="zh-CN" sz="4400" dirty="0"/>
          </a:p>
        </p:txBody>
      </p:sp>
      <p:pic>
        <p:nvPicPr>
          <p:cNvPr id="4" name="C_4#0c9dbf75c.fixed?pid=c3b3543f7&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0c9dbf75c.fixed?pid=c3b3543f7&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69_1#c22cf0238?pid=7dc2d5fa2&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[安徽六安2024高二期中]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蒙西至华中地区铁路煤运通道项目</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被称为北煤南运大通道</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起于内</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蒙古浩勒报吉</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经陕西延安</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山西运城</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河南三门峡</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湖北襄阳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湖南岳阳后止于江西吉安</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全</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长约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1813.5</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千米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。读图，完成下面小题。</a:t>
            </a:r>
            <a:endParaRPr lang="en-US" altLang="zh-CN" sz="2000" dirty="0"/>
          </a:p>
        </p:txBody>
      </p:sp>
      <p:pic>
        <p:nvPicPr>
          <p:cNvPr id="3" name="QM_6_BD.69_2#c22cf0238?pid=7dc2d5fa2&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730752" y="2406846"/>
            <a:ext cx="4736592" cy="352044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70_1#9e6d9113d?pid=c22cf023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华中地区煤炭调入的最佳方案是调自(</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BD.70_2#9e6d9113d.choices?pid=c22cf0238&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A.河北</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.东北地区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.新疆</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.陕西北部和内蒙古西部地区</a:t>
            </a:r>
            <a:endParaRPr lang="en-US" altLang="zh-CN" sz="2000" dirty="0"/>
          </a:p>
        </p:txBody>
      </p:sp>
      <p:sp>
        <p:nvSpPr>
          <p:cNvPr id="4" name="QC_7_AN.71_1#9e6d9113d.bracket?pid=c22cf0238&amp;color=0,0,0&amp;vpa=18&amp;vtp=1"/>
          <p:cNvSpPr/>
          <p:nvPr/>
        </p:nvSpPr>
        <p:spPr>
          <a:xfrm>
            <a:off x="5184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72_1#9e6d9113d?vop=1&amp;pid=c22cf0238&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本题考查影响资源的开发利用的因素。由图可知，河北属于煤炭调入区，A错误</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；东北地区</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自身能源需求量大</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，可调出煤炭资源较少，且距离华中地区较远，B错误；</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新疆距离华中地区遥远，</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运输成本高</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，C错误；陕西北部和内蒙古西部地区煤炭资源丰富，距离华中地区较近，D正确。</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73_1#05fc9dd49?pid=c22cf023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北煤南运大通道建设的意义主要有(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74_1#05fc9dd49.bracket?pid=c22cf0238&amp;color=0,0,0&amp;vpa=19&amp;vtp=1"/>
          <p:cNvSpPr/>
          <p:nvPr/>
        </p:nvSpPr>
        <p:spPr>
          <a:xfrm>
            <a:off x="4930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7_BD.73_2#05fc9dd49?pid=c22cf0238&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585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①缓解铁路运力不足的问题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②缓解城市交通拥堵问题</a:t>
            </a:r>
            <a:endParaRPr lang="en-US" altLang="zh-CN" sz="2000" dirty="0"/>
          </a:p>
          <a:p>
            <a:pPr latinLnBrk="1">
              <a:lnSpc>
                <a:spcPts val="3400"/>
              </a:lnSpc>
              <a:tabLst>
                <a:tab pos="5585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③减小华中地区的能源缺口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④降低运输成本</a:t>
            </a:r>
            <a:endParaRPr lang="en-US" altLang="zh-CN" sz="2000" dirty="0"/>
          </a:p>
        </p:txBody>
      </p:sp>
      <p:sp>
        <p:nvSpPr>
          <p:cNvPr id="5" name="QC_7_BD.73_3#05fc9dd49.choices?pid=c22cf0238&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75_1#05fc9dd49?vop=1&amp;pid=c22cf0238&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本题考查资源开发利用的意义。建设北煤南运大通道可以缓解铁路运力不足的问题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华中地区的能源缺口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，缩短运距，降低运输成本，①③④正确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；北煤南运大通道建设对缓解城市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交通拥堵影响较小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，②错误。故选D。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76_1#2a31b1d60?pid=7dc2d5fa2&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[四川南充2025高二期中]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保障能源资源安全对社会经济发展和国家安全具有重要意义</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我国能</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源消费结构中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煤炭占比最高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近年来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清洁能源比重不断上升</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下图为我国能源消费结构统计</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6_BD.76_2#2a31b1d60?pid=7dc2d5fa2&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242816" y="2406846"/>
            <a:ext cx="3712464" cy="16824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77_1#cac3a4c2f?pid=2a31b1d60&amp;color=0,0,0&amp;vtp=1&amp;bt=1&amp;bbb=1"/>
          <p:cNvSpPr/>
          <p:nvPr/>
        </p:nvSpPr>
        <p:spPr>
          <a:xfrm>
            <a:off x="722376" y="42229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我国能源消费结构以煤炭为主的不利影响是(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7_AN.78_1#cac3a4c2f.bracket?pid=2a31b1d60&amp;color=0,0,0&amp;vpa=20&amp;vtp=1"/>
          <p:cNvSpPr/>
          <p:nvPr/>
        </p:nvSpPr>
        <p:spPr>
          <a:xfrm>
            <a:off x="5959539" y="4222946"/>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6" name="QC_7_BD.77_2#cac3a4c2f.choices?pid=2a31b1d60&amp;color=0,0,0&amp;vtp=1&amp;bbb=1"/>
          <p:cNvSpPr/>
          <p:nvPr/>
        </p:nvSpPr>
        <p:spPr>
          <a:xfrm>
            <a:off x="722376" y="4688145"/>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.煤炭在开采过程中安全隐患严重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.煤炭在利用过程中严重污染大气</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C.对煤炭运输技术要求高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.煤炭在开采过程中易诱发地震</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79_1#cac3a4c2f?vop=1&amp;pid=2a31b1d60&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本题考查资源开发利用带来的问题。煤炭在开采过程中存在安全隐患，如矿井事故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、污染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地下水等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，但与能源消费结构无关，A错误；煤炭在燃烧过程中会释放大量的二氧化硫</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、氮氧化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物和颗粒物等大气污染物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，影响空气质量和人体健康</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，这是我国能源消费结构以煤炭为主的不利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，B正确；对煤炭运输技术要求高并不是能源消费结构以煤炭为主的不利影响，C错误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在开采过程中确实可能诱发地震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，但这属于开采活动对地质环境的影响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，而非能源消费结构以煤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炭为主的不利影响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79_2#cac3a4c2f?vop=1&amp;pid=2a31b1d60&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【知识总结】煤炭开发利用中存在的问题</a:t>
            </a:r>
            <a:endParaRPr lang="en-US" altLang="zh-CN" sz="2000" dirty="0"/>
          </a:p>
        </p:txBody>
      </p:sp>
      <p:pic>
        <p:nvPicPr>
          <p:cNvPr id="3" name="QC_7_AS.79_3#cac3a4c2f?vop=1&amp;pid=2a31b1d60&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172968" y="1513528"/>
            <a:ext cx="5852160" cy="43434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80_1#4eac4184c?pid=2a31b1d60&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大力发展清洁能源对我国能源安全的作用主要表现在(</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81_1#4eac4184c.bracket?pid=2a31b1d60&amp;color=0,0,0&amp;vpa=21&amp;vtp=1"/>
          <p:cNvSpPr/>
          <p:nvPr/>
        </p:nvSpPr>
        <p:spPr>
          <a:xfrm>
            <a:off x="6975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7_BD.80_2#4eac4184c.choices?pid=2a31b1d60&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633980" algn="l"/>
                <a:tab pos="5483860" algn="l"/>
                <a:tab pos="8092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.保障能源供给量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B.能源不再依赖进口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C.提高石油附加值</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.解决环境污染问题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4_1#a27d025aa?vop=1&amp;pid=78171b9dd&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本题考查我国能源消费结构特点。世界能源消费结构以石油为主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，我国的能源消费结构中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石油占比较低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，A错误。随着我国能源消费结构的优化，非化石能源消费比重上升，煤炭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、石油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等化石能源的消费比重下降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，B正确。由图可知，我国2050年的能源消费结构中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，煤炭占比并不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是最大的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，C错误。2050年我国的能源消费结构中占比最大的是非化石能源，最小的是石油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比差距较大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，并不均衡，D错误。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82_1#4eac4184c?vop=1&amp;pid=2a31b1d60&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本题考查发展新能源对能源安全的作用。清洁能源如风能、太阳能、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水能等是可再生能源，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长远来看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，具有持续稳定的供应潜力。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发展清洁能源可以在一定程度上减少对化石能源的依赖，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从而保障能源的供给量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，A正确；虽然发展清洁能源可以减少对进口石油等能源的依赖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，但不能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完全实现能源不依赖进口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，B错误；清洁能源的发展与提高石油附加值之间没有直接的关联，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；发展清洁能源可缓解环境污染问题，但不能解决环境污染问题，D错误。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83_1#1d7847a46?pid=371970a79&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[重庆多校2025高二联考]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可燃冰是天然气与水在低温</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高压条件下形成的类冰状结晶物质</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国已在南海神狐海域进行多次可燃冰试采工作</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并取得了可燃冰试采的历史性突破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目前</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的可燃冰虽然储量大</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但未开始大量开采</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下图示意南海神狐海域海底地貌</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6_BD.83_2#1d7847a46?pid=371970a7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306824" y="2406846"/>
            <a:ext cx="3575304" cy="270662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84_1#5cf9ee794?pid=1d7847a46&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陆地上的可燃冰最可能存在于(</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BD.84_2#5cf9ee794.choices?pid=1d7847a46&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A.断层发育地带</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.火山喷发地附近</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.高原沼泽地带</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.永久冻土地带</a:t>
            </a:r>
            <a:endParaRPr lang="en-US" altLang="zh-CN" sz="2000" dirty="0"/>
          </a:p>
        </p:txBody>
      </p:sp>
      <p:sp>
        <p:nvSpPr>
          <p:cNvPr id="4" name="QC_7_AN.85_1#5cf9ee794.bracket?pid=1d7847a46&amp;color=0,0,0&amp;vpa=22&amp;vtp=1"/>
          <p:cNvSpPr/>
          <p:nvPr/>
        </p:nvSpPr>
        <p:spPr>
          <a:xfrm>
            <a:off x="4422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86_1#5cf9ee794?vop=1&amp;pid=1d7847a46&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本题考查材料分析能力。可燃冰需要相对稳定的地质条件来保持其结构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，断层发育地带地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质结构不稳定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，岩石破碎，不利于可燃冰的存在，A错误；火山喷发地附近地壳活动剧烈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和压力变化大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，可燃冰的形成需要特定的温度和压力条件，火山活动会破坏这种条件，B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高原沼泽地带主要是有机质和水分丰富的环境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，虽然有水，但缺乏可燃冰形成所需的低温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，C错误；永久冻土地带温度低，并且存在一定压力，具备可燃冰形成所需的低温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、高压环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，所以陆地上的可燃冰最可能存在于永久冻土地带，D正确。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87_1#e9f19b6d9?pid=1d7847a46&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我国南海神狐海域可燃冰储量大的原因有(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88_1#e9f19b6d9.bracket?pid=1d7847a46&amp;color=0,0,0&amp;vpa=23&amp;vtp=1"/>
          <p:cNvSpPr/>
          <p:nvPr/>
        </p:nvSpPr>
        <p:spPr>
          <a:xfrm>
            <a:off x="5705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7_BD.87_2#e9f19b6d9?pid=1d7847a46&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584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①海底盆地地形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，利于沉积物积累</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板块运动较活跃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，地壳持续下沉</a:t>
            </a:r>
            <a:endParaRPr lang="en-US" altLang="zh-CN" sz="2000" dirty="0"/>
          </a:p>
          <a:p>
            <a:pPr latinLnBrk="1">
              <a:lnSpc>
                <a:spcPts val="3400"/>
              </a:lnSpc>
              <a:tabLst>
                <a:tab pos="5458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海水深度较浅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，开采难度较小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海域面积广阔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，可储存范围较广</a:t>
            </a:r>
            <a:endParaRPr lang="en-US" altLang="zh-CN" sz="2000" dirty="0"/>
          </a:p>
        </p:txBody>
      </p:sp>
      <p:sp>
        <p:nvSpPr>
          <p:cNvPr id="5" name="QC_7_BD.87_3#e9f19b6d9.choices?pid=1d7847a46&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89_1#e9f19b6d9?vop=1&amp;pid=1d7847a46&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本题考查影响资源开发利用的因素。海底盆地地形相对平坦开阔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，有利于泥沙等沉积物的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堆积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，可燃冰的形成需要大量的有机质作为物质基础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，沉积物的积累为可燃冰的形成提供了丰富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的有机质来源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，①正确；可燃冰形成需要相对稳定的地质环境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，地壳持续下沉可能会破坏其形成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和保存的条件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，②错误；可燃冰的储量与开采难度无关，且该地海水深度并不浅，③错误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；海域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面积广阔意味着有更大的空间可供可燃冰形成和储存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，为可燃冰的大量储存提供了有利条件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90_1#bbb221b8e?pid=1d7847a46&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7.若我国可燃冰大规模开采利用，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则有利于(</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91_1#bbb221b8e.bracket?pid=1d7847a46&amp;color=0,0,0&amp;vpa=24&amp;vtp=1"/>
          <p:cNvSpPr/>
          <p:nvPr/>
        </p:nvSpPr>
        <p:spPr>
          <a:xfrm>
            <a:off x="5705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7_BD.90_2#bbb221b8e?pid=1d7847a46&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58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①保障我国能源安全</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②降低我国碳排放总量</a:t>
            </a:r>
            <a:endParaRPr lang="en-US" altLang="zh-CN" sz="2000" dirty="0"/>
          </a:p>
          <a:p>
            <a:pPr latinLnBrk="1">
              <a:lnSpc>
                <a:spcPts val="3400"/>
              </a:lnSpc>
              <a:tabLst>
                <a:tab pos="5458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③改善我国生态环境</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④拓宽我国能源进口渠道</a:t>
            </a:r>
            <a:endParaRPr lang="en-US" altLang="zh-CN" sz="2000" dirty="0"/>
          </a:p>
        </p:txBody>
      </p:sp>
      <p:sp>
        <p:nvSpPr>
          <p:cNvPr id="5" name="QC_7_BD.90_3#bbb221b8e.choices?pid=1d7847a46&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92_1#bbb221b8e?vop=1&amp;pid=1d7847a46&amp;color=0,0,0&amp;vtp=1&amp;bt=1&amp;bbb=1&amp;hb=1"/>
          <p:cNvSpPr/>
          <p:nvPr/>
        </p:nvSpPr>
        <p:spPr>
          <a:xfrm>
            <a:off x="722376" y="972000"/>
            <a:ext cx="10753344" cy="3612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本题考查能源资源的开发利用对国家安全的影响。我国可燃冰储量丰富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，如果大规模开采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，可以增加我国的能源供应，减少对进口能源的依赖，从而保障我国的能源安全，①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可燃冰的主要成分是甲烷</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，燃烧后会产生二氧化碳，虽然相对于煤炭和石油等传统化石能源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碳排放量相对较低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，但大规模开采利用并不能直接降低我国的碳排放总量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，还需要结合其他节能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减排措施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，②错误；可燃冰作为清洁能源，大规模开采利用可以减少对传统化石能源的使用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少污染物排放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，如减少二氧化硫、氮氧化物和粉尘等的排放，从而改善我国的生态环境，③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我国大规模开采利用可燃冰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，增加了国内的能源供应，减少了对进口能源的需求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，而不是拓宽能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源进口渠道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，④错误。故选B。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6_BD.93_1#702a50801?htil=2&amp;pid=371970a79&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556248" y="1026864"/>
            <a:ext cx="4901184" cy="309067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93_2#702a50801?htil=2&amp;pid=371970a79&amp;color=0,0,0&amp;vtp=1&amp;bt=1&amp;bbb=1&amp;hb=1&amp;hs=1"/>
          <p:cNvSpPr/>
          <p:nvPr/>
        </p:nvSpPr>
        <p:spPr>
          <a:xfrm>
            <a:off x="722376" y="972000"/>
            <a:ext cx="5715000" cy="3129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[江西上饶2025高二月考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盐穴是地下盐层被开采后</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形成的腔穴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体积巨大且密封性良好</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压缩空气储</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能电站通过盐穴储存压缩空气</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再释放空气获得电</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江苏金坛盐盆是我国主要的岩盐产地</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埋深多</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750~900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目前有闲置盐穴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多个</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总体积超</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过</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1000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万立方米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。2022</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月</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26</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日</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我国首个非补燃</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式盐穴压缩空气储能电站在江苏金坛成功并网投运</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sp>
        <p:nvSpPr>
          <p:cNvPr id="4" name="QM_6_BD.93_2#702a50801?htil=2&amp;pid=371970a79&amp;color=0,0,0&amp;vtp=1&amp;bt=1&amp;bbb=1&amp;hb=1&amp;hs=1"/>
          <p:cNvSpPr/>
          <p:nvPr/>
        </p:nvSpPr>
        <p:spPr>
          <a:xfrm>
            <a:off x="722376" y="4235646"/>
            <a:ext cx="10752014" cy="1300353"/>
          </a:xfrm>
          <a:prstGeom prst="rect">
            <a:avLst/>
          </a:prstGeom>
          <a:noFill/>
        </p:spPr>
        <p:txBody>
          <a:bodyPr wrap="none" lIns="0" tIns="0" rIns="0" bIns="0" rtlCol="0" anchor="t"/>
          <a:lstStyle/>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单个储能周期可储存电量</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万千瓦时</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可为江苏电网提供</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万千瓦调峰能力</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。2024</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12</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月</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18</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日</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金坛盐穴压缩空气储能发电二期项目开工建设</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下图为盐穴压缩空气储能电站示意图</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spTree>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94_1#a2463cc70?pid=702a50801&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8.相较于浅盐穴，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利用深盐穴压缩空气储能的优势为(</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95_1#a2463cc70.bracket?pid=702a50801&amp;color=0,0,0&amp;vpa=25&amp;vtp=1"/>
          <p:cNvSpPr/>
          <p:nvPr/>
        </p:nvSpPr>
        <p:spPr>
          <a:xfrm>
            <a:off x="6721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7_BD.94_2#a2463cc70.choices?pid=702a50801&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697480" algn="l"/>
                <a:tab pos="5610860" algn="l"/>
                <a:tab pos="82829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.发电量更多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B.建设成本更低</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C.密封性更好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.安全性更高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5_1#343b6b3fa?pid=78171b9d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我国成为世界第一炼油大国的根本原因是(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6_1#343b6b3fa.bracket?pid=78171b9dd&amp;color=0,0,0&amp;vpa=2&amp;vtp=1"/>
          <p:cNvSpPr/>
          <p:nvPr/>
        </p:nvSpPr>
        <p:spPr>
          <a:xfrm>
            <a:off x="5705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7_BD.5_2#343b6b3fa.choices?pid=78171b9dd&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A.经济发展速度快</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，石油需求量增大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.炼油技术先进，原油利用率高</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.炼油企业增多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，生产规模扩大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.国内原油产量上升，进口减少</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96_1#a2463cc70?vop=1&amp;pid=702a50801&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本题考查材料分析能力。据材料分析可知，发电量主要取决于压缩空气的量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、能量转换效</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率等因素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，而不是盐穴的深度，A错误；深盐穴的建设需要更复杂的技术和更多的工程投入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设成本会更高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，B错误；随着深度增加，地下压力增大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，深盐穴周围的岩层会对盐穴形成更大的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压力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，使得盐穴的密封性更好，有利于压缩空气的储存，C正确；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安全性与盐穴的结构稳定性、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密封性等多种因素有关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，虽然深盐穴密封性好，但建设和维护过程中面临的风险也更多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单地说深盐穴安全性更高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97_1#bcadd25e9?pid=702a50801&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9.金坛盐穴压缩空气储能电站的投入使用，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98_1#bcadd25e9.bracket?pid=702a50801&amp;color=0,0,0&amp;vpa=26&amp;vtp=1"/>
          <p:cNvSpPr/>
          <p:nvPr/>
        </p:nvSpPr>
        <p:spPr>
          <a:xfrm>
            <a:off x="5959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7_BD.97_2#bcadd25e9?pid=702a50801&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204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①保障我国能源安全</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助力“双碳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”目标实现</a:t>
            </a:r>
            <a:endParaRPr lang="en-US" altLang="zh-CN" sz="2000" dirty="0"/>
          </a:p>
          <a:p>
            <a:pPr latinLnBrk="1">
              <a:lnSpc>
                <a:spcPts val="3400"/>
              </a:lnSpc>
              <a:tabLst>
                <a:tab pos="5204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③提升电网调节能力</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④开发更多新型能源</a:t>
            </a:r>
            <a:endParaRPr lang="en-US" altLang="zh-CN" sz="2000" dirty="0"/>
          </a:p>
        </p:txBody>
      </p:sp>
      <p:sp>
        <p:nvSpPr>
          <p:cNvPr id="5" name="QC_7_BD.97_3#bcadd25e9.choices?pid=702a50801&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99_1#bcadd25e9?vop=1&amp;pid=702a50801&amp;color=0,0,0&amp;vtp=1&amp;bt=1&amp;bbb=1&amp;hb=1"/>
          <p:cNvSpPr/>
          <p:nvPr/>
        </p:nvSpPr>
        <p:spPr>
          <a:xfrm>
            <a:off x="722376" y="972000"/>
            <a:ext cx="10753344" cy="3612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本题考查能源开发利用对国家安全的影响。由材料“单个储能周期可储存电量30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万千瓦时，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可为江苏电网提供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±6万千瓦调峰能力”可知，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金坛盐穴压缩空气储能电站主要是起到调峰作用，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对保障我国整体能源安全的作用有限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，①错误；该电站可以储存用电低谷时的闲置电能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洁能源的利用效率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，减少浪费，提高清洁能源在能源消费中的比重，有助于实现“双碳”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正确；作为调峰电站，金坛盐穴压缩空气储能电站能够在用电低谷时储能，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在用电高峰时发电，</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有效提升电网的调节能力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，保障电网的稳定运行，③正确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；金坛盐穴压缩空气储能电站是对已有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电能的一种储存和再利用方式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，并没有开发更多新型能源，它只是一种能源存储技术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，不是能源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开发技术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，④错误。故选C。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100_1#a11c58442?pid=371970a79&amp;color=0,0,0&amp;vtp=1&amp;bt=1&amp;bbb=1"/>
          <p:cNvSpPr/>
          <p:nvPr/>
        </p:nvSpPr>
        <p:spPr>
          <a:xfrm>
            <a:off x="722376" y="972000"/>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[天津红桥区2024高二月考]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读中国部分新能源（非常规能源）分布图，完成下面小题。</a:t>
            </a:r>
            <a:endParaRPr lang="en-US" altLang="zh-CN" sz="2000" dirty="0"/>
          </a:p>
        </p:txBody>
      </p:sp>
      <p:pic>
        <p:nvPicPr>
          <p:cNvPr id="3" name="QM_6_BD.100_2#a11c58442?pid=371970a7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529584" y="1511496"/>
            <a:ext cx="5129784" cy="376732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01_1#121ff52d2?pid=a11c58442&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10.图中甲、乙、丙、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丁代表的新能源依次是(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102_1#121ff52d2.bracket?pid=a11c58442&amp;color=0,0,0&amp;vpa=27&amp;vtp=1"/>
          <p:cNvSpPr/>
          <p:nvPr/>
        </p:nvSpPr>
        <p:spPr>
          <a:xfrm>
            <a:off x="5842064"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7_BD.101_2#121ff52d2.choices?pid=a11c58442&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A.太阳能、风能、地热能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.核能、风能、地热能、太阳能</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.风能、地热能、核能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、太阳能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.核能、太阳能、风能、地热能</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03_1#121ff52d2?vop=1&amp;pid=a11c58442&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本题考查我国能源的空间分布。据图可知，甲类新能源主要分布在我国东部沿海地区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甲类新能源为核能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；乙类新能源主要分布在我国青藏高原、新疆等太阳能丰富的地区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，故乙类新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能源为太阳能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；丙类新能源主要分布在我国新疆、甘肃、内蒙古等西北内陆地区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（距冬季风源地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，风能丰富）及东部沿海地区（受夏季风和海陆风影响大，海面摩擦力小，风力强劲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丙类新能源为风能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；丁类新能源主要分布在我国青藏高原，且邻近板块交界处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，故丁类新能源为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地热能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。因此，甲、乙、丙、丁代表的新能源依次是核能、太阳能、风能、地热能。故选D。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04_1#2b37ef8ab?pid=a11c58442&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11.甲类新能源布局在我国东部沿海地区，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主要是为了(</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105_1#2b37ef8ab.bracket?pid=a11c58442&amp;color=0,0,0&amp;vpa=28&amp;vtp=1"/>
          <p:cNvSpPr/>
          <p:nvPr/>
        </p:nvSpPr>
        <p:spPr>
          <a:xfrm>
            <a:off x="6870764"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7_BD.104_2#2b37ef8ab.choices?pid=a11c58442&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.降低高压输电成本</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B.满足当地能源需求</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C.利用当地产业基础</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.利用当地自然条件</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06_1#2b37ef8ab?vop=1&amp;pid=a11c58442&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本题考查我国新能源布局的成因。根据上题分析可知，甲类新能源为核能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。根据所学知识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，我国东部沿海地区工业发达，但常规能源缺乏，能源供需矛盾突出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，故核能布局在我国东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部沿海地区主要是为了满足当地能源需求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，B正确。降低高压输电成本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，利用当地产业基础和自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然条件不是核能布局在我国东部沿海地区的主要目的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07_1#b5ad3e5ec?pid=a11c58442&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12.就我国目前新能源生产规模而言，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将会(</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108_1#b5ad3e5ec.bracket?pid=a11c58442&amp;color=0,0,0&amp;vpa=29&amp;vtp=1"/>
          <p:cNvSpPr/>
          <p:nvPr/>
        </p:nvSpPr>
        <p:spPr>
          <a:xfrm>
            <a:off x="5588064"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7_BD.107_2#b5ad3e5ec.choices?pid=a11c58442&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.彻底解决我国能源短缺的问题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.继续加重环境污染和生态破坏</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C.根本改变煤炭为主的消费结构</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.带动能源相关产业的快速发展</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09_1#b5ad3e5ec?vop=1&amp;pid=a11c58442&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本题考查我国发展新能源的影响。目前，我国新能源生产规模较小</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，因此无法彻底解决我国</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能源短缺的问题</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，A错误；太阳能、地热能、风能等属于清洁能源，对自然环境影响小，B错误</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；新</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能源生产可以逐步改善我国以煤炭为主的能源消费结构</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，但因煤炭消费所占比重大</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，暂时无法根本</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改变以煤炭为主的消费结构</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，C错误；新能源开发可以带动能源相关产业的快速发展，D正确。</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7_1#343b6b3fa?vop=1&amp;pid=78171b9dd&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本题考查社会经济与能源供需的关系。我国经济发展速度快，第二产业经济规模巨大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能源的需求量较大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，且目前我国的非化石能源在能源消费结构中占比较低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，不能满足能源消费需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，故石油产业发展迅速，炼油量较大，A正确。我国作为发展中国家，与发达国家相比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，炼油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技术并无优势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，B错误。炼油企业多、生产规模大均为经济发展导致石油需求量大的结果，C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进口的石油以原油为主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，原油由国内生产还是国外进口对炼油量没有影响，D错误。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3e3d5345d.fixed?pid=c3b3543f7&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3e3d5345d.fixed?pid=c3b3543f7&amp;color=255,255,255&amp;vtp=1&amp;bbb=1&amp;hb=1"/>
          <p:cNvSpPr/>
          <p:nvPr/>
        </p:nvSpPr>
        <p:spPr>
          <a:xfrm>
            <a:off x="228600" y="3493008"/>
            <a:ext cx="11731752" cy="1341120"/>
          </a:xfrm>
          <a:prstGeom prst="rect">
            <a:avLst/>
          </a:prstGeom>
          <a:noFill/>
        </p:spPr>
        <p:txBody>
          <a:bodyPr wrap="none" lIns="0" tIns="0" rIns="0" bIns="0" rtlCol="0" anchor="t"/>
          <a:lstStyle/>
          <a:p>
            <a:pPr algn="ctr" latinLnBrk="1">
              <a:lnSpc>
                <a:spcPts val="53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资源开发利用</a:t>
            </a:r>
            <a:r>
              <a:rPr lang="en-US" altLang="zh-CN" sz="4400" b="1" i="0">
                <a:solidFill>
                  <a:srgbClr val="FFFFFF"/>
                </a:solidFill>
                <a:latin typeface="黑体" panose="02010609060101010101" charset="-122"/>
                <a:ea typeface="黑体" panose="02010609060101010101" charset="-122"/>
                <a:cs typeface="黑体" panose="02010609060101010101" pitchFamily="34" charset="-120"/>
              </a:rPr>
              <a:t>、我国未来能源需求与</a:t>
            </a:r>
            <a:endParaRPr lang="en-US" altLang="zh-CN" sz="4400" b="1" i="0">
              <a:solidFill>
                <a:srgbClr val="FFFFFF"/>
              </a:solidFill>
              <a:latin typeface="黑体" panose="02010609060101010101" charset="-122"/>
              <a:ea typeface="黑体" panose="02010609060101010101" charset="-122"/>
              <a:cs typeface="黑体" panose="02010609060101010101" pitchFamily="34" charset="-120"/>
            </a:endParaRPr>
          </a:p>
          <a:p>
            <a:pPr algn="ctr" latinLnBrk="1">
              <a:lnSpc>
                <a:spcPts val="5400"/>
              </a:lnSpc>
            </a:pPr>
            <a:r>
              <a:rPr lang="en-US" altLang="zh-CN" sz="4400" b="1" i="0">
                <a:solidFill>
                  <a:srgbClr val="FFFFFF"/>
                </a:solidFill>
                <a:latin typeface="黑体" panose="02010609060101010101" charset="-122"/>
                <a:ea typeface="黑体" panose="02010609060101010101" charset="-122"/>
                <a:cs typeface="黑体" panose="02010609060101010101" pitchFamily="34" charset="-120"/>
              </a:rPr>
              <a:t>能源安全</a:t>
            </a:r>
            <a:endParaRPr lang="en-US" altLang="zh-CN" sz="4400" dirty="0"/>
          </a:p>
        </p:txBody>
      </p:sp>
      <p:pic>
        <p:nvPicPr>
          <p:cNvPr id="4" name="C_4#3e3d5345d.fixed?pid=c3b3543f7&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3e3d5345d.fixed?pid=c3b3543f7&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10_1#f074cb645?pid=3e3d5345d&amp;color=0,0,0&amp;vtp=1&amp;bt=1&amp;bbb=1"/>
          <p:cNvSpPr/>
          <p:nvPr/>
        </p:nvSpPr>
        <p:spPr>
          <a:xfrm>
            <a:off x="722376" y="972000"/>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[山东省实验中学2024高二月考]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下图为无废矿山循环经济模式构想图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110_2#f074cb645?pid=3e3d5345d&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828032" y="1511496"/>
            <a:ext cx="2532888" cy="24140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111_1#c687c8caa?pid=f074cb645&amp;color=0,0,0&amp;vtp=1&amp;bt=1&amp;bbb=1"/>
          <p:cNvSpPr/>
          <p:nvPr/>
        </p:nvSpPr>
        <p:spPr>
          <a:xfrm>
            <a:off x="722376" y="406419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1.无废矿山循环经济模式中，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技术难度最大的是(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112_1#c687c8caa.bracket?pid=f074cb645&amp;color=0,0,0&amp;vpa=30&amp;vtp=1"/>
          <p:cNvSpPr/>
          <p:nvPr/>
        </p:nvSpPr>
        <p:spPr>
          <a:xfrm>
            <a:off x="6200839" y="4064196"/>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6" name="QC_6_BD.111_2#c687c8caa.choices?pid=f074cb645&amp;color=0,0,0&amp;vtp=1&amp;bbb=1"/>
          <p:cNvSpPr/>
          <p:nvPr/>
        </p:nvSpPr>
        <p:spPr>
          <a:xfrm>
            <a:off x="722376" y="4516191"/>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.煤炭绿色开采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B.矿区固废集中</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C.采空区域统计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.固废矿化封存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13_1#c687c8caa?vop=1&amp;pid=f074cb645&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本题考查能源资源的开发与利用。无废矿山循环经济模式中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，技术难度最大的是固废矿化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封存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，即将固体废弃物进行矿化处理并封存在地下，防止对环境造成污染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。这需要高度先进的技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术和设备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，并且需要确保封存过程安全可靠，不会对环境造成二次污染，D符合题意。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相比之下，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煤炭绿色开采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、矿区固废集中和采空区域统计等技术难度较小，A、B、C不符合题意。故选D。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14_1#befb87683?pid=f074cb645&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固废就地封存可以(</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15_1#befb87683.bracket?pid=f074cb645&amp;color=0,0,0&amp;vpa=31&amp;vtp=1"/>
          <p:cNvSpPr/>
          <p:nvPr/>
        </p:nvSpPr>
        <p:spPr>
          <a:xfrm>
            <a:off x="3165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114_2#befb87683.choices?pid=f074cb645&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.减少煤炭开采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B.减小沉降风险</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C.降低采煤成本</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.提高地下水质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16_1#befb87683?vop=1&amp;pid=f074cb645&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本题考查能源资源的开发与利用。由图分析可知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，固废就地封存即将固体废弃物进行矿化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处理并封存在地下采空区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，增加地下支撑力，从而减小地面沉降的风险，B正确；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减少煤炭开采、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降低采煤成本</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、提高地下水质与固废就地封存无直接联系，A、C、D错误。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17_1#dcc3c2b34?pid=3e3d5345d&amp;color=0,0,0&amp;vtp=1&amp;bt=1&amp;bbb=1&amp;hb=1"/>
          <p:cNvSpPr/>
          <p:nvPr/>
        </p:nvSpPr>
        <p:spPr>
          <a:xfrm>
            <a:off x="722376" y="972000"/>
            <a:ext cx="10753344" cy="833438"/>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[江苏泰州中学2025高二月考]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建设大型清洁能源基地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有利于实现能源开发及储能一体化发展</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5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下图为我国部分清洁能源基地分布示意图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r>
              <a:rPr lang="en-US" altLang="zh-CN" sz="100" b="0" i="0" kern="0" spc="-99900" dirty="0">
                <a:solidFill>
                  <a:srgbClr val="FFFFFF"/>
                </a:solidFill>
                <a:latin typeface="Times New Roman" panose="02020603050405020304" pitchFamily="34" charset="0"/>
                <a:ea typeface="楷体" panose="02010609060101010101" pitchFamily="34" charset="-122"/>
                <a:cs typeface="Times New Roman" panose="02020603050405020304" pitchFamily="34" charset="-120"/>
              </a:rPr>
              <a:t>#1</a:t>
            </a:r>
            <a:endParaRPr lang="en-US" altLang="zh-CN" sz="2000" dirty="0"/>
          </a:p>
        </p:txBody>
      </p:sp>
      <p:pic>
        <p:nvPicPr>
          <p:cNvPr id="3" name="QM_5_BD.117_2#dcc3c2b34?pid=3e3d5345d&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575304" y="1933771"/>
            <a:ext cx="5047488" cy="281635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18_1#e5872fb7c?pid=dcc3c2b34&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西部地区建设大型清洁能源基地的优势是(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19_1#e5872fb7c.bracket?pid=dcc3c2b34&amp;color=0,0,0&amp;vpa=32&amp;vtp=1"/>
          <p:cNvSpPr/>
          <p:nvPr/>
        </p:nvSpPr>
        <p:spPr>
          <a:xfrm>
            <a:off x="5705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118_2#e5872fb7c.choices?pid=dcc3c2b34&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A.能源资源总量大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，分布均衡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.能源种类多样，互补性强</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.电网配置能力强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，便于输出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.戈壁荒滩广布，土地有限</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20_1#e5872fb7c?vop=1&amp;pid=dcc3c2b34&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本题考查新能源基地的区位条件。西部地区能源资源总量大，但分布不均衡，A错误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部地区建设大型清洁能源基地的优势是能源种类多样</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，互补性强，能够保障能源的充足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、稳定供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，B正确；西部地区电网配置能力弱，不便于输出，C错误；戈壁荒滩广布，土地广阔，D错误。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21_1#71cae3f1f?pid=dcc3c2b34&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大型清洁能源基地建设可以(</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22_1#71cae3f1f.bracket?pid=dcc3c2b34&amp;color=0,0,0&amp;vpa=33&amp;vtp=1"/>
          <p:cNvSpPr/>
          <p:nvPr/>
        </p:nvSpPr>
        <p:spPr>
          <a:xfrm>
            <a:off x="4168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121_2#71cae3f1f.choices?pid=dcc3c2b34&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.加大我国区域发展差异</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.改变我国能源生产消费格局</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C.控制我国能源消费总量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.提升我国能源安全保障能力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23_1#71cae3f1f?vop=1&amp;pid=dcc3c2b34&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本题考查未来能源需求与能源安全。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大型清洁能源基地建设能够促进西部地区经济发展，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减小我国区域发展差异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，A错误；能够增加我国清洁能源的供应量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，但不会改变我国能源生产消</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费格局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，B错误；大型清洁能源基地建设不会控制我国能源消费总量，C错误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；大型清洁能源基地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建设能够增加我国清洁能源的供应量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，促进我国能源结构的调整，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提升我国能源安全保障能力，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8_1#a5a2165df?pid=78171b9d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3.从长远角度来看，为保障我国能源安全，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最可行的措施是(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9_1#a5a2165df.bracket?pid=78171b9dd&amp;color=0,0,0&amp;vpa=3&amp;vtp=1"/>
          <p:cNvSpPr/>
          <p:nvPr/>
        </p:nvSpPr>
        <p:spPr>
          <a:xfrm>
            <a:off x="7483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7_BD.8_2#a5a2165df.choices?pid=78171b9dd&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A.建立能源储备库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，储备大量能源</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.控制人口增长，减少能源需求量</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.开发非化石能源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，优化能源消费结构</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.加大国内化石能源的勘探和开采</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6_BD#d477a20f4?pid=f0d89f54c&amp;color=0,0,0&amp;vtp=1&amp;bt=1&amp;bbb=1"/>
          <p:cNvSpPr/>
          <p:nvPr/>
        </p:nvSpPr>
        <p:spPr>
          <a:xfrm>
            <a:off x="722376" y="972000"/>
            <a:ext cx="10753344" cy="1782953"/>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素材背景：能源安全与“碳中和”转型之路</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考查点</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：能源需求与能源安全、新能</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源发展意义</a:t>
            </a:r>
            <a:endParaRPr lang="en-US" altLang="zh-CN" sz="2000" dirty="0"/>
          </a:p>
          <a:p>
            <a:pPr latinLnBrk="1">
              <a:lnSpc>
                <a:spcPts val="34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难度系数</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0.65</a:t>
            </a:r>
            <a:r>
              <a:rPr lang="en-US" altLang="zh-CN" sz="2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创新系数：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0.65</a:t>
            </a:r>
            <a:endParaRPr lang="en-US" altLang="zh-CN" sz="2000" dirty="0"/>
          </a:p>
        </p:txBody>
      </p:sp>
    </p:spTree>
  </p:cSld>
  <p:clrMapOvr>
    <a:masterClrMapping/>
  </p:clrMapOvr>
  <p:transition>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124_1#f7271980f?pid=f0d89f54c&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[陕西渭南2025高二期中]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我国承诺力争</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2030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年前实现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碳达峰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努力争取</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2060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年前实现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碳中和</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2021</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全国多个省级行政区拉闸限电</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停电</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为加快推进电价市场化改革</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国家发展和改革委</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员会决定将燃煤发电市场交易价格浮动范围由上浮不超过</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下浮原则上不超过</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15</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扩大为上</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下浮动原则上均不超过</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高耗能企业市场交易电价不受上浮</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限制</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3" name="QC_7_BD.125_1#fe93c0f8c?pid=f7271980f&amp;color=0,0,0&amp;vtp=1&amp;bt=1&amp;bbb=1"/>
          <p:cNvSpPr/>
          <p:nvPr/>
        </p:nvSpPr>
        <p:spPr>
          <a:xfrm>
            <a:off x="722376" y="278365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5.“碳达峰”“碳中和”目标下拉闸、限电引发的中国能源供给思考，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7_AN.126_1#fe93c0f8c.bracket?pid=f7271980f&amp;color=0,0,0&amp;vpa=34&amp;vtp=1"/>
          <p:cNvSpPr/>
          <p:nvPr/>
        </p:nvSpPr>
        <p:spPr>
          <a:xfrm>
            <a:off x="9741726" y="278365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5" name="QC_7_BD.125_2#fe93c0f8c?pid=f7271980f&amp;color=0,0,0&amp;vtp=1&amp;bbb=1"/>
          <p:cNvSpPr/>
          <p:nvPr/>
        </p:nvSpPr>
        <p:spPr>
          <a:xfrm>
            <a:off x="722376" y="3249745"/>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①坚持全国统筹、节约优先、双轮驱动、内外畅通、防范风险的原则</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尽快实现“碳达峰”“碳中和”目标，构建以新能源为基础的产业体系</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传统能源的逐步退出要建立在新能源安全可靠替代的基础上</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要立足以煤为主的基本国情，抓好煤炭清洁高效利用</a:t>
            </a:r>
            <a:endParaRPr lang="en-US" altLang="zh-CN" sz="2000" dirty="0"/>
          </a:p>
        </p:txBody>
      </p:sp>
      <p:sp>
        <p:nvSpPr>
          <p:cNvPr id="6" name="QC_7_BD.125_3#fe93c0f8c.choices?pid=f7271980f&amp;color=0,0,0&amp;vtp=1&amp;bbb=1"/>
          <p:cNvSpPr/>
          <p:nvPr/>
        </p:nvSpPr>
        <p:spPr>
          <a:xfrm>
            <a:off x="722376" y="5085657"/>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27_1#fe93c0f8c?vop=1&amp;pid=f7271980f&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本题考查我国能源消费结构变化。拉闸、限电说明我国能源供应不足或不稳定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，所以应坚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持全国统筹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、节约优先、双轮驱动、内外畅通、防范风险的原则，①正确；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新能源供应不稳定，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所以实现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“碳达峰”“碳中和”的目标应该循序渐进，②错误；加快发展新能源，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优化能源结构，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传统能源逐步退出要建立在新能源安全可靠替代的基础上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；我国目前依然以煤炭为主要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，所以应该抓好煤炭清洁高效利用，④正确。综上，①③④正确，故选C。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28_1#203ab8cff?pid=f7271980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6.高耗能企业市场交易电价不受上浮20%限制，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此规定不利于(</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129_1#203ab8cff.bracket?pid=f7271980f&amp;color=0,0,0&amp;vpa=35&amp;vtp=1"/>
          <p:cNvSpPr/>
          <p:nvPr/>
        </p:nvSpPr>
        <p:spPr>
          <a:xfrm>
            <a:off x="7753414"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7_BD.128_2#203ab8cff.choices?pid=f7271980f&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.用电紧张状况缓解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.短期内推动绿色能源发电</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C.产业结构调整</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.大气环境质量提升</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30_1#203ab8cff?vop=1&amp;pid=f7271980f&amp;color=0,0,0&amp;vtp=1&amp;bt=1&amp;bbb=1&amp;hb=1"/>
          <p:cNvSpPr/>
          <p:nvPr/>
        </p:nvSpPr>
        <p:spPr>
          <a:xfrm>
            <a:off x="722376" y="97200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本题考查我国未来能源需求与能源安全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。国家发展和改革委员会明确规定高耗能企业市场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交易电价不受上浮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20%限制，这样会使得高耗能企业用电成本上升而发展受到限制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，从而整体上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的用电需求会有所下降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，会缓解用电紧张状况，A与题意不符；由材料可知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，此次电价调整主要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针对的是燃煤发电市场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，且价格上浮限制放宽，因此短期内会促使燃煤发电更多地进入市场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期内不利于推动绿色能源发电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，B符合题意；高耗能企业发展受限，会促使产业结构调整，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C与题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意不符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；高耗能企业发展受限，会一定程度上减少大气污染，改善大气环境质量，D</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与题意不符。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30_2#203ab8cff?vop=1&amp;pid=f7271980f&amp;color=0,0,0&amp;mp=1&amp;vtp=1&amp;bt=1&amp;bbb=1&amp;hb=1"/>
          <p:cNvSpPr/>
          <p:nvPr/>
        </p:nvSpPr>
        <p:spPr>
          <a:xfrm>
            <a:off x="722376" y="972000"/>
            <a:ext cx="10753344" cy="8562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【关键点拨】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解答本题的关键在于知晓电价提高会短期内促进燃煤发电的发展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，短期内不利于推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动绿色能源发电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0f8b94d2e.fixed?pid=18307e740&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0f8b94d2e.fixed?pid=18307e740&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第二节综合训练</a:t>
            </a:r>
            <a:endParaRPr lang="en-US" altLang="zh-CN" sz="4400" dirty="0"/>
          </a:p>
        </p:txBody>
      </p:sp>
      <p:pic>
        <p:nvPicPr>
          <p:cNvPr id="4" name="C_4#0f8b94d2e.fixed?pid=18307e740&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0f8b94d2e.fixed?pid=18307e740&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刷能力</a:t>
            </a:r>
            <a:endParaRPr lang="en-US" altLang="zh-CN" sz="2800" dirty="0"/>
          </a:p>
        </p:txBody>
      </p:sp>
    </p:spTree>
  </p:cSld>
  <p:clrMapOvr>
    <a:masterClrMapping/>
  </p:clrMapOvr>
  <p:transition>
    <p:fad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31_1#aa2f0a3d9?pid=0f8b94d2e&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[山西多校2025高二联考]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石油对保障国家安全发挥着重大作用</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科学预测未来石油需求量对我</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国能源政策制定具有重要影响</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下图为在某情景下</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2020—2030</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年我国石油需求量与进口量情况示</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含预测</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）。据此完成下题。</a:t>
            </a:r>
            <a:endParaRPr lang="en-US" altLang="zh-CN" sz="2000" dirty="0"/>
          </a:p>
        </p:txBody>
      </p:sp>
      <p:pic>
        <p:nvPicPr>
          <p:cNvPr id="3" name="QM_5_BD.131_2#aa2f0a3d9?pid=0f8b94d2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903197" y="2406847"/>
            <a:ext cx="4382559" cy="274663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M_5_BD.131_3#aa2f0a3d9?pid=0f8b94d2e&amp;color=0,0,0&amp;vtp=1&amp;bbb=1&amp;hb=1"/>
          <p:cNvSpPr/>
          <p:nvPr/>
        </p:nvSpPr>
        <p:spPr>
          <a:xfrm>
            <a:off x="722376" y="5284543"/>
            <a:ext cx="10753344" cy="843153"/>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在该情景下，2020—2030年中国经济保持中高速增长；单位产值能耗明显下降</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；产业结构调</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整升级加速推进</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；国际石油价格迅速上升。</a:t>
            </a:r>
            <a:endParaRPr lang="en-US" altLang="zh-CN" sz="2000" dirty="0"/>
          </a:p>
        </p:txBody>
      </p:sp>
    </p:spTree>
  </p:cSld>
  <p:clrMapOvr>
    <a:masterClrMapping/>
  </p:clrMapOvr>
  <p:transition>
    <p:fade/>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32_1#93784fa8b?pid=aa2f0a3d9&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1.在图示情景下，与2020—2025年相比，推测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2025—2030年我国石油资源需求变化状况的成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因主要有(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33_1#93784fa8b.bracket?pid=aa2f0a3d9&amp;color=0,0,0&amp;vpa=36&amp;vtp=1"/>
          <p:cNvSpPr/>
          <p:nvPr/>
        </p:nvSpPr>
        <p:spPr>
          <a:xfrm>
            <a:off x="1938401" y="14101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132_2#93784fa8b?pid=aa2f0a3d9&amp;color=0,0,0&amp;vtp=1&amp;bbb=1"/>
          <p:cNvSpPr/>
          <p:nvPr/>
        </p:nvSpPr>
        <p:spPr>
          <a:xfrm>
            <a:off x="722376" y="1876874"/>
            <a:ext cx="10753344" cy="843153"/>
          </a:xfrm>
          <a:prstGeom prst="rect">
            <a:avLst/>
          </a:prstGeom>
          <a:noFill/>
        </p:spPr>
        <p:txBody>
          <a:bodyPr wrap="none" lIns="0" tIns="0" rIns="0" bIns="0" rtlCol="0" anchor="t"/>
          <a:lstStyle/>
          <a:p>
            <a:pPr latinLnBrk="1">
              <a:lnSpc>
                <a:spcPts val="3600"/>
              </a:lnSpc>
              <a:tabLst>
                <a:tab pos="5102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①城镇化增速放缓</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②经济增长速度较慢</a:t>
            </a:r>
            <a:endParaRPr lang="en-US" altLang="zh-CN" sz="2000" dirty="0"/>
          </a:p>
          <a:p>
            <a:pPr latinLnBrk="1">
              <a:lnSpc>
                <a:spcPts val="3400"/>
              </a:lnSpc>
              <a:tabLst>
                <a:tab pos="5102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③石油开采量下降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④石油使用效率显著提高</a:t>
            </a:r>
            <a:endParaRPr lang="en-US" altLang="zh-CN" sz="2000" dirty="0"/>
          </a:p>
        </p:txBody>
      </p:sp>
      <p:sp>
        <p:nvSpPr>
          <p:cNvPr id="5" name="QC_6_BD.132_3#93784fa8b.choices?pid=aa2f0a3d9&amp;color=0,0,0&amp;vtp=1&amp;bbb=1"/>
          <p:cNvSpPr/>
          <p:nvPr/>
        </p:nvSpPr>
        <p:spPr>
          <a:xfrm>
            <a:off x="722376" y="2779336"/>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34_1#93784fa8b?vop=1&amp;pid=aa2f0a3d9&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本题考查读图分析能力。由图可知，在图示情景下，与2020—2025年相比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，2025—2030</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年石油需求量增幅减小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，这可能是因为随着我国经济发展，城镇化增速放缓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，且随着科技水平的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，石油使用效率显著提高，单位产值能耗下降，使得2025—2030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年石油需求量增幅减小，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正确；读图可知，在该情景下，2020—2030年中国经济保持中高速增长，②错误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我国石油需求量与进口量的差值变化情况可知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，我国石油开采量并未下降，③错误。故选B。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tags/tag1.xml><?xml version="1.0" encoding="utf-8"?>
<p:tagLst xmlns:p="http://schemas.openxmlformats.org/presentationml/2006/main">
  <p:tag name="COMMONDATA" val="eyJoZGlkIjoiM2I0M2MzOGQ3NmU0NTg4Mzk5MjA4ZWEwYmExYTg0MzcifQ=="/>
</p:tagLst>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16910</Words>
  <Application>WPS 演示</Application>
  <PresentationFormat>宽屏</PresentationFormat>
  <Paragraphs>840</Paragraphs>
  <Slides>124</Slides>
  <Notes>124</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124</vt:i4>
      </vt:variant>
    </vt:vector>
  </HeadingPairs>
  <TitlesOfParts>
    <vt:vector size="144" baseType="lpstr">
      <vt:lpstr>Arial</vt:lpstr>
      <vt:lpstr>宋体</vt:lpstr>
      <vt:lpstr>Wingdings</vt:lpstr>
      <vt:lpstr>微软雅黑</vt:lpstr>
      <vt:lpstr>微软雅黑</vt:lpstr>
      <vt:lpstr>汉仪舒圆黑简体</vt:lpstr>
      <vt:lpstr>黑体</vt:lpstr>
      <vt:lpstr>汉仪舒圆黑简体</vt:lpstr>
      <vt:lpstr>汉仪舒圆黑简体</vt:lpstr>
      <vt:lpstr>黑体</vt:lpstr>
      <vt:lpstr>宋体</vt:lpstr>
      <vt:lpstr>仿宋</vt:lpstr>
      <vt:lpstr>仿宋</vt:lpstr>
      <vt:lpstr>楷体</vt:lpstr>
      <vt:lpstr>Times New Roman</vt:lpstr>
      <vt:lpstr>Times New Roman</vt:lpstr>
      <vt:lpstr>Calibri</vt:lpstr>
      <vt:lpstr>Arial Unicode MS</vt:lpstr>
      <vt:lpstr>等线</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未登录</cp:lastModifiedBy>
  <cp:revision>3</cp:revision>
  <dcterms:created xsi:type="dcterms:W3CDTF">2025-10-22T05:22:00Z</dcterms:created>
  <dcterms:modified xsi:type="dcterms:W3CDTF">2025-10-23T06:47:12Z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6302D6D5D9674411BB9F0E749A836B46_12</vt:lpwstr>
  </property>
  <property fmtid="{D5CDD505-2E9C-101B-9397-08002B2CF9AE}" pid="3" name="KSOProductBuildVer">
    <vt:lpwstr>2052-11.1.0.14309</vt:lpwstr>
  </property>
</Properties>
</file>