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Lst>
  <p:sldSz cx="12192000" cy="6858000"/>
  <p:notesSz cx="6858000" cy="12192000"/>
  <p:custDataLst>
    <p:tags r:id="rId7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gs" Target="tags/tag2.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cfc67a0e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第二章综合训练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eedfd26d1ad71e6879b#tid=68f760b07a4d3800093b1a9a#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p:spPr>
        <p:txBody>
          <a:bodyPr wrap="square" lIns="0" tIns="0" rIns="0" bIns="0" rtlCol="0" anchor="ctr"/>
          <a:lstStyle/>
          <a:p>
            <a:pPr algn="ctr">
              <a:lnSpc>
                <a:spcPct val="120000"/>
              </a:lnSpc>
            </a:pPr>
            <a:r>
              <a:rPr lang="en-US" sz="20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选择性必修3  资源、环境与国家安全  RJ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4.xml"/><Relationship Id="rId2" Type="http://schemas.openxmlformats.org/officeDocument/2006/relationships/image" Target="../media/image14.jpeg"/><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image" Target="../media/image16.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4.xml"/><Relationship Id="rId1" Type="http://schemas.openxmlformats.org/officeDocument/2006/relationships/image" Target="../media/image17.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4.xml"/><Relationship Id="rId1" Type="http://schemas.openxmlformats.org/officeDocument/2006/relationships/image" Target="../media/image18.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4.xml"/><Relationship Id="rId1" Type="http://schemas.openxmlformats.org/officeDocument/2006/relationships/image" Target="../media/image1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4.xml"/><Relationship Id="rId1" Type="http://schemas.openxmlformats.org/officeDocument/2006/relationships/image" Target="../media/image20.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14.xml"/><Relationship Id="rId2" Type="http://schemas.openxmlformats.org/officeDocument/2006/relationships/image" Target="../media/image21.png"/><Relationship Id="rId1" Type="http://schemas.openxmlformats.org/officeDocument/2006/relationships/tags" Target="../tags/tag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2_1#5f42b6c66?pid=c3e86e0c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我国应对印度尼西亚镍矿出口政策调整的可行性措施有(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3_1#5f42b6c66.bracket?pid=c3e86e0c5&amp;color=0,0,0&amp;vpa=4&amp;vtp=1"/>
          <p:cNvSpPr/>
          <p:nvPr/>
        </p:nvSpPr>
        <p:spPr>
          <a:xfrm>
            <a:off x="722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2_2#5f42b6c66?pid=c3e86e0c5&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①积极参与印度尼西亚镍矿勘探开发，加大镍金属下游产业投资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不断开拓融资渠道，储备足够资金保障印度尼西亚镍矿进口</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推进国内镍金属产业结构升级，提高镍矿资源利用率</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彻底摆脱印度尼西亚镍矿制约，在全球寻找新的镍矿开采地</a:t>
            </a:r>
            <a:endParaRPr lang="en-US" altLang="zh-CN" sz="2000" dirty="0"/>
          </a:p>
        </p:txBody>
      </p:sp>
      <p:sp>
        <p:nvSpPr>
          <p:cNvPr id="5" name="QC_5_BD.12_3#5f42b6c66.choices?pid=c3e86e0c5&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4_1#5f42b6c66?vop=1&amp;pid=c3e86e0c5&amp;color=0,0,0&amp;vtp=1&amp;bt=1&amp;bbb=1&amp;hb=1"/>
          <p:cNvSpPr/>
          <p:nvPr/>
        </p:nvSpPr>
        <p:spPr>
          <a:xfrm>
            <a:off x="722376" y="100584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本题考查保障我国矿产资源安全的措施。据材料“在区域协作发展的合作框架下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，印度尼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西亚招商引资中方企业参与镍矿资源的勘探和开发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，我国企业应该积极参与印度尼西亚镍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资源的勘探开发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，加大对镍金属下游产业的投资，①正确。印度尼西亚限制镍矿原矿出口量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国应加强技术的研发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，提高镍矿资源的利用率，减少对外部资源的依赖，③正确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。印度尼西亚出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口政策是控制原矿出口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，保护镍矿资源，是卖方市场的转变，与买方的资金储备无关，②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彻底摆脱印度尼西亚镍矿制约不符合实际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，且不利于拓宽资源进口渠道，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不利于矿产资源安全，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15_1#7c3a34170?pid=c630e8cd6&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[山西吕梁2025高二检测]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石油作为高碳能源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是碳排放的主要来源之一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双碳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目标要求大幅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减少化石能源消费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石油在能源消费结构中的占比将逐步下降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2020—2024</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年我国石油产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量和消费量示意图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15_2#7c3a34170?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29584" y="2440686"/>
            <a:ext cx="5129784" cy="16733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6_1#3897dbe76?pid=7c3a34170&amp;color=0,0,0&amp;vtp=1&amp;bt=1&amp;bbb=1"/>
          <p:cNvSpPr/>
          <p:nvPr/>
        </p:nvSpPr>
        <p:spPr>
          <a:xfrm>
            <a:off x="722376" y="424408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5.据图可知，2020—2024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年我国石油(</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17_1#3897dbe76.bracket?pid=7c3a34170&amp;color=0,0,0&amp;vpa=5&amp;vtp=1"/>
          <p:cNvSpPr/>
          <p:nvPr/>
        </p:nvSpPr>
        <p:spPr>
          <a:xfrm>
            <a:off x="5141976" y="424408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5_BD.16_2#3897dbe76.choices?pid=7c3a34170&amp;color=0,0,0&amp;vtp=1&amp;bbb=1"/>
          <p:cNvSpPr/>
          <p:nvPr/>
        </p:nvSpPr>
        <p:spPr>
          <a:xfrm>
            <a:off x="722376" y="4700143"/>
            <a:ext cx="10753344" cy="405003"/>
          </a:xfrm>
          <a:prstGeom prst="rect">
            <a:avLst/>
          </a:prstGeom>
          <a:noFill/>
        </p:spPr>
        <p:txBody>
          <a:bodyPr wrap="none" lIns="0" tIns="0" rIns="0" bIns="0" rtlCol="0" anchor="t"/>
          <a:lstStyle/>
          <a:p>
            <a:pPr latinLnBrk="1">
              <a:lnSpc>
                <a:spcPts val="3600"/>
              </a:lnSpc>
              <a:tabLst>
                <a:tab pos="2643505" algn="l"/>
                <a:tab pos="5248910" algn="l"/>
                <a:tab pos="7828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.对外依存度高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B.资源逐渐枯竭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C.价格稳步增长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.消费需求逐年增加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8_1#3897dbe76?vop=1&amp;pid=7c3a34170&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a:t>
            </a:r>
            <a:endParaRPr lang="en-US" altLang="zh-CN" sz="2200" dirty="0"/>
          </a:p>
        </p:txBody>
      </p:sp>
      <p:pic>
        <p:nvPicPr>
          <p:cNvPr id="3" name="QC_5_AS.18_2#3897dbe76?vop=1&amp;pid=7c3a3417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38728" y="1579753"/>
            <a:ext cx="5120640" cy="37398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9_1#861e39bee?pid=7c3a3417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6.与2020—2024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年我国石油产量变化状况成因关联性最大的是(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0_1#861e39bee.bracket?pid=7c3a34170&amp;color=0,0,0&amp;vpa=6&amp;vtp=1"/>
          <p:cNvSpPr/>
          <p:nvPr/>
        </p:nvSpPr>
        <p:spPr>
          <a:xfrm>
            <a:off x="7935976"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9_2#861e39bee.choices?pid=7c3a3417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.国际油价显著上涨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.开采技术不断进步</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C.炼化产能大幅扩张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.新能源替代效应增强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1_1#861e39bee?vop=1&amp;pid=7c3a34170&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本题考查资源开发与利用。</a:t>
            </a:r>
            <a:endParaRPr lang="en-US" altLang="zh-CN" sz="2200" dirty="0"/>
          </a:p>
        </p:txBody>
      </p:sp>
      <p:graphicFrame>
        <p:nvGraphicFramePr>
          <p:cNvPr id="17" name="QC_5_AS.21_2#861e39bee?colgroup=35,4&amp;vop=1&amp;pid=7c3a34170&amp;color=0,0,0&amp;vtp=1&amp;bbb=1&amp;hb=1"/>
          <p:cNvGraphicFramePr>
            <a:graphicFrameLocks noGrp="1"/>
          </p:cNvGraphicFramePr>
          <p:nvPr/>
        </p:nvGraphicFramePr>
        <p:xfrm>
          <a:off x="722376" y="1579753"/>
          <a:ext cx="10725912" cy="2497836"/>
        </p:xfrm>
        <a:graphic>
          <a:graphicData uri="http://schemas.openxmlformats.org/drawingml/2006/table">
            <a:tbl>
              <a:tblPr/>
              <a:tblGrid>
                <a:gridCol w="9345168"/>
                <a:gridCol w="1380744"/>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虽然油价上涨可能短期刺激生产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但我国石油增产主因是需求与技术驱动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1881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2020—2024年我国石油产量呈平稳上升趋势</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主要因为随着经济发展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水平提高</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油气开采技术进步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特别是页岩油和深海油气开采技术取得突破</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消费需求增长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推动石油产量增长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炼化产能反映石油加工能力</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与石油产量无直接关联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新能源使用会抑制石油消费</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与石油产量增长的成因无关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2_1#42d6b0950?pid=7c3a3417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7.在“双碳”目标要求下，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未来石油消费的主要增长点最可能是(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3_1#42d6b0950.bracket?pid=7c3a34170&amp;color=0,0,0&amp;vpa=7&amp;vtp=1"/>
          <p:cNvSpPr/>
          <p:nvPr/>
        </p:nvSpPr>
        <p:spPr>
          <a:xfrm>
            <a:off x="799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22_2#42d6b0950.choices?pid=7c3a3417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.交通燃油需求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B.居民生活用能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C.化工原料生产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.火力发电燃料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4_1#42d6b0950?vop=1&amp;pid=7c3a34170&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本题考查我国未来能源需求与能源安全。石油作为化工原料的需求具有不可替代性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造业和材料工业的发展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，未来石油消费的主要增长点最可能是化工原料生产，C正确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；受新能源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交通工具快速发展影响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，未来交通燃油需求增速会放缓甚至下降，A错误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；节能技术推广和新能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源应用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（如电能替代）会减少居民生活用能对石油的依赖，B错误；“双碳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”目标要求减少化石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能源消费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，火力发电燃料主要是煤炭，且未来新能源发展，火电会逐步减少，D错误。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25_1#d3007d223?pid=c630e8cd6&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[广东汕头2025高二月考]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核能供暖是核电厂与热力公司合作供暖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将已经参与发电的蒸汽作为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热源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通过市政供热管网将热量送到用户家中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海阳市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县级市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是全国首个依靠核能实现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供暖的城市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海阳市正积极推进核能海水淡化工程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核能综合利用让山东省海阳市在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全国新能源发展中脱颖而出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5_BD.26_1#4b7e035b1?pid=d3007d223&amp;color=0,0,0&amp;vtp=1&amp;bbb=1"/>
          <p:cNvSpPr/>
          <p:nvPr/>
        </p:nvSpPr>
        <p:spPr>
          <a:xfrm>
            <a:off x="722376" y="281749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8.与燃煤供暖相比，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核电余热供暖的优势有(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27_1#4b7e035b1.bracket?pid=d3007d223&amp;color=0,0,0&amp;vpa=8&amp;vtp=1"/>
          <p:cNvSpPr/>
          <p:nvPr/>
        </p:nvSpPr>
        <p:spPr>
          <a:xfrm>
            <a:off x="5692839" y="281749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5_BD.26_2#4b7e035b1?pid=d3007d223&amp;color=0,0,0&amp;vtp=1&amp;bbb=1"/>
          <p:cNvSpPr/>
          <p:nvPr/>
        </p:nvSpPr>
        <p:spPr>
          <a:xfrm>
            <a:off x="722376" y="3274695"/>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①更稳定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②更安全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③更清洁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更便宜</a:t>
            </a:r>
            <a:endParaRPr lang="en-US" altLang="zh-CN" sz="2000" dirty="0"/>
          </a:p>
        </p:txBody>
      </p:sp>
      <p:sp>
        <p:nvSpPr>
          <p:cNvPr id="6" name="QC_5_BD.26_3#4b7e035b1.choices?pid=d3007d223&amp;color=0,0,0&amp;vtp=1&amp;bbb=1"/>
          <p:cNvSpPr/>
          <p:nvPr/>
        </p:nvSpPr>
        <p:spPr>
          <a:xfrm>
            <a:off x="722376" y="3731895"/>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8_1#4b7e035b1?vop=1&amp;pid=d3007d223&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本题考查能源开发优势。核电余热供暖有利于减少污染物排放，减轻大气污染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，改善大气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，③正确；核电余热供暖能减少能源的消耗，降低成本，从而降低供暖费用，④正确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供暖更为稳定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，①错误；燃煤供暖更安全，②错误。综上所述，故选D。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c630e8cd6.fixed?pid=cfc67a0e4&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c630e8cd6.fixed?pid=cfc67a0e4&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Times New Roman" panose="02020603050405020304" pitchFamily="34" charset="0"/>
                <a:ea typeface="黑体" panose="02010609060101010101" charset="-122"/>
                <a:cs typeface="Times New Roman" panose="02020603050405020304" pitchFamily="34" charset="-120"/>
              </a:rPr>
              <a:t>第二章综合训练</a:t>
            </a:r>
            <a:endParaRPr lang="en-US" altLang="zh-CN" sz="4400" dirty="0"/>
          </a:p>
        </p:txBody>
      </p:sp>
      <p:pic>
        <p:nvPicPr>
          <p:cNvPr id="4" name="C_3#c630e8cd6.fixed?pid=cfc67a0e4&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c630e8cd6.fixed?pid=cfc67a0e4&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刷综合</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_1#e0a3ea744?pid=d3007d22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9.海阳市是全国首个“零碳”供暖的城市，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0_1#e0a3ea744.bracket?pid=d3007d223&amp;color=0,0,0&amp;vpa=9&amp;vtp=1"/>
          <p:cNvSpPr/>
          <p:nvPr/>
        </p:nvSpPr>
        <p:spPr>
          <a:xfrm>
            <a:off x="696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29_2#e0a3ea744.choices?pid=d3007d22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991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A.经济发达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，资金实力雄厚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.核能发展历史悠久，基础好</a:t>
            </a:r>
            <a:endParaRPr lang="en-US" altLang="zh-CN" sz="2000" dirty="0"/>
          </a:p>
          <a:p>
            <a:pPr latinLnBrk="1">
              <a:lnSpc>
                <a:spcPts val="3400"/>
              </a:lnSpc>
              <a:tabLst>
                <a:tab pos="5991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.人口众多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，供暖需求量大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.技术创新，政策扶持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1_1#e0a3ea744?vop=1&amp;pid=d3007d223&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本题考查能源的开发与利用。根据材料“海阳市（县级市）是全国首个依靠核能实现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’供暖的城市”分析可知，核能供暖处于发展初期，对技术要求较高，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且需要一定的政策扶持，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正确；海阳市为县级市，资金力量不雄厚，A错误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；核能发展历史悠久是海阳市能够实现核能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供暖的前提条件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，但不是主要影响因素，B错误；海阳市为县级市，人口数量较少，C错误。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_1#ccd3cb405?pid=d3007d22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海阳市积极推动核能综合利用的意义有(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3_1#ccd3cb405.bracket?pid=d3007d223&amp;color=0,0,0&amp;vpa=10&amp;vtp=1"/>
          <p:cNvSpPr/>
          <p:nvPr/>
        </p:nvSpPr>
        <p:spPr>
          <a:xfrm>
            <a:off x="5588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32_2#ccd3cb405?pid=d3007d22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991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①有利于开发利用海洋资源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，如海水淡化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②促进新型清洁能源的发展</a:t>
            </a:r>
            <a:endParaRPr lang="en-US" altLang="zh-CN" sz="2000" dirty="0"/>
          </a:p>
          <a:p>
            <a:pPr latinLnBrk="1">
              <a:lnSpc>
                <a:spcPts val="3400"/>
              </a:lnSpc>
              <a:tabLst>
                <a:tab pos="5991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与海上风电等互补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，保障国家能源安全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④符合国家节能减排的发展思路</a:t>
            </a:r>
            <a:endParaRPr lang="en-US" altLang="zh-CN" sz="2000" dirty="0"/>
          </a:p>
        </p:txBody>
      </p:sp>
      <p:sp>
        <p:nvSpPr>
          <p:cNvPr id="5" name="QC_5_BD.32_3#ccd3cb405.choices?pid=d3007d223&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580005" algn="l"/>
                <a:tab pos="5375910" algn="l"/>
                <a:tab pos="78924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4_1#ccd3cb405?vop=1&amp;pid=d3007d223&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本题考查推动能源综合利用的意义。由材料可知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，推动核能综合利用有利于开发利用海洋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，如海水淡化，①正确；能够促进新型清洁能源发展，②正确；与海上风电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、光伏发电实现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，保障我国能源安全，③正确；有利于促进能源结构调整，减少二氧化碳的排放，④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综上所述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35_1#b06e77153?pid=c630e8cd6&amp;color=0,0,0&amp;vtp=1&amp;bt=1&amp;bbb=1&amp;hb=1"/>
          <p:cNvSpPr/>
          <p:nvPr/>
        </p:nvSpPr>
        <p:spPr>
          <a:xfrm>
            <a:off x="722376" y="1005840"/>
            <a:ext cx="10753344" cy="1757553"/>
          </a:xfrm>
          <a:prstGeom prst="rect">
            <a:avLst/>
          </a:prstGeom>
          <a:noFill/>
        </p:spPr>
        <p:txBody>
          <a:bodyPr wrap="none" lIns="0" tIns="0" rIns="0" bIns="0" rtlCol="0" anchor="t"/>
          <a:lstStyle/>
          <a:p>
            <a:pPr algn="ctr"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[贵州贵阳2025高二月考]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金属钨被广泛应用于电子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医疗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军事等领域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是一种战略性矿产资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ct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年世界钨资源总储量为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380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产量为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年全球主要国家钨资源储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ct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量和产量占比</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中国因长期开采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钨矿品位不断下降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年中国各省级行政区钨矿储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algn="l"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量占比</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35_3#b06e77153?iti=1&amp;htil=1&amp;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9536" y="2897886"/>
            <a:ext cx="5093208" cy="26243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4_BD.35_4#b06e77153?iti=2&amp;htil=1&amp;pid=c630e8cd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05472" y="3199638"/>
            <a:ext cx="3154680" cy="23317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4_BD.35_5#b06e77153?iti=1&amp;htil=1&amp;pid=c630e8cd6&amp;color=0,0,0&amp;vtp=1"/>
          <p:cNvSpPr/>
          <p:nvPr/>
        </p:nvSpPr>
        <p:spPr>
          <a:xfrm>
            <a:off x="3321209" y="5649214"/>
            <a:ext cx="169862"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6" name="QM_4_BD.35_6#b06e77153?iti=2&amp;htil=1&amp;pid=c630e8cd6&amp;color=0,0,0&amp;vtp=1"/>
          <p:cNvSpPr/>
          <p:nvPr/>
        </p:nvSpPr>
        <p:spPr>
          <a:xfrm>
            <a:off x="8690737" y="5658358"/>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6_1#d8b09d430?pid=b06e7715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7_1#d8b09d430.bracket?pid=b06e77153&amp;color=0,0,0&amp;vpa=11&amp;vtp=1"/>
          <p:cNvSpPr/>
          <p:nvPr/>
        </p:nvSpPr>
        <p:spPr>
          <a:xfrm>
            <a:off x="2298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36_2#d8b09d430.choices?pid=b06e7715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.中国总储量遥遥领先</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.俄罗斯产量与越南储量相当</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C.中国东部地区储量大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.中国钨矿储量分布集中度较低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8_1#d8b09d430?vop=1&amp;pid=b06e77153&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本题考查读图分析能力。据图可知，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中国钨资源储量占比居世界第一位且远高于其他国家，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正确；俄罗斯产量占比与越南储量占比相当，并不是产量和储量相当，B错误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中国钨矿集中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分布在江西和湖南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，两省属于中部地区，C、D错误。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9_1#891e869ac?pid=b06e7715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推测中国钨矿开发利用面临的主要问题是(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0_1#891e869ac.bracket?pid=b06e77153&amp;color=0,0,0&amp;vpa=12&amp;vtp=1"/>
          <p:cNvSpPr/>
          <p:nvPr/>
        </p:nvSpPr>
        <p:spPr>
          <a:xfrm>
            <a:off x="5854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39_2#891e869ac.choices?pid=b06e7715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.中国钨产量在世界居垄断地位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.未来开采成本会不断升高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C.开采量过大导致钨矿濒于枯竭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.中国钨产品加工能力较低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1_1#891e869ac?vop=1&amp;pid=b06e77153&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本题考查资源开发利用带来的问题。</a:t>
            </a:r>
            <a:endParaRPr lang="en-US" altLang="zh-CN" sz="2200" dirty="0"/>
          </a:p>
        </p:txBody>
      </p:sp>
      <p:graphicFrame>
        <p:nvGraphicFramePr>
          <p:cNvPr id="30" name="QC_5_AS.41_2#891e869ac?colgroup=32,7&amp;vop=1&amp;pid=b06e77153&amp;color=0,0,0&amp;vtp=1&amp;bbb=1"/>
          <p:cNvGraphicFramePr>
            <a:graphicFrameLocks noGrp="1"/>
          </p:cNvGraphicFramePr>
          <p:nvPr/>
        </p:nvGraphicFramePr>
        <p:xfrm>
          <a:off x="722376" y="1579753"/>
          <a:ext cx="10725912" cy="1705356"/>
        </p:xfrm>
        <a:graphic>
          <a:graphicData uri="http://schemas.openxmlformats.org/drawingml/2006/table">
            <a:tbl>
              <a:tblPr/>
              <a:tblGrid>
                <a:gridCol w="8595360"/>
                <a:gridCol w="213055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中国钨产量在世界居垄断地位并不属于面临的问题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据材料可知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中国因长期开采</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钨矿品位不断下降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开采成本会上升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由于中国钨资源储量远大于产量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短期内钨矿不会枯竭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我国钨产量居世界第一且产量占比高</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钨产品加工能力较强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2_1#b9b1ab8b8?pid=b06e7715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保障中国钨矿资源安全的可行做法是(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3_1#b9b1ab8b8.bracket?pid=b06e77153&amp;color=0,0,0&amp;vpa=13&amp;vtp=1"/>
          <p:cNvSpPr/>
          <p:nvPr/>
        </p:nvSpPr>
        <p:spPr>
          <a:xfrm>
            <a:off x="5346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42_2#b9b1ab8b8.choices?pid=b06e7715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A.减少开采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，压缩国内需求量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.增加出口，巩固垄断地位</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.改进技术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，提高回收利用率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.转变策略，高度依赖进口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1_1#c4bdc62b0?pid=c630e8cd6&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[河南部分重点高中2025高二联考]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锂被誉为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白色石油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作为新能源汽车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储能等新兴行业的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关键原材料</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对于全球向清洁能源转型发展至关重要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被多国视为战略性矿产资源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我国是锂电</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池生产大国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对锂需求旺盛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1995—2023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年全球主要国家锂储量占比变化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4_BD.1_2#c4bdc62b0?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02152" y="2897886"/>
            <a:ext cx="5184648"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4_1#b9b1ab8b8?vop=1&amp;pid=b06e77153&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本题考查保障矿产资源安全的途径。减少开采，压缩国内需求量，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会影响社会经济的发展，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不符合实际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，A错误；增加出口，会进一步加剧中国钨矿资源安全问题，B错误；改进技术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回收利用率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，可以提高资源利用率，充分利用现有资源，能够保障中国钨矿资源安全，C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转变策略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，高度依赖进口会增加供应风险，不利于保障中国钨矿资源安全，D错误。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45_1#3eee38bd0?pid=c630e8cd6&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[湖南永州2025期末]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养殖网箱和养殖工船均是人类拓展海洋生产空间的重要设备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养殖网箱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如左图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漂浮在海面上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大部分用于近海养殖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养殖工船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如右图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在船体内设置养殖舱</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要用于深远海养殖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45_2#3eee38bd0?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59352" y="2440686"/>
            <a:ext cx="4270248" cy="15636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6_1#ed2bc9d9e?pid=3eee38bd0&amp;color=0,0,0&amp;vtp=1&amp;bbb=1"/>
          <p:cNvSpPr/>
          <p:nvPr/>
        </p:nvSpPr>
        <p:spPr>
          <a:xfrm>
            <a:off x="722376" y="414248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14.与养殖网箱相比，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养殖工船的优势体现在(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47_1#ed2bc9d9e.bracket?pid=3eee38bd0&amp;color=0,0,0&amp;vpa=14&amp;vtp=1"/>
          <p:cNvSpPr/>
          <p:nvPr/>
        </p:nvSpPr>
        <p:spPr>
          <a:xfrm>
            <a:off x="5854764" y="414248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5_BD.46_2#ed2bc9d9e?pid=3eee38bd0&amp;color=0,0,0&amp;vtp=1&amp;bbb=1"/>
          <p:cNvSpPr/>
          <p:nvPr/>
        </p:nvSpPr>
        <p:spPr>
          <a:xfrm>
            <a:off x="722376" y="4595495"/>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①生产成本更低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②产品品质更优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③用水更新更快</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环境污染更小</a:t>
            </a:r>
            <a:endParaRPr lang="en-US" altLang="zh-CN" sz="2000" dirty="0"/>
          </a:p>
        </p:txBody>
      </p:sp>
      <p:sp>
        <p:nvSpPr>
          <p:cNvPr id="7" name="QC_5_BD.46_3#ed2bc9d9e.choices?pid=3eee38bd0&amp;color=0,0,0&amp;vtp=1&amp;bbb=1"/>
          <p:cNvSpPr/>
          <p:nvPr/>
        </p:nvSpPr>
        <p:spPr>
          <a:xfrm>
            <a:off x="722376" y="5052695"/>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8_1#ed2bc9d9e?vop=1&amp;pid=3eee38bd0&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本题考查海洋空间资源的开发。根据材料信息可知，养殖网箱漂浮在海面上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，大部分用于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近海养殖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；而养殖工船在船体内设置养殖舱，主要用于深远海养殖，因此对比养殖网箱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，养殖工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船在船体里面设置养殖舱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，生产成本较高，①错误；在深远海养殖，水质更好，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产品品质更优，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正确；在船体里面设置养殖舱，水体更新速度较慢，③错误；在船体里面设置养殖舱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染更小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9_1#6208081a3?pid=3eee38bd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15.我国在南海发展海洋养殖的影响，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不包括(</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0_1#6208081a3.bracket?pid=3eee38bd0&amp;color=0,0,0&amp;vpa=15&amp;vtp=1"/>
          <p:cNvSpPr/>
          <p:nvPr/>
        </p:nvSpPr>
        <p:spPr>
          <a:xfrm>
            <a:off x="5854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49_2#6208081a3.choices?pid=3eee38bd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.体现和行使海洋权益</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.扩大专属经济区范围</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C.促进海洋资源的开发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.缓解陆地空间的压力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1_1#6208081a3?vop=1&amp;pid=3eee38bd0&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本题考查海洋空间资源开发对国家资源安全的影响。南海是我国的边缘海之一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，在南海发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展海洋养殖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，能体现和行使我国的海洋权益，可以促进我国海洋资源的开发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，缓解我国陆地空间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的压力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，A、C、D不符合题意；在南海进行海洋养殖并没有扩大专属经济区范围，B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符合题意。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52_1#1f104d2e8?pid=c630e8cd6&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[海南中学2025高二期末]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渚碧岛地处南海中央海盆以东</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是我国在南沙海域所驻守的三大基地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目前渚碧岛的永陆面积为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平方千米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是在原渚碧礁的礁盘上吹沙填海而成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岛屿西侧珊</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瑚环礁的礁坪上有一个跑道长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3300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米的机场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下图示意渚碧岛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52_2#1f104d2e8?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562856" y="2440686"/>
            <a:ext cx="3063240" cy="29077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3_1#5965aa53b?pid=1f104d2e8&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16.渚碧岛机场跑道设计为东北—西南走向，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主要是为了(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BD.53_2#5965aa53b.choices?pid=1f104d2e8&amp;color=0,0,0&amp;mp=1&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.顺应南海的风向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.节省建设投资</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C.加快飞机起降速度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.扩大领海面积</a:t>
            </a:r>
            <a:endParaRPr lang="en-US" altLang="zh-CN" sz="2000" dirty="0"/>
          </a:p>
        </p:txBody>
      </p:sp>
      <p:sp>
        <p:nvSpPr>
          <p:cNvPr id="4" name="QC_5_AN.54_1#5965aa53b.bracket?pid=1f104d2e8&amp;color=0,0,0&amp;mp=1&amp;vpa=16&amp;vtp=1"/>
          <p:cNvSpPr/>
          <p:nvPr/>
        </p:nvSpPr>
        <p:spPr>
          <a:xfrm>
            <a:off x="7145401"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5_1#5965aa53b?vop=1&amp;pid=1f104d2e8&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本题考查影响海洋空间资源利用的自然因素。南海盛行东北季风和西南季风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，跑道走向与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主导风向一致可保障飞机起降安全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，故渚碧岛机场跑道设计为东北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—西南走向主要是为了顺应南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海的风向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，A正确；跑道走向不影响建设成本和起降速度，B、C错误；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领海范围与跑道走向无关，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6_1#2d59028ce?pid=1f104d2e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渚碧岛的建设对我国国家安全的主要影响是(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7_1#2d59028ce.bracket?pid=1f104d2e8&amp;color=0,0,0&amp;vpa=17&amp;vtp=1"/>
          <p:cNvSpPr/>
          <p:nvPr/>
        </p:nvSpPr>
        <p:spPr>
          <a:xfrm>
            <a:off x="6108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56_2#2d59028ce.choices?pid=1f104d2e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.减少南海赤潮灾害的发生频率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.保护南海珊瑚礁生物多样性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C.强化对南海航线和资源的控制</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.减少与周边国家的渔业纠纷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8_1#2d59028ce?vop=1&amp;pid=1f104d2e8&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本题考查海洋空间资源开发对国家安全的影响。渚碧岛建设与赤潮无直接关联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，赤潮主要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是人为排放污染物导致的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，A错误；填海工程会对海洋环境造成一定影响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，可能会破坏南海珊瑚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，B错误；渚碧岛建设增强了对南海战略航道和油气等资源的管控能力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，可以强化对南海航线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和资源的控制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，C正确；渚碧岛建设对减少与周边国家的渔业纠纷影响不大，D错误。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_1#4f330a4b8?pid=c4bdc62b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1.1995—2023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年锂矿资源(</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_1#4f330a4b8.bracket?pid=c4bdc62b0&amp;color=0,0,0&amp;vpa=1&amp;vtp=1"/>
          <p:cNvSpPr/>
          <p:nvPr/>
        </p:nvSpPr>
        <p:spPr>
          <a:xfrm>
            <a:off x="3859276"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2_2#4f330a4b8.choices?pid=c4bdc62b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695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.在全球的储量分布趋向于均衡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.我国储量在全球的占比不断提升</a:t>
            </a:r>
            <a:endParaRPr lang="en-US" altLang="zh-CN" sz="2000" dirty="0"/>
          </a:p>
          <a:p>
            <a:pPr latinLnBrk="1">
              <a:lnSpc>
                <a:spcPts val="3400"/>
              </a:lnSpc>
              <a:tabLst>
                <a:tab pos="53695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C.储存总量没有发生任何变化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.储量分布逐渐呈现“多中心”格局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59_1#8144a4c44?pid=c630e8cd6&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[浙江杭州2025三模]</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下表为我国玉米消费结构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随着近年来玉米产消量的变化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玉米消费安全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成为我国重要的粮食安全问题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graphicFrame>
        <p:nvGraphicFramePr>
          <p:cNvPr id="42" name="QM_4_BD.59_2#8144a4c44?colgroup=18,21&amp;pid=c630e8cd6&amp;color=0,0,0&amp;vtp=1&amp;bbb=1"/>
          <p:cNvGraphicFramePr>
            <a:graphicFrameLocks noGrp="1"/>
          </p:cNvGraphicFramePr>
          <p:nvPr/>
        </p:nvGraphicFramePr>
        <p:xfrm>
          <a:off x="722376" y="1983486"/>
          <a:ext cx="10725912" cy="1671892"/>
        </p:xfrm>
        <a:graphic>
          <a:graphicData uri="http://schemas.openxmlformats.org/drawingml/2006/table">
            <a:tbl>
              <a:tblPr/>
              <a:tblGrid>
                <a:gridCol w="4937760"/>
                <a:gridCol w="5788152"/>
              </a:tblGrid>
              <a:tr h="40354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玉米主要消费结构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饲料（60%~65%）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畜禽饲料原料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工业（25%~30%）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生产淀粉</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酒精</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赖氨酸</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柠檬酸等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食用（3%~5%）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直接食用或用于玉米粉</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玉米油等食品加工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5_BD.60_1#40d9d0bff?pid=8144a4c44&amp;color=0,0,0&amp;vtp=1&amp;bbb=1"/>
          <p:cNvSpPr/>
          <p:nvPr/>
        </p:nvSpPr>
        <p:spPr>
          <a:xfrm>
            <a:off x="722376" y="378688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我国玉米产消量的变化及其主要原因是(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61_1#40d9d0bff.bracket?pid=8144a4c44&amp;color=0,0,0&amp;vpa=18&amp;vtp=1"/>
          <p:cNvSpPr/>
          <p:nvPr/>
        </p:nvSpPr>
        <p:spPr>
          <a:xfrm>
            <a:off x="5600764" y="378688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5_BD.60_2#40d9d0bff.choices?pid=8144a4c44&amp;color=0,0,0&amp;vtp=1&amp;bbb=1"/>
          <p:cNvSpPr/>
          <p:nvPr/>
        </p:nvSpPr>
        <p:spPr>
          <a:xfrm>
            <a:off x="722376" y="424548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消费量趋于增加</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生活水平提高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.产量快速增加</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种植面积增加</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消费量持续减少</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工业消费减少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.产量持续减少</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种植技术落后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2_1#40d9d0bff?vop=1&amp;pid=8144a4c44&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本题考查粮食安全现状。随着我国经济发展和居民生活水平提高，居民肉类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、蛋奶消费增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，畜禽养殖业规模扩大，饲料需求增加，此外，工业深加工需求上升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，推动玉米消费量持续增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，A正确，C错误；我国耕地面积有限，但通过加大农业科技投入，提高单产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，玉米产量总体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呈增长趋势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63_1#7d3ff499e?pid=8144a4c4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确保我国玉米消费安全的主要措施有(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4_1#7d3ff499e.bracket?pid=8144a4c44&amp;color=0,0,0&amp;vpa=19&amp;vtp=1"/>
          <p:cNvSpPr/>
          <p:nvPr/>
        </p:nvSpPr>
        <p:spPr>
          <a:xfrm>
            <a:off x="5346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63_2#7d3ff499e?pid=8144a4c44&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①稳定种植面积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②提升单产水平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③降低饲料消费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减少食用消费</a:t>
            </a:r>
            <a:endParaRPr lang="en-US" altLang="zh-CN" sz="2000" dirty="0"/>
          </a:p>
        </p:txBody>
      </p:sp>
      <p:sp>
        <p:nvSpPr>
          <p:cNvPr id="5" name="QC_5_BD.63_3#7d3ff499e.choices?pid=8144a4c44&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5_1#7d3ff499e?vop=1&amp;pid=8144a4c44&amp;color=0,0,0&amp;vtp=1&amp;bt=1&amp;bbb=1&amp;hb=1"/>
          <p:cNvSpPr/>
          <p:nvPr/>
        </p:nvSpPr>
        <p:spPr>
          <a:xfrm>
            <a:off x="722376" y="100584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本题考查实现粮食安全的途径。稳定种植面积是保障玉米产能的基础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，应避免因耕地缩减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导致产量波动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，确保供给安全，①正确；在种植面积相对稳定的情况下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，提升单产水平可以增加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玉米的总产量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，通过推广优良品种、采用先进的种植技术和管理方法等手段提高单产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足不断增长的玉米消费需求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，保障玉米消费安全，②正确；饲料消费占玉米总消费量的60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是我国玉米消费的主要部分，降低饲料消费会影响畜禽养殖业的发展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，进而影响肉类等食品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的供应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，不利于保障国家粮食安全和居民的生活需求，③错误；食用消费仅占玉米总消费的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%，所占比例较小，减少食用消费对保障玉米消费安全的作用不大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，而且玉米也是部分居民的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食品来源之一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，不应该通过减少食用消费来保障玉米消费安全，④错误。故选A。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66_1#0524ff0bc?pid=c630e8cd6&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[山西大同2024高二期中]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耕地是粮食生产的命根子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没有耕地安全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就没有粮食安全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中央一号文件强调严格落实耕地保护制度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健全耕地数量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质量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三位一体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保护制度体系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落实新一轮国土空间规划明确的耕地和永久基本农田保护任务</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下图为我国耕地集中分布区示意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66_2#0524ff0bc?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05656" y="2897886"/>
            <a:ext cx="3968496" cy="291693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67_1#6a1a6e34b?pid=0524ff0b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影响我国耕地集中分布的主要因素是(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BD.67_2#6a1a6e34b.choices?pid=0524ff0b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.自然条件</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B.经济水平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C.人口数量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.政府政策</a:t>
            </a:r>
            <a:endParaRPr lang="en-US" altLang="zh-CN" sz="2000" dirty="0"/>
          </a:p>
        </p:txBody>
      </p:sp>
      <p:sp>
        <p:nvSpPr>
          <p:cNvPr id="4" name="QC_5_AN.68_1#6a1a6e34b.bracket?pid=0524ff0bc&amp;color=0,0,0&amp;vpa=20&amp;vtp=1"/>
          <p:cNvSpPr/>
          <p:nvPr/>
        </p:nvSpPr>
        <p:spPr>
          <a:xfrm>
            <a:off x="5346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9_1#6a1a6e34b?vop=1&amp;pid=0524ff0bc&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本题考查影响耕地分布的因素。图中我国耕地集中分布在东部季风区且地形平坦处</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，而非季</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风区以及山地丘陵地区分布较少</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，这说明气候及地形是影响我国耕地集中分布的主要因素，A</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图中耕地分布集中度与我国经济发展水平以及人口数量不完全匹配，说明经济水平和人口数量不是</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影响耕地集中分布的主要因素</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，B、C错误；政府政策对耕地集中分布程度影响较小，D错误。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0_1#af2b2c904?pid=0524ff0b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21.云南、广西两地耕地集中分布区相对较少，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71_1#af2b2c904.bracket?pid=0524ff0bc&amp;color=0,0,0&amp;vpa=21&amp;vtp=1"/>
          <p:cNvSpPr/>
          <p:nvPr/>
        </p:nvSpPr>
        <p:spPr>
          <a:xfrm>
            <a:off x="7366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70_2#af2b2c904.choices?pid=0524ff0b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.区域面积较小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B.第三产业发达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C.自然灾害多发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.岩溶地貌广布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2_1#af2b2c904?vop=1&amp;pid=0524ff0bc&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本题考查粮食生产安全的资源基础。云南地处云贵高原，广西以山地丘陵为主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，两地岩溶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地貌广布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，地势起伏大，耕地破碎，且地表水渗漏严重，所以两地耕地集中分布区相对较少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；云南和广西的区域面积并不小，A错误；两地经济欠发达，第三产业相对落后，B错误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地是否集中分布与自然灾害发生频率关联小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3_1#a9ff17fc7?pid=0524ff0b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22.为维护我国粮食安全，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在确保耕地数量前提下应注重耕地(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74_1#a9ff17fc7.bracket?pid=0524ff0bc&amp;color=0,0,0&amp;vpa=22&amp;vtp=1"/>
          <p:cNvSpPr/>
          <p:nvPr/>
        </p:nvSpPr>
        <p:spPr>
          <a:xfrm>
            <a:off x="7632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73_2#a9ff17fc7.choices?pid=0524ff0b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.数量与种类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B.质量与生态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C.面积与潜力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.投入与效益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_1#4f330a4b8?vop=1&amp;pid=c4bdc62b0&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本题考查读图分析能力。1995—2023年锂矿资源仍然集中在少数几个国家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，并没有趋向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均衡分布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，A错误；我国锂储量在全球的占比呈波动变化，B错误；图中示意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1995—2023年全球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主要国家锂储量占比变化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，并不能体现储存总量信息，且随着勘探技术发展和需求增长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，全球锂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储存总量不可能保持不变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，C错误；从图中可见，早期全球锂储量集中于智利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，随后智利储量占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比明显减小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，澳大利亚、阿根廷等国的锂储量占比明显增大，表明全球锂资源逐渐呈“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分布格局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5_1#a9ff17fc7?vop=1&amp;pid=0524ff0bc&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本题考查粮食安全的耕地保障。在确保耕地数量前提下，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应注重除数量和面积之外的因素，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、C错误；由材料“健全耕地数量、质量、生态‘三位一体’保护制度体系”分析可知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护我国粮食安全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，在确保耕地数量前提下，应注重耕地的质量与生态，而非投入与效益，B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76_1#f7acba732?pid=c630e8cd6&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[安徽师范大学附属中学2024三模]</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种质资源是指包含一定遗传物质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并表现特定性状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能将性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状遗传给后代的动植物资源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我国种质资源不断萎缩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海南自由贸易港建设总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体方案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中提出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海南将建成全球动植物种质资源引进中转基地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下图示意中转基地主要工作流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76_2#f7acba732?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916936" y="2897886"/>
            <a:ext cx="6364224" cy="23774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7_1#2a2fc0d86?pid=f7acba7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我国种质资源不断萎缩的主要原因是(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78_1#2a2fc0d86.bracket?pid=f7acba732&amp;color=0,0,0&amp;vpa=23&amp;vtp=1"/>
          <p:cNvSpPr/>
          <p:nvPr/>
        </p:nvSpPr>
        <p:spPr>
          <a:xfrm>
            <a:off x="6350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77_2#2a2fc0d86.choices?pid=f7acba73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56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A.全球变暖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，环境恶化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.种质古老，难以适应</a:t>
            </a:r>
            <a:endParaRPr lang="en-US" altLang="zh-CN" sz="2000" dirty="0"/>
          </a:p>
          <a:p>
            <a:pPr latinLnBrk="1">
              <a:lnSpc>
                <a:spcPts val="3400"/>
              </a:lnSpc>
              <a:tabLst>
                <a:tab pos="5356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.生物入侵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，空间压缩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.环境失衡，重视不够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9_1#2a2fc0d86?vop=1&amp;pid=f7acba732&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本题考查粮食安全现状。近年来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，我国种质资源不断萎缩的主要原因是人类活动导致生存环</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境恶化</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，以及对于种质资源的认识不足，重视不够，导致优质的种质资源流失和灭绝，D正确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球气候变暖是一个缓慢而长期的过程</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，与“近年来”的限定条件不符，A错误；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种质具有遗传特性，</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古老的种质适应环境的能力可能更强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，B错误；生物入侵也不是近年来才出现的现象，C错误。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80_1#6853aab5c?pid=f7acba7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24.海南建立全球动植物种质资源引进中转基地，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对国家粮食安全的作用有(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81_1#6853aab5c.bracket?pid=f7acba732&amp;color=0,0,0&amp;vpa=24&amp;vtp=1"/>
          <p:cNvSpPr/>
          <p:nvPr/>
        </p:nvSpPr>
        <p:spPr>
          <a:xfrm>
            <a:off x="9156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80_2#6853aab5c?pid=f7acba73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56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①降低运营成本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，加快育种进程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改良作物品种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，提高粮食单产</a:t>
            </a:r>
            <a:endParaRPr lang="en-US" altLang="zh-CN" sz="2000" dirty="0"/>
          </a:p>
          <a:p>
            <a:pPr latinLnBrk="1">
              <a:lnSpc>
                <a:spcPts val="3400"/>
              </a:lnSpc>
              <a:tabLst>
                <a:tab pos="5356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丰富种质资源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，保障种质数量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扩大种植规模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，提高粮食总产量</a:t>
            </a:r>
            <a:endParaRPr lang="en-US" altLang="zh-CN" sz="2000" dirty="0"/>
          </a:p>
        </p:txBody>
      </p:sp>
      <p:sp>
        <p:nvSpPr>
          <p:cNvPr id="5" name="QC_5_BD.80_3#6853aab5c.choices?pid=f7acba732&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82_1#6853aab5c?vop=1&amp;pid=f7acba732&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本题考查实现粮食安全的途径。海南从全球选取种质，成本并未降低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，扩大种植规模与农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业结构调整及相关政策有关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，与海南全球动植物种质资源引进中转基地建设关系很小，①④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从全球引进优质的粮食种质资源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，选取和改良优质高产品种，可提高我国的粮食单产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，保障粮食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，②正确；建立全球动植物种质资源引进中转基地，可丰富我国的种质资源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，保障我国种质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、质量安全，③正确。综上可知，C正确，A、B、D错误。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83_1#ad50d1ca1?htil=2&amp;pid=c630e8cd6&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66560" y="1088136"/>
            <a:ext cx="4681728" cy="3163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83_2#ad50d1ca1?htil=2&amp;pid=c630e8cd6&amp;color=0,0,0&amp;vtp=1&amp;bt=1&amp;bbb=1&amp;hb=1&amp;hs=1"/>
          <p:cNvSpPr/>
          <p:nvPr/>
        </p:nvSpPr>
        <p:spPr>
          <a:xfrm>
            <a:off x="722376" y="1005840"/>
            <a:ext cx="5934456" cy="35990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[重庆渝中区2025阶段测验]</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巴西原油为低硫轻质油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随着海上盐下油田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a:t>
            </a:r>
            <a:endPar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700"/>
              </a:lnSpc>
            </a:pP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于厚层盐岩层之下的油田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的发现和大规模开发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巴西原油探明储量已位居南美第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产量约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用于本国消费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用于出口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主要出口</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到中国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美国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智利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西班牙等国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中国多家油气公</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司除获得巴西沿海盆地勘探合作机会以外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也参与到</a:t>
            </a:r>
            <a:endParaRPr lang="en-US" altLang="zh-CN" sz="2000" dirty="0"/>
          </a:p>
        </p:txBody>
      </p:sp>
      <p:sp>
        <p:nvSpPr>
          <p:cNvPr id="4" name="QO_4_BD.83_2#ad50d1ca1?htil=2&amp;pid=c630e8cd6&amp;color=0,0,0&amp;vtp=1&amp;bt=1&amp;bbb=1&amp;hb=1&amp;hs=1"/>
          <p:cNvSpPr/>
          <p:nvPr/>
        </p:nvSpPr>
        <p:spPr>
          <a:xfrm>
            <a:off x="722376" y="4666615"/>
            <a:ext cx="10752014" cy="8431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部分油田开发项目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如在巴西梅罗油田就采用了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水下生产系统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浮式生产储卸油装置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的全海</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式开发模式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总投资超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亿美元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下图为巴西局部海上油气田分布图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4_1#b8fbb6af6?pid=ad50d1ca1&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（1）简述巴西图示海域油田开发的有利条件。（6分）</a:t>
            </a:r>
            <a:endParaRPr lang="en-US" altLang="zh-CN" sz="2000" dirty="0"/>
          </a:p>
        </p:txBody>
      </p:sp>
      <p:sp>
        <p:nvSpPr>
          <p:cNvPr id="3" name="QO_5_AN.85_1#b8fbb6af6?vop=1&amp;pid=ad50d1ca1&amp;color=0,0,0&amp;vtp=1&amp;bbb=1&amp;hb=1"/>
          <p:cNvSpPr/>
          <p:nvPr/>
        </p:nvSpPr>
        <p:spPr>
          <a:xfrm>
            <a:off x="722376" y="146900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距离巴西人口集中（或经济发达）分布区较近，国内市场广阔；临近港口，海运便捷</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，方</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便原油出口</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；近海石油资源丰富且优质（或近海油气田多；或储量大、禀赋佳）。（6分）</a:t>
            </a:r>
            <a:endParaRPr lang="en-US" altLang="zh-CN" sz="2000" dirty="0"/>
          </a:p>
        </p:txBody>
      </p:sp>
      <p:sp>
        <p:nvSpPr>
          <p:cNvPr id="4" name="QO_5_AS.86_1#b8fbb6af6?vop=1&amp;pid=ad50d1ca1&amp;color=0,0,0&amp;vtp=1&amp;bbb=1&amp;hb=1"/>
          <p:cNvSpPr/>
          <p:nvPr/>
        </p:nvSpPr>
        <p:spPr>
          <a:xfrm>
            <a:off x="722376" y="241960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本题考查资源开发的区位条件。读图可知，图示海域油田位于巴西东南部沿海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，距离巴西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人口密集区和经济较发达的区域较近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，国内市场广阔；巴西原油产量约30%用于出口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，主要出口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到中国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、美国、智利、西班牙等国，图示海域油田所处区域临近港口，海运便捷，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方便原油出口；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近海石油资源丰富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，且巴西原油为低硫轻质油，品质好、储量大、禀赋佳。</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87_1#b1bc51b0d?pid=ad50d1ca1&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（2）指出图示海域油田开发的困难。（8分）</a:t>
            </a:r>
            <a:endParaRPr lang="en-US" altLang="zh-CN" sz="2000" dirty="0"/>
          </a:p>
        </p:txBody>
      </p:sp>
      <p:sp>
        <p:nvSpPr>
          <p:cNvPr id="3" name="QO_5_AN.88_1#b1bc51b0d?vop=1&amp;pid=ad50d1ca1&amp;color=0,0,0&amp;vtp=1&amp;bbb=1&amp;hb=1"/>
          <p:cNvSpPr/>
          <p:nvPr/>
        </p:nvSpPr>
        <p:spPr>
          <a:xfrm>
            <a:off x="722376" y="146900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油田水深大（或超深水）、海洋环境恶劣；储油层埋藏深、上覆盐岩层厚，</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地质条件复杂，</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开发难度大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；距离海岸远，对后勤保障提出挑战；海底低温高压，钻井深度大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，需要考虑耐受低</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温高压材料的选择等</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。（8分）</a:t>
            </a:r>
            <a:endParaRPr lang="en-US" altLang="zh-CN" sz="2000" dirty="0"/>
          </a:p>
        </p:txBody>
      </p:sp>
      <p:sp>
        <p:nvSpPr>
          <p:cNvPr id="4" name="QO_5_AS.89_1#b1bc51b0d?vop=1&amp;pid=ad50d1ca1&amp;color=0,0,0&amp;vtp=1&amp;bbb=1&amp;hb=1"/>
          <p:cNvSpPr/>
          <p:nvPr/>
        </p:nvSpPr>
        <p:spPr>
          <a:xfrm>
            <a:off x="722376" y="287680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本题考查影响资源开发的不利因素。读图中等深线可知，油田所处区域海水较深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，海洋环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境恶劣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；储油层埋藏深，且上覆盐岩层厚，地质条件复杂，开采难度大；距离海岸远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，加大了后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勤保障的难度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；海底环境复杂，低温高压，钻井深度大，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需要考虑耐受低温高压材料的选择等，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加大了开发难度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0_1#0af75384d?pid=ad50d1ca1&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（3）简析巴西政府选择中国多家油气公司参与图示油田勘探、开发的原因。（6分）</a:t>
            </a:r>
            <a:endParaRPr lang="en-US" altLang="zh-CN" sz="2000" dirty="0"/>
          </a:p>
        </p:txBody>
      </p:sp>
      <p:sp>
        <p:nvSpPr>
          <p:cNvPr id="3" name="QO_5_AN.91_1#0af75384d?vop=1&amp;pid=ad50d1ca1&amp;color=0,0,0&amp;vtp=1&amp;bbb=1&amp;hb=1"/>
          <p:cNvSpPr/>
          <p:nvPr/>
        </p:nvSpPr>
        <p:spPr>
          <a:xfrm>
            <a:off x="722376" y="146900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中、巴关系良好，两国在能源方面已建立可靠合作关系（或中国石油需求量大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，石油进口</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）；巴西石油为非常规石油资源（或深水盐下油田），开采成本极为高昂，</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中国公司资金雄厚，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可提供开发资金</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；中国多家油气公司参与到世界多地石油的勘探与开发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（中国公司技术研发能力</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），技术水平高。（6分）</a:t>
            </a:r>
            <a:endParaRPr lang="en-US" altLang="zh-CN" sz="2000" dirty="0"/>
          </a:p>
        </p:txBody>
      </p:sp>
      <p:sp>
        <p:nvSpPr>
          <p:cNvPr id="4" name="QO_5_AS.92_1#0af75384d?vop=1&amp;pid=ad50d1ca1&amp;color=0,0,0&amp;vtp=1&amp;bbb=1&amp;hb=1"/>
          <p:cNvSpPr/>
          <p:nvPr/>
        </p:nvSpPr>
        <p:spPr>
          <a:xfrm>
            <a:off x="722376" y="333400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本题考查保障能源安全的措施。中、巴两国关系良好，巴西原油出口量较多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，而中国石油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需求量大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，石油进口多，两国在互惠互利的基础上，在能源方面已建立了可靠、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稳定的合作关系；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巴西石油为非常规石油资源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（或深水盐下油田），开采成本极为高昂，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且对开发技术的要求高，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中国公司资金雄厚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，可为石油开发提供充足的资金；中国公司技术研发能力强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，在国际上有较高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的知名度和影响力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，参与到世界多地石油的勘探与开发，技术水平高。</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_1#082fe98da?pid=c4bdc62b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有利于保障我国锂矿资源安全的可行性措施有(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_1#082fe98da.bracket?pid=c4bdc62b0&amp;color=0,0,0&amp;vpa=2&amp;vtp=1"/>
          <p:cNvSpPr/>
          <p:nvPr/>
        </p:nvSpPr>
        <p:spPr>
          <a:xfrm>
            <a:off x="621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5_2#082fe98da?pid=c4bdc62b0&amp;color=0,0,0&amp;vtp=1&amp;bbb=1"/>
          <p:cNvSpPr/>
          <p:nvPr/>
        </p:nvSpPr>
        <p:spPr>
          <a:xfrm>
            <a:off x="722376" y="1436497"/>
            <a:ext cx="10753344" cy="1326134"/>
          </a:xfrm>
          <a:prstGeom prst="rect">
            <a:avLst/>
          </a:prstGeom>
          <a:noFill/>
        </p:spPr>
        <p:txBody>
          <a:bodyPr wrap="none" lIns="0" tIns="0" rIns="0" bIns="0" rtlCol="0" anchor="t"/>
          <a:lstStyle/>
          <a:p>
            <a:pPr latinLnBrk="1">
              <a:lnSpc>
                <a:spcPts val="3600"/>
              </a:lnSpc>
              <a:tabLst>
                <a:tab pos="53695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①加大对国内锂矿资源的勘探力度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寻求国际合作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，增加锂矿出口量</a:t>
            </a:r>
            <a:endParaRPr lang="en-US" altLang="zh-CN" sz="2000" dirty="0"/>
          </a:p>
          <a:p>
            <a:pPr latinLnBrk="1">
              <a:lnSpc>
                <a:spcPts val="3700"/>
              </a:lnSpc>
              <a:tabLst>
                <a:tab pos="53695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③增加对废旧锂电池的回收和利用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提升锂矿资源品位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，增加供应量</a:t>
            </a:r>
            <a:endParaRPr lang="en-US" altLang="zh-CN" sz="2000" dirty="0"/>
          </a:p>
          <a:p>
            <a:pPr latinLnBrk="1">
              <a:lnSpc>
                <a:spcPts val="3500"/>
              </a:lnSpc>
              <a:tabLst>
                <a:tab pos="53695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提高锂资源的利用率和提炼技术</a:t>
            </a:r>
            <a:endParaRPr lang="en-US" altLang="zh-CN" sz="2000" dirty="0"/>
          </a:p>
        </p:txBody>
      </p:sp>
      <p:sp>
        <p:nvSpPr>
          <p:cNvPr id="5" name="QC_5_BD.5_3#082fe98da.choices?pid=c4bdc62b0&amp;color=0,0,0&amp;vtp=1&amp;bbb=1"/>
          <p:cNvSpPr/>
          <p:nvPr/>
        </p:nvSpPr>
        <p:spPr>
          <a:xfrm>
            <a:off x="722376" y="2815209"/>
            <a:ext cx="10753344" cy="405003"/>
          </a:xfrm>
          <a:prstGeom prst="rect">
            <a:avLst/>
          </a:prstGeom>
          <a:noFill/>
        </p:spPr>
        <p:txBody>
          <a:bodyPr wrap="none" lIns="0" tIns="0" rIns="0" bIns="0" rtlCol="0" anchor="t"/>
          <a:lstStyle/>
          <a:p>
            <a:pPr latinLnBrk="1">
              <a:lnSpc>
                <a:spcPts val="3600"/>
              </a:lnSpc>
              <a:tabLst>
                <a:tab pos="2770505" algn="l"/>
                <a:tab pos="55029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93_1#3578cef4d?pid=c630e8cd6&amp;color=0,0,0&amp;vtp=1&amp;bt=1&amp;bbb=1&amp;hb=1"/>
          <p:cNvSpPr/>
          <p:nvPr/>
        </p:nvSpPr>
        <p:spPr>
          <a:xfrm>
            <a:off x="722376" y="1005840"/>
            <a:ext cx="10753344" cy="2232025"/>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[吉林延边二中2025高二期中]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阅读图文材料，完成下列要求。（14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甘肃省戈壁面积广大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政府在戈壁滩积极发展温室大棚等设施农业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以种植北方水果和蔬菜</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近几年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很多外地种植户选择在甘肃种植火龙果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百香果等热带水果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南果北种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南果北送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相比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南果北种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因水果品质高备受消费者青睐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种植户正在尝试种植更多品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种的热带水果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让热带水果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扎根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戈壁滩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下图示意甘肃的戈壁分布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#1.1</a:t>
            </a:r>
            <a:endParaRPr lang="en-US" altLang="zh-CN" sz="2000" dirty="0"/>
          </a:p>
        </p:txBody>
      </p:sp>
      <p:pic>
        <p:nvPicPr>
          <p:cNvPr id="3" name="QO_4_BD.93_2#3578cef4d?pid=c630e8cd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41648" y="3363468"/>
            <a:ext cx="4114800" cy="25877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4_1#613e1cd34?pid=3578cef4d&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（1）指出甘肃吸引外地种植户到甘肃种植热带水果的社会经济条件。（6分）</a:t>
            </a:r>
            <a:endParaRPr lang="en-US" altLang="zh-CN" sz="2000" dirty="0"/>
          </a:p>
        </p:txBody>
      </p:sp>
      <p:sp>
        <p:nvSpPr>
          <p:cNvPr id="3" name="QO_5_AN.95_1#613e1cd34?vop=1&amp;pid=3578cef4d&amp;color=0,0,0&amp;vtp=1&amp;bbb=1"/>
          <p:cNvSpPr/>
          <p:nvPr/>
        </p:nvSpPr>
        <p:spPr>
          <a:xfrm>
            <a:off x="722376" y="1466977"/>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设施农业发展基础良好（产业基础良好）；土地租金低；劳动力价格低。（6分）</a:t>
            </a:r>
            <a:endParaRPr lang="en-US" altLang="zh-CN" sz="2000" dirty="0"/>
          </a:p>
        </p:txBody>
      </p:sp>
      <p:sp>
        <p:nvSpPr>
          <p:cNvPr id="4" name="QO_5_AS.96_1#613e1cd34?vop=1&amp;pid=3578cef4d&amp;color=0,0,0&amp;vtp=1&amp;bbb=1&amp;hb=1"/>
          <p:cNvSpPr/>
          <p:nvPr/>
        </p:nvSpPr>
        <p:spPr>
          <a:xfrm>
            <a:off x="722376" y="197548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本题考查农业开发的社会经济条件。甘肃政府在戈壁滩积极发展温室大棚等设施农业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明其在设施农业方面有一定的发展基础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，具备种植水果的相关技术、管理经验等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，对外地种植户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有吸引力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；戈壁滩土地相对闲置，土地租金低，能降低种植户的生产成本，增加利润空间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劳动力价格较低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，种植户雇佣劳动力的成本不高，有助于降低整体运营成本。</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97_1#37ef5f99b?pid=3578cef4d&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（2）从国家安全角度，说明甘肃利用戈壁滩积极发展设施农业的意义。（8分）</a:t>
            </a:r>
            <a:endParaRPr lang="en-US" altLang="zh-CN" sz="2000" dirty="0"/>
          </a:p>
        </p:txBody>
      </p:sp>
      <p:sp>
        <p:nvSpPr>
          <p:cNvPr id="3" name="QO_5_AN.98_1#37ef5f99b?vop=1&amp;pid=3578cef4d&amp;color=0,0,0&amp;vtp=1&amp;bbb=1&amp;hb=1"/>
          <p:cNvSpPr/>
          <p:nvPr/>
        </p:nvSpPr>
        <p:spPr>
          <a:xfrm>
            <a:off x="722376" y="146900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合理利用非耕地，避免耕地“非粮化”，保证耕地安全；充分开发利用非耕地</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，节省出农</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田种植粮食</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，保障粮食安全；设施农业以种植蔬菜、水果为主，改善居民饮食结构</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，分散粮食安</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全风险</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；设施农业利用灌溉技术提高用水效率，缓解西北地区的水资源紧张，</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减少土地荒漠化，</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加强生态安全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。（8分）</a:t>
            </a:r>
            <a:endParaRPr lang="en-US" altLang="zh-CN" sz="2000" dirty="0"/>
          </a:p>
        </p:txBody>
      </p:sp>
      <p:sp>
        <p:nvSpPr>
          <p:cNvPr id="4" name="QO_5_AS.99_1#37ef5f99b?vop=1&amp;pid=3578cef4d&amp;color=0,0,0&amp;vtp=1&amp;bbb=1&amp;hb=1"/>
          <p:cNvSpPr/>
          <p:nvPr/>
        </p:nvSpPr>
        <p:spPr>
          <a:xfrm>
            <a:off x="722376" y="333400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本题考查保障未来粮食安全的措施。利用戈壁滩发展设施农业，不占用耕地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，避免了耕地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用于非粮食种植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（“非粮化”），保障了耕地资源用于粮食生产，维护耕地安全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；充分开发利用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戈壁滩等非耕地资源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，节省出农田用于种植粮食，增加了粮食种植面积，保障粮食产量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，维护粮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；设施农业种植蔬菜、水果，丰富了居民的饮食结构，分散了粮食安全风险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；设施农业采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用先进的灌溉技术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，提高了用水效率，减少水资源浪费，缓解西北地区水资源紧张状况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因不合理灌溉导致的土地荒漠化问题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，加强生态安全。</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100_1#b478ea45c?pid=c630e8cd6&amp;color=0,0,0&amp;vtp=1&amp;bt=1&amp;bbb=1&amp;hb=1"/>
          <p:cNvSpPr/>
          <p:nvPr/>
        </p:nvSpPr>
        <p:spPr>
          <a:xfrm>
            <a:off x="722376" y="1005840"/>
            <a:ext cx="10753344" cy="1774825"/>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[广西南宁2025高二月考]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阅读图文材料，完成下列要求。（14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某科研小组基于福建省莆田市海域海洋国土空间开发适宜性评价结果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再结合当地社会经济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发展对海洋空间资源的配置需求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划分了莆田市海洋空间功能区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对莆田市海洋国土空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间进行规划和开发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#1.1</a:t>
            </a:r>
            <a:endParaRPr lang="en-US" altLang="zh-CN" sz="2000" dirty="0"/>
          </a:p>
        </p:txBody>
      </p:sp>
      <p:pic>
        <p:nvPicPr>
          <p:cNvPr id="4" name="图片 3"/>
          <p:cNvPicPr>
            <a:picLocks noChangeAspect="1"/>
          </p:cNvPicPr>
          <p:nvPr>
            <p:custDataLst>
              <p:tags r:id="rId1"/>
            </p:custDataLst>
          </p:nvPr>
        </p:nvPicPr>
        <p:blipFill>
          <a:blip r:embed="rId2"/>
          <a:stretch>
            <a:fillRect/>
          </a:stretch>
        </p:blipFill>
        <p:spPr>
          <a:xfrm>
            <a:off x="3602355" y="2780665"/>
            <a:ext cx="4770755" cy="3360420"/>
          </a:xfrm>
          <a:prstGeom prst="rect">
            <a:avLst/>
          </a:prstGeom>
        </p:spPr>
      </p:pic>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1_1#d29053eb9?pid=b478ea45c&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（1）说明风电场用海范围划分的合理性。（6分）</a:t>
            </a:r>
            <a:endParaRPr lang="en-US" altLang="zh-CN" sz="2000" dirty="0"/>
          </a:p>
        </p:txBody>
      </p:sp>
      <p:sp>
        <p:nvSpPr>
          <p:cNvPr id="3" name="QO_5_AN.102_1#d29053eb9?vop=1&amp;pid=b478ea45c&amp;color=0,0,0&amp;vtp=1&amp;bbb=1&amp;hb=1"/>
          <p:cNvSpPr/>
          <p:nvPr/>
        </p:nvSpPr>
        <p:spPr>
          <a:xfrm>
            <a:off x="722376" y="146900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与陆地保持一定距离，摩擦力小，风速大；位于渔业用海外侧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，减轻风电开发对渔业生产</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的干扰</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；接近南日岛，方便为该岛就近提供能源，保障该岛能源供应。（6分）</a:t>
            </a:r>
            <a:endParaRPr lang="en-US" altLang="zh-CN" sz="2000" dirty="0"/>
          </a:p>
        </p:txBody>
      </p:sp>
      <p:sp>
        <p:nvSpPr>
          <p:cNvPr id="4" name="QO_5_AS.103_1#d29053eb9?vop=1&amp;pid=b478ea45c&amp;color=0,0,0&amp;vtp=1&amp;bbb=1&amp;hb=1"/>
          <p:cNvSpPr/>
          <p:nvPr/>
        </p:nvSpPr>
        <p:spPr>
          <a:xfrm>
            <a:off x="722376" y="241960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本题考查材料分析能力。从图中可看出风电场用海区域与陆地有间隔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，海洋表面相对陆地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更平坦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，与陆地保持一定距离的海域，受陆地地形等因素影响小，摩擦力小，风力大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，能保障风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电场有较好的风力条件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；从图中可看到风电场用海在近岸渔业用海外侧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，这样的布局可使风电开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发与渔业生产在空间上相对分离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，减少风电设施对渔业作业的空间挤占，减少设备干扰等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渔业生产正常开展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；图中显示风电场用海靠近南日岛，南日岛能源供应相对不便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，风电场靠近该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岛布局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，能缩短电力传输距离，保障该岛的能源稳定供应。</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04_1#20b3866dd?pid=b478ea45c&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（2）分析莆田市划分海洋空间功能区对维护国家安全的意义。（8分）</a:t>
            </a:r>
            <a:endParaRPr lang="en-US" altLang="zh-CN" sz="2000" dirty="0"/>
          </a:p>
        </p:txBody>
      </p:sp>
      <p:sp>
        <p:nvSpPr>
          <p:cNvPr id="3" name="QO_5_AN.105_1#20b3866dd?vop=1&amp;pid=b478ea45c&amp;color=0,0,0&amp;vtp=1&amp;bbb=1&amp;hb=1"/>
          <p:cNvSpPr/>
          <p:nvPr/>
        </p:nvSpPr>
        <p:spPr>
          <a:xfrm>
            <a:off x="722376" y="146900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优化海洋空间利用方式，维护海洋国土空间安全；促进新能源开发，维护能源安全</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；促进</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海洋生态保护</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，维护生态安全；提高海洋水产产量，践行大食物观，维护粮食安全。（8分）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S.106_1#20b3866dd?vop=1&amp;pid=b478ea45c&amp;color=0,0,0&amp;vtp=1&amp;bt=1&amp;bbb=1&amp;hb=1"/>
          <p:cNvSpPr/>
          <p:nvPr/>
        </p:nvSpPr>
        <p:spPr>
          <a:xfrm>
            <a:off x="722376" y="1005840"/>
            <a:ext cx="10753344" cy="4526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本题考查海洋空间资源开发对国家安全的影响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。材料及图中呈现了莆田市划分出多种海洋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空间功能区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，通过科学划分这些功能区，对不同海域进行有序开发与管控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，避免海洋空间开发的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，合理规划海洋国土空间的使用，优化了海洋空间利用方式，维护海洋国土空间安全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划分出风电场用海等功能区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，开发海洋风电等新能源，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能增加我国能源供给中清洁能源的占比，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减少对传统能源的依赖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，从能源开发利用角度维护国家能源安全；图中有海洋生态保护红线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洋生态控制区等功能区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，这些区域的设定旨在保护海洋生态系统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，良好的海洋生态系统是生态安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全的重要组成部分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，通过功能区划分规范人类活动，减少对海洋生态的破坏，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保护海洋生态平衡，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进而维护生态安全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；图中有渔业用海等功能区，对渔业用海进行合理规划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，能保障海洋渔业有序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，利于提高海洋水产产量，海洋水产品是重要的食物来源，拓展食物来源渠道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，重视海洋水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产品等多元食物供给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，稳定海洋水产品供应，有助于维护国家粮食安全。</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_1#082fe98da?vop=1&amp;pid=c4bdc62b0&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本题考查保障国家资源安全的措施</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。加大对国内锂矿资源的勘探力度可以找到更多可开采的</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锂矿</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，有利于保障我国锂矿资源安全，①正确；增加锂矿出口量会加剧我国锂矿资源供需矛盾</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利于保障我国锂矿资源安全</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，②错误；增加对废旧锂电池的回收和利用可以减少对原矿的消耗</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利于保障我国锂矿资源安全</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，③正确；资源品位是自然形成的，难以人为提升，④错误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；提高锂资</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源的利用率和提炼技术可以提高资源使用效率</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，有利于保障我国锂矿资源安全，⑤正确。故选B。</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8_1#c3e86e0c5?pid=c630e8cd6&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印度尼西亚镍矿储量居全球第一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镍被用于钢铁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镍基合金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电镀及</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电池等领域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是新能源汽车电池的核心材料之一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在区域协作发展的合作框架下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印度尼西亚招</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商引资中方企业参与镍矿资源的勘探和开发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随着印度尼西亚调整镍矿资源的出口政策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严格控制原矿出口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对正在快速发展的中国新能源汽车产业影响较大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5_BD.9_1#be78834bc?pid=c3e86e0c5&amp;color=0,0,0&amp;vtp=1&amp;bbb=1"/>
          <p:cNvSpPr/>
          <p:nvPr/>
        </p:nvSpPr>
        <p:spPr>
          <a:xfrm>
            <a:off x="722376" y="281749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印度尼西亚调整镍矿资源出口政策的主要目的是(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10_1#be78834bc.bracket?pid=c3e86e0c5&amp;color=0,0,0&amp;vpa=3&amp;vtp=1"/>
          <p:cNvSpPr/>
          <p:nvPr/>
        </p:nvSpPr>
        <p:spPr>
          <a:xfrm>
            <a:off x="6454839" y="281749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5_BD.9_2#be78834bc.choices?pid=c3e86e0c5&amp;color=0,0,0&amp;vtp=1&amp;bbb=1"/>
          <p:cNvSpPr/>
          <p:nvPr/>
        </p:nvSpPr>
        <p:spPr>
          <a:xfrm>
            <a:off x="722376" y="328028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A.减少镍矿的开采量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，避免生态破坏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.压缩矿业规模，实现产业结构高端化</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.抬高镍矿市场价格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，增加外汇收入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.保护镍矿资源，提高镍矿产品附加值</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1_1#be78834bc?vop=1&amp;pid=c3e86e0c5&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本题考查材料分析能力。根据材料信息及所学知识可知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，印度尼西亚调整镍矿资源出口政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，严格控制原矿出口，其目的是保护镍矿资源，完善、延长国内产业链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，提高镍矿产品的附加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，D正确。控制镍矿出口，并非减少镍矿的开采，A错误。根据材料信息及所学知识可知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缩矿业规模不是主要目的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，B错误。抬高镍矿市场价格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，不利于增强其产品在国际市场上的竞争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，不利于增加外汇收入，C错误。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COMMONDATA" val="eyJoZGlkIjoiM2I0M2MzOGQ3NmU0NTg4Mzk5MjA4ZWEwYmExYTg0MzcifQ=="/>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10572</Words>
  <Application>WPS 演示</Application>
  <PresentationFormat>宽屏</PresentationFormat>
  <Paragraphs>513</Paragraphs>
  <Slides>67</Slides>
  <Notes>67</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67</vt:i4>
      </vt:variant>
    </vt:vector>
  </HeadingPairs>
  <TitlesOfParts>
    <vt:vector size="87" baseType="lpstr">
      <vt:lpstr>Arial</vt:lpstr>
      <vt:lpstr>宋体</vt:lpstr>
      <vt:lpstr>Wingdings</vt:lpstr>
      <vt:lpstr>微软雅黑</vt:lpstr>
      <vt:lpstr>微软雅黑</vt:lpstr>
      <vt:lpstr>汉仪舒圆黑简体</vt:lpstr>
      <vt:lpstr>黑体</vt:lpstr>
      <vt:lpstr>汉仪舒圆黑简体</vt:lpstr>
      <vt:lpstr>汉仪舒圆黑简体</vt:lpstr>
      <vt:lpstr>Times New Roman</vt:lpstr>
      <vt:lpstr>Times New Roman</vt:lpstr>
      <vt:lpstr>黑体</vt:lpstr>
      <vt:lpstr>仿宋</vt:lpstr>
      <vt:lpstr>仿宋</vt:lpstr>
      <vt:lpstr>宋体</vt:lpstr>
      <vt:lpstr>楷体</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未登录</cp:lastModifiedBy>
  <cp:revision>5</cp:revision>
  <dcterms:created xsi:type="dcterms:W3CDTF">2025-10-22T05:14:00Z</dcterms:created>
  <dcterms:modified xsi:type="dcterms:W3CDTF">2025-10-23T07:54:03Z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4068FA9CEA524983B14A0B9104B35288_12</vt:lpwstr>
  </property>
  <property fmtid="{D5CDD505-2E9C-101B-9397-08002B2CF9AE}" pid="3" name="KSOProductBuildVer">
    <vt:lpwstr>2052-11.1.0.14309</vt:lpwstr>
  </property>
</Properties>
</file>