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xml" ContentType="application/vnd.openxmlformats-officedocument.presentationml.notesSlide+xml"/>
  <Override PartName="/ppt/notesSlides/notesSlide130.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sldIdLst>
    <p:sldId id="256" r:id="rId3"/>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389" r:id="rId26"/>
    <p:sldId id="278" r:id="rId27"/>
    <p:sldId id="279" r:id="rId28"/>
    <p:sldId id="280" r:id="rId29"/>
    <p:sldId id="390" r:id="rId30"/>
    <p:sldId id="281" r:id="rId31"/>
    <p:sldId id="282" r:id="rId32"/>
    <p:sldId id="283" r:id="rId33"/>
    <p:sldId id="284" r:id="rId34"/>
    <p:sldId id="285" r:id="rId35"/>
    <p:sldId id="286" r:id="rId36"/>
    <p:sldId id="287" r:id="rId37"/>
    <p:sldId id="288" r:id="rId38"/>
    <p:sldId id="289" r:id="rId39"/>
    <p:sldId id="290"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14" r:id="rId63"/>
    <p:sldId id="315" r:id="rId64"/>
    <p:sldId id="316" r:id="rId65"/>
    <p:sldId id="317" r:id="rId66"/>
    <p:sldId id="319" r:id="rId67"/>
    <p:sldId id="320" r:id="rId68"/>
    <p:sldId id="321" r:id="rId69"/>
    <p:sldId id="322" r:id="rId70"/>
    <p:sldId id="323" r:id="rId71"/>
    <p:sldId id="324" r:id="rId72"/>
    <p:sldId id="325" r:id="rId73"/>
    <p:sldId id="326" r:id="rId74"/>
    <p:sldId id="327" r:id="rId75"/>
    <p:sldId id="328" r:id="rId76"/>
    <p:sldId id="329" r:id="rId77"/>
    <p:sldId id="330" r:id="rId78"/>
    <p:sldId id="331" r:id="rId79"/>
    <p:sldId id="332" r:id="rId80"/>
    <p:sldId id="333" r:id="rId81"/>
    <p:sldId id="335" r:id="rId82"/>
    <p:sldId id="336" r:id="rId83"/>
    <p:sldId id="337" r:id="rId84"/>
    <p:sldId id="338" r:id="rId85"/>
    <p:sldId id="339" r:id="rId86"/>
    <p:sldId id="340" r:id="rId87"/>
    <p:sldId id="341" r:id="rId88"/>
    <p:sldId id="342" r:id="rId89"/>
    <p:sldId id="343" r:id="rId90"/>
    <p:sldId id="344" r:id="rId91"/>
    <p:sldId id="345" r:id="rId92"/>
    <p:sldId id="346" r:id="rId93"/>
    <p:sldId id="347" r:id="rId94"/>
    <p:sldId id="348" r:id="rId95"/>
    <p:sldId id="349" r:id="rId96"/>
    <p:sldId id="350" r:id="rId97"/>
    <p:sldId id="351" r:id="rId98"/>
    <p:sldId id="352" r:id="rId99"/>
    <p:sldId id="353" r:id="rId100"/>
    <p:sldId id="354" r:id="rId101"/>
    <p:sldId id="355" r:id="rId102"/>
    <p:sldId id="356" r:id="rId103"/>
    <p:sldId id="357" r:id="rId104"/>
    <p:sldId id="358" r:id="rId105"/>
    <p:sldId id="359" r:id="rId106"/>
    <p:sldId id="360" r:id="rId107"/>
    <p:sldId id="361" r:id="rId108"/>
    <p:sldId id="362" r:id="rId109"/>
    <p:sldId id="363" r:id="rId110"/>
    <p:sldId id="364" r:id="rId111"/>
    <p:sldId id="365" r:id="rId112"/>
    <p:sldId id="366" r:id="rId113"/>
    <p:sldId id="367" r:id="rId114"/>
    <p:sldId id="368" r:id="rId115"/>
    <p:sldId id="369" r:id="rId116"/>
    <p:sldId id="370" r:id="rId117"/>
    <p:sldId id="371" r:id="rId118"/>
    <p:sldId id="372" r:id="rId119"/>
    <p:sldId id="373" r:id="rId120"/>
    <p:sldId id="374" r:id="rId121"/>
    <p:sldId id="375" r:id="rId122"/>
    <p:sldId id="376" r:id="rId123"/>
    <p:sldId id="377" r:id="rId124"/>
    <p:sldId id="378" r:id="rId125"/>
    <p:sldId id="379" r:id="rId126"/>
    <p:sldId id="380" r:id="rId127"/>
    <p:sldId id="381" r:id="rId128"/>
    <p:sldId id="382" r:id="rId129"/>
    <p:sldId id="383" r:id="rId130"/>
    <p:sldId id="384" r:id="rId131"/>
    <p:sldId id="385" r:id="rId132"/>
    <p:sldId id="386" r:id="rId133"/>
    <p:sldId id="387" r:id="rId134"/>
    <p:sldId id="388" r:id="rId135"/>
  </p:sldIdLst>
  <p:sldSz cx="12192000" cy="6858000"/>
  <p:notesSz cx="6858000" cy="12192000"/>
  <p:custDataLst>
    <p:tags r:id="rId139"/>
  </p:custDataLst>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611"/>
    <p:restoredTop sz="94610"/>
  </p:normalViewPr>
  <p:slideViewPr>
    <p:cSldViewPr snapToGrid="0" snapToObjects="1">
      <p:cViewPr varScale="1">
        <p:scale>
          <a:sx n="63" d="100"/>
          <a:sy n="63" d="100"/>
        </p:scale>
        <p:origin x="592" y="48"/>
      </p:cViewPr>
      <p:guideLst/>
    </p:cSldViewPr>
  </p:slideViewPr>
  <p:notesTextViewPr>
    <p:cViewPr>
      <p:scale>
        <a:sx n="1" d="1"/>
        <a:sy n="1" d="1"/>
      </p:scale>
      <p:origin x="0" y="0"/>
    </p:cViewPr>
  </p:notesTextViewPr>
  <p:sorterViewPr>
    <p:cViewPr>
      <p:scale>
        <a:sx n="100" d="100"/>
        <a:sy n="100" d="100"/>
      </p:scale>
      <p:origin x="0" y="-58288"/>
    </p:cViewPr>
  </p:sorterViewPr>
  <p:gridSpacing cx="76200" cy="76200"/>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9" Type="http://schemas.openxmlformats.org/officeDocument/2006/relationships/tags" Target="tags/tag1.xml"/><Relationship Id="rId138" Type="http://schemas.openxmlformats.org/officeDocument/2006/relationships/tableStyles" Target="tableStyles.xml"/><Relationship Id="rId137" Type="http://schemas.openxmlformats.org/officeDocument/2006/relationships/viewProps" Target="viewProps.xml"/><Relationship Id="rId136" Type="http://schemas.openxmlformats.org/officeDocument/2006/relationships/presProps" Target="presProps.xml"/><Relationship Id="rId135" Type="http://schemas.openxmlformats.org/officeDocument/2006/relationships/slide" Target="slides/slide132.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0.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10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10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10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10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6.xml"/></Relationships>
</file>

<file path=ppt/notesSlides/_rels/notesSlide10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7.xml"/></Relationships>
</file>

<file path=ppt/notesSlides/_rels/notesSlide10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8.xml"/></Relationships>
</file>

<file path=ppt/notesSlides/_rels/notesSlide10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9.xml"/></Relationships>
</file>

<file path=ppt/notesSlides/_rels/notesSlide10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0.xml"/></Relationships>
</file>

<file path=ppt/notesSlides/_rels/notesSlide10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2.xml"/></Relationships>
</file>

<file path=ppt/notesSlides/_rels/notesSlide1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3.xml"/></Relationships>
</file>

<file path=ppt/notesSlides/_rels/notesSlide1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4.xml"/></Relationships>
</file>

<file path=ppt/notesSlides/_rels/notesSlide1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5.xml"/></Relationships>
</file>

<file path=ppt/notesSlides/_rels/notesSlide1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6.xml"/></Relationships>
</file>

<file path=ppt/notesSlides/_rels/notesSlide1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7.xml"/></Relationships>
</file>

<file path=ppt/notesSlides/_rels/notesSlide1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8.xml"/></Relationships>
</file>

<file path=ppt/notesSlides/_rels/notesSlide1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9.xml"/></Relationships>
</file>

<file path=ppt/notesSlides/_rels/notesSlide1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0.xml"/></Relationships>
</file>

<file path=ppt/notesSlides/_rels/notesSlide1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2.xml"/></Relationships>
</file>

<file path=ppt/notesSlides/_rels/notesSlide1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3.xml"/></Relationships>
</file>

<file path=ppt/notesSlides/_rels/notesSlide1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4.xml"/></Relationships>
</file>

<file path=ppt/notesSlides/_rels/notesSlide1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5.xml"/></Relationships>
</file>

<file path=ppt/notesSlides/_rels/notesSlide1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6.xml"/></Relationships>
</file>

<file path=ppt/notesSlides/_rels/notesSlide1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7.xml"/></Relationships>
</file>

<file path=ppt/notesSlides/_rels/notesSlide1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8.xml"/></Relationships>
</file>

<file path=ppt/notesSlides/_rels/notesSlide1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9.xml"/></Relationships>
</file>

<file path=ppt/notesSlides/_rels/notesSlide1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0.xml"/></Relationships>
</file>

<file path=ppt/notesSlides/_rels/notesSlide1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1.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2.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_rels/notesSlide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_rels/notesSlide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a:lstStyle/>
          <a:p>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p:spPr>
        <p:txBody>
          <a:bodyPr/>
          <a:lstStyle/>
          <a:p>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易错点#df=a1838b4c0">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易错点</a:t>
            </a:r>
            <a:endParaRPr lang="en-US" sz="5400" dirty="0"/>
          </a:p>
        </p:txBody>
      </p:sp>
      <p:sp>
        <p:nvSpPr>
          <p:cNvPr id="4" name="MasterShapeName"/>
          <p:cNvSpPr/>
          <p:nvPr/>
        </p:nvSpPr>
        <p:spPr>
          <a:xfrm>
            <a:off x="557784" y="2011680"/>
            <a:ext cx="6784848" cy="813816"/>
          </a:xfrm>
          <a:prstGeom prst="rect">
            <a:avLst/>
          </a:prstGeom>
          <a:noFill/>
        </p:spPr>
        <p:txBody>
          <a:bodyPr wrap="square" lIns="0" tIns="0" rIns="0" bIns="0" rtlCol="0" anchor="t"/>
          <a:lstStyle/>
          <a:p>
            <a:pPr algn="l">
              <a:lnSpc>
                <a:spcPct val="100000"/>
              </a:lnSpc>
            </a:pPr>
            <a:r>
              <a:rPr lang="en-US" sz="4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对“非粮化”现象出现的原因及表现理解有误</a:t>
            </a:r>
            <a:endParaRPr lang="en-US" sz="440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内容1#df=174947438">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知识点1 粮食生产安全的资源基础</a:t>
            </a:r>
            <a:endParaRPr lang="en-US" sz="2800"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内容1#df=f012a0b4a">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知识点2 实现粮食安全的途径</a:t>
            </a:r>
            <a:endParaRPr lang="en-US" sz="2800"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内容1#df=c3690386f">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 未来粮食安全的耕地保障</a:t>
            </a:r>
            <a:endParaRPr lang="en-US" sz="2800"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内容1#df=a1838b4c0">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易错点 对“非粮化”现象出现的原因及表现理解有误</a:t>
            </a:r>
            <a:endParaRPr lang="en-US" sz="2800"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内容2#df=356e3941c">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p:spPr>
        <p:txBody>
          <a:bodyPr wrap="square" lIns="0" tIns="0" rIns="0" bIns="0" rtlCol="0" anchor="ctr"/>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第三节 中国的耕地资源与粮食安全</a:t>
            </a:r>
            <a:endParaRPr lang="en-US" sz="28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geography#pid=68f09eedfd26d1ad71e6879b#tid=68f760b07025800008f08b18#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8348472" y="4315968"/>
            <a:ext cx="3099816" cy="914400"/>
          </a:xfrm>
          <a:prstGeom prst="rect">
            <a:avLst/>
          </a:prstGeom>
          <a:noFill/>
        </p:spPr>
        <p:txBody>
          <a:bodyPr wrap="square" lIns="0" tIns="0" rIns="0" bIns="0" rtlCol="0" anchor="ctr"/>
          <a:lstStyle/>
          <a:p>
            <a:pPr algn="ctr">
              <a:lnSpc>
                <a:spcPct val="120000"/>
              </a:lnSpc>
            </a:pPr>
            <a:r>
              <a:rPr lang="en-US" sz="20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地理  选择性必修3  资源、环境与国家安全  RJ</a:t>
            </a:r>
            <a:endParaRPr lang="en-US" sz="20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高中必刷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高中必刷题</a:t>
            </a:r>
            <a:endParaRPr lang="en-US" sz="540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高考强化">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高考强化</a:t>
            </a:r>
            <a:endParaRPr lang="en-US" sz="540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刷专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刷专题</a:t>
            </a:r>
            <a:endParaRPr lang="en-US" sz="5400" dirty="0"/>
          </a:p>
        </p:txBody>
      </p:sp>
      <p:sp>
        <p:nvSpPr>
          <p:cNvPr id="4" name="MasterShapeName"/>
          <p:cNvSpPr/>
          <p:nvPr/>
        </p:nvSpPr>
        <p:spPr>
          <a:xfrm>
            <a:off x="557784" y="2011680"/>
            <a:ext cx="6784848" cy="813816"/>
          </a:xfrm>
          <a:prstGeom prst="rect">
            <a:avLst/>
          </a:prstGeom>
          <a:noFill/>
        </p:spPr>
        <p:txBody>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易错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a:lstStyle/>
          <a:p>
            <a:endParaRPr lang="zh-CN" altLang="en-US"/>
          </a:p>
        </p:txBody>
      </p:sp>
      <p:sp>
        <p:nvSpPr>
          <p:cNvPr id="4" name="MasterShapeName"/>
          <p:cNvSpPr/>
          <p:nvPr/>
        </p:nvSpPr>
        <p:spPr>
          <a:xfrm>
            <a:off x="557784" y="2011680"/>
            <a:ext cx="6784848" cy="813816"/>
          </a:xfrm>
          <a:prstGeom prst="rect">
            <a:avLst/>
          </a:prstGeom>
          <a:noFill/>
        </p:spPr>
        <p:txBody>
          <a:bodyPr/>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0" Type="http://schemas.openxmlformats.org/officeDocument/2006/relationships/theme" Target="../theme/theme1.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10.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0.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10.xml"/></Relationships>
</file>

<file path=ppt/slides/_rels/slide103.xml.rels><?xml version="1.0" encoding="UTF-8" standalone="yes"?>
<Relationships xmlns="http://schemas.openxmlformats.org/package/2006/relationships"><Relationship Id="rId4" Type="http://schemas.openxmlformats.org/officeDocument/2006/relationships/notesSlide" Target="../notesSlides/notesSlide101.xml"/><Relationship Id="rId3" Type="http://schemas.openxmlformats.org/officeDocument/2006/relationships/slideLayout" Target="../slideLayouts/slideLayout10.xml"/><Relationship Id="rId2" Type="http://schemas.openxmlformats.org/officeDocument/2006/relationships/image" Target="../media/image28.jpeg"/><Relationship Id="rId1" Type="http://schemas.openxmlformats.org/officeDocument/2006/relationships/image" Target="../media/image27.jpeg"/></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10.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10.xml"/></Relationships>
</file>

<file path=ppt/slides/_rels/slide106.xml.rels><?xml version="1.0" encoding="UTF-8" standalone="yes"?>
<Relationships xmlns="http://schemas.openxmlformats.org/package/2006/relationships"><Relationship Id="rId3" Type="http://schemas.openxmlformats.org/officeDocument/2006/relationships/notesSlide" Target="../notesSlides/notesSlide104.xml"/><Relationship Id="rId2" Type="http://schemas.openxmlformats.org/officeDocument/2006/relationships/slideLayout" Target="../slideLayouts/slideLayout5.xml"/><Relationship Id="rId1" Type="http://schemas.openxmlformats.org/officeDocument/2006/relationships/image" Target="../media/image9.png"/></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105.xml"/><Relationship Id="rId2" Type="http://schemas.openxmlformats.org/officeDocument/2006/relationships/slideLayout" Target="../slideLayouts/slideLayout10.xml"/><Relationship Id="rId1" Type="http://schemas.openxmlformats.org/officeDocument/2006/relationships/image" Target="../media/image29.jpeg"/></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10.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10.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10.xml"/></Relationships>
</file>

<file path=ppt/slides/_rels/slide112.xml.rels><?xml version="1.0" encoding="UTF-8" standalone="yes"?>
<Relationships xmlns="http://schemas.openxmlformats.org/package/2006/relationships"><Relationship Id="rId3" Type="http://schemas.openxmlformats.org/officeDocument/2006/relationships/notesSlide" Target="../notesSlides/notesSlide110.xml"/><Relationship Id="rId2" Type="http://schemas.openxmlformats.org/officeDocument/2006/relationships/slideLayout" Target="../slideLayouts/slideLayout10.xml"/><Relationship Id="rId1" Type="http://schemas.openxmlformats.org/officeDocument/2006/relationships/image" Target="../media/image30.jpeg"/></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10.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10.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10.xml"/></Relationships>
</file>

<file path=ppt/slides/_rels/slide116.xml.rels><?xml version="1.0" encoding="UTF-8" standalone="yes"?>
<Relationships xmlns="http://schemas.openxmlformats.org/package/2006/relationships"><Relationship Id="rId3" Type="http://schemas.openxmlformats.org/officeDocument/2006/relationships/notesSlide" Target="../notesSlides/notesSlide114.xml"/><Relationship Id="rId2" Type="http://schemas.openxmlformats.org/officeDocument/2006/relationships/slideLayout" Target="../slideLayouts/slideLayout10.xml"/><Relationship Id="rId1" Type="http://schemas.openxmlformats.org/officeDocument/2006/relationships/image" Target="../media/image31.jpeg"/></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10.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10.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10.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10.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10.xml"/></Relationships>
</file>

<file path=ppt/slides/_rels/slide123.xml.rels><?xml version="1.0" encoding="UTF-8" standalone="yes"?>
<Relationships xmlns="http://schemas.openxmlformats.org/package/2006/relationships"><Relationship Id="rId3" Type="http://schemas.openxmlformats.org/officeDocument/2006/relationships/notesSlide" Target="../notesSlides/notesSlide121.xml"/><Relationship Id="rId2" Type="http://schemas.openxmlformats.org/officeDocument/2006/relationships/slideLayout" Target="../slideLayouts/slideLayout10.xml"/><Relationship Id="rId1" Type="http://schemas.openxmlformats.org/officeDocument/2006/relationships/image" Target="../media/image32.jpeg"/></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10.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10.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10.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10.xml"/></Relationships>
</file>

<file path=ppt/slides/_rels/slide128.xml.rels><?xml version="1.0" encoding="UTF-8" standalone="yes"?>
<Relationships xmlns="http://schemas.openxmlformats.org/package/2006/relationships"><Relationship Id="rId3" Type="http://schemas.openxmlformats.org/officeDocument/2006/relationships/notesSlide" Target="../notesSlides/notesSlide126.xml"/><Relationship Id="rId2" Type="http://schemas.openxmlformats.org/officeDocument/2006/relationships/slideLayout" Target="../slideLayouts/slideLayout10.xml"/><Relationship Id="rId1" Type="http://schemas.openxmlformats.org/officeDocument/2006/relationships/image" Target="../media/image33.jpeg"/></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10.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10.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6.xml"/><Relationship Id="rId1" Type="http://schemas.openxmlformats.org/officeDocument/2006/relationships/image" Target="../media/image13.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6.xml"/><Relationship Id="rId1" Type="http://schemas.openxmlformats.org/officeDocument/2006/relationships/image" Target="../media/image14.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8.xml"/><Relationship Id="rId1" Type="http://schemas.openxmlformats.org/officeDocument/2006/relationships/image" Target="../media/image15.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image" Target="../media/image9.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5.xml"/><Relationship Id="rId1" Type="http://schemas.openxmlformats.org/officeDocument/2006/relationships/image" Target="../media/image9.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0.xml"/><Relationship Id="rId1" Type="http://schemas.openxmlformats.org/officeDocument/2006/relationships/image" Target="../media/image16.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0.xml"/><Relationship Id="rId1" Type="http://schemas.openxmlformats.org/officeDocument/2006/relationships/image" Target="../media/image17.jpe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5.xml"/><Relationship Id="rId2" Type="http://schemas.openxmlformats.org/officeDocument/2006/relationships/image" Target="../media/image11.png"/><Relationship Id="rId1" Type="http://schemas.openxmlformats.org/officeDocument/2006/relationships/image" Target="../media/image10.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0.xml"/><Relationship Id="rId1" Type="http://schemas.openxmlformats.org/officeDocument/2006/relationships/image" Target="../media/image18.jpe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0.xml"/><Relationship Id="rId1" Type="http://schemas.openxmlformats.org/officeDocument/2006/relationships/image" Target="../media/image19.jpe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4" Type="http://schemas.openxmlformats.org/officeDocument/2006/relationships/notesSlide" Target="../notesSlides/notesSlide55.xml"/><Relationship Id="rId3" Type="http://schemas.openxmlformats.org/officeDocument/2006/relationships/slideLayout" Target="../slideLayouts/slideLayout10.xml"/><Relationship Id="rId2" Type="http://schemas.openxmlformats.org/officeDocument/2006/relationships/image" Target="../media/image21.jpeg"/><Relationship Id="rId1" Type="http://schemas.openxmlformats.org/officeDocument/2006/relationships/image" Target="../media/image20.jpe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5.xml"/><Relationship Id="rId1" Type="http://schemas.openxmlformats.org/officeDocument/2006/relationships/image" Target="../media/image9.pn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7.xml"/></Relationships>
</file>

<file path=ppt/slides/_rels/slide63.xml.rels><?xml version="1.0" encoding="UTF-8" standalone="yes"?>
<Relationships xmlns="http://schemas.openxmlformats.org/package/2006/relationships"><Relationship Id="rId4" Type="http://schemas.openxmlformats.org/officeDocument/2006/relationships/notesSlide" Target="../notesSlides/notesSlide61.xml"/><Relationship Id="rId3" Type="http://schemas.openxmlformats.org/officeDocument/2006/relationships/slideLayout" Target="../slideLayouts/slideLayout17.xml"/><Relationship Id="rId2" Type="http://schemas.openxmlformats.org/officeDocument/2006/relationships/image" Target="../media/image23.jpeg"/><Relationship Id="rId1" Type="http://schemas.openxmlformats.org/officeDocument/2006/relationships/image" Target="../media/image22.jpe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7.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7.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17.xml"/><Relationship Id="rId1" Type="http://schemas.openxmlformats.org/officeDocument/2006/relationships/image" Target="../media/image24.jpe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7.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7.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7.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7.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7.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5.xml"/><Relationship Id="rId1" Type="http://schemas.openxmlformats.org/officeDocument/2006/relationships/image" Target="../media/image9.png"/></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10.xml"/><Relationship Id="rId1" Type="http://schemas.openxmlformats.org/officeDocument/2006/relationships/image" Target="../media/image25.jpeg"/></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0.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0.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0.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0.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0.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0.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0.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0.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0.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5.xml"/><Relationship Id="rId1" Type="http://schemas.openxmlformats.org/officeDocument/2006/relationships/image" Target="../media/image12.jpeg"/></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0.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0.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0.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0.xml"/></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10.xml"/><Relationship Id="rId1" Type="http://schemas.openxmlformats.org/officeDocument/2006/relationships/image" Target="../media/image26.jpeg"/></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0.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10.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0.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0.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9_1#8382916ba?pid=c7057f9da&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四川省耕地资源的主要特征是(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BD.9_2#8382916ba.choices?pid=c7057f9da&amp;color=0,0,0&amp;vtp=1&amp;bbb=1"/>
          <p:cNvSpPr/>
          <p:nvPr/>
        </p:nvSpPr>
        <p:spPr>
          <a:xfrm>
            <a:off x="722376" y="143649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A.耕地少，多分布于盆地、丘陵区</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.平原面积广阔，耕地连片分布</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.黑土肥沃，复种指数全国领先</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.后备耕地充足，开发潜力巨大</a:t>
            </a:r>
            <a:endParaRPr lang="en-US" altLang="zh-CN" sz="2000" dirty="0"/>
          </a:p>
        </p:txBody>
      </p:sp>
      <p:sp>
        <p:nvSpPr>
          <p:cNvPr id="4" name="QC_7_AN.10_1#8382916ba.bracket?pid=c7057f9da&amp;color=0,0,0&amp;vpa=3&amp;vtp=1"/>
          <p:cNvSpPr/>
          <p:nvPr/>
        </p:nvSpPr>
        <p:spPr>
          <a:xfrm>
            <a:off x="4435539" y="96926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36_1#f23e5e660?pid=038511bdc&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10.</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西南地区治理耕地抛荒的关键是(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137_1#f23e5e660.bracket?pid=038511bdc&amp;color=0,0,0&amp;vpa=37&amp;vtp=1"/>
          <p:cNvSpPr/>
          <p:nvPr/>
        </p:nvSpPr>
        <p:spPr>
          <a:xfrm>
            <a:off x="4826064"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4" name="QC_6_BD.136_2#f23e5e660.choices?pid=038511bdc&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.增加耕地流转规模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B.降低耕地流转价格</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C.加大粮食财政补贴</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.完善农业基础设施</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38_1#f23e5e660?vop=1&amp;pid=038511bdc&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本题考查保障粮食安全的措施。结合所学知识可知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，西南地区耕地抛荒的最主要原因是耕</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地质量较差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，因此西南地区治理耕地抛荒的关键在于完善本地区农业基础设施</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，促进本地区耕地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质量的提高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，D正确，A、B、C错误。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6_BD#94e13bc96?pid=cc89fcaeb&amp;color=0,0,0&amp;vtp=1&amp;bt=1&amp;bbb=1"/>
          <p:cNvSpPr/>
          <p:nvPr/>
        </p:nvSpPr>
        <p:spPr>
          <a:xfrm>
            <a:off x="722376" y="969264"/>
            <a:ext cx="10753344" cy="17829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素材背景：“农业生产托管模式”与遏制撂荒</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考查点</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：农业区位因素的变化、未来</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粮食安全的耕地保障</a:t>
            </a:r>
            <a:endParaRPr lang="en-US" altLang="zh-CN" sz="2000" dirty="0"/>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难度系数</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：0.65</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创新系数：0.6</a:t>
            </a:r>
            <a:endParaRPr lang="en-US" altLang="zh-CN" sz="2000" dirty="0"/>
          </a:p>
        </p:txBody>
      </p:sp>
    </p:spTree>
  </p:cSld>
  <p:clrMapOvr>
    <a:masterClrMapping/>
  </p:clrMapOvr>
  <p:transition>
    <p:fade/>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BD.139_1#3d625cfbf?pid=cc89fcaeb&amp;color=0,0,0&amp;vtp=1&amp;bt=1&amp;bbb=1&amp;hb=1"/>
          <p:cNvSpPr/>
          <p:nvPr/>
        </p:nvSpPr>
        <p:spPr>
          <a:xfrm>
            <a:off x="722376" y="972000"/>
            <a:ext cx="10753344" cy="3043428"/>
          </a:xfrm>
          <a:prstGeom prst="rect">
            <a:avLst/>
          </a:prstGeom>
          <a:noFill/>
        </p:spPr>
        <p:txBody>
          <a:bodyPr wrap="none" lIns="0" tIns="0" rIns="0" bIns="0" rtlCol="0" anchor="t"/>
          <a:lstStyle/>
          <a:p>
            <a:pPr algn="l" latinLnBrk="1">
              <a:lnSpc>
                <a:spcPts val="35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11.</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[重庆八中2025高二期中]</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阅读图文材料，完成下列要求。（10分）</a:t>
            </a:r>
            <a:endParaRPr lang="en-US" altLang="zh-CN" sz="2000" dirty="0"/>
          </a:p>
          <a:p>
            <a:pPr latinLnBrk="1">
              <a:lnSpc>
                <a:spcPts val="3500"/>
              </a:lnSpc>
            </a:pPr>
            <a:r>
              <a:rPr lang="en-US" altLang="zh-CN" sz="2000" b="0" i="0">
                <a:solidFill>
                  <a:srgbClr val="000000"/>
                </a:solidFill>
                <a:latin typeface="宋体" panose="02010600030101010101" pitchFamily="2" charset="-122"/>
                <a:ea typeface="楷体" panose="02010609060101010101"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长江中下游地区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传统粮食作物以水稻为主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绝大部分为双季稻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包括早稻和晚稻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21</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世纪</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大量劳动力外出务工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造成耕地季节性撂荒</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表示江西省</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L</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2022—2023</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年双季稻</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播种面积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单位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公顷</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变化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。2024</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月</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12</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国务院常务会议指出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未来几年将全面实施新</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一轮粮食产能提升行动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以确保国家粮食安全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近年来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为遏制耕地撂荒</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我国多地积极探索农</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业生产托管模式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农户等经营主体不流转土地经营权</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将农业生产中的全部或部分环节委托给生</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3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产托管中心进行规模化生产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为我国某地农业生产托管模式示意图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pic>
        <p:nvPicPr>
          <p:cNvPr id="3" name="QO_6_BD.139_3#3d625cfbf?iti=5&amp;htil=1&amp;pid=cc89fcaeb&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2231136" y="4129728"/>
            <a:ext cx="2350008" cy="1636776"/>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QO_6_BD.139_4#3d625cfbf?iti=6&amp;htil=1&amp;pid=cc89fcaeb&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360920" y="4340040"/>
            <a:ext cx="2843784" cy="141732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O_6_BD.139_5#3d625cfbf?iti=5&amp;htil=1&amp;pid=cc89fcaeb&amp;color=0,0,0&amp;vtp=1"/>
          <p:cNvSpPr/>
          <p:nvPr/>
        </p:nvSpPr>
        <p:spPr>
          <a:xfrm>
            <a:off x="3307715" y="5893504"/>
            <a:ext cx="196850" cy="394843"/>
          </a:xfrm>
          <a:prstGeom prst="rect">
            <a:avLst/>
          </a:prstGeom>
          <a:noFill/>
        </p:spPr>
        <p:txBody>
          <a:bodyPr wrap="square" lIns="0" tIns="0" rIns="0" bIns="0" rtlCol="0" anchor="t"/>
          <a:lstStyle/>
          <a:p>
            <a:pPr algn="ctr" latinLnBrk="1">
              <a:lnSpc>
                <a:spcPct val="144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6" name="QO_6_BD.139_6#3d625cfbf?iti=6&amp;htil=1&amp;pid=cc89fcaeb&amp;color=0,0,0&amp;vtp=1"/>
          <p:cNvSpPr/>
          <p:nvPr/>
        </p:nvSpPr>
        <p:spPr>
          <a:xfrm>
            <a:off x="8673274" y="5884360"/>
            <a:ext cx="219075" cy="394843"/>
          </a:xfrm>
          <a:prstGeom prst="rect">
            <a:avLst/>
          </a:prstGeom>
          <a:noFill/>
        </p:spPr>
        <p:txBody>
          <a:bodyPr wrap="square" lIns="0" tIns="0" rIns="0" bIns="0" rtlCol="0" anchor="t"/>
          <a:lstStyle/>
          <a:p>
            <a:pPr algn="ctr" latinLnBrk="1">
              <a:lnSpc>
                <a:spcPct val="144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Tree>
  </p:cSld>
  <p:clrMapOvr>
    <a:masterClrMapping/>
  </p:clrMapOvr>
  <p:transition>
    <p:fade/>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7_BD.140_1#c45a00dd6?pid=3d625cfbf&amp;color=0,0,0&amp;vtp=1&amp;bt=1&amp;bbb=1&amp;hb=1"/>
          <p:cNvSpPr/>
          <p:nvPr/>
        </p:nvSpPr>
        <p:spPr>
          <a:xfrm>
            <a:off x="722376" y="972000"/>
            <a:ext cx="10753344" cy="8562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（1）指出2022—2023年L县耕地季节性撂荒面积变化，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推断由此带来的生产机械化水平变化。</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4分）</a:t>
            </a:r>
            <a:endParaRPr lang="en-US" altLang="zh-CN" sz="2000" dirty="0"/>
          </a:p>
        </p:txBody>
      </p:sp>
      <p:sp>
        <p:nvSpPr>
          <p:cNvPr id="3" name="QO_7_AN.141_1#c45a00dd6?vop=1&amp;pid=3d625cfbf&amp;color=0,0,0&amp;vtp=1&amp;bbb=1"/>
          <p:cNvSpPr/>
          <p:nvPr/>
        </p:nvSpPr>
        <p:spPr>
          <a:xfrm>
            <a:off x="722376" y="1880812"/>
            <a:ext cx="10753344" cy="405003"/>
          </a:xfrm>
          <a:prstGeom prst="rect">
            <a:avLst/>
          </a:prstGeom>
          <a:noFill/>
        </p:spPr>
        <p:txBody>
          <a:bodyPr wrap="none" lIns="0" tIns="0" rIns="0" bIns="0" rtlCol="0" anchor="t"/>
          <a:lstStyle/>
          <a:p>
            <a:pPr algn="l"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[答案]</a:t>
            </a:r>
            <a:r>
              <a:rPr lang="en-US" altLang="zh-CN" sz="2000" b="1" i="0" dirty="0">
                <a:solidFill>
                  <a:srgbClr val="00B05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撂荒总面积减小（早晚稻撂荒面积减小）；耕作面积增大，机械化水平提高。（4分）</a:t>
            </a:r>
            <a:endParaRPr lang="en-US" altLang="zh-CN" sz="2000" dirty="0"/>
          </a:p>
        </p:txBody>
      </p:sp>
      <p:sp>
        <p:nvSpPr>
          <p:cNvPr id="4" name="QO_7_AS.142_1#c45a00dd6?vop=1&amp;pid=3d625cfbf&amp;color=0,0,0&amp;vtp=1&amp;bbb=1&amp;hb=1"/>
          <p:cNvSpPr/>
          <p:nvPr/>
        </p:nvSpPr>
        <p:spPr>
          <a:xfrm>
            <a:off x="722376" y="238932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本题考查粮食生产现状与变化。读图可知，与2022年相比，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2023年早稻和晚稻的播种面</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积增加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，说明耕地的撂荒面积减小。撂荒面积的减小，耕作面积增大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，意味着更多的土地被用于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农业生产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，在劳动力流失的背景下，耕作面积的增加通常意味着农业机械化的发展</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，可以推断机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械化水平提高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【过程成因类】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500"/>
                                        <p:tgtEl>
                                          <p:spTgt spid="4">
                                            <p:txEl>
                                              <p:pRg st="1" end="1"/>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500"/>
                                        <p:tgtEl>
                                          <p:spTgt spid="4">
                                            <p:txEl>
                                              <p:pRg st="2" end="2"/>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fade">
                                      <p:cBhvr>
                                        <p:cTn id="27"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7_BD.143_1#7dd3af32c?pid=3d625cfbf&amp;color=0,0,0&amp;vtp=1&amp;bt=1&amp;bbb=1"/>
          <p:cNvSpPr/>
          <p:nvPr/>
        </p:nvSpPr>
        <p:spPr>
          <a:xfrm>
            <a:off x="722376" y="972000"/>
            <a:ext cx="10753344" cy="408559"/>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（2）从耕地面积和单产角度，归纳农业生产托管模式对保障粮食安全的作用。（6分）</a:t>
            </a:r>
            <a:endParaRPr lang="en-US" altLang="zh-CN" sz="2000" dirty="0"/>
          </a:p>
        </p:txBody>
      </p:sp>
      <p:sp>
        <p:nvSpPr>
          <p:cNvPr id="3" name="QO_7_AN.144_1#7dd3af32c?vop=1&amp;pid=3d625cfbf&amp;color=0,0,0&amp;vtp=1&amp;bbb=1&amp;hb=1"/>
          <p:cNvSpPr/>
          <p:nvPr/>
        </p:nvSpPr>
        <p:spPr>
          <a:xfrm>
            <a:off x="722376" y="1435169"/>
            <a:ext cx="10753344" cy="856234"/>
          </a:xfrm>
          <a:prstGeom prst="rect">
            <a:avLst/>
          </a:prstGeom>
          <a:noFill/>
        </p:spPr>
        <p:txBody>
          <a:bodyPr wrap="none" lIns="0" tIns="0" rIns="0" bIns="0" rtlCol="0" anchor="t"/>
          <a:lstStyle/>
          <a:p>
            <a:pPr algn="l"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[答案]</a:t>
            </a:r>
            <a:r>
              <a:rPr lang="en-US" altLang="zh-CN" sz="2000" b="1" i="0" dirty="0">
                <a:solidFill>
                  <a:srgbClr val="00B05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确保耕地红线，保证粮食种植面积（藏粮于地）；提高复种指数，提高耕地单产</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；推广农</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业技术</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，提高耕地粮食单产（藏粮于技）。（6分）</a:t>
            </a:r>
            <a:endParaRPr lang="en-US" altLang="zh-CN" sz="2000" dirty="0"/>
          </a:p>
        </p:txBody>
      </p:sp>
      <p:sp>
        <p:nvSpPr>
          <p:cNvPr id="4" name="QO_7_AS.145_1#7dd3af32c?vop=1&amp;pid=3d625cfbf&amp;color=0,0,0&amp;vtp=1&amp;bbb=1&amp;hb=1"/>
          <p:cNvSpPr/>
          <p:nvPr/>
        </p:nvSpPr>
        <p:spPr>
          <a:xfrm>
            <a:off x="722376" y="2385764"/>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本题考查未来粮食安全的耕地保障。读图可知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，农业生产托管模式通过将农业生产环节委</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托给专业机构</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，能够有效减少耕地撂荒现象，确保耕地得到充分利用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，这种模式有助于维持甚至</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增加粮食种植面积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，从而保障国家粮食安全；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农业生产托管模式通过专业化的管理和技术支持，</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能够提高耕地的复种指数</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，即在同一块耕地上种植多季作物，从而提高单位面积的粮食产量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；农</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业生产托管模式通过引入先进的农业技术和管理方法</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，能够显著提高耕地的粮食单产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，这种技术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推广不仅包括种植技术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，还包括农田管理（病虫害防治、土壤改良）等方面。</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【影响意义类】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fade">
                                      <p:cBhvr>
                                        <p:cTn id="18" dur="500"/>
                                        <p:tgtEl>
                                          <p:spTgt spid="4">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fade">
                                      <p:cBhvr>
                                        <p:cTn id="24" dur="500"/>
                                        <p:tgtEl>
                                          <p:spTgt spid="4">
                                            <p:txEl>
                                              <p:pRg st="1" end="1"/>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fade">
                                      <p:cBhvr>
                                        <p:cTn id="27" dur="500"/>
                                        <p:tgtEl>
                                          <p:spTgt spid="4">
                                            <p:txEl>
                                              <p:pRg st="2" end="2"/>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xEl>
                                              <p:pRg st="3" end="3"/>
                                            </p:txEl>
                                          </p:spTgt>
                                        </p:tgtEl>
                                        <p:attrNameLst>
                                          <p:attrName>style.visibility</p:attrName>
                                        </p:attrNameLst>
                                      </p:cBhvr>
                                      <p:to>
                                        <p:strVal val="visible"/>
                                      </p:to>
                                    </p:set>
                                    <p:animEffect transition="in" filter="fade">
                                      <p:cBhvr>
                                        <p:cTn id="30" dur="500"/>
                                        <p:tgtEl>
                                          <p:spTgt spid="4">
                                            <p:txEl>
                                              <p:pRg st="3" end="3"/>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
                                            <p:txEl>
                                              <p:pRg st="4" end="4"/>
                                            </p:txEl>
                                          </p:spTgt>
                                        </p:tgtEl>
                                        <p:attrNameLst>
                                          <p:attrName>style.visibility</p:attrName>
                                        </p:attrNameLst>
                                      </p:cBhvr>
                                      <p:to>
                                        <p:strVal val="visible"/>
                                      </p:to>
                                    </p:set>
                                    <p:animEffect transition="in" filter="fade">
                                      <p:cBhvr>
                                        <p:cTn id="33" dur="500"/>
                                        <p:tgtEl>
                                          <p:spTgt spid="4">
                                            <p:txEl>
                                              <p:pRg st="4" end="4"/>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
                                            <p:txEl>
                                              <p:pRg st="5" end="5"/>
                                            </p:txEl>
                                          </p:spTgt>
                                        </p:tgtEl>
                                        <p:attrNameLst>
                                          <p:attrName>style.visibility</p:attrName>
                                        </p:attrNameLst>
                                      </p:cBhvr>
                                      <p:to>
                                        <p:strVal val="visible"/>
                                      </p:to>
                                    </p:set>
                                    <p:animEffect transition="in" filter="fade">
                                      <p:cBhvr>
                                        <p:cTn id="36"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e1227a6bc.fixed?pid=20deed68f&amp;color=100,146,38&amp;vtp=1"/>
          <p:cNvSpPr/>
          <p:nvPr/>
        </p:nvSpPr>
        <p:spPr>
          <a:xfrm>
            <a:off x="5276088" y="905256"/>
            <a:ext cx="1609344" cy="1197864"/>
          </a:xfrm>
          <a:prstGeom prst="rect">
            <a:avLst/>
          </a:prstGeom>
          <a:noFill/>
        </p:spPr>
        <p:txBody>
          <a:bodyPr wrap="square" lIns="0" tIns="0" rIns="0" bIns="0" rtlCol="0" anchor="ctr"/>
          <a:lstStyle/>
          <a:p>
            <a:pPr algn="ctr"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3</a:t>
            </a:r>
            <a:endParaRPr lang="en-US" altLang="zh-CN" sz="7200" dirty="0"/>
          </a:p>
        </p:txBody>
      </p:sp>
      <p:sp>
        <p:nvSpPr>
          <p:cNvPr id="3" name="C_4#e1227a6bc.fixed?pid=20deed68f&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第三节综合训练</a:t>
            </a:r>
            <a:endParaRPr lang="en-US" altLang="zh-CN" sz="4400" dirty="0"/>
          </a:p>
        </p:txBody>
      </p:sp>
      <p:pic>
        <p:nvPicPr>
          <p:cNvPr id="4" name="C_4#e1227a6bc.fixed?pid=20deed68f&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e1227a6bc.fixed?pid=20deed68f&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刷能力</a:t>
            </a:r>
            <a:endParaRPr lang="en-US" altLang="zh-CN" sz="2800" dirty="0"/>
          </a:p>
        </p:txBody>
      </p:sp>
    </p:spTree>
  </p:cSld>
  <p:clrMapOvr>
    <a:masterClrMapping/>
  </p:clrMapOvr>
  <p:transition>
    <p:fade/>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5_BD.146_1#94ceb59b7?pid=e1227a6bc&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[江西抚州2025高二期末</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保障我国粮食安全的关键包括耕地的可持续利用和种子供应及质量安</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全</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下图为</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2024</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年我国部分产粮大省的粮食产量状况图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pic>
        <p:nvPicPr>
          <p:cNvPr id="3" name="QM_5_BD.146_2#94ceb59b7?pid=e1227a6bc&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721608" y="1949646"/>
            <a:ext cx="4754880" cy="3630168"/>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47_1#e0ea2c7db?pid=94ceb59b7&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图示我国产粮大省(</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BD.147_2#e0ea2c7db.choices?pid=94ceb59b7&amp;color=0,0,0&amp;vtp=1&amp;bbb=1"/>
          <p:cNvSpPr/>
          <p:nvPr/>
        </p:nvSpPr>
        <p:spPr>
          <a:xfrm>
            <a:off x="722376" y="143649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A.均为土壤肥沃的平原地区</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.安徽省地跨暖温带、中温带</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.在北方地区分布较多</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.黑龙江省因熟制而高产</a:t>
            </a:r>
            <a:endParaRPr lang="en-US" altLang="zh-CN" sz="2000" dirty="0"/>
          </a:p>
        </p:txBody>
      </p:sp>
      <p:sp>
        <p:nvSpPr>
          <p:cNvPr id="4" name="QC_6_AN.148_1#e0ea2c7db.bracket?pid=94ceb59b7&amp;color=0,0,0&amp;vpa=38&amp;vtp=1"/>
          <p:cNvSpPr/>
          <p:nvPr/>
        </p:nvSpPr>
        <p:spPr>
          <a:xfrm>
            <a:off x="3165539"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49_1#e0ea2c7db?vop=1&amp;pid=94ceb59b7&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spc="-5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spc="-5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本题考查我国耕地资源开发利用现状。并非所有图示产粮大省均为平原地区</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，例如山东丘陵</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面积较大</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，但通过大规模机械化耕作仍实现高产，A错误；安徽省地跨暖温带与亚热带</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，而非中温</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带</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，B错误；依据图中信息可知，产粮大省在北方地区分布较多，C正确；</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黑龙江省因耕地面积广阔、</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黑土肥沃而高产</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，其熟制为一年一熟，南方地区一年两熟至三熟，熟制优势明显，D错误。</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11_1#8382916ba?vop=1&amp;pid=c7057f9da&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本题考查粮食生产安全的耕地资源基础。读图可知，四川省高山高原面积广大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，平原面积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较小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，故耕地较少，且集中分布于东部盆地和低山丘陵区，A正确，B错误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；黑土主要分布在我国</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东北地区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，C错误；丘陵和山区占比较高，后备耕地资源有限，D错误。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50_1#7b91d542d?pid=94ceb59b7&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2.种子库在理想状态下可以保存种子样本安全百年以上，如果在我国设立种子库</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，下列地区最适</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合的是(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151_1#7b91d542d.bracket?pid=94ceb59b7&amp;color=0,0,0&amp;vpa=39&amp;vtp=1"/>
          <p:cNvSpPr/>
          <p:nvPr/>
        </p:nvSpPr>
        <p:spPr>
          <a:xfrm>
            <a:off x="1684401" y="1410150"/>
            <a:ext cx="357188"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6_BD.150_2#7b91d542d.choices?pid=94ceb59b7&amp;color=0,0,0&amp;vtp=1&amp;bbb=1"/>
          <p:cNvSpPr/>
          <p:nvPr/>
        </p:nvSpPr>
        <p:spPr>
          <a:xfrm>
            <a:off x="722376" y="1871286"/>
            <a:ext cx="10753344" cy="405003"/>
          </a:xfrm>
          <a:prstGeom prst="rect">
            <a:avLst/>
          </a:prstGeom>
          <a:noFill/>
        </p:spPr>
        <p:txBody>
          <a:bodyPr wrap="none" lIns="0" tIns="0" rIns="0" bIns="0" rtlCol="0" anchor="t"/>
          <a:lstStyle/>
          <a:p>
            <a:pPr latinLnBrk="1">
              <a:lnSpc>
                <a:spcPts val="3600"/>
              </a:lnSpc>
              <a:tabLst>
                <a:tab pos="2697480" algn="l"/>
                <a:tab pos="5356860" algn="l"/>
                <a:tab pos="80289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.江南丘陵</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B.青藏高原</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C.黄土高原</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.珠江三角洲</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52_1#7b91d542d?vop=1&amp;pid=94ceb59b7&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本题考查实现粮食安全的途径。江南丘陵气温高，降水较多，湿度大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，易导致种子霉变或</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发芽</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，A错误；青藏高原地区年均温低、空气干燥（气候寒冷抑制种子代谢</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），符合种子长期保</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存需求</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，B正确；黄土高原夏季高温会加快种子代谢，不利于种子长期保存，C错误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；珠江三角洲</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气候湿热</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，不利于种子长期保存，D错误。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M_5_BD.153_1#b16a04382?htil=8&amp;pid=e1227a6bc&amp;color=0,0,0&amp;tib=255,255,255&amp;vtp=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6739128" y="1026864"/>
            <a:ext cx="4709160" cy="306324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5_BD.153_2#b16a04382?htil=8&amp;pid=e1227a6bc&amp;color=0,0,0&amp;vtp=1&amp;bt=1&amp;bbb=1&amp;hb=1&amp;hs=1"/>
          <p:cNvSpPr/>
          <p:nvPr/>
        </p:nvSpPr>
        <p:spPr>
          <a:xfrm>
            <a:off x="722376" y="972000"/>
            <a:ext cx="5907024" cy="3129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[黑龙江齐齐哈尔2024一模]</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2023</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6</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月</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25</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日是第</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33</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个</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全国</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土地日</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主题是</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节约集约用地严守耕地红线</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耕地利用集约度是指生产过程中单位时间</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单位耕地</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面积上的非土地要素的投入数量</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可分为劳动集约度</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人力投入</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和资本集约度</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资金</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技术</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设备等投</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入</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下图为</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1988—2019</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年黄河三角洲耕地利用集约</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度变化示意图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sp>
        <p:nvSpPr>
          <p:cNvPr id="4" name="QC_6_BD.154_1#6482e6ff7?htil=8&amp;pid=b16a04382&amp;color=0,0,0&amp;vtp=1&amp;bbb=1&amp;hs=1"/>
          <p:cNvSpPr/>
          <p:nvPr/>
        </p:nvSpPr>
        <p:spPr>
          <a:xfrm>
            <a:off x="719993" y="4210246"/>
            <a:ext cx="1075201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黄河三角洲耕地利用首先需要(</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C_6_AN.155_1#6482e6ff7.bracket?pid=b16a04382&amp;color=0,0,0&amp;vpa=40&amp;vtp=1"/>
          <p:cNvSpPr/>
          <p:nvPr/>
        </p:nvSpPr>
        <p:spPr>
          <a:xfrm>
            <a:off x="4433156" y="4210246"/>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6" name="QC_6_BD.154_2#6482e6ff7.choices?htil=8&amp;pid=b16a04382&amp;color=0,0,0&amp;vtp=1&amp;bbb=1"/>
          <p:cNvSpPr/>
          <p:nvPr/>
        </p:nvSpPr>
        <p:spPr>
          <a:xfrm>
            <a:off x="722376" y="4663255"/>
            <a:ext cx="10753344" cy="405003"/>
          </a:xfrm>
          <a:prstGeom prst="rect">
            <a:avLst/>
          </a:prstGeom>
          <a:noFill/>
        </p:spPr>
        <p:txBody>
          <a:bodyPr wrap="none" lIns="0" tIns="0" rIns="0" bIns="0" rtlCol="0" anchor="t"/>
          <a:lstStyle/>
          <a:p>
            <a:pPr latinLnBrk="1">
              <a:lnSpc>
                <a:spcPts val="3600"/>
              </a:lnSpc>
              <a:tabLst>
                <a:tab pos="2633980" algn="l"/>
                <a:tab pos="5483860" algn="l"/>
                <a:tab pos="8092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.平整土地</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B.改良盐碱地</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C.培育良种</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.补充水资源</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56_1#6482e6ff7?vop=1&amp;pid=b16a04382&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本题考查我国耕地资源开发利用现状。黄河三角洲地区位于入海口附近，地势低平</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洼地</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，且常受海水侵袭，多形成盐碱地，故黄河三角洲耕地利用首先需要改良盐碱地,B正确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河三角洲地形起伏较小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，平整土地的需求不大，A错误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；培育良种和补充水资源均是农业生产过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程中的具体措施</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，与黄河三角洲耕地利用关系较小，C、D错误。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57_1#c77b41b5b?pid=b16a04382&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提高黄河三角洲耕地利用集约度的合理措施有(</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158_1#c77b41b5b.bracket?pid=b16a04382&amp;color=0,0,0&amp;vpa=41&amp;vtp=1"/>
          <p:cNvSpPr/>
          <p:nvPr/>
        </p:nvSpPr>
        <p:spPr>
          <a:xfrm>
            <a:off x="6200839"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4" name="QC_6_BD.157_2#c77b41b5b?pid=b16a04382&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584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①做好土地规划工作</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，建立自然保护区</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引导和完善耕地流转</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，提高生产效率</a:t>
            </a:r>
            <a:endParaRPr lang="en-US" altLang="zh-CN" sz="2000" dirty="0"/>
          </a:p>
          <a:p>
            <a:pPr latinLnBrk="1">
              <a:lnSpc>
                <a:spcPts val="3400"/>
              </a:lnSpc>
              <a:tabLst>
                <a:tab pos="54584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增强开垦的力度</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，大力发展粮食生产</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加大政策扶持力度</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，建设高标准农田</a:t>
            </a:r>
            <a:endParaRPr lang="en-US" altLang="zh-CN" sz="2000" dirty="0"/>
          </a:p>
        </p:txBody>
      </p:sp>
      <p:sp>
        <p:nvSpPr>
          <p:cNvPr id="5" name="QC_6_BD.157_3#c77b41b5b.choices?pid=b16a04382&amp;color=0,0,0&amp;vtp=1&amp;bbb=1"/>
          <p:cNvSpPr/>
          <p:nvPr/>
        </p:nvSpPr>
        <p:spPr>
          <a:xfrm>
            <a:off x="722376" y="232625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B.①④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C.②③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59_1#c77b41b5b?vop=1&amp;pid=b16a04382&amp;color=0,0,0&amp;vtp=1&amp;bt=1&amp;bbb=1"/>
          <p:cNvSpPr/>
          <p:nvPr/>
        </p:nvSpPr>
        <p:spPr>
          <a:xfrm>
            <a:off x="722376" y="972000"/>
            <a:ext cx="10753344" cy="434785"/>
          </a:xfrm>
          <a:prstGeom prst="rect">
            <a:avLst/>
          </a:prstGeom>
          <a:noFill/>
        </p:spPr>
        <p:txBody>
          <a:bodyPr wrap="none" lIns="0" tIns="0" rIns="0" bIns="0" rtlCol="0" anchor="t"/>
          <a:lstStyle/>
          <a:p>
            <a:pPr algn="l" latinLnBrk="1">
              <a:lnSpc>
                <a:spcPts val="39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本题考查保障粮食安全的耕地措施。</a:t>
            </a:r>
            <a:endParaRPr lang="en-US" altLang="zh-CN" sz="2200" dirty="0"/>
          </a:p>
        </p:txBody>
      </p:sp>
      <p:graphicFrame>
        <p:nvGraphicFramePr>
          <p:cNvPr id="117" name="QC_6_AS.159_2#c77b41b5b?colgroup=34,6&amp;vop=1&amp;pid=b16a04382&amp;color=0,0,0&amp;vtp=1&amp;bbb=1&amp;hb=1"/>
          <p:cNvGraphicFramePr>
            <a:graphicFrameLocks noGrp="1"/>
          </p:cNvGraphicFramePr>
          <p:nvPr/>
        </p:nvGraphicFramePr>
        <p:xfrm>
          <a:off x="722376" y="1545913"/>
          <a:ext cx="10725912" cy="2497836"/>
        </p:xfrm>
        <a:graphic>
          <a:graphicData uri="http://schemas.openxmlformats.org/drawingml/2006/table">
            <a:tbl>
              <a:tblPr/>
              <a:tblGrid>
                <a:gridCol w="9034272"/>
                <a:gridCol w="1691640"/>
              </a:tblGrid>
              <a:tr h="426339">
                <a:tc>
                  <a:txBody>
                    <a:bodyPr/>
                    <a:lstStyle/>
                    <a:p>
                      <a:pPr algn="l"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建立自然保护区与提高黄河三角洲耕地利用集约度关系不大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822579">
                <a:tc>
                  <a:txBody>
                    <a:bodyPr/>
                    <a:lstStyle/>
                    <a:p>
                      <a:pPr marL="0" indent="0" algn="l" latinLnBrk="1" hangingPunct="0">
                        <a:lnSpc>
                          <a:spcPts val="32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耕地流转可以减少弃耕现象</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利于耕地集中连片经营</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利于机械化发展</a:t>
                      </a:r>
                      <a:r>
                        <a:rPr lang="en-US" altLang="zh-CN" sz="2000" b="0" i="0"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进而提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lvl="0" indent="0" algn="l" latinLnBrk="1" hangingPunct="0">
                        <a:lnSpc>
                          <a:spcPts val="3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高农业生产效率</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保障我国粮食安全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②正确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339">
                <a:tc>
                  <a:txBody>
                    <a:bodyPr/>
                    <a:lstStyle/>
                    <a:p>
                      <a:pPr algn="l"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增强开垦的力度</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不利于三角洲地区的生态保护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822579">
                <a:tc>
                  <a:txBody>
                    <a:bodyPr/>
                    <a:lstStyle/>
                    <a:p>
                      <a:pPr marL="0" indent="0" algn="l" latinLnBrk="1" hangingPunct="0">
                        <a:lnSpc>
                          <a:spcPts val="32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加大政策扶持力度</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改善农业生产条件</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建设高标准农田</a:t>
                      </a:r>
                      <a:r>
                        <a:rPr lang="en-US" altLang="zh-CN" sz="2000" b="0" i="0"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利于促进农业可持续</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lvl="0" indent="0" algn="l" latinLnBrk="1" hangingPunct="0">
                        <a:lnSpc>
                          <a:spcPts val="3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④正确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
        <p:nvSpPr>
          <p:cNvPr id="4" name="QC_6_AS.159_3#c77b41b5b?vop=1&amp;pid=b16a04382&amp;color=0,0,0&amp;vtp=1&amp;bbb=1"/>
          <p:cNvSpPr/>
          <p:nvPr/>
        </p:nvSpPr>
        <p:spPr>
          <a:xfrm>
            <a:off x="722376" y="4174813"/>
            <a:ext cx="10753344" cy="408559"/>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综上，②④正确，故选D。</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17"/>
                                        </p:tgtEl>
                                        <p:attrNameLst>
                                          <p:attrName>style.visibility</p:attrName>
                                        </p:attrNameLst>
                                      </p:cBhvr>
                                      <p:to>
                                        <p:strVal val="visible"/>
                                      </p:to>
                                    </p:set>
                                    <p:animEffect transition="in" filter="fade">
                                      <p:cBhvr>
                                        <p:cTn id="13" dur="500"/>
                                        <p:tgtEl>
                                          <p:spTgt spid="11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bg/>
                                          </p:spTgt>
                                        </p:tgtEl>
                                        <p:attrNameLst>
                                          <p:attrName>style.visibility</p:attrName>
                                        </p:attrNameLst>
                                      </p:cBhvr>
                                      <p:to>
                                        <p:strVal val="visible"/>
                                      </p:to>
                                    </p:set>
                                    <p:animEffect transition="in" filter="fade">
                                      <p:cBhvr>
                                        <p:cTn id="16" dur="500"/>
                                        <p:tgtEl>
                                          <p:spTgt spid="4">
                                            <p:bg/>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Effect transition="in" filter="fade">
                                      <p:cBhvr>
                                        <p:cTn id="19"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P spid="4" grpId="0" animBg="1" build="p"/>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5_BD.160_1#920752569?pid=e1227a6bc&amp;color=0,0,0&amp;vtp=1&amp;bt=1&amp;bbb=1&amp;hb=1"/>
          <p:cNvSpPr/>
          <p:nvPr/>
        </p:nvSpPr>
        <p:spPr>
          <a:xfrm>
            <a:off x="722376" y="972000"/>
            <a:ext cx="10753344" cy="22147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[山西吕梁2025高二期末]</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受多种因素影响</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目前我国许多耕地的粮食产量远低于其所处气候条</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件下的耕地生产潜力</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自</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1988</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年开始我国就进行了大面积的中低产田改造</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该项工程旨在提高农</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业综合生产能力和综合效益</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到</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2024</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年底</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全国改造中低产田</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建设高标准农田超</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10</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亿亩</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亩</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6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666.67</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平方米</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下图为我国不同地形类型下不同等级耕地的组成结构图</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dirty="0"/>
          </a:p>
        </p:txBody>
      </p:sp>
      <p:pic>
        <p:nvPicPr>
          <p:cNvPr id="3" name="QM_5_BD.160_2#920752569?pid=e1227a6bc&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4361688" y="3321246"/>
            <a:ext cx="3465576" cy="2779776"/>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61_1#a02acb105?pid=920752569&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平原与丘陵山地耕地结构差异的主要表现是(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162_1#a02acb105.bracket?pid=920752569&amp;color=0,0,0&amp;vpa=42&amp;vtp=1"/>
          <p:cNvSpPr/>
          <p:nvPr/>
        </p:nvSpPr>
        <p:spPr>
          <a:xfrm>
            <a:off x="5959539"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6_BD.161_2#a02acb105.choices?pid=920752569&amp;color=0,0,0&amp;vtp=1&amp;bbb=1"/>
          <p:cNvSpPr/>
          <p:nvPr/>
        </p:nvSpPr>
        <p:spPr>
          <a:xfrm>
            <a:off x="722376" y="143649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A.平原以高产田为主，丘陵山地以中低产田为主</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.平原和丘陵山地的耕地中均以中产田占比最高</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.平原地区的高产田占比显著高于丘陵山地地区</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.平原和丘陵山地之间的低产田占比的差异较小</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63_1#a02acb105?vop=1&amp;pid=920752569&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spc="-5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spc="-5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本题考查读图分析能力。根据图示，平原地区的高产田占比约为30%，</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而中产田占比约为45</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中产田占比最高，A错误；丘陵山地低产田占比约为50%，占比最高，B错误</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；平原地区的高产</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田占比约为</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30%，而丘陵山地地区的高产田占比约为15</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%，平原地区的高产田占比高于丘陵山地地</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，两者存在显著差异，C正确；丘陵山地的低产田占比高于平原，而且差异较大，D错误。</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64_1#299944102?pid=920752569&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形成丘陵山地耕地质量特征的主要原因有(</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165_1#299944102.bracket?pid=920752569&amp;color=0,0,0&amp;vpa=43&amp;vtp=1"/>
          <p:cNvSpPr/>
          <p:nvPr/>
        </p:nvSpPr>
        <p:spPr>
          <a:xfrm>
            <a:off x="5705539"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6_BD.164_2#299944102?pid=920752569&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8394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①土层浅薄并且砾石多</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②灌溉水源不足</a:t>
            </a:r>
            <a:endParaRPr lang="en-US" altLang="zh-CN" sz="2000" dirty="0"/>
          </a:p>
          <a:p>
            <a:pPr latinLnBrk="1">
              <a:lnSpc>
                <a:spcPts val="3400"/>
              </a:lnSpc>
              <a:tabLst>
                <a:tab pos="58394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③耕地碎片化且不规整</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④昼夜温差较大</a:t>
            </a:r>
            <a:endParaRPr lang="en-US" altLang="zh-CN" sz="2000" dirty="0"/>
          </a:p>
        </p:txBody>
      </p:sp>
      <p:sp>
        <p:nvSpPr>
          <p:cNvPr id="5" name="QC_6_BD.164_3#299944102.choices?pid=920752569&amp;color=0,0,0&amp;vtp=1&amp;bbb=1"/>
          <p:cNvSpPr/>
          <p:nvPr/>
        </p:nvSpPr>
        <p:spPr>
          <a:xfrm>
            <a:off x="722376" y="232625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B.①③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C.②④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12_1#6d858a7b5?pid=c7057f9da&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耕地闲置现象对四川省粮食安全造成的直接威胁是(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13_1#6d858a7b5.bracket?pid=c7057f9da&amp;color=0,0,0&amp;vpa=4&amp;vtp=1"/>
          <p:cNvSpPr/>
          <p:nvPr/>
        </p:nvSpPr>
        <p:spPr>
          <a:xfrm>
            <a:off x="6721539"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7_BD.12_2#6d858a7b5.choices?pid=c7057f9da&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.影响区域粮食单位面积产量</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.降低农民人均可支配收入</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C.影响粮食播种面积的稳定性</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.加剧水土流失等生态问题</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66_1#299944102?vop=1&amp;pid=920752569&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本题考查我国耕地资源开发利用现状。丘陵山地地形坡度大，地表径流速度快，</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冲刷力强，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易导致水土流失</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，使得土壤养分流失，土层变薄，加之部分地区基岩裸露，砾石多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，导致耕地质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量较差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，①正确；灌溉水源不足是农业生产的限制条件而非耕地质量低的原因，②错误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；丘陵山</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地地势起伏较大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、地表破碎，耕地碎片化且不规整，加大经营管理难度，耕地质量较低，③</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昼夜温差大通常有利于提高单产和农作物品质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，④错误。故选B。</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67_1#3f78a41d7?pid=920752569&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我国大力改造中低产田的主要目的是(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168_1#3f78a41d7.bracket?pid=920752569&amp;color=0,0,0&amp;vpa=44&amp;vtp=1"/>
          <p:cNvSpPr/>
          <p:nvPr/>
        </p:nvSpPr>
        <p:spPr>
          <a:xfrm>
            <a:off x="5197539"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6_BD.167_2#3f78a41d7.choices?pid=920752569&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.维护生态平衡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B.保障粮食安全</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C.优化农业结构</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.发展地方经济</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69_1#3f78a41d7?vop=1&amp;pid=920752569&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本题考查未来粮食安全的耕地保障。维护生态平衡是附加效果，核心是增加粮食产量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；随着我国城镇化进程的加速，大量优质耕地被占用，耕地面积持续减少，同时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，我国可开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垦的后备土地资源有限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，为了保障国家粮食安全，必须提高现有耕地的单位面积产量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，因此大力</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改造中低产田</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、建设高标准农田成为必然选择，B正确；改造中低产田不直接优化农业结构，</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；发展地方经济是间接结果，主要目的是保障粮食安全，D错误。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5_BD.170_1#c4c166f6a?pid=e1227a6bc&amp;color=0,0,0&amp;vtp=1&amp;bt=1&amp;bbb=1&amp;hb=1"/>
          <p:cNvSpPr/>
          <p:nvPr/>
        </p:nvSpPr>
        <p:spPr>
          <a:xfrm>
            <a:off x="722376" y="972000"/>
            <a:ext cx="10753344" cy="22147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[内蒙古名校联盟2025高二期末</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虚拟耕地资源是指生产某种商品或服务时需要投入的实际耕地</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资源</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对中国粮食贸易中虚拟生态要素流动格局进行分析</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虚拟耕地资源流动在空间上呈现出</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北耕南运</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格局</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并根据虚拟耕地资源流动量的正负值确定区域农业生态补偿支付</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受偿的区域</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得出受偿区域为东北</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西北和华北地区</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支付区域主要为东部沿海地区和西南地区</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下图示意全</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国及区域粮食贸易中虚拟耕地资源流动趋势</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pic>
        <p:nvPicPr>
          <p:cNvPr id="3" name="QM_5_BD.170_2#c4c166f6a?pid=e1227a6bc&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770628" y="3321246"/>
            <a:ext cx="4656843" cy="282550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71_1#09dbe58f1?pid=c4c166f6a&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我国东部沿海地区虚拟耕地资源净进口量大的主要原因有(</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172_1#09dbe58f1.bracket?pid=c4c166f6a&amp;color=0,0,0&amp;vpa=45&amp;vtp=1"/>
          <p:cNvSpPr/>
          <p:nvPr/>
        </p:nvSpPr>
        <p:spPr>
          <a:xfrm>
            <a:off x="7483539" y="96926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4" name="QC_6_BD.171_2#09dbe58f1?pid=c4c166f6a&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229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①城镇化进程快</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，耕地占用面积大</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人口数量多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，农产品需求量大</a:t>
            </a:r>
            <a:endParaRPr lang="en-US" altLang="zh-CN" sz="2000" dirty="0"/>
          </a:p>
          <a:p>
            <a:pPr latinLnBrk="1">
              <a:lnSpc>
                <a:spcPts val="3400"/>
              </a:lnSpc>
              <a:tabLst>
                <a:tab pos="5229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耕地资源退化严重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，粮食产量低</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退耕还湿力度大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，耕地资源大幅减少</a:t>
            </a:r>
            <a:endParaRPr lang="en-US" altLang="zh-CN" sz="2000" dirty="0"/>
          </a:p>
        </p:txBody>
      </p:sp>
      <p:sp>
        <p:nvSpPr>
          <p:cNvPr id="5" name="QC_6_BD.171_3#09dbe58f1.choices?pid=c4c166f6a&amp;color=0,0,0&amp;vtp=1&amp;bbb=1"/>
          <p:cNvSpPr/>
          <p:nvPr/>
        </p:nvSpPr>
        <p:spPr>
          <a:xfrm>
            <a:off x="722376" y="232625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B.②③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C.①④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73_1#09dbe58f1?vop=1&amp;pid=c4c166f6a&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spc="-5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spc="-5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本题考查我国耕地资源开发利用现状。由所学知识可知，我国东部地区经济水平高</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，城镇化</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进程快</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，城市建设占用耕地面积大，且人口数量多，粮食需求量大，</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所以虚拟耕地资源净进口量大，</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正确；耕地退化及退耕还湿不是虚拟耕地资源净进口量大的主要原因，③④错误。故选A。</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74_1#0c066697f?pid=c4c166f6a&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9.</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以下所述我国农业生态受偿区域耕地资源的主要特点正确的是(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175_1#0c066697f.bracket?pid=c4c166f6a&amp;color=0,0,0&amp;vpa=46&amp;vtp=1"/>
          <p:cNvSpPr/>
          <p:nvPr/>
        </p:nvSpPr>
        <p:spPr>
          <a:xfrm>
            <a:off x="7991539"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6_BD.174_2#0c066697f.choices?pid=c4c166f6a&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229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A.地广人稀</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，耕地人均占有率高</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.耕地过度利用，撂荒现象严重</a:t>
            </a:r>
            <a:endParaRPr lang="en-US" altLang="zh-CN" sz="2000" dirty="0"/>
          </a:p>
          <a:p>
            <a:pPr latinLnBrk="1">
              <a:lnSpc>
                <a:spcPts val="3400"/>
              </a:lnSpc>
              <a:tabLst>
                <a:tab pos="5229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.土壤肥沃</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，耕地产出率高</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.耕地分布分散，机械化水平低</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76_1#0c066697f?vop=1&amp;pid=c4c166f6a&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本题考查耕地资源的特点。由材料可知，受偿区域为东北、西北和华北地区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。华北地区和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东北地区平原面积广阔</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，且多冲积平原，西北地区耕地多分布在绿洲</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，这三大地区耕地的共同特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点是土壤肥沃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，耕地产出率高，C正确；东北、西北地区地广人稀，耕地人均占有率较高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，华北</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地区人口稠密</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，耕地人均占有率较低，A错误；三大地区均未出现严重的耕地撂荒现象，B</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三大地区农业机械化水平都比较高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5_BD.177_1#95849353a?htil=9&amp;pid=e1227a6bc&amp;color=0,0,0&amp;tib=255,255,255&amp;vtp=1&amp;hs=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534656" y="1054296"/>
            <a:ext cx="3922776" cy="320040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5_BD.177_2#95849353a?htil=9&amp;pid=e1227a6bc&amp;color=0,0,0&amp;vtp=1&amp;bt=1&amp;bbb=1&amp;hb=1&amp;hs=1"/>
          <p:cNvSpPr/>
          <p:nvPr/>
        </p:nvSpPr>
        <p:spPr>
          <a:xfrm>
            <a:off x="722376" y="972000"/>
            <a:ext cx="6693408" cy="35990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10.</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[陕西咸阳2025高二期末]</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阅读图文材料，</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完成下列要求。</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14分）</a:t>
            </a:r>
            <a:endParaRPr lang="en-US" altLang="zh-CN" sz="2000" dirty="0"/>
          </a:p>
          <a:p>
            <a:pPr latinLnBrk="1">
              <a:lnSpc>
                <a:spcPts val="3700"/>
              </a:lnSpc>
            </a:pPr>
            <a:r>
              <a:rPr lang="en-US" altLang="zh-CN" sz="2000" b="0" i="0">
                <a:solidFill>
                  <a:srgbClr val="000000"/>
                </a:solidFill>
                <a:latin typeface="宋体" panose="02010600030101010101" pitchFamily="2" charset="-122"/>
                <a:ea typeface="楷体" panose="02010609060101010101"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俄罗斯滨海边疆区与我国东北地区接壤</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两地自然地理</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环境有很高的相似性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俄罗斯滨海边疆区是俄罗斯西伯利亚</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地区最重要的农产品产区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但大多数耕地处于撂荒状态</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在</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我国强化粮食安全保障和鼓励农业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走出去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的背景下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大</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批中国企业到该地区投资农场种粮再返销国内</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返销粮食因</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品质高而受国内消费者热捧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。2022</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月</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23</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中国海关总</a:t>
            </a:r>
            <a:endParaRPr lang="en-US" altLang="zh-CN" sz="2000" dirty="0"/>
          </a:p>
        </p:txBody>
      </p:sp>
      <p:sp>
        <p:nvSpPr>
          <p:cNvPr id="4" name="QO_5_BD.177_2#95849353a?htil=9&amp;pid=e1227a6bc&amp;color=0,0,0&amp;vtp=1&amp;bt=1&amp;bbb=1&amp;hb=1&amp;hs=1"/>
          <p:cNvSpPr/>
          <p:nvPr/>
        </p:nvSpPr>
        <p:spPr>
          <a:xfrm>
            <a:off x="719993" y="4627187"/>
            <a:ext cx="10752014" cy="405003"/>
          </a:xfrm>
          <a:prstGeom prst="rect">
            <a:avLst/>
          </a:prstGeom>
          <a:noFill/>
        </p:spPr>
        <p:txBody>
          <a:bodyPr wrap="none" lIns="0" tIns="0" rIns="0" bIns="0" rtlCol="0" anchor="t"/>
          <a:lstStyle/>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署在其官网发布公告称</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允许俄罗斯全境小麦进口</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下图示意俄罗斯滨海边疆区地理位置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Tree>
  </p:cSld>
  <p:clrMapOvr>
    <a:masterClrMapping/>
  </p:clrMapOvr>
  <p:transition>
    <p:fade/>
  </p:transition>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BD.178_1#5056b8b8c?pid=95849353a&amp;color=0,0,0&amp;vtp=1&amp;bt=1&amp;bbb=1"/>
          <p:cNvSpPr/>
          <p:nvPr/>
        </p:nvSpPr>
        <p:spPr>
          <a:xfrm>
            <a:off x="722376" y="972000"/>
            <a:ext cx="10753344" cy="408559"/>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（1）简述我国允许俄罗斯全境小麦进口对我国粮食安全的积极影响。（6分）</a:t>
            </a:r>
            <a:endParaRPr lang="en-US" altLang="zh-CN" sz="2000" dirty="0"/>
          </a:p>
        </p:txBody>
      </p:sp>
      <p:sp>
        <p:nvSpPr>
          <p:cNvPr id="3" name="QO_6_AN.179_1#5056b8b8c?vop=1&amp;pid=95849353a&amp;color=0,0,0&amp;vtp=1&amp;bbb=1&amp;hb=1"/>
          <p:cNvSpPr/>
          <p:nvPr/>
        </p:nvSpPr>
        <p:spPr>
          <a:xfrm>
            <a:off x="722376" y="1435169"/>
            <a:ext cx="10753344" cy="1313434"/>
          </a:xfrm>
          <a:prstGeom prst="rect">
            <a:avLst/>
          </a:prstGeom>
          <a:noFill/>
        </p:spPr>
        <p:txBody>
          <a:bodyPr wrap="none" lIns="0" tIns="0" rIns="0" bIns="0" rtlCol="0" anchor="t"/>
          <a:lstStyle/>
          <a:p>
            <a:pPr algn="l"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[答案]</a:t>
            </a:r>
            <a:r>
              <a:rPr lang="en-US" altLang="zh-CN" sz="2000" b="1" i="0" dirty="0">
                <a:solidFill>
                  <a:srgbClr val="00B05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距离俄罗斯近，扩大俄罗斯小麦的进口数量能有效降低成本，稳定国内小麦价格</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；俄罗斯</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小麦品质高</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，出口量大，来源稳定；有利于拓宽我国小麦进口来源，</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实施小麦进口多元化战略。</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6分）</a:t>
            </a:r>
            <a:endParaRPr lang="en-US" altLang="zh-CN" sz="2000" dirty="0"/>
          </a:p>
        </p:txBody>
      </p:sp>
      <p:sp>
        <p:nvSpPr>
          <p:cNvPr id="4" name="QO_6_AS.180_1#5056b8b8c?vop=1&amp;pid=95849353a&amp;color=0,0,0&amp;vtp=1&amp;bbb=1&amp;hb=1"/>
          <p:cNvSpPr/>
          <p:nvPr/>
        </p:nvSpPr>
        <p:spPr>
          <a:xfrm>
            <a:off x="722376" y="2842964"/>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本题考查实现粮食安全的途径。读图并联系材料“</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俄罗斯滨海边疆区与我国东北地区接壤”</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，俄罗斯距离我国较近，为陆上邻国，进口俄罗斯小麦能够降低进口的成本</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，有利于稳定我</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国小麦的价格</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；俄罗斯土壤肥沃，昼夜温差大，小麦品质较高，产量较大，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可以出口的量较稳定，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能够给我国提供稳定的小麦供给</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；允许俄罗斯全境小麦进口有利于拓宽我国的小麦进口来源</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，促</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进小麦进口的多元化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，减少国际粮食市场动荡的冲击。</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【影响意义类】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
                                            <p:bg/>
                                          </p:spTgt>
                                        </p:tgtEl>
                                        <p:attrNameLst>
                                          <p:attrName>style.visibility</p:attrName>
                                        </p:attrNameLst>
                                      </p:cBhvr>
                                      <p:to>
                                        <p:strVal val="visible"/>
                                      </p:to>
                                    </p:set>
                                    <p:animEffect transition="in" filter="fade">
                                      <p:cBhvr>
                                        <p:cTn id="21" dur="500"/>
                                        <p:tgtEl>
                                          <p:spTgt spid="4">
                                            <p:bg/>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0" end="0"/>
                                            </p:txEl>
                                          </p:spTgt>
                                        </p:tgtEl>
                                        <p:attrNameLst>
                                          <p:attrName>style.visibility</p:attrName>
                                        </p:attrNameLst>
                                      </p:cBhvr>
                                      <p:to>
                                        <p:strVal val="visible"/>
                                      </p:to>
                                    </p:set>
                                    <p:animEffect transition="in" filter="fade">
                                      <p:cBhvr>
                                        <p:cTn id="24" dur="500"/>
                                        <p:tgtEl>
                                          <p:spTgt spid="4">
                                            <p:txEl>
                                              <p:pRg st="0" end="0"/>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1" end="1"/>
                                            </p:txEl>
                                          </p:spTgt>
                                        </p:tgtEl>
                                        <p:attrNameLst>
                                          <p:attrName>style.visibility</p:attrName>
                                        </p:attrNameLst>
                                      </p:cBhvr>
                                      <p:to>
                                        <p:strVal val="visible"/>
                                      </p:to>
                                    </p:set>
                                    <p:animEffect transition="in" filter="fade">
                                      <p:cBhvr>
                                        <p:cTn id="27" dur="500"/>
                                        <p:tgtEl>
                                          <p:spTgt spid="4">
                                            <p:txEl>
                                              <p:pRg st="1" end="1"/>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xEl>
                                              <p:pRg st="2" end="2"/>
                                            </p:txEl>
                                          </p:spTgt>
                                        </p:tgtEl>
                                        <p:attrNameLst>
                                          <p:attrName>style.visibility</p:attrName>
                                        </p:attrNameLst>
                                      </p:cBhvr>
                                      <p:to>
                                        <p:strVal val="visible"/>
                                      </p:to>
                                    </p:set>
                                    <p:animEffect transition="in" filter="fade">
                                      <p:cBhvr>
                                        <p:cTn id="30" dur="500"/>
                                        <p:tgtEl>
                                          <p:spTgt spid="4">
                                            <p:txEl>
                                              <p:pRg st="2" end="2"/>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
                                            <p:txEl>
                                              <p:pRg st="3" end="3"/>
                                            </p:txEl>
                                          </p:spTgt>
                                        </p:tgtEl>
                                        <p:attrNameLst>
                                          <p:attrName>style.visibility</p:attrName>
                                        </p:attrNameLst>
                                      </p:cBhvr>
                                      <p:to>
                                        <p:strVal val="visible"/>
                                      </p:to>
                                    </p:set>
                                    <p:animEffect transition="in" filter="fade">
                                      <p:cBhvr>
                                        <p:cTn id="33" dur="500"/>
                                        <p:tgtEl>
                                          <p:spTgt spid="4">
                                            <p:txEl>
                                              <p:pRg st="3" end="3"/>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
                                            <p:txEl>
                                              <p:pRg st="4" end="4"/>
                                            </p:txEl>
                                          </p:spTgt>
                                        </p:tgtEl>
                                        <p:attrNameLst>
                                          <p:attrName>style.visibility</p:attrName>
                                        </p:attrNameLst>
                                      </p:cBhvr>
                                      <p:to>
                                        <p:strVal val="visible"/>
                                      </p:to>
                                    </p:set>
                                    <p:animEffect transition="in" filter="fade">
                                      <p:cBhvr>
                                        <p:cTn id="36"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14_1#6d858a7b5?vop=1&amp;pid=c7057f9da&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本题考查耕地资源开发利用现状。结合所学知识</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，耕地闲置与区域粮食单位面积产量无直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接关系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，A错误；耕地闲置是农民从事其他产业所致，农民从事其他产业，收入可能增加，B</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耕地闲置会直接影响四川省粮食播种面积的稳定性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耕地闲置并不会直接导致水土流失，</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BD.181_1#795cf2e3b?pid=95849353a&amp;color=0,0,0&amp;vtp=1&amp;bt=1&amp;bbb=1"/>
          <p:cNvSpPr/>
          <p:nvPr/>
        </p:nvSpPr>
        <p:spPr>
          <a:xfrm>
            <a:off x="722376" y="972000"/>
            <a:ext cx="10753344" cy="408559"/>
          </a:xfrm>
          <a:prstGeom prst="rect">
            <a:avLst/>
          </a:prstGeom>
          <a:noFill/>
        </p:spPr>
        <p:txBody>
          <a:bodyPr wrap="none" lIns="0" tIns="0" rIns="0" bIns="0" rtlCol="0" anchor="t"/>
          <a:lstStyle/>
          <a:p>
            <a:pPr algn="l" latinLnBrk="1">
              <a:lnSpc>
                <a:spcPts val="3600"/>
              </a:lnSpc>
            </a:pP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（2）为有效规避粮食进口给我国带来的粮食安全风险，简述我国强化粮食安全保障的措施。（8分）</a:t>
            </a:r>
            <a:endParaRPr lang="en-US" altLang="zh-CN" sz="2000" spc="-50" dirty="0"/>
          </a:p>
        </p:txBody>
      </p:sp>
      <p:sp>
        <p:nvSpPr>
          <p:cNvPr id="3" name="QO_6_AN.182_1#795cf2e3b?vop=1&amp;pid=95849353a&amp;color=0,0,0&amp;vtp=1&amp;bbb=1&amp;hb=1"/>
          <p:cNvSpPr/>
          <p:nvPr/>
        </p:nvSpPr>
        <p:spPr>
          <a:xfrm>
            <a:off x="722376" y="1435169"/>
            <a:ext cx="10753344" cy="1313434"/>
          </a:xfrm>
          <a:prstGeom prst="rect">
            <a:avLst/>
          </a:prstGeom>
          <a:noFill/>
        </p:spPr>
        <p:txBody>
          <a:bodyPr wrap="none" lIns="0" tIns="0" rIns="0" bIns="0" rtlCol="0" anchor="t"/>
          <a:lstStyle/>
          <a:p>
            <a:pPr algn="l" latinLnBrk="1">
              <a:lnSpc>
                <a:spcPts val="3600"/>
              </a:lnSpc>
            </a:pPr>
            <a:r>
              <a:rPr lang="en-US" altLang="zh-CN" sz="2000" b="1" i="0" spc="-5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[答案]</a:t>
            </a:r>
            <a:r>
              <a:rPr lang="en-US" altLang="zh-CN" sz="2000" b="1" i="0" spc="-50" dirty="0">
                <a:solidFill>
                  <a:srgbClr val="00B05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spc="-5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坚持严格的耕地保护制度，继续保护耕地资源；增加科技投入，</a:t>
            </a:r>
            <a:r>
              <a:rPr lang="en-US" altLang="zh-CN" sz="2000" b="1" i="0" spc="-5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促进农业技术的研发和推广，</a:t>
            </a:r>
            <a:endParaRPr lang="en-US" altLang="zh-CN" sz="2000" b="1" i="0" spc="-5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1" i="0" spc="-5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提高粮食作物产量</a:t>
            </a:r>
            <a:r>
              <a:rPr lang="en-US" altLang="zh-CN" sz="2000" b="1" i="0" spc="-5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；加强农业基础设施和生态环境建设，</a:t>
            </a:r>
            <a:r>
              <a:rPr lang="en-US" altLang="zh-CN" sz="2000" b="1" i="0" spc="-5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提高粮食综合发展能力和可持续发展能力；</a:t>
            </a:r>
            <a:endParaRPr lang="en-US" altLang="zh-CN" sz="2000" b="1" i="0" spc="-5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spc="-5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加快国家粮食储备调控体系的建立和完善</a:t>
            </a:r>
            <a:r>
              <a:rPr lang="en-US" altLang="zh-CN" sz="2000" b="1" i="0" spc="-5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；实施“节约粮食”工程等。（任答四点得8分）</a:t>
            </a:r>
            <a:endParaRPr lang="en-US" altLang="zh-CN" sz="20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AS.183_1#795cf2e3b?vop=1&amp;pid=95849353a&amp;color=0,0,0&amp;vtp=1&amp;bt=1&amp;bbb=1&amp;hb=1"/>
          <p:cNvSpPr/>
          <p:nvPr/>
        </p:nvSpPr>
        <p:spPr>
          <a:xfrm>
            <a:off x="722376" y="972000"/>
            <a:ext cx="10753344" cy="31549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本题考查未来粮食安全的保障措施。我国人均耕地资源少，</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随着工业化和城镇化的推进，</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以及生态退耕的实施</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，我国耕地资源数量和质量面临的形势严峻。坚守18亿亩耕地红线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，进一步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完善耕地占补平衡政策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，确保基本农田总量不减少、用途不改变、质量不下降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，坚持严格的耕地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保护制度</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，继续保护耕地资源；增加科技投入，培育优良品种，促进农业技术的研发和推广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高粮食作物单产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，增加粮食总产量；加强农业基础设施和生态环境建设，提高耕地质量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；加快国</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家粮食储备调控体系的建立和完善</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，建立粮食储备机制，保障我国粮食安全；加大宣传教育</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高公民意识</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，实施光盘行动，节约粮食。</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【措施建议类】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6_BD.15_1#7a6d2c2f4?pid=f012a0b4a&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[天津河西区2025高二期末]</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粮食安全受生产</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消费</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储备和进出口等诸多因素影响</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下图为</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2005—2021</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年我国三大谷物产量变化图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pic>
        <p:nvPicPr>
          <p:cNvPr id="3" name="QM_6_BD.15_2#7a6d2c2f4?pid=f012a0b4a&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465576" y="1949646"/>
            <a:ext cx="5266944" cy="202082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7_BD.16_1#4d68efe7c?pid=7a6d2c2f4&amp;color=0,0,0&amp;vtp=1&amp;bbb=1"/>
          <p:cNvSpPr/>
          <p:nvPr/>
        </p:nvSpPr>
        <p:spPr>
          <a:xfrm>
            <a:off x="722376" y="4108646"/>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5.2005—2021</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年我国三大谷物产量和结构的变化特点是(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C_7_AN.17_1#4d68efe7c.bracket?pid=7a6d2c2f4&amp;color=0,0,0&amp;vpa=5&amp;vtp=1"/>
          <p:cNvSpPr/>
          <p:nvPr/>
        </p:nvSpPr>
        <p:spPr>
          <a:xfrm>
            <a:off x="7161276" y="4108646"/>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6" name="QC_7_BD.16_2#4d68efe7c.choices?pid=7a6d2c2f4&amp;color=0,0,0&amp;vtp=1&amp;bbb=1"/>
          <p:cNvSpPr/>
          <p:nvPr/>
        </p:nvSpPr>
        <p:spPr>
          <a:xfrm>
            <a:off x="722376" y="4567243"/>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A.总产量持续上升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，玉米比重减少</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.总产量波动上升，水稻比重增加</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.总产量持续上升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，小麦比重减少</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.总产量波动上升，玉米比重增加</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18_1#4d68efe7c?vop=1&amp;pid=7a6d2c2f4&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本题考查读图分析能力。读图可知，2005—2021年我国三大谷物（小麦、水稻、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玉米）</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的总产量呈现出波动上升的趋势</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；其中，玉米产量上升最显著，比重总体上升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；小麦和水稻产量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上升不显著</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，比重总体下降。故选D。</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19_1#54c2f1953?pid=7a6d2c2f4&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6.当前，为保障我国的粮食安全，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粮食企业可采取的最有效措施是(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20_1#54c2f1953.bracket?pid=7a6d2c2f4&amp;color=0,0,0&amp;vpa=6&amp;vtp=1"/>
          <p:cNvSpPr/>
          <p:nvPr/>
        </p:nvSpPr>
        <p:spPr>
          <a:xfrm>
            <a:off x="8245539" y="96926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4" name="QC_7_BD.19_2#54c2f1953.choices?pid=7a6d2c2f4&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A.推广节粮减损技术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，提高粮食的利用率</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.加大耕地保护力度，从严控制占用耕地</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.树立健康消费理念</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，减少不必要的浪费</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.加强粮食流通监管，开展粮食安全排查</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21_1#54c2f1953?vop=1&amp;pid=7a6d2c2f4&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本题考查实现粮食安全的途径。粮食企业通过技术创新和运营管理</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，推广节粮减损技术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在储存、运输、加工环节），提升粮食利用效率，是保障国家粮食安全的有效措施，A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加大耕地保护力度</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，从严控制占用耕地虽然有利于保障粮食安全，但其主要由政府主导，B</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树立健康消费理念</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，减少不必要的浪费属于个人行为，C错误；加强粮食流通监管</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，开展粮食安</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全排查由政府主导</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6_BD.22_1#690d623fd?pid=f012a0b4a&amp;color=0,0,0&amp;vtp=1&amp;bt=1&amp;bbb=1&amp;hb=1"/>
          <p:cNvSpPr/>
          <p:nvPr/>
        </p:nvSpPr>
        <p:spPr>
          <a:xfrm>
            <a:off x="722376" y="97200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[河南许昌2025高二期末]</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2025</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3</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月</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海南国家南繁科研育种基地迎来了一场特殊的</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丰收季</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由实践十九号卫星搭载的</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太空水稻种子</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成功完成地面培育并收获</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实现水稻单产提高</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10%</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～15%，</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600"/>
              </a:lnSpc>
            </a:pP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抗病虫害能力更强</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下图示意南繁育种基地</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包括三亚</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陵水</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乐东三个片区</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位置</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6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下面小题</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dirty="0"/>
          </a:p>
        </p:txBody>
      </p:sp>
      <p:pic>
        <p:nvPicPr>
          <p:cNvPr id="3" name="QM_6_BD.22_2#690d623fd?pid=f012a0b4a&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4306824" y="2864046"/>
            <a:ext cx="3575304" cy="2990088"/>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23_1#39863d872?pid=690d623fd&amp;color=0,0,0&amp;mp=1&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7.与甘肃育种基地相比，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南繁育种基地的优势是(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BD.23_2#39863d872.choices?pid=690d623fd&amp;color=0,0,0&amp;mp=1&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.可育种时间长</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.昼夜温差大</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C.土地租金低</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.光照充足</a:t>
            </a:r>
            <a:endParaRPr lang="en-US" altLang="zh-CN" sz="2000" dirty="0"/>
          </a:p>
        </p:txBody>
      </p:sp>
      <p:sp>
        <p:nvSpPr>
          <p:cNvPr id="4" name="QC_7_AN.24_1#39863d872.bracket?pid=690d623fd&amp;color=0,0,0&amp;mp=1&amp;vpa=7&amp;vtp=1"/>
          <p:cNvSpPr/>
          <p:nvPr/>
        </p:nvSpPr>
        <p:spPr>
          <a:xfrm>
            <a:off x="6213539" y="96926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2#356e3941c.fixed?pid=6c9650d9d&amp;color=100,146,38&amp;vtp=1"/>
          <p:cNvSpPr/>
          <p:nvPr/>
        </p:nvSpPr>
        <p:spPr>
          <a:xfrm>
            <a:off x="5276088" y="905256"/>
            <a:ext cx="1609344" cy="1197864"/>
          </a:xfrm>
          <a:prstGeom prst="rect">
            <a:avLst/>
          </a:prstGeom>
          <a:noFill/>
        </p:spPr>
        <p:txBody>
          <a:bodyPr wrap="square" lIns="0" tIns="0" rIns="0" bIns="0" rtlCol="0" anchor="ctr"/>
          <a:lstStyle/>
          <a:p>
            <a:pPr algn="ctr"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3</a:t>
            </a:r>
            <a:endParaRPr lang="en-US" altLang="zh-CN" sz="7200" dirty="0"/>
          </a:p>
        </p:txBody>
      </p:sp>
      <p:sp>
        <p:nvSpPr>
          <p:cNvPr id="3" name="C_2_BD#356e3941c.fixed?pid=6c9650d9d&amp;color=255,255,255&amp;vtp=1&amp;bbb=1"/>
          <p:cNvSpPr/>
          <p:nvPr/>
        </p:nvSpPr>
        <p:spPr>
          <a:xfrm>
            <a:off x="0" y="3712464"/>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第三节</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中国的耕地资源与粮食安全</a:t>
            </a:r>
            <a:endParaRPr lang="en-US" altLang="zh-CN" sz="4400" dirty="0"/>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25_1#39863d872?vop=1&amp;pid=690d623fd&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本题考查耕地资源开发利用现状。与甘肃育种基地相比，南繁育种基地所处纬度较低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于热带季风气候</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，热量充足，可育种时间长，A正确；甘肃育种基地属于温带大陆性气候</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，气候</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干旱</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，昼夜温差大，光照充足，B、D错误；两地经济发展水平都不高，土地租金都较低，C错误。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26_1#9a94a35a7?pid=690d623fd&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8.我国建设南繁等育种基地，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对保障国家粮食安全的作用有(</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27_1#9a94a35a7.bracket?pid=690d623fd&amp;color=0,0,0&amp;vpa=8&amp;vtp=1"/>
          <p:cNvSpPr/>
          <p:nvPr/>
        </p:nvSpPr>
        <p:spPr>
          <a:xfrm>
            <a:off x="7483539"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7_BD.26_2#9a94a35a7?pid=690d623fd&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748280" algn="l"/>
                <a:tab pos="5483860" algn="l"/>
                <a:tab pos="821944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①确保耕地红线</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②提高作物品质</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③扩大出口规模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保障种质安全</a:t>
            </a:r>
            <a:endParaRPr lang="en-US" altLang="zh-CN" sz="2000" dirty="0"/>
          </a:p>
        </p:txBody>
      </p:sp>
      <p:sp>
        <p:nvSpPr>
          <p:cNvPr id="5" name="QC_7_BD.26_3#9a94a35a7.choices?pid=690d623fd&amp;color=0,0,0&amp;vtp=1&amp;bbb=1"/>
          <p:cNvSpPr/>
          <p:nvPr/>
        </p:nvSpPr>
        <p:spPr>
          <a:xfrm>
            <a:off x="722376" y="188810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B.①③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C.②④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28_1#9a94a35a7?vop=1&amp;pid=690d623fd&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本题考查保障国家粮食安全的作用。育种基地主要是培育良种，提高作物品质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；促进种质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资源的保护与创新</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，加强作物的抗性和适应性，提高单位面积产量，保障种质安全，②④</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建设育种基地的主要目的不是增加出口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，也不能起到确保耕地红线作用，①③错误。故选C。</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7_BD.29_1#b2177b9c5?pid=a1838b4c0&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[山东青岛2025高二期末]</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粮食安全是治国安邦的</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压舱石</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我国耕地资源紧缺</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耕地由种植粮</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食作物改种非粮食作物的现象</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称为种植结构的</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非粮化</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下图为河南省</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2020</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年种植结构</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非粮化</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水平分布图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。读图，完成下面小题。</a:t>
            </a:r>
            <a:endParaRPr lang="en-US" altLang="zh-CN" sz="2000" dirty="0"/>
          </a:p>
        </p:txBody>
      </p:sp>
      <p:pic>
        <p:nvPicPr>
          <p:cNvPr id="3" name="QM_7_BD.29_2#b2177b9c5?pid=a1838b4c0&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4142232" y="2406846"/>
            <a:ext cx="3904488" cy="3648456"/>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8_BD.30_1#77a3bee3b?pid=b2177b9c5&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9.三门峡市“非粮化”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率高的原因主要有(</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8_AN.31_1#77a3bee3b.bracket?pid=b2177b9c5&amp;color=0,0,0&amp;vpa=9&amp;vtp=1"/>
          <p:cNvSpPr/>
          <p:nvPr/>
        </p:nvSpPr>
        <p:spPr>
          <a:xfrm>
            <a:off x="5451539"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8_BD.30_2#77a3bee3b?pid=b2177b9c5&amp;color=0,0,0&amp;vtp=1&amp;bbb=1"/>
          <p:cNvSpPr/>
          <p:nvPr/>
        </p:nvSpPr>
        <p:spPr>
          <a:xfrm>
            <a:off x="722376" y="1436497"/>
            <a:ext cx="10753344" cy="1326134"/>
          </a:xfrm>
          <a:prstGeom prst="rect">
            <a:avLst/>
          </a:prstGeom>
          <a:noFill/>
        </p:spPr>
        <p:txBody>
          <a:bodyPr wrap="none" lIns="0" tIns="0" rIns="0" bIns="0" rtlCol="0" anchor="t"/>
          <a:lstStyle/>
          <a:p>
            <a:pPr latinLnBrk="1">
              <a:lnSpc>
                <a:spcPts val="3600"/>
              </a:lnSpc>
              <a:tabLst>
                <a:tab pos="49504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①地势起伏大</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②水热条件差</a:t>
            </a:r>
            <a:endParaRPr lang="en-US" altLang="zh-CN" sz="2000" dirty="0"/>
          </a:p>
          <a:p>
            <a:pPr latinLnBrk="1">
              <a:lnSpc>
                <a:spcPts val="3700"/>
              </a:lnSpc>
              <a:tabLst>
                <a:tab pos="49504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③机械化程度低</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④政策支持</a:t>
            </a:r>
            <a:endParaRPr lang="en-US" altLang="zh-CN" sz="2000" dirty="0"/>
          </a:p>
          <a:p>
            <a:pPr latinLnBrk="1">
              <a:lnSpc>
                <a:spcPts val="3500"/>
              </a:lnSpc>
              <a:tabLst>
                <a:tab pos="49504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⑤</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种粮比较收益低</a:t>
            </a:r>
            <a:endParaRPr lang="en-US" altLang="zh-CN" sz="2000" dirty="0"/>
          </a:p>
        </p:txBody>
      </p:sp>
      <p:sp>
        <p:nvSpPr>
          <p:cNvPr id="5" name="QC_8_BD.30_3#77a3bee3b.choices?pid=b2177b9c5&amp;color=0,0,0&amp;vtp=1&amp;bbb=1"/>
          <p:cNvSpPr/>
          <p:nvPr/>
        </p:nvSpPr>
        <p:spPr>
          <a:xfrm>
            <a:off x="722376" y="281520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B.①③⑤</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C.②③④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.②④⑤</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8_AS.32_1#77a3bee3b?vop=1&amp;pid=b2177b9c5&amp;color=0,0,0&amp;vtp=1&amp;bt=1&amp;bbb=1&amp;hb=1"/>
          <p:cNvSpPr/>
          <p:nvPr/>
        </p:nvSpPr>
        <p:spPr>
          <a:xfrm>
            <a:off x="722376" y="97200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本题考查影响区域“非粮化”率的因素。由图可知，三门峡市山地较多，地势起伏大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适宜发展粮食作物种植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，导致“非粮化”率较高，①正确；三门峡市位于季风区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，夏季水热条件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好</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，不会导致较高的“非粮化”率，②错误；三门峡市山地较多，机械化程度低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，导致耕地由种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植粮食作物改种非粮食作物</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，③正确；政策应支持种植粮食作物，使“非粮化”率降低，④</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非粮食作物中的经济林</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、水果、蔬菜等经济效益均高于粮食作物，种粮比较收益低会导致</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“非粮</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”率高，⑤正确。综上，故选B。</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8_BD.33_1#be4373d09?pid=b2177b9c5&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10.为保障粮食安全，开封市降低“非粮化”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率应采取的措施有(</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8_AN.34_1#be4373d09.bracket?pid=b2177b9c5&amp;color=0,0,0&amp;vpa=10&amp;vtp=1"/>
          <p:cNvSpPr/>
          <p:nvPr/>
        </p:nvSpPr>
        <p:spPr>
          <a:xfrm>
            <a:off x="7886764"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8_BD.33_2#be4373d09?pid=b2177b9c5&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49504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①提高粮食收购价格</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②提倡居民饮食结构的多样化</a:t>
            </a:r>
            <a:endParaRPr lang="en-US" altLang="zh-CN" sz="2000" dirty="0"/>
          </a:p>
          <a:p>
            <a:pPr latinLnBrk="1">
              <a:lnSpc>
                <a:spcPts val="3400"/>
              </a:lnSpc>
              <a:tabLst>
                <a:tab pos="49504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③积极发展特色农业</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④利用遥感技术动态监测耕地</a:t>
            </a:r>
            <a:endParaRPr lang="en-US" altLang="zh-CN" sz="2000" dirty="0"/>
          </a:p>
        </p:txBody>
      </p:sp>
      <p:sp>
        <p:nvSpPr>
          <p:cNvPr id="5" name="QC_8_BD.33_3#be4373d09.choices?pid=b2177b9c5&amp;color=0,0,0&amp;vtp=1&amp;bbb=1"/>
          <p:cNvSpPr/>
          <p:nvPr/>
        </p:nvSpPr>
        <p:spPr>
          <a:xfrm>
            <a:off x="722376" y="232625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B.②③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C.①④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8_AS.35_1#be4373d09?vop=1&amp;pid=b2177b9c5&amp;color=0,0,0&amp;vtp=1&amp;bt=1&amp;bbb=1&amp;hb=1"/>
          <p:cNvSpPr/>
          <p:nvPr/>
        </p:nvSpPr>
        <p:spPr>
          <a:xfrm>
            <a:off x="722376" y="97200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本题考查保障粮食安全的措施。由图可知，开封市“非粮化”率较高，降低“非粮化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可从扩大耕地面积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，保证耕地质量，提高农民种粮积极性等角度进行分析</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。提高粮食收购价格可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提高农民种粮的积极性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，降低“非粮化”率，①正确；提倡居民饮食结构的多样化，会导致</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粮化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”率上升，②错误；特色农业中除粮食生产外，还包括水果、蔬菜、经济林等</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，故发展特色</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农业有可能会导致</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“非粮化”率上升，③错误；利用遥感技术动态监测耕地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，确保耕地数量和质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，有助于保护耕地，降低“非粮化”率，④正确。综上，故选C。</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44e812da1.fixed?pid=357536493&amp;color=100,146,38&amp;vtp=1"/>
          <p:cNvSpPr/>
          <p:nvPr/>
        </p:nvSpPr>
        <p:spPr>
          <a:xfrm>
            <a:off x="5276088" y="905256"/>
            <a:ext cx="1609344" cy="1197864"/>
          </a:xfrm>
          <a:prstGeom prst="rect">
            <a:avLst/>
          </a:prstGeom>
          <a:noFill/>
        </p:spPr>
        <p:txBody>
          <a:bodyPr wrap="square" lIns="0" tIns="0" rIns="0" bIns="0" rtlCol="0" anchor="ctr"/>
          <a:lstStyle/>
          <a:p>
            <a:pPr algn="ctr"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1</a:t>
            </a:r>
            <a:endParaRPr lang="en-US" altLang="zh-CN" sz="7200" dirty="0"/>
          </a:p>
        </p:txBody>
      </p:sp>
      <p:sp>
        <p:nvSpPr>
          <p:cNvPr id="3" name="C_4#44e812da1.fixed?pid=357536493&amp;color=255,255,255&amp;vtp=1&amp;bbb=1"/>
          <p:cNvSpPr/>
          <p:nvPr/>
        </p:nvSpPr>
        <p:spPr>
          <a:xfrm>
            <a:off x="228600" y="3493008"/>
            <a:ext cx="11731752" cy="1326896"/>
          </a:xfrm>
          <a:prstGeom prst="rect">
            <a:avLst/>
          </a:prstGeom>
          <a:noFill/>
        </p:spPr>
        <p:txBody>
          <a:bodyPr wrap="none" lIns="0" tIns="0" rIns="0" bIns="0" rtlCol="0" anchor="t"/>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第1课时</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粮食安全的资源基础与实现途径</a:t>
            </a:r>
            <a:endParaRPr lang="en-US" altLang="zh-CN" sz="4400" dirty="0"/>
          </a:p>
        </p:txBody>
      </p:sp>
      <p:pic>
        <p:nvPicPr>
          <p:cNvPr id="4" name="C_4#44e812da1.fixed?pid=357536493&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44e812da1.fixed?pid=357536493&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刷基础</a:t>
            </a:r>
            <a:endParaRPr lang="en-US" altLang="zh-CN" sz="2800" dirty="0"/>
          </a:p>
        </p:txBody>
      </p:sp>
    </p:spTree>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8_AS.35_2#be4373d09?vop=1&amp;pid=b2177b9c5&amp;color=0,0,0&amp;mp=1&amp;vtp=1&amp;bt=1&amp;bbb=1&amp;hb=1"/>
          <p:cNvSpPr/>
          <p:nvPr/>
        </p:nvSpPr>
        <p:spPr>
          <a:xfrm>
            <a:off x="722376" y="972000"/>
            <a:ext cx="10753344" cy="1770634"/>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【易错警示】</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本题组易错之处在于不能全面分析“非粮化”的表现和原因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。分析非粮化的表现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和原因应该从以下几个方面进行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：一是耕地被闲置撂荒</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；二是耕地被用来种植除粮食作物以外的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其他作物</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；三是耕地被用来搞养殖项目；四是在耕地上建造建筑物</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。明确这些后就可以全面分析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出影响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“非粮化”率的因素及解决措施。</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b223f7447.fixed?pid=357536493&amp;color=100,146,38&amp;vtp=1"/>
          <p:cNvSpPr/>
          <p:nvPr/>
        </p:nvSpPr>
        <p:spPr>
          <a:xfrm>
            <a:off x="5276088" y="905256"/>
            <a:ext cx="1609344" cy="1197864"/>
          </a:xfrm>
          <a:prstGeom prst="rect">
            <a:avLst/>
          </a:prstGeom>
          <a:noFill/>
        </p:spPr>
        <p:txBody>
          <a:bodyPr wrap="square" lIns="0" tIns="0" rIns="0" bIns="0" rtlCol="0" anchor="ctr"/>
          <a:lstStyle/>
          <a:p>
            <a:pPr algn="ctr"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1</a:t>
            </a:r>
            <a:endParaRPr lang="en-US" altLang="zh-CN" sz="7200" dirty="0"/>
          </a:p>
        </p:txBody>
      </p:sp>
      <p:sp>
        <p:nvSpPr>
          <p:cNvPr id="3" name="C_4#b223f7447.fixed?pid=357536493&amp;color=255,255,255&amp;vtp=1&amp;bbb=1"/>
          <p:cNvSpPr/>
          <p:nvPr/>
        </p:nvSpPr>
        <p:spPr>
          <a:xfrm>
            <a:off x="228600" y="3493008"/>
            <a:ext cx="11731752" cy="1326896"/>
          </a:xfrm>
          <a:prstGeom prst="rect">
            <a:avLst/>
          </a:prstGeom>
          <a:noFill/>
        </p:spPr>
        <p:txBody>
          <a:bodyPr wrap="none" lIns="0" tIns="0" rIns="0" bIns="0" rtlCol="0" anchor="t"/>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第1课时</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粮食安全的资源基础与实现途径</a:t>
            </a:r>
            <a:endParaRPr lang="en-US" altLang="zh-CN" sz="4400" dirty="0"/>
          </a:p>
        </p:txBody>
      </p:sp>
      <p:pic>
        <p:nvPicPr>
          <p:cNvPr id="4" name="C_4#b223f7447.fixed?pid=357536493&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b223f7447.fixed?pid=357536493&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刷提升</a:t>
            </a:r>
            <a:endParaRPr lang="en-US" altLang="zh-CN" sz="2800" dirty="0"/>
          </a:p>
        </p:txBody>
      </p:sp>
    </p:spTree>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M_5_BD.36_1#5150c8b24?htil=3&amp;pid=b223f7447&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6212698" y="1026864"/>
            <a:ext cx="5239512" cy="429768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5_BD.36_2#5150c8b24?htil=3&amp;pid=b223f7447&amp;color=0,0,0&amp;vtp=1&amp;bt=1&amp;bbb=1&amp;hb=1"/>
          <p:cNvSpPr/>
          <p:nvPr/>
        </p:nvSpPr>
        <p:spPr>
          <a:xfrm>
            <a:off x="722376" y="972000"/>
            <a:ext cx="5385816" cy="2214753"/>
          </a:xfrm>
          <a:prstGeom prst="rect">
            <a:avLst/>
          </a:prstGeom>
          <a:noFill/>
        </p:spPr>
        <p:txBody>
          <a:bodyPr wrap="none" lIns="0" tIns="0" rIns="0" bIns="0" rtlCol="0" anchor="t"/>
          <a:lstStyle/>
          <a:p>
            <a:pPr algn="l" latinLnBrk="1">
              <a:lnSpc>
                <a:spcPts val="3600"/>
              </a:lnSpc>
            </a:pPr>
            <a:r>
              <a:rPr lang="en-US" altLang="zh-CN" sz="2000" b="0" i="0" spc="-50" dirty="0">
                <a:solidFill>
                  <a:srgbClr val="000000"/>
                </a:solidFill>
                <a:latin typeface="仿宋" panose="02010609060101010101" pitchFamily="34" charset="-122"/>
                <a:ea typeface="仿宋" panose="02010609060101010101" pitchFamily="34" charset="-122"/>
                <a:cs typeface="仿宋" panose="02010609060101010101" pitchFamily="34" charset="-120"/>
              </a:rPr>
              <a:t>[天津静海一中2025高二月考</a:t>
            </a:r>
            <a:r>
              <a:rPr lang="en-US" altLang="zh-CN" sz="2000" b="0" i="0" spc="-5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spc="-5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pc="-50">
                <a:solidFill>
                  <a:srgbClr val="000000"/>
                </a:solidFill>
                <a:latin typeface="微软雅黑" panose="020B0503020204020204" pitchFamily="34" charset="-122"/>
                <a:ea typeface="楷体" panose="02010609060101010101" pitchFamily="34" charset="-122"/>
                <a:cs typeface="微软雅黑" panose="020B0503020204020204" pitchFamily="34" charset="-120"/>
              </a:rPr>
              <a:t>韩城市位于黄土高</a:t>
            </a:r>
            <a:endParaRPr lang="en-US" altLang="zh-CN" sz="2000" b="0" i="0" spc="-5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楷体" panose="02010609060101010101" pitchFamily="34" charset="-122"/>
                <a:cs typeface="微软雅黑" panose="020B0503020204020204" pitchFamily="34" charset="-120"/>
              </a:rPr>
              <a:t>原与关中平原过渡地带</a:t>
            </a:r>
            <a:r>
              <a:rPr lang="en-US" altLang="zh-CN" sz="2000" b="0" i="0" spc="-5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spc="-50">
                <a:solidFill>
                  <a:srgbClr val="000000"/>
                </a:solidFill>
                <a:latin typeface="微软雅黑" panose="020B0503020204020204" pitchFamily="34" charset="-122"/>
                <a:ea typeface="楷体" panose="02010609060101010101" pitchFamily="34" charset="-122"/>
                <a:cs typeface="微软雅黑" panose="020B0503020204020204" pitchFamily="34" charset="-120"/>
              </a:rPr>
              <a:t>是黄河沿岸重要的工业</a:t>
            </a:r>
            <a:endParaRPr lang="en-US" altLang="zh-CN" sz="2000" b="0" i="0" spc="-5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楷体" panose="02010609060101010101" pitchFamily="34" charset="-122"/>
                <a:cs typeface="微软雅黑" panose="020B0503020204020204" pitchFamily="34" charset="-120"/>
              </a:rPr>
              <a:t>和旅游城市</a:t>
            </a:r>
            <a:r>
              <a:rPr lang="en-US" altLang="zh-CN" sz="2000" b="0" i="0" spc="-5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spc="-5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也被誉为</a:t>
            </a:r>
            <a:r>
              <a:rPr lang="en-US" altLang="zh-CN" sz="2000" b="0" i="0" spc="-5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spc="-5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中国花椒之都</a:t>
            </a:r>
            <a:r>
              <a:rPr lang="en-US" altLang="zh-CN" sz="2000" b="0" i="0" spc="-5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spc="-50">
                <a:solidFill>
                  <a:srgbClr val="000000"/>
                </a:solidFill>
                <a:latin typeface="微软雅黑" panose="020B0503020204020204" pitchFamily="34" charset="-122"/>
                <a:ea typeface="楷体" panose="02010609060101010101" pitchFamily="34" charset="-122"/>
                <a:cs typeface="微软雅黑" panose="020B0503020204020204" pitchFamily="34" charset="-120"/>
              </a:rPr>
              <a:t>近年来</a:t>
            </a:r>
            <a:r>
              <a:rPr lang="en-US" altLang="zh-CN" sz="2000" b="0" i="0" spc="-5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spc="-5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600"/>
              </a:lnSpc>
            </a:pPr>
            <a:r>
              <a:rPr lang="en-US" altLang="zh-CN" sz="2000" b="0" i="0" spc="-50">
                <a:solidFill>
                  <a:srgbClr val="000000"/>
                </a:solidFill>
                <a:latin typeface="微软雅黑" panose="020B0503020204020204" pitchFamily="34" charset="-122"/>
                <a:ea typeface="楷体" panose="02010609060101010101" pitchFamily="34" charset="-122"/>
                <a:cs typeface="微软雅黑" panose="020B0503020204020204" pitchFamily="34" charset="-120"/>
              </a:rPr>
              <a:t>韩城市粮食安全等级降为不安全级别</a:t>
            </a:r>
            <a:r>
              <a:rPr lang="en-US" altLang="zh-CN" sz="2000" b="0" i="0" spc="-5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spc="-5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下图示意</a:t>
            </a:r>
            <a:endParaRPr lang="en-US" altLang="zh-CN" sz="2000" b="0" i="0" spc="-5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spc="-50">
                <a:solidFill>
                  <a:srgbClr val="000000"/>
                </a:solidFill>
                <a:latin typeface="微软雅黑" panose="020B0503020204020204" pitchFamily="34" charset="-122"/>
                <a:ea typeface="楷体" panose="02010609060101010101" pitchFamily="34" charset="-122"/>
                <a:cs typeface="微软雅黑" panose="020B0503020204020204" pitchFamily="34" charset="-120"/>
              </a:rPr>
              <a:t>韩城市耕地类别空间分布</a:t>
            </a:r>
            <a:r>
              <a:rPr lang="en-US" altLang="zh-CN" sz="2000" b="0" i="0" spc="-5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spc="-50" dirty="0"/>
          </a:p>
        </p:txBody>
      </p:sp>
    </p:spTree>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37_1#81fe403f8?pid=5150c8b24&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韩城市耕地(</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BD.37_2#81fe403f8.choices?pid=5150c8b24&amp;color=0,0,0&amp;vtp=1&amp;bbb=1"/>
          <p:cNvSpPr/>
          <p:nvPr/>
        </p:nvSpPr>
        <p:spPr>
          <a:xfrm>
            <a:off x="722376" y="143649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A.分布相对分散</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.在黄土台塬区集中连片</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.在山区多高等地</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.在黄河沿岸平原区分布面积最大</a:t>
            </a:r>
            <a:endParaRPr lang="en-US" altLang="zh-CN" sz="2000" dirty="0"/>
          </a:p>
        </p:txBody>
      </p:sp>
      <p:sp>
        <p:nvSpPr>
          <p:cNvPr id="4" name="QC_6_AN.38_1#81fe403f8.bracket?pid=5150c8b24&amp;color=0,0,0&amp;vpa=11&amp;vtp=1"/>
          <p:cNvSpPr/>
          <p:nvPr/>
        </p:nvSpPr>
        <p:spPr>
          <a:xfrm>
            <a:off x="2403539"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39_1#81fe403f8?vop=1&amp;pid=5150c8b24&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本题考查耕地资源开发利用现状。读图可知，韩城市的耕地并不分散，集中在东南部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；由图可知，耕地在东南部的黄土台塬区比较集中且连续，B正确；读图可知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，山区基本没</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有高等地分布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，C错误；由图可知，黄土台塬区的耕地面积最大，D错误。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40_1#07918c301?pid=5150c8b24&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近年来韩城市粮食安全等级降低的主要原因有(</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41_1#07918c301.bracket?pid=5150c8b24&amp;color=0,0,0&amp;vpa=12&amp;vtp=1"/>
          <p:cNvSpPr/>
          <p:nvPr/>
        </p:nvSpPr>
        <p:spPr>
          <a:xfrm>
            <a:off x="6213539"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6_BD.40_2#07918c301?pid=5150c8b24&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102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①城镇化占用耕地</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②环境污染加剧</a:t>
            </a:r>
            <a:endParaRPr lang="en-US" altLang="zh-CN" sz="2000" dirty="0"/>
          </a:p>
          <a:p>
            <a:pPr latinLnBrk="1">
              <a:lnSpc>
                <a:spcPts val="3400"/>
              </a:lnSpc>
              <a:tabLst>
                <a:tab pos="5102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③生态退耕增加</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④经济作物种植面积扩大</a:t>
            </a:r>
            <a:endParaRPr lang="en-US" altLang="zh-CN" sz="2000" dirty="0"/>
          </a:p>
        </p:txBody>
      </p:sp>
      <p:sp>
        <p:nvSpPr>
          <p:cNvPr id="5" name="QC_6_BD.40_3#07918c301.choices?pid=5150c8b24&amp;color=0,0,0&amp;vtp=1&amp;bbb=1"/>
          <p:cNvSpPr/>
          <p:nvPr/>
        </p:nvSpPr>
        <p:spPr>
          <a:xfrm>
            <a:off x="722376" y="232625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B.①③④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C.①②③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42_1#07918c301?vop=1&amp;pid=5150c8b24&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本题考查粮食安全等级降低的原因。粮食安全等级降低，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说明粮食产量减少或者增加缓慢。</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产量减少的原因最可能是耕地减少</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，耕地减少的原因可能有工业化和城镇化占用耕地，①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由材料可知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，韩城市为旅游城市，环境污染加剧的可能性较小，②错误；生态环境脆弱</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，会有更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多的耕地生态退耕</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，耕地减少，③正确；该地为花椒之都，可能种植了更多的花椒</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，粮食种植面</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积相对减少</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，④正确。故选B。</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5_BD.43_1#2b13c5420?pid=b223f7447&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[浙江丽水2025高二期末]</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近年来</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浙江省为破解耕地破碎化</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多田空间错位</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山区低产地撂荒</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等问题</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以耕地</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永久基本农田</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高标准农田和粮食生产功能区的层层套合为主线</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推进</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多田</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套合</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土地整治工作</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下图为多田关系变化示意图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pic>
        <p:nvPicPr>
          <p:cNvPr id="3" name="QM_5_BD.43_2#2b13c5420?pid=b223f7447&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456432" y="2406846"/>
            <a:ext cx="5285232" cy="133502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6_BD.44_1#4d98b44cf?pid=2b13c5420&amp;color=0,0,0&amp;vtp=1&amp;bt=1&amp;bbb=1"/>
          <p:cNvSpPr/>
          <p:nvPr/>
        </p:nvSpPr>
        <p:spPr>
          <a:xfrm>
            <a:off x="722376" y="3880046"/>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3.浙江省推进“多田套合”</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土地综合整治的关键是(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C_6_AN.45_1#4d98b44cf.bracket?pid=2b13c5420&amp;color=0,0,0&amp;vpa=13&amp;vtp=1"/>
          <p:cNvSpPr/>
          <p:nvPr/>
        </p:nvSpPr>
        <p:spPr>
          <a:xfrm>
            <a:off x="6467539" y="3880046"/>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6" name="QC_6_BD.44_2#4d98b44cf.choices?pid=2b13c5420&amp;color=0,0,0&amp;vtp=1&amp;bbb=1"/>
          <p:cNvSpPr/>
          <p:nvPr/>
        </p:nvSpPr>
        <p:spPr>
          <a:xfrm>
            <a:off x="722376" y="4349819"/>
            <a:ext cx="10753344" cy="843153"/>
          </a:xfrm>
          <a:prstGeom prst="rect">
            <a:avLst/>
          </a:prstGeom>
          <a:noFill/>
        </p:spPr>
        <p:txBody>
          <a:bodyPr wrap="none" lIns="0" tIns="0" rIns="0" bIns="0" rtlCol="0" anchor="t"/>
          <a:lstStyle/>
          <a:p>
            <a:pPr latinLnBrk="1">
              <a:lnSpc>
                <a:spcPts val="3600"/>
              </a:lnSpc>
              <a:tabLst>
                <a:tab pos="53314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.保障农粮产品供给</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.优化各功能农田空间布局</a:t>
            </a:r>
            <a:endParaRPr lang="en-US" altLang="zh-CN" sz="2000" dirty="0"/>
          </a:p>
          <a:p>
            <a:pPr latinLnBrk="1">
              <a:lnSpc>
                <a:spcPts val="3400"/>
              </a:lnSpc>
              <a:tabLst>
                <a:tab pos="53314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C.平整山区陡坡耕地</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.加强农田基础设施的建设</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46_1#4d98b44cf?vop=1&amp;pid=2b13c5420&amp;color=0,0,0&amp;vtp=1&amp;bt=1&amp;bbb=1&amp;hb=1"/>
          <p:cNvSpPr/>
          <p:nvPr/>
        </p:nvSpPr>
        <p:spPr>
          <a:xfrm>
            <a:off x="722376" y="97200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本题考查耕地资源开发利用现状。保障农粮产品供给是“多田套合</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”土地综合整治工作想</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要达成的目标之一</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，并非关键所在，A错误；材料中明确提及存在耕地破碎化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、多田空间错位等</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问题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，通过“多田套合”将耕地、永久基本农田等层层套合</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，核心就是优化各功能农田的空间布</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局</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，解决空间错位等问题，实现土地的高效利用，B正确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；平整山区陡坡耕地在一定程度上能改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善耕地条件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，但这只是土地整治工作中的部分措施，不是推进“多田套合”的关键，C错误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强农田基础设施建设有助于提升农田质量和生产能力</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，同样只是土地整治工作的一部分，D错误。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47_1#08bf9ec4c?pid=2b13c5420&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4.促进粮食生产功能区与高标准农田“套合”</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的主要作用是(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48_1#08bf9ec4c.bracket?pid=2b13c5420&amp;color=0,0,0&amp;vpa=14&amp;vtp=1"/>
          <p:cNvSpPr/>
          <p:nvPr/>
        </p:nvSpPr>
        <p:spPr>
          <a:xfrm>
            <a:off x="7483539" y="96926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4" name="QC_6_BD.47_2#08bf9ec4c?pid=2b13c5420&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3314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①提高耕地质量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，促进粮食增产</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提高机械化水平</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，提高粮食单产</a:t>
            </a:r>
            <a:endParaRPr lang="en-US" altLang="zh-CN" sz="2000" dirty="0"/>
          </a:p>
          <a:p>
            <a:pPr latinLnBrk="1">
              <a:lnSpc>
                <a:spcPts val="3400"/>
              </a:lnSpc>
              <a:tabLst>
                <a:tab pos="53314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增强抗灾能力</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，保障粮食稳产</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保障农产品多元供给</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，促进增收</a:t>
            </a:r>
            <a:endParaRPr lang="en-US" altLang="zh-CN" sz="2000" dirty="0"/>
          </a:p>
        </p:txBody>
      </p:sp>
      <p:sp>
        <p:nvSpPr>
          <p:cNvPr id="5" name="QC_6_BD.47_3#08bf9ec4c.choices?pid=2b13c5420&amp;color=0,0,0&amp;vtp=1&amp;bbb=1"/>
          <p:cNvSpPr/>
          <p:nvPr/>
        </p:nvSpPr>
        <p:spPr>
          <a:xfrm>
            <a:off x="722376" y="232625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B.①②④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C.①③④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6_BD.1_1#1d54c3c07?pid=174947438&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[陕西多校2025高二联考]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粮食安全是国家安全的基础</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也是社会经济稳定发展的前提</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下图分</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别示意我国粮食主产区</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2018—2022</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年粮食单产和现状粮食综合生产能力</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pic>
        <p:nvPicPr>
          <p:cNvPr id="3" name="QM_6_BD.1_3#1d54c3c07?htil=1&amp;pid=174947438&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1792224" y="1967934"/>
            <a:ext cx="3236976" cy="3749040"/>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QM_6_BD.1_4#1d54c3c07?htil=1&amp;pid=174947438&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114032" y="1949646"/>
            <a:ext cx="3346704" cy="3767328"/>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49_1#08bf9ec4c?vop=1&amp;pid=2b13c5420&amp;color=0,0,0&amp;vtp=1&amp;bt=1&amp;bbb=1&amp;hb=1"/>
          <p:cNvSpPr/>
          <p:nvPr/>
        </p:nvSpPr>
        <p:spPr>
          <a:xfrm>
            <a:off x="722376" y="97200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本题考查实现粮食安全的措施。高标准农田具备良好的灌溉、排水等设施</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，土壤肥力等条</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件也相对较好</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，粮食生产功能区与高标准农田“套合”，可以提高耕地质量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，为粮食增产创造有</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利条件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，①正确；高标准农田规划更合理，地块相对规整，有利于农业机械化作业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，从而提高粮</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食单产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，②正确；高标准农田完善的水利等基础设施能增强抵御干旱、</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洪涝等自然灾害的能力，</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保障粮食在不同气候条件下都能稳定生产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，③正确；粮食生产功能区主要是保障粮食供给</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，“套</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合</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”主要目的是提升粮食产量和稳定性，并非保障农产品多元供给，④错误。故选A。</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5_BD.50_1#ee0fe4f93?pid=b223f7447&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[江西宜春一中2024模拟预测]</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下图为</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2022</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年全国各省</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区</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市</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粮食总产量</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单位</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万吨</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分</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布图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pic>
        <p:nvPicPr>
          <p:cNvPr id="3" name="QM_5_BD.50_2#ee0fe4f93?pid=b223f7447&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721608" y="1949646"/>
            <a:ext cx="4754880" cy="3547872"/>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51_1#924e7a6bc?pid=ee0fe4f93&amp;color=0,0,0&amp;mp=1&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5.2022</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年我国粮食产量总体格局大致为(</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BD.51_2#924e7a6bc.choices?pid=ee0fe4f93&amp;color=0,0,0&amp;mp=1&amp;vtp=1&amp;bbb=1"/>
          <p:cNvSpPr/>
          <p:nvPr/>
        </p:nvSpPr>
        <p:spPr>
          <a:xfrm>
            <a:off x="722376" y="143649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A.南多北少，东多西少</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.南多北少，西多东少</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.北多南少，东多西少</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.北多南少，西多东少</a:t>
            </a:r>
            <a:endParaRPr lang="en-US" altLang="zh-CN" sz="2000" dirty="0"/>
          </a:p>
        </p:txBody>
      </p:sp>
      <p:sp>
        <p:nvSpPr>
          <p:cNvPr id="4" name="QC_6_AN.52_1#924e7a6bc.bracket?pid=ee0fe4f93&amp;color=0,0,0&amp;mp=1&amp;vpa=15&amp;vtp=1"/>
          <p:cNvSpPr/>
          <p:nvPr/>
        </p:nvSpPr>
        <p:spPr>
          <a:xfrm>
            <a:off x="5286439"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53_1#924e7a6bc?vop=1&amp;pid=ee0fe4f93&amp;color=0,0,0&amp;mp=1&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本题考查读图分析能力。读图可知，黑龙江、吉林、山东</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、河南等省级行政区粮食总产量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均超过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4000万吨，北方地区粮食产量多于南方地区；西部地区如西藏、青海</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、宁夏等省级行政</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区粮食总产量均低于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1000万吨，西部地区粮食产量低于东部地区，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2022年我国粮食产量总体格</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局大致为北多南少</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，东多西少，C正确，A、B、D错误。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54_1#f8d8a05f0?pid=ee0fe4f93&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下列措施有利于提高粮食单位面积产量的有(</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55_1#f8d8a05f0.bracket?pid=ee0fe4f93&amp;color=0,0,0&amp;vpa=16&amp;vtp=1"/>
          <p:cNvSpPr/>
          <p:nvPr/>
        </p:nvSpPr>
        <p:spPr>
          <a:xfrm>
            <a:off x="5959539"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6_BD.54_2#f8d8a05f0?pid=ee0fe4f93&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748280" algn="l"/>
                <a:tab pos="5483860" algn="l"/>
                <a:tab pos="821944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①推广带状复种</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②增加农业补贴</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③推广飞机播种</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培育高产良种</a:t>
            </a:r>
            <a:endParaRPr lang="en-US" altLang="zh-CN" sz="2000" dirty="0"/>
          </a:p>
        </p:txBody>
      </p:sp>
      <p:sp>
        <p:nvSpPr>
          <p:cNvPr id="5" name="QC_6_BD.54_3#f8d8a05f0.choices?pid=ee0fe4f93&amp;color=0,0,0&amp;vtp=1&amp;bbb=1"/>
          <p:cNvSpPr/>
          <p:nvPr/>
        </p:nvSpPr>
        <p:spPr>
          <a:xfrm>
            <a:off x="722376" y="188810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B.①④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C.①③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.②③</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56_1#f8d8a05f0?vop=1&amp;pid=ee0fe4f93&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本题考查提高粮食单位面积产量的措施。带状复种是在传统间作</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、套种基础上创新发展而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来的作物间和谐共生的</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、多数为一季双收两种作物的种植模式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，由此可知推广带状复种能够有效</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提高单位面积上作物的种类和收获量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，有助于提高粮食单位面积产量，①正确；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增加农业补贴、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推广飞机播种对作物单产的提升作用有限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，②③错误；培育高产良种，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能够有效提高粮食单产，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正确。综上，①④正确，故选B。</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5_BD.57_1#a237d73ea?pid=b223f7447&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[湖南岳阳一中2024高二月考]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近年来</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我国小麦产量增长较缓慢</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进口集中在部分国家</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下表</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示意</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2015—2023</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年我国小麦进口量和进口单价</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graphicFrame>
        <p:nvGraphicFramePr>
          <p:cNvPr id="46" name="QM_5_BD.57_2#a237d73ea?colgroup=13,13,13&amp;pid=b223f7447&amp;color=0,0,0&amp;vtp=1&amp;bbb=1"/>
          <p:cNvGraphicFramePr>
            <a:graphicFrameLocks noGrp="1"/>
          </p:cNvGraphicFramePr>
          <p:nvPr/>
        </p:nvGraphicFramePr>
        <p:xfrm>
          <a:off x="722376" y="1949646"/>
          <a:ext cx="10707624" cy="4251897"/>
        </p:xfrm>
        <a:graphic>
          <a:graphicData uri="http://schemas.openxmlformats.org/drawingml/2006/table">
            <a:tbl>
              <a:tblPr/>
              <a:tblGrid>
                <a:gridCol w="3648456"/>
                <a:gridCol w="3529584"/>
                <a:gridCol w="3529584"/>
              </a:tblGrid>
              <a:tr h="417132">
                <a:tc>
                  <a:txBody>
                    <a:bodyPr/>
                    <a:lstStyle/>
                    <a:p>
                      <a:pPr algn="ctr" latinLnBrk="1" hangingPunct="0">
                        <a:lnSpc>
                          <a:spcPts val="3000"/>
                        </a:lnSpc>
                      </a:pP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年份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进口量</a:t>
                      </a:r>
                      <a:r>
                        <a:rPr lang="en-US" altLang="zh-CN" sz="2000" b="1"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万吨）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进口单价</a:t>
                      </a:r>
                      <a:r>
                        <a:rPr lang="en-US" altLang="zh-CN" sz="2000" b="1"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（元/</a:t>
                      </a: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085">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2015年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301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1955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085">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2016年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341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1574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085">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2017年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442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1663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085">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2018年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310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1806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085">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2019年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349</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1985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085">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2020年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838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1946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085">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2021年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977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2039</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085">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2022年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966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2568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085">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2023年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1210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2547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Tree>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58_1#fb88d34d5?pid=a237d73ea&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结合表中信息可知(</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59_1#fb88d34d5.bracket?pid=a237d73ea&amp;color=0,0,0&amp;vpa=17&amp;vtp=1"/>
          <p:cNvSpPr/>
          <p:nvPr/>
        </p:nvSpPr>
        <p:spPr>
          <a:xfrm>
            <a:off x="3165539"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6_BD.58_2#fb88d34d5.choices?pid=a237d73ea&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2015—2019年小麦进口量持续上升</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.2020—2023年小麦进口量波动上升</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2015—2018年小麦进口单价波动上升</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.2019—2023年小麦进口单价持续上升</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60_1#fb88d34d5?vop=1&amp;pid=a237d73ea&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本题考查数据分析能力。结合表中信息可知，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2015—2019年小麦进口量先增加后减少再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，A错误；2020—2023年小麦进口量先增后减再增，且2023年进口量大于2020</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年进口量，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故为波动上升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，B正确；2015—2018年小麦进口单价先降后升，但</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2018年小麦进口单价仍低于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2015</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年小麦进口单价，故应为波动下降，C错误；2019—2023</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年小麦进口单价先降后升再降，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61_1#23d273ea6?pid=a237d73ea&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未来我国保障小麦粮食安全的关键是(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62_1#23d273ea6.bracket?pid=a237d73ea&amp;color=0,0,0&amp;vpa=18&amp;vtp=1"/>
          <p:cNvSpPr/>
          <p:nvPr/>
        </p:nvSpPr>
        <p:spPr>
          <a:xfrm>
            <a:off x="5197539"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6_BD.61_2#23d273ea6.choices?pid=a237d73ea&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.加快开发后备耕地</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B.加强良种培育投入</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C.增大农业机械比重</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.扩大小麦播种面积</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2_1#52020a6ff?pid=1d54c3c07&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1.下列有关我国粮食主产区现状表述，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3_1#52020a6ff.bracket?pid=1d54c3c07&amp;color=0,0,0&amp;vpa=1&amp;vtp=1"/>
          <p:cNvSpPr/>
          <p:nvPr/>
        </p:nvSpPr>
        <p:spPr>
          <a:xfrm>
            <a:off x="6467539"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7_BD.2_2#52020a6ff.choices?pid=1d54c3c07&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.粮食单产东高西低</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.耕地面积北多南少</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C.机械化水平南高北低</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.现状粮食综合生产能力北高南低</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63_1#23d273ea6?vop=1&amp;pid=a237d73ea&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spc="-5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spc="-5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本题考查实现粮食安全的途径。未来我国保障小麦粮食安全的关键是加强良种培育投入</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高小麦单产</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，B正确；我国后备耕地资源有限，且质量较差</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，加快开发后备耕地可能会引发其他生</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态环境问题</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，A错误；增大农业机械比重对我国保障小麦粮食安全的影响较小，C错误</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；我国耕地资</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源有限</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，多种农产品对外依存度较高，盲目扩大小麦播种面积不利于国家粮食安全，D错误。</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63_2#23d273ea6?vop=1&amp;pid=a237d73ea&amp;color=0,0,0&amp;mp=1&amp;vtp=1&amp;bt=1&amp;bbb=1"/>
          <p:cNvSpPr/>
          <p:nvPr/>
        </p:nvSpPr>
        <p:spPr>
          <a:xfrm>
            <a:off x="722376" y="972000"/>
            <a:ext cx="10753344" cy="3205734"/>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【知识拓展】</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提高粮食单产的措施</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1）扩大农田灌溉面积，提升防洪排涝能力，平整土地；</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2）培育推广粮食高产品种，研发综合配套栽培技术；</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3）大力施用农家有机肥和适度增施化肥；</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4）防治病虫害；</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5）提高耕地复种指数，发展间作套种；</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6）提高农业机械化水平。</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5_BD.64_1#1dabf90c3?pid=b223f7447&amp;color=0,0,0&amp;vtp=1&amp;bt=1&amp;bbb=1&amp;hb=1"/>
          <p:cNvSpPr/>
          <p:nvPr/>
        </p:nvSpPr>
        <p:spPr>
          <a:xfrm>
            <a:off x="722376" y="97200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[广东深圳2025高二期末]</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耕地边际化是指耕地生产要素投入和经济产出能力均呈现下滑的过程</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受自然因素限制</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城镇化进程及非粮生产转型的影响</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分别形成了自然边际化</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物理边际化</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经</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济边际化三种类型的耕地边际化</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下图示意贵州省六盘水市舍烹村</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2000—2020</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年耕地边际化程度</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数值越大代表边际化越明显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变化趋势</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pic>
        <p:nvPicPr>
          <p:cNvPr id="3" name="QM_5_BD.64_2#1dabf90c3?pid=b223f7447&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931920" y="2864046"/>
            <a:ext cx="4325112" cy="320040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65_1#ca4156e16?pid=1dabf90c3&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9.2000—2020</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年舍烹村耕地经济边际化变化特点及其产生的原因为(</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66_1#ca4156e16.bracket?pid=1dabf90c3&amp;color=0,0,0&amp;vpa=19&amp;vtp=1"/>
          <p:cNvSpPr/>
          <p:nvPr/>
        </p:nvSpPr>
        <p:spPr>
          <a:xfrm>
            <a:off x="8443976"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6_BD.65_2#ca4156e16.choices?pid=1dabf90c3&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A.先升后降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，经济作物成本高</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.持续上升，经济作物效益高</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.先升后降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，粮食作物投入低</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.持续上升，粮食作物产量低</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67_1#ca4156e16?vop=1&amp;pid=1dabf90c3&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本题考查耕地资源开发利用现状。据图可知，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2000—2020年舍烹村耕地经济边际化变化</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特点为持续上升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，A、C错误；与种植经济作物相比，耕地用于粮食生产的经济效益较低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，为获</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得更高收益</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，该村大量耕地由种植粮食作物改为种植经济作物，B正确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；农民不种粮食作物的原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因是粮食作物经济效益较低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，而不是产量低，D错误。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68_1#f12dd1379?pid=1dabf90c3&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10.从耕地物理边际化的角度，</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保障我国粮食安全需要(</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69_1#f12dd1379.bracket?pid=1dabf90c3&amp;color=0,0,0&amp;vpa=20&amp;vtp=1"/>
          <p:cNvSpPr/>
          <p:nvPr/>
        </p:nvSpPr>
        <p:spPr>
          <a:xfrm>
            <a:off x="6870764" y="96926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4" name="QC_6_BD.68_2#f12dd1379.choices?pid=1dabf90c3&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.严禁建设用地占用耕地</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.提高选种育种技术水平</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C.加强田间管理技术培训</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.退果还耕增加耕地面积</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70_1#f12dd1379?vop=1&amp;pid=1dabf90c3&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本题考查保障粮食安全的措施。由材料分析可知，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物理边际化强调城镇化等对耕地的挤占，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因此需要严禁建设用地占用耕地</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；提高选种育种技术水平主要应对自然边际化</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如土壤退化、气候限制），通过技术改良提升单产，B错误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；加强田间管理技术培训主要针对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经济边际化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（如劳动力或资金投入不足），通过优化管理提高效益，</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无法解决耕地被占用问题，</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错误；退果还耕主要应对经济边际化，D错误。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71_1#488f9f929?pid=b223f7447&amp;color=0,0,0&amp;vtp=1&amp;bt=1&amp;bbb=1&amp;hb=1"/>
          <p:cNvSpPr/>
          <p:nvPr/>
        </p:nvSpPr>
        <p:spPr>
          <a:xfrm>
            <a:off x="722376" y="972000"/>
            <a:ext cx="10753344" cy="17702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11.</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[江苏泰州中学2024高二期中]</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阅读图文资料，完成下列要求。（18分）</a:t>
            </a:r>
            <a:endParaRPr lang="en-US" altLang="zh-CN" sz="2000" dirty="0"/>
          </a:p>
          <a:p>
            <a:pPr latinLnBrk="1">
              <a:lnSpc>
                <a:spcPts val="3700"/>
              </a:lnSpc>
            </a:pPr>
            <a:r>
              <a:rPr lang="en-US" altLang="zh-CN" sz="2000" b="0" i="0">
                <a:solidFill>
                  <a:srgbClr val="000000"/>
                </a:solidFill>
                <a:latin typeface="宋体" panose="02010600030101010101" pitchFamily="2" charset="-122"/>
                <a:ea typeface="楷体" panose="02010609060101010101"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我国针对国情</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确立了以我为主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立足国内</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确保产能</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适度进口</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科技支撑的国家粮食安</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全战略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集中国内的资源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重点保障口粮安全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适度进口粮食作为补充手段</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示意我国大豆</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产量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进口量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消费量和自给率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为我国大量进口大豆的原因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pic>
        <p:nvPicPr>
          <p:cNvPr id="3" name="QO_5_BD.71_3#488f9f929?iti=1&amp;htil=1&amp;pid=b223f7447&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1051560" y="3555434"/>
            <a:ext cx="3886200" cy="1673352"/>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QO_5_BD.71_4#488f9f929?iti=2&amp;htil=1&amp;pid=b223f7447&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5385816" y="2878778"/>
            <a:ext cx="5971032" cy="235000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O_5_BD.71_5#488f9f929?iti=1&amp;htil=1&amp;pid=b223f7447&amp;color=0,0,0&amp;vtp=1"/>
          <p:cNvSpPr/>
          <p:nvPr/>
        </p:nvSpPr>
        <p:spPr>
          <a:xfrm>
            <a:off x="2896235" y="5355786"/>
            <a:ext cx="196850" cy="812800"/>
          </a:xfrm>
          <a:prstGeom prst="rect">
            <a:avLst/>
          </a:prstGeom>
          <a:noFill/>
        </p:spPr>
        <p:txBody>
          <a:bodyPr wrap="square" lIns="0" tIns="0" rIns="0" bIns="0" rtlCol="0" anchor="t"/>
          <a:lstStyle/>
          <a:p>
            <a:pPr algn="ctr" latinLnBrk="1">
              <a:lnSpc>
                <a:spcPct val="150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6" name="QO_5_BD.71_6#488f9f929?iti=2&amp;htil=1&amp;pid=b223f7447&amp;color=0,0,0&amp;vtp=1"/>
          <p:cNvSpPr/>
          <p:nvPr/>
        </p:nvSpPr>
        <p:spPr>
          <a:xfrm>
            <a:off x="8261794" y="5355786"/>
            <a:ext cx="219075" cy="812800"/>
          </a:xfrm>
          <a:prstGeom prst="rect">
            <a:avLst/>
          </a:prstGeom>
          <a:noFill/>
        </p:spPr>
        <p:txBody>
          <a:bodyPr wrap="square" lIns="0" tIns="0" rIns="0" bIns="0" rtlCol="0" anchor="t"/>
          <a:lstStyle/>
          <a:p>
            <a:pPr algn="ctr" latinLnBrk="1">
              <a:lnSpc>
                <a:spcPct val="150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Tree>
  </p:cSld>
  <p:clrMapOvr>
    <a:masterClrMapping/>
  </p:clrMapOvr>
  <p:transition>
    <p:fad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BD.72_1#5aee010f0?pid=488f9f929&amp;color=0,0,0&amp;vtp=1&amp;bt=1&amp;bbb=1"/>
          <p:cNvSpPr/>
          <p:nvPr/>
        </p:nvSpPr>
        <p:spPr>
          <a:xfrm>
            <a:off x="722376" y="972000"/>
            <a:ext cx="10753344" cy="408559"/>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（1）图a可以反映我国大豆对外依存度的变化，请简述其变化特征。（6分）</a:t>
            </a:r>
            <a:endParaRPr lang="en-US" altLang="zh-CN" sz="2000" dirty="0"/>
          </a:p>
        </p:txBody>
      </p:sp>
      <p:sp>
        <p:nvSpPr>
          <p:cNvPr id="3" name="QO_6_AN.73_1#5aee010f0?vop=1&amp;pid=488f9f929&amp;color=0,0,0&amp;vtp=1&amp;bbb=1&amp;hb=1"/>
          <p:cNvSpPr/>
          <p:nvPr/>
        </p:nvSpPr>
        <p:spPr>
          <a:xfrm>
            <a:off x="722376" y="1435169"/>
            <a:ext cx="10753344" cy="856234"/>
          </a:xfrm>
          <a:prstGeom prst="rect">
            <a:avLst/>
          </a:prstGeom>
          <a:noFill/>
        </p:spPr>
        <p:txBody>
          <a:bodyPr wrap="none" lIns="0" tIns="0" rIns="0" bIns="0" rtlCol="0" anchor="t"/>
          <a:lstStyle/>
          <a:p>
            <a:pPr algn="l"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[答案]</a:t>
            </a:r>
            <a:r>
              <a:rPr lang="en-US" altLang="zh-CN" sz="2000" b="1" i="0" dirty="0">
                <a:solidFill>
                  <a:srgbClr val="00B05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我国1996年前进口量趋近于零，可以基本实现自给；1996年后自给率总体快速下降</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，进</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口量总体快速增加</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；2012年后进口量持续增加，对外依存度达到较高水平。（6分）</a:t>
            </a:r>
            <a:endParaRPr lang="en-US" altLang="zh-CN" sz="2000" dirty="0"/>
          </a:p>
        </p:txBody>
      </p:sp>
      <p:sp>
        <p:nvSpPr>
          <p:cNvPr id="4" name="QO_6_AS.74_1#5aee010f0?vop=1&amp;pid=488f9f929&amp;color=0,0,0&amp;vtp=1&amp;bbb=1&amp;hb=1"/>
          <p:cNvSpPr/>
          <p:nvPr/>
        </p:nvSpPr>
        <p:spPr>
          <a:xfrm>
            <a:off x="722376" y="2385764"/>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本题考查读图分析能力。由图可知，1996年前大豆进口量趋近于零，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因此对外依存度低，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可以基本实现自给</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。1996年后我国大豆自给率总体快速下降，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大豆的进口量上升速度总体较快，</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因此对外依存度提高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；2012后进口量持续增加，对外依存度达到较高水平。</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【特征分析类】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fade">
                                      <p:cBhvr>
                                        <p:cTn id="18" dur="500"/>
                                        <p:tgtEl>
                                          <p:spTgt spid="4">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fade">
                                      <p:cBhvr>
                                        <p:cTn id="24" dur="500"/>
                                        <p:tgtEl>
                                          <p:spTgt spid="4">
                                            <p:txEl>
                                              <p:pRg st="1" end="1"/>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fade">
                                      <p:cBhvr>
                                        <p:cTn id="2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BD.75_1#e2e0cbf6d?pid=488f9f929&amp;color=0,0,0&amp;vtp=1&amp;bt=1&amp;bbb=1"/>
          <p:cNvSpPr/>
          <p:nvPr/>
        </p:nvSpPr>
        <p:spPr>
          <a:xfrm>
            <a:off x="722376" y="972000"/>
            <a:ext cx="10753344" cy="408559"/>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（2）简要分析近年来我国大量进口大豆的原因。（6分）</a:t>
            </a:r>
            <a:endParaRPr lang="en-US" altLang="zh-CN" sz="2000" dirty="0"/>
          </a:p>
        </p:txBody>
      </p:sp>
      <p:sp>
        <p:nvSpPr>
          <p:cNvPr id="3" name="QO_6_AN.76_1#e2e0cbf6d?vop=1&amp;pid=488f9f929&amp;color=0,0,0&amp;vtp=1&amp;bbb=1&amp;hb=1"/>
          <p:cNvSpPr/>
          <p:nvPr/>
        </p:nvSpPr>
        <p:spPr>
          <a:xfrm>
            <a:off x="722376" y="1435169"/>
            <a:ext cx="10753344" cy="1313434"/>
          </a:xfrm>
          <a:prstGeom prst="rect">
            <a:avLst/>
          </a:prstGeom>
          <a:noFill/>
        </p:spPr>
        <p:txBody>
          <a:bodyPr wrap="none" lIns="0" tIns="0" rIns="0" bIns="0" rtlCol="0" anchor="t"/>
          <a:lstStyle/>
          <a:p>
            <a:pPr algn="l"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[答案]</a:t>
            </a:r>
            <a:r>
              <a:rPr lang="en-US" altLang="zh-CN" sz="2000" b="1" i="0" dirty="0">
                <a:solidFill>
                  <a:srgbClr val="00B05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由于人们生活水平提高，肉蛋奶等消费量增加，饲料（豆粕）需求量增大；</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我国耕地有限，</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用于种植大豆的土地有限</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（播种面积较小）；同时大豆单产低，生产成本较高，</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农民种植意愿低。</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6分）故大豆需求量大于生产量，所以需要进口以补不足。</a:t>
            </a:r>
            <a:endParaRPr lang="en-US" altLang="zh-CN" sz="2000" dirty="0"/>
          </a:p>
        </p:txBody>
      </p:sp>
      <p:sp>
        <p:nvSpPr>
          <p:cNvPr id="4" name="QO_6_AS.77_1#e2e0cbf6d?vop=1&amp;pid=488f9f929&amp;color=0,0,0&amp;vtp=1&amp;bbb=1&amp;hb=1"/>
          <p:cNvSpPr/>
          <p:nvPr/>
        </p:nvSpPr>
        <p:spPr>
          <a:xfrm>
            <a:off x="722376" y="2842964"/>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本题考查我国粮食安全现状。随着我国居民生活水平提高，居民食物消费从“吃得饱</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”向</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吃得好”“吃得营养健康”转型，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对蛋白质的需求从过去的以谷物为主转向以动物源食品为主，</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而豆粕是优质饲料</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，随着养殖业规模不断扩大，大豆需求量快速增长；大豆单产低，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无价格优势，</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使得农户缺乏种植大豆的动力</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；我国农业资源禀赋有限，在“确保谷物基本自给、</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口粮绝对安全”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的情况下</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，耕地主要种植小麦、水稻等，确保口粮的安全，可用于种植大豆的土地面积有限</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此国内大豆的需求量远大于生产量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，需要大量进口大豆。</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【原因类】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
                                            <p:bg/>
                                          </p:spTgt>
                                        </p:tgtEl>
                                        <p:attrNameLst>
                                          <p:attrName>style.visibility</p:attrName>
                                        </p:attrNameLst>
                                      </p:cBhvr>
                                      <p:to>
                                        <p:strVal val="visible"/>
                                      </p:to>
                                    </p:set>
                                    <p:animEffect transition="in" filter="fade">
                                      <p:cBhvr>
                                        <p:cTn id="21" dur="500"/>
                                        <p:tgtEl>
                                          <p:spTgt spid="4">
                                            <p:bg/>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0" end="0"/>
                                            </p:txEl>
                                          </p:spTgt>
                                        </p:tgtEl>
                                        <p:attrNameLst>
                                          <p:attrName>style.visibility</p:attrName>
                                        </p:attrNameLst>
                                      </p:cBhvr>
                                      <p:to>
                                        <p:strVal val="visible"/>
                                      </p:to>
                                    </p:set>
                                    <p:animEffect transition="in" filter="fade">
                                      <p:cBhvr>
                                        <p:cTn id="24" dur="500"/>
                                        <p:tgtEl>
                                          <p:spTgt spid="4">
                                            <p:txEl>
                                              <p:pRg st="0" end="0"/>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1" end="1"/>
                                            </p:txEl>
                                          </p:spTgt>
                                        </p:tgtEl>
                                        <p:attrNameLst>
                                          <p:attrName>style.visibility</p:attrName>
                                        </p:attrNameLst>
                                      </p:cBhvr>
                                      <p:to>
                                        <p:strVal val="visible"/>
                                      </p:to>
                                    </p:set>
                                    <p:animEffect transition="in" filter="fade">
                                      <p:cBhvr>
                                        <p:cTn id="27" dur="500"/>
                                        <p:tgtEl>
                                          <p:spTgt spid="4">
                                            <p:txEl>
                                              <p:pRg st="1" end="1"/>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xEl>
                                              <p:pRg st="2" end="2"/>
                                            </p:txEl>
                                          </p:spTgt>
                                        </p:tgtEl>
                                        <p:attrNameLst>
                                          <p:attrName>style.visibility</p:attrName>
                                        </p:attrNameLst>
                                      </p:cBhvr>
                                      <p:to>
                                        <p:strVal val="visible"/>
                                      </p:to>
                                    </p:set>
                                    <p:animEffect transition="in" filter="fade">
                                      <p:cBhvr>
                                        <p:cTn id="30" dur="500"/>
                                        <p:tgtEl>
                                          <p:spTgt spid="4">
                                            <p:txEl>
                                              <p:pRg st="2" end="2"/>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
                                            <p:txEl>
                                              <p:pRg st="3" end="3"/>
                                            </p:txEl>
                                          </p:spTgt>
                                        </p:tgtEl>
                                        <p:attrNameLst>
                                          <p:attrName>style.visibility</p:attrName>
                                        </p:attrNameLst>
                                      </p:cBhvr>
                                      <p:to>
                                        <p:strVal val="visible"/>
                                      </p:to>
                                    </p:set>
                                    <p:animEffect transition="in" filter="fade">
                                      <p:cBhvr>
                                        <p:cTn id="33" dur="500"/>
                                        <p:tgtEl>
                                          <p:spTgt spid="4">
                                            <p:txEl>
                                              <p:pRg st="3" end="3"/>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
                                            <p:txEl>
                                              <p:pRg st="4" end="4"/>
                                            </p:txEl>
                                          </p:spTgt>
                                        </p:tgtEl>
                                        <p:attrNameLst>
                                          <p:attrName>style.visibility</p:attrName>
                                        </p:attrNameLst>
                                      </p:cBhvr>
                                      <p:to>
                                        <p:strVal val="visible"/>
                                      </p:to>
                                    </p:set>
                                    <p:animEffect transition="in" filter="fade">
                                      <p:cBhvr>
                                        <p:cTn id="36" dur="500"/>
                                        <p:tgtEl>
                                          <p:spTgt spid="4">
                                            <p:txEl>
                                              <p:pRg st="4" end="4"/>
                                            </p:tx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
                                            <p:txEl>
                                              <p:pRg st="5" end="5"/>
                                            </p:txEl>
                                          </p:spTgt>
                                        </p:tgtEl>
                                        <p:attrNameLst>
                                          <p:attrName>style.visibility</p:attrName>
                                        </p:attrNameLst>
                                      </p:cBhvr>
                                      <p:to>
                                        <p:strVal val="visible"/>
                                      </p:to>
                                    </p:set>
                                    <p:animEffect transition="in" filter="fade">
                                      <p:cBhvr>
                                        <p:cTn id="39"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4_1#52020a6ff?vop=1&amp;pid=1d54c3c07&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本题考查我国耕地资源开发利用现状。由图并结合所学可知，我国粮食单产东高西低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不符合题意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；我国耕地面积总体是北多南少，B不符合题意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；由所学及现状粮食综合生产能力可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，农业机械化水平总体是北高南低，C符合题意；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现状粮食综合生产能力北方总体高于南方，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呈现北高南低的特点</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，D不符合题意。故选C。</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BD.78_1#9fa99d104?pid=488f9f929&amp;color=0,0,0&amp;vtp=1&amp;bt=1&amp;bbb=1"/>
          <p:cNvSpPr/>
          <p:nvPr/>
        </p:nvSpPr>
        <p:spPr>
          <a:xfrm>
            <a:off x="722376" y="972000"/>
            <a:ext cx="10753344" cy="408559"/>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（3）适度进口大豆可以给我国带来哪些好处?（6分）</a:t>
            </a:r>
            <a:endParaRPr lang="en-US" altLang="zh-CN" sz="2000" dirty="0"/>
          </a:p>
        </p:txBody>
      </p:sp>
      <p:sp>
        <p:nvSpPr>
          <p:cNvPr id="3" name="QO_6_AN.79_1#9fa99d104?vop=1&amp;pid=488f9f929&amp;color=0,0,0&amp;vtp=1&amp;bbb=1&amp;hb=1"/>
          <p:cNvSpPr/>
          <p:nvPr/>
        </p:nvSpPr>
        <p:spPr>
          <a:xfrm>
            <a:off x="722376" y="1435169"/>
            <a:ext cx="10753344" cy="856234"/>
          </a:xfrm>
          <a:prstGeom prst="rect">
            <a:avLst/>
          </a:prstGeom>
          <a:noFill/>
        </p:spPr>
        <p:txBody>
          <a:bodyPr wrap="none" lIns="0" tIns="0" rIns="0" bIns="0" rtlCol="0" anchor="t"/>
          <a:lstStyle/>
          <a:p>
            <a:pPr algn="l"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[答案]</a:t>
            </a:r>
            <a:r>
              <a:rPr lang="en-US" altLang="zh-CN" sz="2000" b="1" i="0" dirty="0">
                <a:solidFill>
                  <a:srgbClr val="00B05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增加国内大豆供应（丰富农产品市场）；</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缓解因耕地不足而导致的农作物种植争地矛盾；</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有利于优化作物种植结构</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；提高保障国内粮食安全的能力。（任答三点得6分）</a:t>
            </a:r>
            <a:endParaRPr lang="en-US" altLang="zh-CN" sz="2000" dirty="0"/>
          </a:p>
        </p:txBody>
      </p:sp>
      <p:sp>
        <p:nvSpPr>
          <p:cNvPr id="4" name="QO_6_AS.80_1#9fa99d104?vop=1&amp;pid=488f9f929&amp;color=0,0,0&amp;vtp=1&amp;bbb=1&amp;hb=1"/>
          <p:cNvSpPr/>
          <p:nvPr/>
        </p:nvSpPr>
        <p:spPr>
          <a:xfrm>
            <a:off x="722376" y="2385764"/>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本题考查实现粮食安全的途径。适度进口大豆，可以增加我国大豆供给</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，有利于丰富农产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品市场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，有助于缓解国内的供需矛盾；能够缓解我国耕地面积紧张导致的农作物争地的状况</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够调整优化我国的农业种植结构</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；有利于保障我国粮食安全等。</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【影响意义类】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fade">
                                      <p:cBhvr>
                                        <p:cTn id="18" dur="500"/>
                                        <p:tgtEl>
                                          <p:spTgt spid="4">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fade">
                                      <p:cBhvr>
                                        <p:cTn id="24" dur="500"/>
                                        <p:tgtEl>
                                          <p:spTgt spid="4">
                                            <p:txEl>
                                              <p:pRg st="1" end="1"/>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fade">
                                      <p:cBhvr>
                                        <p:cTn id="2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5e6c91e46.fixed?pid=e6b17861c&amp;color=100,146,38&amp;vtp=1"/>
          <p:cNvSpPr/>
          <p:nvPr/>
        </p:nvSpPr>
        <p:spPr>
          <a:xfrm>
            <a:off x="5276088" y="905256"/>
            <a:ext cx="1609344" cy="1197864"/>
          </a:xfrm>
          <a:prstGeom prst="rect">
            <a:avLst/>
          </a:prstGeom>
          <a:noFill/>
        </p:spPr>
        <p:txBody>
          <a:bodyPr wrap="square" lIns="0" tIns="0" rIns="0" bIns="0" rtlCol="0" anchor="ctr"/>
          <a:lstStyle/>
          <a:p>
            <a:pPr algn="ctr"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2</a:t>
            </a:r>
            <a:endParaRPr lang="en-US" altLang="zh-CN" sz="7200" dirty="0"/>
          </a:p>
        </p:txBody>
      </p:sp>
      <p:sp>
        <p:nvSpPr>
          <p:cNvPr id="3" name="C_4#5e6c91e46.fixed?pid=e6b17861c&amp;color=255,255,255&amp;vtp=1&amp;bbb=1"/>
          <p:cNvSpPr/>
          <p:nvPr/>
        </p:nvSpPr>
        <p:spPr>
          <a:xfrm>
            <a:off x="228600" y="3493008"/>
            <a:ext cx="11731752" cy="1326896"/>
          </a:xfrm>
          <a:prstGeom prst="rect">
            <a:avLst/>
          </a:prstGeom>
          <a:noFill/>
        </p:spPr>
        <p:txBody>
          <a:bodyPr wrap="none" lIns="0" tIns="0" rIns="0" bIns="0" rtlCol="0" anchor="t"/>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第2课时</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未来的粮食安全</a:t>
            </a:r>
            <a:endParaRPr lang="en-US" altLang="zh-CN" sz="4400" dirty="0"/>
          </a:p>
        </p:txBody>
      </p:sp>
      <p:pic>
        <p:nvPicPr>
          <p:cNvPr id="4" name="C_4#5e6c91e46.fixed?pid=e6b17861c&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5e6c91e46.fixed?pid=e6b17861c&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刷基础</a:t>
            </a:r>
            <a:endParaRPr lang="en-US" altLang="zh-CN" sz="2800" dirty="0"/>
          </a:p>
        </p:txBody>
      </p:sp>
    </p:spTree>
  </p:cSld>
  <p:clrMapOvr>
    <a:masterClrMapping/>
  </p:clrMapOvr>
  <p:transition>
    <p:fad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6_BD.81_1#744801088?pid=c3690386f&amp;color=0,0,0&amp;vtp=1&amp;bt=1&amp;bbb=1&amp;hb=1"/>
          <p:cNvSpPr/>
          <p:nvPr/>
        </p:nvSpPr>
        <p:spPr>
          <a:xfrm>
            <a:off x="722376" y="97200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[辽宁锦州2024高二期中]</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中部粮食主产区包括山西</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安徽</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江西</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河南</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湖北</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湖南</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6</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省</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粮食</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产量占全国粮食产量的</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30%</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以上</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在我国经济社会发展中具有重要地位</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该区人口众多</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自然资</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源丰富</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农业生产特别是粮食生产有明显优势</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示意中部粮食主产区分区</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图</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b</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示意各区耕地</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等别结构</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spTree>
  </p:cSld>
  <p:clrMapOvr>
    <a:masterClrMapping/>
  </p:clrMapOvr>
  <p:transition>
    <p:fad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M_6_BD.81_3#744801088?iti=3&amp;htil=1&amp;pid=c3690386f&amp;color=0,0,0&amp;mp=1&amp;tib=255,255,255&amp;vtp=1&amp;bt=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2670048" y="972000"/>
            <a:ext cx="1481328" cy="2523744"/>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3" name="QM_6_BD.81_4#744801088?iti=4&amp;htil=1&amp;pid=c3690386f&amp;color=0,0,0&amp;mp=1&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534656" y="1740096"/>
            <a:ext cx="2496312" cy="175564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M_6_BD.81_5#744801088?iti=3&amp;htil=1&amp;pid=c3690386f&amp;color=0,0,0&amp;mp=1&amp;vtp=1"/>
          <p:cNvSpPr/>
          <p:nvPr/>
        </p:nvSpPr>
        <p:spPr>
          <a:xfrm>
            <a:off x="3325781" y="3622744"/>
            <a:ext cx="169862" cy="812800"/>
          </a:xfrm>
          <a:prstGeom prst="rect">
            <a:avLst/>
          </a:prstGeom>
          <a:noFill/>
        </p:spPr>
        <p:txBody>
          <a:bodyPr wrap="square" lIns="0" tIns="0" rIns="0" bIns="0" rtlCol="0" anchor="t"/>
          <a:lstStyle/>
          <a:p>
            <a:pPr algn="ctr" latinLnBrk="1">
              <a:lnSpc>
                <a:spcPct val="150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a:t>
            </a:r>
            <a:endParaRPr lang="en-US" altLang="zh-CN" sz="2000" dirty="0"/>
          </a:p>
        </p:txBody>
      </p:sp>
      <p:sp>
        <p:nvSpPr>
          <p:cNvPr id="5" name="QM_6_BD.81_6#744801088?iti=4&amp;htil=1&amp;pid=c3690386f&amp;color=0,0,0&amp;mp=1&amp;vtp=1"/>
          <p:cNvSpPr/>
          <p:nvPr/>
        </p:nvSpPr>
        <p:spPr>
          <a:xfrm>
            <a:off x="8690738" y="3622744"/>
            <a:ext cx="184150" cy="812800"/>
          </a:xfrm>
          <a:prstGeom prst="rect">
            <a:avLst/>
          </a:prstGeom>
          <a:noFill/>
        </p:spPr>
        <p:txBody>
          <a:bodyPr wrap="square" lIns="0" tIns="0" rIns="0" bIns="0" rtlCol="0" anchor="t"/>
          <a:lstStyle/>
          <a:p>
            <a:pPr algn="ctr" latinLnBrk="1">
              <a:lnSpc>
                <a:spcPct val="150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b</a:t>
            </a:r>
            <a:endParaRPr lang="en-US" altLang="zh-CN" sz="2000" dirty="0"/>
          </a:p>
        </p:txBody>
      </p:sp>
      <p:sp>
        <p:nvSpPr>
          <p:cNvPr id="6" name="QM_6_BD.81_7#744801088?pid=c3690386f&amp;color=0,0,0&amp;vtp=1&amp;bbb=1&amp;hb=1"/>
          <p:cNvSpPr/>
          <p:nvPr/>
        </p:nvSpPr>
        <p:spPr>
          <a:xfrm>
            <a:off x="722376" y="4083627"/>
            <a:ext cx="10753344" cy="843153"/>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注：</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根据中国耕地质量等级调查与评定成果，将中国耕地划分为1~15等，1等地质量最好，</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15等</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4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地质量最差</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dirty="0"/>
          </a:p>
        </p:txBody>
      </p:sp>
      <p:sp>
        <p:nvSpPr>
          <p:cNvPr id="7" name="QC_7_BD.82_1#e2beea2fc?pid=744801088&amp;color=0,0,0&amp;vtp=1&amp;bt=1&amp;bbb=1"/>
          <p:cNvSpPr/>
          <p:nvPr/>
        </p:nvSpPr>
        <p:spPr>
          <a:xfrm>
            <a:off x="722376" y="4976691"/>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下列地区耕地质量最好的是(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8" name="QC_7_AN.83_1#e2beea2fc.bracket?pid=744801088&amp;color=0,0,0&amp;vpa=21&amp;vtp=1"/>
          <p:cNvSpPr/>
          <p:nvPr/>
        </p:nvSpPr>
        <p:spPr>
          <a:xfrm>
            <a:off x="4181539" y="4976691"/>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9" name="QC_7_BD.82_2#e2beea2fc.choices?pid=744801088&amp;color=0,0,0&amp;vtp=1&amp;bbb=1"/>
          <p:cNvSpPr/>
          <p:nvPr/>
        </p:nvSpPr>
        <p:spPr>
          <a:xfrm>
            <a:off x="722376" y="5433002"/>
            <a:ext cx="10753344" cy="405003"/>
          </a:xfrm>
          <a:prstGeom prst="rect">
            <a:avLst/>
          </a:prstGeom>
          <a:noFill/>
        </p:spPr>
        <p:txBody>
          <a:bodyPr wrap="none" lIns="0" tIns="0" rIns="0" bIns="0" rtlCol="0" anchor="t"/>
          <a:lstStyle/>
          <a:p>
            <a:pPr latinLnBrk="1">
              <a:lnSpc>
                <a:spcPts val="3600"/>
              </a:lnSpc>
              <a:tabLst>
                <a:tab pos="2760980" algn="l"/>
                <a:tab pos="5737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.黄土高原区</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B.长江中下游区</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C.黄淮海区</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.四川盆地区</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bg/>
                                          </p:spTgt>
                                        </p:tgtEl>
                                        <p:attrNameLst>
                                          <p:attrName>style.visibility</p:attrName>
                                        </p:attrNameLst>
                                      </p:cBhvr>
                                      <p:to>
                                        <p:strVal val="visible"/>
                                      </p:to>
                                    </p:set>
                                    <p:animEffect transition="in" filter="fade">
                                      <p:cBhvr>
                                        <p:cTn id="7" dur="500"/>
                                        <p:tgtEl>
                                          <p:spTgt spid="8">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84_1#e2beea2fc?vop=1&amp;pid=744801088&amp;color=0,0,0&amp;vtp=1&amp;bt=1&amp;bbb=1&amp;hb=1"/>
          <p:cNvSpPr/>
          <p:nvPr/>
        </p:nvSpPr>
        <p:spPr>
          <a:xfrm>
            <a:off x="722376" y="972000"/>
            <a:ext cx="10753344" cy="907034"/>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本题考查读图分析能力。读图b可知，长江中下游区耕地平均等别最高，B正确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；黄土高原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、黄淮海区、四川盆地区耕地平均等别都不是最高的，A、C、D错误。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85_1#41048018a?pid=744801088&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2.为提高图b中耕地平均等别最低区的耕地质量，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下列措施合理的是(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86_1#41048018a.bracket?pid=744801088&amp;color=0,0,0&amp;vpa=22&amp;vtp=1"/>
          <p:cNvSpPr/>
          <p:nvPr/>
        </p:nvSpPr>
        <p:spPr>
          <a:xfrm>
            <a:off x="8407464"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7_BD.85_2#41048018a.choices?pid=744801088&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633980" algn="l"/>
                <a:tab pos="5483860" algn="l"/>
                <a:tab pos="8092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.种植经济作物</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B.全部施用农家肥</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C.修建水平梯田</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.大规模更换表土</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87_1#41048018a?vop=1&amp;pid=744801088&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本题考查提高耕地质量的措施。读图b可知，黄土高原区耕地平均等别最低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。由于地表土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质疏松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、植被覆盖率低，加上降水集中、多暴雨，黄土高原区水土流失严重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，故提高其耕地质量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最合理的措施是修建水平梯田</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，保持水土，C正确。种植经济作物、全部施用农家肥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、大规模更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换表土不能改善水土流失</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，提高耕地质量，A、B、D错误。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6_BD.88_1#d804672af?pid=c3690386f&amp;color=0,0,0&amp;vtp=1&amp;bt=1&amp;bbb=1&amp;hb=1"/>
          <p:cNvSpPr/>
          <p:nvPr/>
        </p:nvSpPr>
        <p:spPr>
          <a:xfrm>
            <a:off x="722376" y="97200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[福建南平2025高二期末]</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自古以来</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成都平原被誉为</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天府粮仓</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但农田多为面积小的</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巴掌田</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6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21</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世纪初</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当地弃耕</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土地具备耕作条件</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但土地所有者主动放弃耕作活动</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问题严重</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近年来</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当地采取土地使用权流转等措施</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并在此建设国家级育种基地</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打造新时代</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天府粮仓</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4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成下面小题</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dirty="0"/>
          </a:p>
        </p:txBody>
      </p:sp>
      <p:sp>
        <p:nvSpPr>
          <p:cNvPr id="3" name="QC_7_BD.89_1#5ca1116d3?pid=d804672af&amp;color=0,0,0&amp;vtp=1&amp;bbb=1"/>
          <p:cNvSpPr/>
          <p:nvPr/>
        </p:nvSpPr>
        <p:spPr>
          <a:xfrm>
            <a:off x="722376" y="278365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3.与海南相比，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成都平原发展育种基地的优势条件主要是(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4" name="QC_7_AN.90_1#5ca1116d3.bracket?pid=d804672af&amp;color=0,0,0&amp;vpa=23&amp;vtp=1"/>
          <p:cNvSpPr/>
          <p:nvPr/>
        </p:nvSpPr>
        <p:spPr>
          <a:xfrm>
            <a:off x="7216839" y="278365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5" name="QC_7_BD.89_2#5ca1116d3.choices?pid=d804672af&amp;color=0,0,0&amp;vtp=1&amp;bbb=1"/>
          <p:cNvSpPr/>
          <p:nvPr/>
        </p:nvSpPr>
        <p:spPr>
          <a:xfrm>
            <a:off x="722376" y="3240855"/>
            <a:ext cx="10753344" cy="405003"/>
          </a:xfrm>
          <a:prstGeom prst="rect">
            <a:avLst/>
          </a:prstGeom>
          <a:noFill/>
        </p:spPr>
        <p:txBody>
          <a:bodyPr wrap="none" lIns="0" tIns="0" rIns="0" bIns="0" rtlCol="0" anchor="t"/>
          <a:lstStyle/>
          <a:p>
            <a:pPr latinLnBrk="1">
              <a:lnSpc>
                <a:spcPts val="3600"/>
              </a:lnSpc>
              <a:tabLst>
                <a:tab pos="2633980" algn="l"/>
                <a:tab pos="5483860" algn="l"/>
                <a:tab pos="8092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.复种指数高</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B.闲置土地充足</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C.水热组合好</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.育种历史悠久</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91_1#5ca1116d3?vop=1&amp;pid=d804672af&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本题考查未来粮食安全的耕地保障。复种指数主要与热量条件有关，海南纬度低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，热量更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充足</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，复种指数应高于成都平原，A错误；成都平原早期因“巴掌田”导致弃耕问题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，但通过土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地流转整合后闲置土地减少</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，闲置土地未必充足，B错误；海南为热带季风气候，</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水热条件更优，</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成都平原虽水热组合稳定性强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（如少台风），但并无明显优势，C错误；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成都平原农耕历史悠久，</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育种经验丰富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，技术积累更深厚，D正确。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92_1#684b02f86?pid=d804672af&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近年来当地实行土地使用权流转对维护粮食安全的作用有(</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93_1#684b02f86.bracket?pid=d804672af&amp;color=0,0,0&amp;vpa=24&amp;vtp=1"/>
          <p:cNvSpPr/>
          <p:nvPr/>
        </p:nvSpPr>
        <p:spPr>
          <a:xfrm>
            <a:off x="7483539"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7_BD.92_2#684b02f86.choices?pid=d804672af&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A.促进农机推广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，提升单产</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.便于连片种植，提高生产效率</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.方便土地租赁</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，增加农民收入</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.腾退低效林地，增加耕地面积</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5_1#e4cdf800d?pid=1d54c3c07&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决定我国粮食播种面积的直接因素是(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6_1#e4cdf800d.bracket?pid=1d54c3c07&amp;color=0,0,0&amp;vpa=2&amp;vtp=1"/>
          <p:cNvSpPr/>
          <p:nvPr/>
        </p:nvSpPr>
        <p:spPr>
          <a:xfrm>
            <a:off x="5197539" y="96926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4" name="QC_7_BD.5_2#e4cdf800d.choices?pid=1d54c3c07&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.耕地面积和复种指数</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.粮食价格和粮食单产</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C.农业政策和机械化水平</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.耕地质量和农业劳动力</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94_1#684b02f86?vop=1&amp;pid=d804672af&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本题考查影响粮食安全的因素。农机推广可提高农业生产效率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，但提升单产需依赖技术升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级或品种改良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，A错误；土地流转整合零散耕地，便于规模化、机械化连片种植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，显著提高生产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效率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，B正确；增加农民收入是经济作用，与粮食安全的直接关联较弱，C错误；材料未提及</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效林地</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”，且土地流转针对弃耕农田，而非林地，D错误。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6_BD.95_1#4d84e6a10?pid=c3690386f&amp;color=0,0,0&amp;vtp=1&amp;bt=1&amp;bbb=1&amp;hb=1"/>
          <p:cNvSpPr/>
          <p:nvPr/>
        </p:nvSpPr>
        <p:spPr>
          <a:xfrm>
            <a:off x="722376" y="97200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[山东烟台2025高二月考]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2023</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年吉林省粮食产量</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4186.5</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万吨</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位居全国第</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4</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位</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有力地保障了国</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家粮食安全</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吉林省长期高强度利用耕地</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过量施用化肥农药</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造成土壤有机质含量偏低</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耕地</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生产力下降等土地退化问题</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下图示意我国部分省级行政区人均粮食产量与全国均值之差</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4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完成下面小题</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dirty="0"/>
          </a:p>
        </p:txBody>
      </p:sp>
      <p:pic>
        <p:nvPicPr>
          <p:cNvPr id="3" name="QM_6_BD.95_2#4d84e6a10?pid=c3690386f&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955149" y="2864046"/>
            <a:ext cx="4269513" cy="229260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7_BD.96_1#01f376343?pid=4d84e6a10&amp;color=0,0,0&amp;vtp=1&amp;bbb=1"/>
          <p:cNvSpPr/>
          <p:nvPr/>
        </p:nvSpPr>
        <p:spPr>
          <a:xfrm>
            <a:off x="722376" y="5288734"/>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保障我国粮食安全最重要的途径是(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C_7_AN.97_1#01f376343.bracket?pid=4d84e6a10&amp;color=0,0,0&amp;vpa=25&amp;vtp=1"/>
          <p:cNvSpPr/>
          <p:nvPr/>
        </p:nvSpPr>
        <p:spPr>
          <a:xfrm>
            <a:off x="4930839" y="5288734"/>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6" name="QC_7_BD.96_2#01f376343.choices?pid=4d84e6a10&amp;color=0,0,0&amp;vtp=1&amp;bbb=1"/>
          <p:cNvSpPr/>
          <p:nvPr/>
        </p:nvSpPr>
        <p:spPr>
          <a:xfrm>
            <a:off x="722376" y="5741743"/>
            <a:ext cx="10753344" cy="405003"/>
          </a:xfrm>
          <a:prstGeom prst="rect">
            <a:avLst/>
          </a:prstGeom>
          <a:noFill/>
        </p:spPr>
        <p:txBody>
          <a:bodyPr wrap="none" lIns="0" tIns="0" rIns="0" bIns="0" rtlCol="0" anchor="t"/>
          <a:lstStyle/>
          <a:p>
            <a:pPr latinLnBrk="1">
              <a:lnSpc>
                <a:spcPts val="3600"/>
              </a:lnSpc>
              <a:tabLst>
                <a:tab pos="2633980" algn="l"/>
                <a:tab pos="5483860" algn="l"/>
                <a:tab pos="8092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.增加粮食储备</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B.跨区域粮食调剂</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C.大量进口粮食</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.提高粮食总产量</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98_1#01f376343?vop=1&amp;pid=4d84e6a10&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本题考查实现粮食安全的途径。保障我国粮食安全的途径包括：增加粮食储备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、跨区域粮</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食调剂</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、拓宽粮食进口渠道、提高粮食总产量等，其中提高粮食总产量是最重要的途径</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，其他途</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径对粮食安全起到调节作用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，D正确，A、B、C错误。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99_1#0137d26e5?pid=4d84e6a10&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6.近年来各省级行政区人均粮食产量差异不断增大，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其根本原因是(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100_1#0137d26e5.bracket?pid=4d84e6a10&amp;color=0,0,0&amp;vpa=26&amp;vtp=1"/>
          <p:cNvSpPr/>
          <p:nvPr/>
        </p:nvSpPr>
        <p:spPr>
          <a:xfrm>
            <a:off x="8245539"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7_BD.99_2#0137d26e5.choices?pid=4d84e6a10&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.科技水平</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B.市场需求</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C.人口迁移</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.气候条件</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101_1#0137d26e5?vop=1&amp;pid=4d84e6a10&amp;color=0,0,0&amp;vtp=1&amp;bt=1&amp;bbb=1&amp;hb=1"/>
          <p:cNvSpPr/>
          <p:nvPr/>
        </p:nvSpPr>
        <p:spPr>
          <a:xfrm>
            <a:off x="722376" y="97200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本题考查我国粮食安全现状。结合图示信息，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人均粮食产量较高的地区大多为欠发达地区，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人均粮食产量较低的地区大多为发达地区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主要原因是人口大量从欠发达地区向发达地区迁移，</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使得欠发达地区人口数量较少</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，人均粮食产量较高；发达地区人口数量较多，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人均粮食产量较低，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正确。发达地区科技水平高，但人均粮食产量较低，A错误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。市场需求与人均粮食产量关系不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，B错误。南方地区气候条件优于北方地区，但从图中来看，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部分南方地区人均粮食产量低，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102_1#d6bc72e0f?pid=4d84e6a10&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吉林省高标准农田建设可以采取的主要措施是(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103_1#d6bc72e0f.bracket?pid=4d84e6a10&amp;color=0,0,0&amp;vpa=27&amp;vtp=1"/>
          <p:cNvSpPr/>
          <p:nvPr/>
        </p:nvSpPr>
        <p:spPr>
          <a:xfrm>
            <a:off x="6213539"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7_BD.102_2#d6bc72e0f.choices?pid=4d84e6a10&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A.引淡淋盐、井排井灌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，营造防护林</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.修筑梯田、兴修水利，防治水土流失</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.轮耕、休耕</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，采用工程技术防治土壤污染</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.拉沙换土、麦草翻地，提高土壤有机质</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104_1#d6bc72e0f?vop=1&amp;pid=4d84e6a10&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本题考查维护耕地资源的措施。结合材料“吉林省长期高强度利用耕地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，过量施用化肥农</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，造成土壤有机质含量偏低、耕地生产力下降等土地退化问题”可知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，高标准农田建设可以采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取的主要措施有轮耕</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、休耕，采用工程技术防治土壤污染，C正确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。吉林省粮食主产区盐碱化不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严重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，A错误。吉林省粮食主产区位于平原地区，不需要修筑梯田，B错误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。拉沙换土主要应对土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壤黏重等问题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，其并不是吉林省主要的耕地问题，D错误。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6abd64455.fixed?pid=e6b17861c&amp;color=100,146,38&amp;vtp=1"/>
          <p:cNvSpPr/>
          <p:nvPr/>
        </p:nvSpPr>
        <p:spPr>
          <a:xfrm>
            <a:off x="5276088" y="905256"/>
            <a:ext cx="1609344" cy="1197864"/>
          </a:xfrm>
          <a:prstGeom prst="rect">
            <a:avLst/>
          </a:prstGeom>
          <a:noFill/>
        </p:spPr>
        <p:txBody>
          <a:bodyPr wrap="square" lIns="0" tIns="0" rIns="0" bIns="0" rtlCol="0" anchor="ctr"/>
          <a:lstStyle/>
          <a:p>
            <a:pPr algn="ctr"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2</a:t>
            </a:r>
            <a:endParaRPr lang="en-US" altLang="zh-CN" sz="7200" dirty="0"/>
          </a:p>
        </p:txBody>
      </p:sp>
      <p:sp>
        <p:nvSpPr>
          <p:cNvPr id="3" name="C_4#6abd64455.fixed?pid=e6b17861c&amp;color=255,255,255&amp;vtp=1&amp;bbb=1"/>
          <p:cNvSpPr/>
          <p:nvPr/>
        </p:nvSpPr>
        <p:spPr>
          <a:xfrm>
            <a:off x="228600" y="3493008"/>
            <a:ext cx="11731752" cy="1326896"/>
          </a:xfrm>
          <a:prstGeom prst="rect">
            <a:avLst/>
          </a:prstGeom>
          <a:noFill/>
        </p:spPr>
        <p:txBody>
          <a:bodyPr wrap="none" lIns="0" tIns="0" rIns="0" bIns="0" rtlCol="0" anchor="t"/>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第2课时</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未来的粮食安全</a:t>
            </a:r>
            <a:endParaRPr lang="en-US" altLang="zh-CN" sz="4400" dirty="0"/>
          </a:p>
        </p:txBody>
      </p:sp>
      <p:pic>
        <p:nvPicPr>
          <p:cNvPr id="4" name="C_4#6abd64455.fixed?pid=e6b17861c&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6abd64455.fixed?pid=e6b17861c&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刷提升</a:t>
            </a:r>
            <a:endParaRPr lang="en-US" altLang="zh-CN" sz="2800" dirty="0"/>
          </a:p>
        </p:txBody>
      </p:sp>
    </p:spTree>
  </p:cSld>
  <p:clrMapOvr>
    <a:masterClrMapping/>
  </p:clrMapOvr>
  <p:transition>
    <p:fade/>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M_5_BD.105_1#89bf63d32?htil=6&amp;pid=6abd64455&amp;color=0,0,0&amp;tib=255,255,255&amp;vtp=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6728350" y="1026864"/>
            <a:ext cx="4654296" cy="234086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5_BD.105_2#89bf63d32?htil=6&amp;pid=6abd64455&amp;color=0,0,0&amp;vtp=1&amp;bt=1&amp;bbb=1&amp;hb=1&amp;hs=1"/>
          <p:cNvSpPr/>
          <p:nvPr/>
        </p:nvSpPr>
        <p:spPr>
          <a:xfrm>
            <a:off x="722376" y="972000"/>
            <a:ext cx="5961888" cy="26719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[河南开封五校联盟2025高二联考]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根据土壤肥力</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土壤性状</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耕地管理水平</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耕作条件等多个指标对耕</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地进行综合评价</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得出耕地质量</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将全国耕地按质量</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等级进行划分</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可以因地制宜开展农业活动</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确保耕</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地质量稳中有升</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下图为内蒙古及长城沿线地区耕地</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质量等级比例分布示意图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sp>
        <p:nvSpPr>
          <p:cNvPr id="4" name="QM_5_BD.105_3#89bf63d32?pid=6abd64455&amp;color=0,0,0&amp;vtp=1&amp;bbb=1&amp;hs=1"/>
          <p:cNvSpPr/>
          <p:nvPr/>
        </p:nvSpPr>
        <p:spPr>
          <a:xfrm>
            <a:off x="722376" y="3690562"/>
            <a:ext cx="10753344" cy="405003"/>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注：</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一至十等，耕地质量由高到低。</a:t>
            </a:r>
            <a:endParaRPr lang="en-US" altLang="zh-CN" sz="2000" dirty="0"/>
          </a:p>
        </p:txBody>
      </p:sp>
      <p:sp>
        <p:nvSpPr>
          <p:cNvPr id="5" name="QC_6_BD.106_1#7dcf38826?pid=89bf63d32&amp;color=0,0,0&amp;vtp=1&amp;bt=1&amp;bbb=1"/>
          <p:cNvSpPr/>
          <p:nvPr/>
        </p:nvSpPr>
        <p:spPr>
          <a:xfrm>
            <a:off x="722376" y="4147762"/>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形成内蒙古及长城沿线地区耕地质量等级划分现状的主要原因是(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6" name="QC_6_AN.107_1#7dcf38826.bracket?pid=89bf63d32&amp;color=0,0,0&amp;vpa=28&amp;vtp=1"/>
          <p:cNvSpPr/>
          <p:nvPr/>
        </p:nvSpPr>
        <p:spPr>
          <a:xfrm>
            <a:off x="8245539" y="4147762"/>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7" name="QC_6_BD.106_2#7dcf38826.choices?pid=89bf63d32&amp;color=0,0,0&amp;vtp=1&amp;bbb=1"/>
          <p:cNvSpPr/>
          <p:nvPr/>
        </p:nvSpPr>
        <p:spPr>
          <a:xfrm>
            <a:off x="722376" y="461194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A.管理水平落后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，多酸性土壤</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.基础设施不足，生产效率低</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.土壤有机质不足</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，水资源短缺</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.人均耕地少，后备资源有限</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08_1#7dcf38826?vop=1&amp;pid=89bf63d32&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本题考查我国耕地资源开发利用现状。由图可知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，内蒙古及长城沿线地区耕地质量等级以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五至十等为主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，耕地质量较差，主要原因是生物量少，土壤有机质含量整体偏低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，且当地降水稀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少</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，灌溉水源严重不足，C正确；内蒙古及长城沿线地区的土壤主要为碱性土壤，</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而非酸性土壤，</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错误；基础设施不足和生产效率低可能会影响农业生产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，但这并不是影响耕地质量等级划分的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主要因素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，B错误；人均耕地少和后备资源有限与耕地质量等级关系不大，D错误。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7_1#e4cdf800d?vop=1&amp;pid=1d54c3c07&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本题考查粮食安全的资源基础。耕地面积是粮食播种面积的基础</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，复种指数指在一定耕地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面积上一年内可种植粮食的次数</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，二者直接决定了我国粮食的播种面积，A正确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；粮食价格会影</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响农民种植粮食的积极性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，但不是决定粮食播种面积的直接因素，B错误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；农业政策会影响粮食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播种面积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，但机械化水平主要影响的是农业生产效率等，不是决定粮食播种面积的直接因素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；耕地质量会影响粮食产量等，农业劳动力数量和素质主要影响农业生产方式等，D错误。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09_1#c3112e32c?pid=89bf63d32&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2.针对内蒙古及长城沿线地区耕地现状，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110_1#c3112e32c.bracket?pid=89bf63d32&amp;color=0,0,0&amp;vpa=29&amp;vtp=1"/>
          <p:cNvSpPr/>
          <p:nvPr/>
        </p:nvSpPr>
        <p:spPr>
          <a:xfrm>
            <a:off x="5946839"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4" name="QC_6_BD.109_2#c3112e32c.choices?pid=89bf63d32&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.种植耗水作物防治沙化</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.扩大粮食的种植面积</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C.施碱性肥料改善土壤酸碱度</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.推行节水型耕作制度</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11_1#c3112e32c?vop=1&amp;pid=89bf63d32&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本题考查未来粮食安全的耕地保障措施。内蒙古及长城沿线地区气候干旱，水源短缺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，应</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推行节水型耕作制度</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，可以促进当地农业可持续发展，D正确；当地缺水严重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，种植耗水作物会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加剧当地水资源短缺问题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，A错误；扩大粮食种植面积易导致土地沙化面积扩大，B错误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；当地土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地盐碱化严重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，应施酸性肥料改善土壤酸碱度，C错误。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5_BD.112_1#dbf6b68ce?pid=6abd64455&amp;color=0,0,0&amp;vtp=1&amp;bt=1&amp;bbb=1&amp;hb=1"/>
          <p:cNvSpPr/>
          <p:nvPr/>
        </p:nvSpPr>
        <p:spPr>
          <a:xfrm>
            <a:off x="722376" y="97200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[湖北荆州2025高二期末]</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人口</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耕地和粮食三者适配水平直接影响着区域粮食安全可持续状态</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影响中国粮食功能区人</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地</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粮适配水平的因素主要有产业结构</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种植结构</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农户资本状况</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粮</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食国际贸易水平和政府支农力度</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不同因素对不同粮食功能区的影响具有差异性</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下表为中国粮</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食功能区划分</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港</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澳</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台数据暂缺</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graphicFrame>
        <p:nvGraphicFramePr>
          <p:cNvPr id="84" name="QM_5_BD.112_2#dbf6b68ce?colgroup=7,33&amp;pid=6abd64455&amp;color=0,0,0&amp;vtp=1&amp;bbb=1&amp;hb=1"/>
          <p:cNvGraphicFramePr>
            <a:graphicFrameLocks noGrp="1"/>
          </p:cNvGraphicFramePr>
          <p:nvPr/>
        </p:nvGraphicFramePr>
        <p:xfrm>
          <a:off x="722376" y="2864046"/>
          <a:ext cx="10725912" cy="2068132"/>
        </p:xfrm>
        <a:graphic>
          <a:graphicData uri="http://schemas.openxmlformats.org/drawingml/2006/table">
            <a:tbl>
              <a:tblPr/>
              <a:tblGrid>
                <a:gridCol w="2020824"/>
                <a:gridCol w="8705088"/>
              </a:tblGrid>
              <a:tr h="403543">
                <a:tc>
                  <a:txBody>
                    <a:bodyPr/>
                    <a:lstStyle/>
                    <a:p>
                      <a:pPr algn="ctr" latinLnBrk="1" hangingPunct="0">
                        <a:lnSpc>
                          <a:spcPts val="3000"/>
                        </a:lnSpc>
                      </a:pP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粮食功能区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省级行政区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2783">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北京</a:t>
                      </a:r>
                      <a:r>
                        <a:rPr lang="en-US" altLang="zh-CN" sz="2000" b="0" i="0" spc="-10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天津</a:t>
                      </a:r>
                      <a:r>
                        <a:rPr lang="en-US" altLang="zh-CN" sz="2000" b="0" i="0" spc="-10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上海</a:t>
                      </a:r>
                      <a:r>
                        <a:rPr lang="en-US" altLang="zh-CN" sz="2000" b="0" i="0" spc="-10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浙江</a:t>
                      </a:r>
                      <a:r>
                        <a:rPr lang="en-US" altLang="zh-CN" sz="2000" b="0" i="0" spc="-10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福建</a:t>
                      </a:r>
                      <a:r>
                        <a:rPr lang="en-US" altLang="zh-CN" sz="2000" b="0" i="0" spc="-10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广东</a:t>
                      </a:r>
                      <a:r>
                        <a:rPr lang="en-US" altLang="zh-CN" sz="2000" b="0" i="0" spc="-10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海南</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2783">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山西</a:t>
                      </a:r>
                      <a:r>
                        <a:rPr lang="en-US" altLang="zh-CN" sz="2000" b="0" i="0" spc="-10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广西</a:t>
                      </a:r>
                      <a:r>
                        <a:rPr lang="en-US" altLang="zh-CN" sz="2000" b="0" i="0" spc="-10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重庆</a:t>
                      </a:r>
                      <a:r>
                        <a:rPr lang="en-US" altLang="zh-CN" sz="2000" b="0" i="0" spc="-10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贵州</a:t>
                      </a:r>
                      <a:r>
                        <a:rPr lang="en-US" altLang="zh-CN" sz="2000" b="0" i="0" spc="-10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云南</a:t>
                      </a:r>
                      <a:r>
                        <a:rPr lang="en-US" altLang="zh-CN" sz="2000" b="0" i="0" spc="-10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西藏</a:t>
                      </a:r>
                      <a:r>
                        <a:rPr lang="en-US" altLang="zh-CN" sz="2000" b="0" i="0" spc="-10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陕西</a:t>
                      </a:r>
                      <a:r>
                        <a:rPr lang="en-US" altLang="zh-CN" sz="2000" b="0" i="0" spc="-10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甘肃</a:t>
                      </a:r>
                      <a:r>
                        <a:rPr lang="en-US" altLang="zh-CN" sz="2000" b="0" i="0" spc="-10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宁夏</a:t>
                      </a:r>
                      <a:r>
                        <a:rPr lang="en-US" altLang="zh-CN" sz="2000" b="0" i="0" spc="-10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青海</a:t>
                      </a:r>
                      <a:r>
                        <a:rPr lang="en-US" altLang="zh-CN" sz="2000" b="0" i="0" spc="-10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新疆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819023">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黑龙江</a:t>
                      </a:r>
                      <a:r>
                        <a:rPr lang="en-US" altLang="zh-CN" sz="2000" b="0" i="0" spc="-10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吉林</a:t>
                      </a:r>
                      <a:r>
                        <a:rPr lang="en-US" altLang="zh-CN" sz="2000" b="0" i="0" spc="-10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辽宁</a:t>
                      </a:r>
                      <a:r>
                        <a:rPr lang="en-US" altLang="zh-CN" sz="2000" b="0" i="0" spc="-10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内蒙古</a:t>
                      </a:r>
                      <a:r>
                        <a:rPr lang="en-US" altLang="zh-CN" sz="2000" b="0" i="0" spc="-10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河北</a:t>
                      </a:r>
                      <a:r>
                        <a:rPr lang="en-US" altLang="zh-CN" sz="2000" b="0" i="0" spc="-10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河南</a:t>
                      </a:r>
                      <a:r>
                        <a:rPr lang="en-US" altLang="zh-CN" sz="2000" b="0" i="0" spc="-10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山东</a:t>
                      </a:r>
                      <a:r>
                        <a:rPr lang="en-US" altLang="zh-CN" sz="2000" b="0" i="0" spc="-10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江苏</a:t>
                      </a:r>
                      <a:r>
                        <a:rPr lang="en-US" altLang="zh-CN" sz="2000" b="0" i="0" spc="-10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安徽</a:t>
                      </a:r>
                      <a:r>
                        <a:rPr lang="en-US" altLang="zh-CN" sz="2000" b="0" i="0" spc="-10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江西</a:t>
                      </a:r>
                      <a:r>
                        <a:rPr lang="en-US" altLang="zh-CN" sz="2000" b="0" i="0" spc="-10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湖</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lvl="0" indent="0" algn="l" latinLnBrk="1" hangingPunct="0">
                        <a:lnSpc>
                          <a:spcPts val="30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北</a:t>
                      </a:r>
                      <a:r>
                        <a:rPr lang="en-US" altLang="zh-CN" sz="2000" b="0" i="0" spc="-10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湖南</a:t>
                      </a:r>
                      <a:r>
                        <a:rPr lang="en-US" altLang="zh-CN" sz="2000" b="0" i="0" spc="-10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四川</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Tree>
  </p:cSld>
  <p:clrMapOvr>
    <a:masterClrMapping/>
  </p:clrMapOvr>
  <p:transition>
    <p:fade/>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13_1#ef29bff24?pid=dbf6b68ce&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3.粮食功能区甲、乙、</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丙分别表示(</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114_1#ef29bff24.bracket?pid=dbf6b68ce&amp;color=0,0,0&amp;vpa=30&amp;vtp=1"/>
          <p:cNvSpPr/>
          <p:nvPr/>
        </p:nvSpPr>
        <p:spPr>
          <a:xfrm>
            <a:off x="4689539"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6_BD.113_2#ef29bff24.choices?pid=dbf6b68ce&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60451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A.粮食主产区、产销平衡区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、粮食主销区</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.产销平衡区、粮食主产区、粮食主销区</a:t>
            </a:r>
            <a:endParaRPr lang="en-US" altLang="zh-CN" sz="2000" dirty="0"/>
          </a:p>
          <a:p>
            <a:pPr latinLnBrk="1">
              <a:lnSpc>
                <a:spcPts val="3400"/>
              </a:lnSpc>
              <a:tabLst>
                <a:tab pos="560451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.粮食主销区、产销平衡区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、粮食主产区</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.粮食主产区、粮食主销区、产销平衡区</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15_1#ef29bff24?vop=1&amp;pid=dbf6b68ce&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本题考查我国粮食安全现状。甲包含北京、上海等经济发达地区，大多耕地少、</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人口密集，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粮食需求量大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，但自给能力不足，应为粮食主销区；乙包含西部等欠发达地区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，粮食供需基本平</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，属于产销平衡区；丙包含东北、中部等省区，粮食产量高，是粮食主产区，C正确，A、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16_1#573721ca4?pid=dbf6b68ce&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4.为进一步保障国家粮食安全，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下列说法合理的有(</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117_1#573721ca4.bracket?pid=dbf6b68ce&amp;color=0,0,0&amp;vpa=31&amp;vtp=1"/>
          <p:cNvSpPr/>
          <p:nvPr/>
        </p:nvSpPr>
        <p:spPr>
          <a:xfrm>
            <a:off x="6454839"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4" name="QC_6_BD.116_2#573721ca4?pid=dbf6b68ce&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60451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①强化主产区在促进粮食安全中的战略地位</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②加大对粮食主销区的财政支持力度</a:t>
            </a:r>
            <a:endParaRPr lang="en-US" altLang="zh-CN" sz="2000" dirty="0"/>
          </a:p>
          <a:p>
            <a:pPr latinLnBrk="1">
              <a:lnSpc>
                <a:spcPts val="3400"/>
              </a:lnSpc>
              <a:tabLst>
                <a:tab pos="560451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③加强产销平衡区粮食的安全保障体系建设</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④提高主销区粮食安全责任共担能力</a:t>
            </a:r>
            <a:endParaRPr lang="en-US" altLang="zh-CN" sz="2000" dirty="0"/>
          </a:p>
        </p:txBody>
      </p:sp>
      <p:sp>
        <p:nvSpPr>
          <p:cNvPr id="5" name="QC_6_BD.116_3#573721ca4.choices?pid=dbf6b68ce&amp;color=0,0,0&amp;vtp=1&amp;bbb=1"/>
          <p:cNvSpPr/>
          <p:nvPr/>
        </p:nvSpPr>
        <p:spPr>
          <a:xfrm>
            <a:off x="722376" y="232625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B.②③④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C.①②④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18_1#573721ca4?vop=1&amp;pid=dbf6b68ce&amp;color=0,0,0&amp;vtp=1&amp;bt=1&amp;bbb=1&amp;hb=1"/>
          <p:cNvSpPr/>
          <p:nvPr/>
        </p:nvSpPr>
        <p:spPr>
          <a:xfrm>
            <a:off x="722376" y="97200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本题考查未来粮食安全的耕地保障。主产区是粮食生产的核心区域，强化其战略地位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加大对主产区的支持</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，稳定粮食产量，保障粮食安全，①正确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。主销区应提升自身粮食消费保障</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能力</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，加大财政支持力度对保障全国粮食安全的作用不突出，且可能造成资源错配，②错误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销平衡区保障自身粮食平衡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，能减少对主产区的依赖，完善全国粮食安全布局，③正确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。主销区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承担相应粮食安全责任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，比如发展都市农业、参与跨区域粮食合作等，</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能共同保障国家粮食安全，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正确。故选D。</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18_2#573721ca4?vop=1&amp;pid=dbf6b68ce&amp;color=0,0,0&amp;mp=1&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【知识拓展】</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粮食功能区</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粮食功能区划分的主要依据通常包括粮食生产能力</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（如粮食产量、耕地面积等）、</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粮食消费需求、</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区域经济发展状况等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。具体来说：粮食生产总量反映了地区粮食生产的规模和保障能力</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。耕地面</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积和人均耕地面积是粮食生产的关键基础</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，决定了粮食作物种植的潜力</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。粮食消费量体现了对粮</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食的需求程度</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。经济发展水平影响着粮食的供需平衡和农业发展模式。</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5_BD.119_1#53ccef2f1?pid=6abd64455&amp;color=0,0,0&amp;vtp=1&amp;bt=1&amp;bbb=1&amp;hb=1"/>
          <p:cNvSpPr/>
          <p:nvPr/>
        </p:nvSpPr>
        <p:spPr>
          <a:xfrm>
            <a:off x="722376" y="972000"/>
            <a:ext cx="10753344" cy="26719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[广东河源2025高二月考]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2024</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国务院印发</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新一轮千亿斤粮食产能提升行动方案</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2024—</a:t>
            </a:r>
            <a:endPar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algn="l" latinLnBrk="1">
              <a:lnSpc>
                <a:spcPts val="36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2030</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斤</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=500</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克</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全面实施新一轮千亿斤粮食产能提升行动</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全方位夯实国家粮食安</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algn="l"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全根基</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为了解决农业发展过程中的问题</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我国多地积极探索农业生产托管模式</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农户等经营主</a:t>
            </a:r>
            <a:endPar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algn="l" latinLnBrk="1">
              <a:lnSpc>
                <a:spcPts val="3600"/>
              </a:lnSpc>
            </a:pP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体在不流转土地经营权的条件下</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将农业生产中的耕</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种</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防</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收等全部或部分作业环节委托给</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algn="l"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社会化服务组织完成的农业经营方式</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规模化是农业生产托管服务的主要形式</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耕地集中连片</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algn="l"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是农业生产托管的前提条件</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sp>
        <p:nvSpPr>
          <p:cNvPr id="3" name="QC_6_BD.120_1#3c213fa08?pid=53ccef2f1&amp;color=0,0,0&amp;vtp=1&amp;bbb=1"/>
          <p:cNvSpPr/>
          <p:nvPr/>
        </p:nvSpPr>
        <p:spPr>
          <a:xfrm>
            <a:off x="722376" y="369805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下列农业生产适宜大范围推广农业生产托管模式的是(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4" name="QC_6_AN.121_1#3c213fa08.bracket?pid=53ccef2f1&amp;color=0,0,0&amp;vpa=32&amp;vtp=1"/>
          <p:cNvSpPr/>
          <p:nvPr/>
        </p:nvSpPr>
        <p:spPr>
          <a:xfrm>
            <a:off x="6975539" y="369805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5" name="QC_6_BD.120_2#3c213fa08.choices?pid=53ccef2f1&amp;color=0,0,0&amp;vtp=1&amp;bbb=1"/>
          <p:cNvSpPr/>
          <p:nvPr/>
        </p:nvSpPr>
        <p:spPr>
          <a:xfrm>
            <a:off x="722376" y="4155255"/>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.云贵高原花卉种植</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B.华北地区小麦种植</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C.南方丘陵茶树种植</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.生态浮岛水稻种植</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22_1#3c213fa08?vop=1&amp;pid=53ccef2f1&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本题考查农业发展方向。由材料可知，耕地集中连片是农业生产托管的前提条件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，云贵高</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原和南方丘陵地区地形地势条件无法保证耕地集中连片，所以不适宜大范围推广农业生产托管模</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，A、C错误；生态浮岛水稻种植，耕地如同漂浮的小岛一块块分布于河湖之上</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，不适宜进行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大型机械化生产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，D错误；华北地区地形平坦开阔，耕地集中连片，适合大规模机械化生产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利于推广农业生产托管模式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M_6_BD.8_1#c7057f9da?htil=2&amp;pid=174947438&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6314076" y="1026864"/>
            <a:ext cx="5038344" cy="423367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6_BD.8_2#c7057f9da?htil=2&amp;pid=174947438&amp;color=0,0,0&amp;vtp=1&amp;bt=1&amp;bbb=1&amp;hb=1"/>
          <p:cNvSpPr/>
          <p:nvPr/>
        </p:nvSpPr>
        <p:spPr>
          <a:xfrm>
            <a:off x="722376" y="972000"/>
            <a:ext cx="5577840" cy="26719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[河南郑州2025高二期末]</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四川省总面积</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48.6</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万平</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方千米</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常住人口</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8364</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万人</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截至</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2024</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年末</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是我国粮食主产省之一</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近年来</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农民转变了仅</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靠耕作获取收益的生计方式</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转向兼业</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非农生</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产</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耕地闲置现象持续发生</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下图示意四川省土</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地利用概况</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spTree>
  </p:cSld>
  <p:clrMapOvr>
    <a:masterClrMapping/>
  </p:clrMapOvr>
  <p:transition>
    <p:fade/>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23_1#22e01ad7c?pid=53ccef2f1&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6.与传统农业生产方式相比，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农业生产托管能够(</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124_1#22e01ad7c.bracket?pid=53ccef2f1&amp;color=0,0,0&amp;vpa=33&amp;vtp=1"/>
          <p:cNvSpPr/>
          <p:nvPr/>
        </p:nvSpPr>
        <p:spPr>
          <a:xfrm>
            <a:off x="6213539" y="96926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4" name="QC_6_BD.123_2#22e01ad7c?pid=53ccef2f1&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684780" algn="l"/>
                <a:tab pos="5356860" algn="l"/>
                <a:tab pos="802894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①提高土地单产</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②减少土地撂荒</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③增加营销成本</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提高土壤透气性</a:t>
            </a:r>
            <a:endParaRPr lang="en-US" altLang="zh-CN" sz="2000" dirty="0"/>
          </a:p>
        </p:txBody>
      </p:sp>
      <p:sp>
        <p:nvSpPr>
          <p:cNvPr id="5" name="QC_6_BD.123_3#22e01ad7c.choices?pid=53ccef2f1&amp;color=0,0,0&amp;vtp=1&amp;bbb=1"/>
          <p:cNvSpPr/>
          <p:nvPr/>
        </p:nvSpPr>
        <p:spPr>
          <a:xfrm>
            <a:off x="722376" y="188810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B.②③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C.③④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25_1#22e01ad7c?vop=1&amp;pid=53ccef2f1&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本题考查保障粮食安全的措施。由材料可知，与传统农业生产方式相比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，农业生产托管能</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够实现规模化生产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、集约化经营，有利于农业技术推广，提高土地单产，减少土地撂荒，</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①②正</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；农业生产托管涉及农业生产中的耕、种、防、收等环节，不涉及营销</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，且没有提到对土壤的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相关措施</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，不一定提高土壤透气性，③④错误。故选A。</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26_1#71c2ceff8?pid=53ccef2f1&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农业生产托管对于保障我国粮食安全的作用有(</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127_1#71c2ceff8.bracket?pid=53ccef2f1&amp;color=0,0,0&amp;vpa=34&amp;vtp=1"/>
          <p:cNvSpPr/>
          <p:nvPr/>
        </p:nvSpPr>
        <p:spPr>
          <a:xfrm>
            <a:off x="6213539"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6_BD.126_2#71c2ceff8?pid=53ccef2f1&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584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①确保耕地红线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，藏粮于地</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增加务农人数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，藏粮于民</a:t>
            </a:r>
            <a:endParaRPr lang="en-US" altLang="zh-CN" sz="2000" dirty="0"/>
          </a:p>
          <a:p>
            <a:pPr latinLnBrk="1">
              <a:lnSpc>
                <a:spcPts val="3400"/>
              </a:lnSpc>
              <a:tabLst>
                <a:tab pos="54584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推广农业技术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，藏粮于技</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扩大粮食贸易</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，藏粮于市</a:t>
            </a:r>
            <a:endParaRPr lang="en-US" altLang="zh-CN" sz="2000" dirty="0"/>
          </a:p>
        </p:txBody>
      </p:sp>
      <p:sp>
        <p:nvSpPr>
          <p:cNvPr id="5" name="QC_6_BD.126_3#71c2ceff8.choices?pid=53ccef2f1&amp;color=0,0,0&amp;vtp=1&amp;bbb=1"/>
          <p:cNvSpPr/>
          <p:nvPr/>
        </p:nvSpPr>
        <p:spPr>
          <a:xfrm>
            <a:off x="722376" y="232625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B.①③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C.③④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28_1#71c2ceff8?vop=1&amp;pid=53ccef2f1&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本题考查保障粮食安全的措施</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。针对常年外出务工农民无法顾及农业生产而导致的土地撂</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荒现象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，农业生产托管可充分利用土地，提高产量，确保耕地红线，藏粮于地，①正确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；农业生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产托管采用机械化模式生产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，可减少务农人数，②错误；农业生产托管可以实现集约化经营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模化生产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，有利于农业技术的推广，③正确；农业生产托管涉及农业生产中的耕、种、防</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、收等</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环节</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，不涉及粮食贸易，④错误。综上，①③正确，故选B。</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5_BD.129_1#038511bdc?pid=6abd64455&amp;color=0,0,0&amp;vtp=1&amp;bt=1&amp;bbb=1&amp;hb=1"/>
          <p:cNvSpPr/>
          <p:nvPr/>
        </p:nvSpPr>
        <p:spPr>
          <a:xfrm>
            <a:off x="722376" y="972000"/>
            <a:ext cx="10753344" cy="1757553"/>
          </a:xfrm>
          <a:prstGeom prst="rect">
            <a:avLst/>
          </a:prstGeom>
          <a:noFill/>
        </p:spPr>
        <p:txBody>
          <a:bodyPr wrap="none" lIns="0" tIns="0" rIns="0" bIns="0" rtlCol="0" anchor="t"/>
          <a:lstStyle/>
          <a:p>
            <a:pPr algn="l" latinLnBrk="1">
              <a:lnSpc>
                <a:spcPts val="3600"/>
              </a:lnSpc>
            </a:pPr>
            <a:r>
              <a:rPr lang="en-US" altLang="zh-CN" sz="2000" b="0" i="0" spc="-50" dirty="0">
                <a:solidFill>
                  <a:srgbClr val="000000"/>
                </a:solidFill>
                <a:latin typeface="仿宋" panose="02010609060101010101" pitchFamily="34" charset="-122"/>
                <a:ea typeface="仿宋" panose="02010609060101010101" pitchFamily="34" charset="-122"/>
                <a:cs typeface="仿宋" panose="02010609060101010101" pitchFamily="34" charset="-120"/>
              </a:rPr>
              <a:t>[吉林通化2024高二期末]</a:t>
            </a:r>
            <a:r>
              <a:rPr lang="en-US" altLang="zh-CN" sz="2000" b="0" i="0" spc="-5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pc="-5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耕地抛荒治理是当前农业生产领域的重中之重</a:t>
            </a:r>
            <a:r>
              <a:rPr lang="en-US" altLang="zh-CN" sz="2000" b="0" i="0" spc="-5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spc="-5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东北平原</a:t>
            </a:r>
            <a:r>
              <a:rPr lang="en-US" altLang="zh-CN" sz="2000" b="0" i="0" spc="-5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spc="-50">
                <a:solidFill>
                  <a:srgbClr val="000000"/>
                </a:solidFill>
                <a:latin typeface="微软雅黑" panose="020B0503020204020204" pitchFamily="34" charset="-122"/>
                <a:ea typeface="楷体" panose="02010609060101010101" pitchFamily="34" charset="-122"/>
                <a:cs typeface="微软雅黑" panose="020B0503020204020204" pitchFamily="34" charset="-120"/>
              </a:rPr>
              <a:t>华北平原耕地</a:t>
            </a:r>
            <a:endParaRPr lang="en-US" altLang="zh-CN" sz="2000" b="0" i="0" spc="-5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楷体" panose="02010609060101010101" pitchFamily="34" charset="-122"/>
                <a:cs typeface="微软雅黑" panose="020B0503020204020204" pitchFamily="34" charset="-120"/>
              </a:rPr>
              <a:t>抛荒程度最低</a:t>
            </a:r>
            <a:r>
              <a:rPr lang="en-US" altLang="zh-CN" sz="2000" b="0" i="0" spc="-5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spc="-5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西南地区是全国耕地抛荒的重灾区</a:t>
            </a:r>
            <a:r>
              <a:rPr lang="en-US" altLang="zh-CN" sz="2000" b="0" i="0" spc="-5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spc="-5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而北京的耕地抛荒比例也超过了</a:t>
            </a:r>
            <a:r>
              <a:rPr lang="en-US" altLang="zh-CN" sz="2000" b="0" i="0" spc="-5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a:t>
            </a:r>
            <a:r>
              <a:rPr lang="en-US" altLang="zh-CN" sz="2000" b="0" i="0" spc="-5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spc="-5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下图示</a:t>
            </a:r>
            <a:endParaRPr lang="en-US" altLang="zh-CN" sz="2000" b="0" i="0" spc="-5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楷体" panose="02010609060101010101" pitchFamily="34" charset="-122"/>
                <a:cs typeface="微软雅黑" panose="020B0503020204020204" pitchFamily="34" charset="-120"/>
              </a:rPr>
              <a:t>意不同耕地流转价格</a:t>
            </a:r>
            <a:r>
              <a:rPr lang="en-US" altLang="zh-CN" sz="2000" b="0" i="0" spc="-5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spc="-5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单位面积耕地价格</a:t>
            </a:r>
            <a:r>
              <a:rPr lang="en-US" altLang="zh-CN" sz="2000" b="0" i="0" spc="-5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spc="-5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下的耕地抛荒程度与耕地流转规模</a:t>
            </a:r>
            <a:r>
              <a:rPr lang="en-US" altLang="zh-CN" sz="2000" b="0" i="0" spc="-5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spc="-50">
                <a:solidFill>
                  <a:srgbClr val="000000"/>
                </a:solidFill>
                <a:latin typeface="微软雅黑" panose="020B0503020204020204" pitchFamily="34" charset="-122"/>
                <a:ea typeface="楷体" panose="02010609060101010101" pitchFamily="34" charset="-122"/>
                <a:cs typeface="微软雅黑" panose="020B0503020204020204" pitchFamily="34" charset="-120"/>
              </a:rPr>
              <a:t>数值越大代表抛荒</a:t>
            </a:r>
            <a:endParaRPr lang="en-US" altLang="zh-CN" sz="2000" b="0" i="0" spc="-5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spc="-50">
                <a:solidFill>
                  <a:srgbClr val="000000"/>
                </a:solidFill>
                <a:latin typeface="微软雅黑" panose="020B0503020204020204" pitchFamily="34" charset="-122"/>
                <a:ea typeface="楷体" panose="02010609060101010101" pitchFamily="34" charset="-122"/>
                <a:cs typeface="微软雅黑" panose="020B0503020204020204" pitchFamily="34" charset="-120"/>
              </a:rPr>
              <a:t>程度越高或流转规模越大</a:t>
            </a:r>
            <a:r>
              <a:rPr lang="en-US" altLang="zh-CN" sz="2000" b="0" i="0" spc="-5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spc="-5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耕地流转价格直接反映了耕地的利用价值</a:t>
            </a:r>
            <a:r>
              <a:rPr lang="en-US" altLang="zh-CN" sz="2000" b="0" i="0" spc="-5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spc="-50" dirty="0"/>
          </a:p>
        </p:txBody>
      </p:sp>
      <p:pic>
        <p:nvPicPr>
          <p:cNvPr id="3" name="QM_5_BD.129_2#038511bdc?pid=6abd64455&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611880" y="2864046"/>
            <a:ext cx="4965192" cy="283464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30_1#5542f0067?pid=038511bdc&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8.由材料可知，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耕地抛荒的根本原因是(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131_1#5542f0067.bracket?pid=038511bdc&amp;color=0,0,0&amp;vpa=35&amp;vtp=1"/>
          <p:cNvSpPr/>
          <p:nvPr/>
        </p:nvSpPr>
        <p:spPr>
          <a:xfrm>
            <a:off x="5197539" y="96926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4" name="QC_6_BD.130_2#5542f0067.choices?pid=038511bdc&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697480" algn="l"/>
                <a:tab pos="5356860" algn="l"/>
                <a:tab pos="80289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.耕地质量差</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B.耕地数量多</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C.劳动力缺乏</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.城镇化水平高</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32_1#5542f0067?vop=1&amp;pid=038511bdc&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本题考查我国耕地资源开发利用现状。根据材料“东北平原、</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华北平原耕地抛荒程度最低，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西南地区是全国耕地抛荒的重灾区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”并结合所学知识可知，西南地区石漠化现象较为突出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，土壤</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较为贫瘠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，因此耕地质量较差，导致耕地抛荒，A正确；耕地多的东北</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、华北地区耕地抛荒程度</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，耕地数量多不是耕地抛荒的根本原因，B错误；由材料可知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，劳动力相对缺乏以及城镇化</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水平高的地区耕地抛荒程度都不是最高的</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，故这两点不是根本原因，C、D错误。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32_2#5542f0067?vop=1&amp;pid=038511bdc&amp;color=0,0,0&amp;mp=1&amp;vtp=1&amp;bt=1&amp;bbb=1&amp;hb=1"/>
          <p:cNvSpPr/>
          <p:nvPr/>
        </p:nvSpPr>
        <p:spPr>
          <a:xfrm>
            <a:off x="722376" y="972000"/>
            <a:ext cx="10753344" cy="1770634"/>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【易错警示】</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本题易错选C项，注意该题考查耕地抛荒的根本原因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。城镇化和工业化水平不断提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，农村大量青壮年外出务工，劳动力短缺会导致耕地抛荒比例提高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，但耕地抛荒的根本原因还</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是耕地质量差导致收益低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。总体来看，种植粮食作物的收益低于非粮作物的收益</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，农业收益低于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外出务工收益</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33_1#a4ab0847c?pid=038511bdc&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9.与西南地区相比，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北京地区耕地抛荒的原因最可能是(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134_1#a4ab0847c.bracket?pid=038511bdc&amp;color=0,0,0&amp;vpa=36&amp;vtp=1"/>
          <p:cNvSpPr/>
          <p:nvPr/>
        </p:nvSpPr>
        <p:spPr>
          <a:xfrm>
            <a:off x="6975539"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6_BD.133_2#a4ab0847c.choices?pid=038511bdc&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.城镇化程度较低</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B.耕地流转价格高</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C.农村劳动力缺乏</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.耕地利用价值低</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35_1#a4ab0847c?vop=1&amp;pid=038511bdc&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本题考查耕地抛荒的原因。结合材料信息可知，北京的耕地抛荒比例也超过了20</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%，与西</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南地区相比</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，北京地区经济发展水平较高，城镇化程度较高，大量农村劳动力涌向城市</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，导致农</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村劳动力短缺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，耕地抛荒，C正确，A错误；由图可知，耕地流转价格高，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耕地抛荒程度会降低，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错误；与西南地区相比，北京耕地利用价值较高，D错误。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tags/tag1.xml><?xml version="1.0" encoding="utf-8"?>
<p:tagLst xmlns:p="http://schemas.openxmlformats.org/presentationml/2006/main">
  <p:tag name="COMMONDATA" val="eyJoZGlkIjoiM2I0M2MzOGQ3NmU0NTg4Mzk5MjA4ZWEwYmExYTg0MzcifQ=="/>
</p:tagLst>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18516</Words>
  <Application>WPS 演示</Application>
  <PresentationFormat>宽屏</PresentationFormat>
  <Paragraphs>970</Paragraphs>
  <Slides>132</Slides>
  <Notes>130</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132</vt:i4>
      </vt:variant>
    </vt:vector>
  </HeadingPairs>
  <TitlesOfParts>
    <vt:vector size="152" baseType="lpstr">
      <vt:lpstr>Arial</vt:lpstr>
      <vt:lpstr>宋体</vt:lpstr>
      <vt:lpstr>Wingdings</vt:lpstr>
      <vt:lpstr>微软雅黑</vt:lpstr>
      <vt:lpstr>微软雅黑</vt:lpstr>
      <vt:lpstr>汉仪舒圆黑简体</vt:lpstr>
      <vt:lpstr>黑体</vt:lpstr>
      <vt:lpstr>汉仪舒圆黑简体</vt:lpstr>
      <vt:lpstr>汉仪舒圆黑简体</vt:lpstr>
      <vt:lpstr>黑体</vt:lpstr>
      <vt:lpstr>宋体</vt:lpstr>
      <vt:lpstr>仿宋</vt:lpstr>
      <vt:lpstr>仿宋</vt:lpstr>
      <vt:lpstr>楷体</vt:lpstr>
      <vt:lpstr>Times New Roman</vt:lpstr>
      <vt:lpstr>Times New Roman</vt:lpstr>
      <vt:lpstr>Calibri</vt:lpstr>
      <vt:lpstr>Arial Unicode MS</vt:lpstr>
      <vt:lpstr>等线</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未登录</cp:lastModifiedBy>
  <cp:revision>6</cp:revision>
  <dcterms:created xsi:type="dcterms:W3CDTF">2025-10-22T05:57:00Z</dcterms:created>
  <dcterms:modified xsi:type="dcterms:W3CDTF">2025-10-23T07:15:10Z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1B0C7FA4ADF544EDB6D02628FDD12A13_12</vt:lpwstr>
  </property>
  <property fmtid="{D5CDD505-2E9C-101B-9397-08002B2CF9AE}" pid="3" name="KSOProductBuildVer">
    <vt:lpwstr>2052-11.1.0.14309</vt:lpwstr>
  </property>
</Properties>
</file>