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9"/>
  </p:notesMasterIdLst>
  <p:sldIdLst>
    <p:sldId id="256" r:id="rId2"/>
    <p:sldId id="257" r:id="rId3"/>
    <p:sldId id="258" r:id="rId4"/>
    <p:sldId id="259"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8" r:id="rId22"/>
    <p:sldId id="279" r:id="rId23"/>
    <p:sldId id="280" r:id="rId24"/>
    <p:sldId id="281" r:id="rId25"/>
    <p:sldId id="283" r:id="rId26"/>
    <p:sldId id="284" r:id="rId27"/>
    <p:sldId id="285" r:id="rId28"/>
    <p:sldId id="286" r:id="rId29"/>
    <p:sldId id="287" r:id="rId30"/>
    <p:sldId id="288" r:id="rId31"/>
    <p:sldId id="365" r:id="rId32"/>
    <p:sldId id="289" r:id="rId33"/>
    <p:sldId id="290" r:id="rId34"/>
    <p:sldId id="291" r:id="rId35"/>
    <p:sldId id="292" r:id="rId36"/>
    <p:sldId id="366"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 id="329" r:id="rId74"/>
    <p:sldId id="330" r:id="rId75"/>
    <p:sldId id="331" r:id="rId76"/>
    <p:sldId id="332" r:id="rId77"/>
    <p:sldId id="333" r:id="rId78"/>
    <p:sldId id="334" r:id="rId79"/>
    <p:sldId id="335" r:id="rId80"/>
    <p:sldId id="337" r:id="rId81"/>
    <p:sldId id="338" r:id="rId82"/>
    <p:sldId id="339" r:id="rId83"/>
    <p:sldId id="340" r:id="rId84"/>
    <p:sldId id="341" r:id="rId85"/>
    <p:sldId id="342" r:id="rId86"/>
    <p:sldId id="343" r:id="rId87"/>
    <p:sldId id="344" r:id="rId88"/>
    <p:sldId id="345" r:id="rId89"/>
    <p:sldId id="346" r:id="rId90"/>
    <p:sldId id="347" r:id="rId91"/>
    <p:sldId id="348" r:id="rId92"/>
    <p:sldId id="349" r:id="rId93"/>
    <p:sldId id="350" r:id="rId94"/>
    <p:sldId id="351" r:id="rId95"/>
    <p:sldId id="352" r:id="rId96"/>
    <p:sldId id="353" r:id="rId97"/>
    <p:sldId id="354" r:id="rId98"/>
    <p:sldId id="355" r:id="rId99"/>
    <p:sldId id="356" r:id="rId100"/>
    <p:sldId id="357" r:id="rId101"/>
    <p:sldId id="358" r:id="rId102"/>
    <p:sldId id="359" r:id="rId103"/>
    <p:sldId id="360" r:id="rId104"/>
    <p:sldId id="361" r:id="rId105"/>
    <p:sldId id="362" r:id="rId106"/>
    <p:sldId id="363" r:id="rId107"/>
    <p:sldId id="364" r:id="rId108"/>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11"/>
    <p:restoredTop sz="94610"/>
  </p:normalViewPr>
  <p:slideViewPr>
    <p:cSldViewPr snapToGrid="0" snapToObjects="1">
      <p:cViewPr varScale="1">
        <p:scale>
          <a:sx n="63" d="100"/>
          <a:sy n="63" d="100"/>
        </p:scale>
        <p:origin x="592" y="84"/>
      </p:cViewPr>
      <p:guideLst/>
    </p:cSldViewPr>
  </p:slideViewPr>
  <p:notesTextViewPr>
    <p:cViewPr>
      <p:scale>
        <a:sx n="1" d="1"/>
        <a:sy n="1" d="1"/>
      </p:scale>
      <p:origin x="0" y="0"/>
    </p:cViewPr>
  </p:notesTextViewPr>
  <p:sorterViewPr>
    <p:cViewPr>
      <p:scale>
        <a:sx n="100" d="100"/>
        <a:sy n="100" d="100"/>
      </p:scale>
      <p:origin x="0" y="-45772"/>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notesMaster" Target="notesMasters/notesMaster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63933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101</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a:lstStyle/>
          <a:p>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a:ln/>
        </p:spPr>
        <p:txBody>
          <a:bodyPr/>
          <a:lstStyle/>
          <a:p>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易错点#df=5cfa3f71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易错点</a:t>
            </a:r>
            <a:endParaRPr lang="en-US" sz="5400" dirty="0"/>
          </a:p>
        </p:txBody>
      </p:sp>
      <p:sp>
        <p:nvSpPr>
          <p:cNvPr id="4" name="MasterShapeName"/>
          <p:cNvSpPr/>
          <p:nvPr/>
        </p:nvSpPr>
        <p:spPr>
          <a:xfrm>
            <a:off x="557784" y="2011680"/>
            <a:ext cx="6784848" cy="813816"/>
          </a:xfrm>
          <a:prstGeom prst="rect">
            <a:avLst/>
          </a:prstGeom>
          <a:noFill/>
          <a:ln/>
        </p:spPr>
        <p:txBody>
          <a:bodyPr wrap="square" lIns="0" tIns="0" rIns="0" bIns="0" rtlCol="0" anchor="t"/>
          <a:lstStyle/>
          <a:p>
            <a:pPr algn="l">
              <a:lnSpc>
                <a:spcPct val="100000"/>
              </a:lnSpc>
            </a:pPr>
            <a:r>
              <a:rPr lang="en-US" sz="4400" b="1" i="0" dirty="0">
                <a:solidFill>
                  <a:srgbClr val="000000"/>
                </a:solidFill>
                <a:latin typeface="微软雅黑" pitchFamily="34" charset="0"/>
                <a:ea typeface="微软雅黑" pitchFamily="34" charset="-122"/>
                <a:cs typeface="微软雅黑" pitchFamily="34" charset="-120"/>
              </a:rPr>
              <a:t>无法正确区分自然资源的自然属性和数量特征</a:t>
            </a:r>
            <a:endParaRPr lang="en-US" sz="440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内容1#df=43cf4b133">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知识点1 自然资源及其属性</a:t>
            </a:r>
            <a:endParaRPr lang="en-US" sz="280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内容1#df=8970075ee">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知识点2 自然资源的数量特征及其对人类活动的影响</a:t>
            </a:r>
            <a:endParaRPr lang="en-US" sz="280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内容1#df=8d7711d6e">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知识点1 自然资源的质量特征及其对人类活动的影响</a:t>
            </a:r>
            <a:endParaRPr lang="en-US" sz="280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内容1#df=e2afab5d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600" b="1" i="0" dirty="0">
                <a:solidFill>
                  <a:srgbClr val="000000"/>
                </a:solidFill>
                <a:latin typeface="汉仪舒圆黑简体" pitchFamily="34" charset="0"/>
                <a:ea typeface="汉仪舒圆黑简体" pitchFamily="34" charset="-122"/>
                <a:cs typeface="汉仪舒圆黑简体" pitchFamily="34" charset="-120"/>
              </a:rPr>
              <a:t>知识点2 自然资源的空间分布特征及其对人类活动的影响</a:t>
            </a:r>
            <a:endParaRPr lang="en-US" sz="2600"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内容1#df=5cfa3f71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 无法正确区分自然资源的自然属性和数量特征</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geography#pid=68f09eedfd26d1ad71e6879b#tid=68f760b07025800008f08b16#sourcefrom=">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内容2#df=f32bb21ae">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a:ln/>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第二节 自然资源及其利用</a:t>
            </a:r>
            <a:endParaRPr lang="en-US" sz="2800"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8348472" y="4315968"/>
            <a:ext cx="3099816" cy="914400"/>
          </a:xfrm>
          <a:prstGeom prst="rect">
            <a:avLst/>
          </a:prstGeom>
          <a:noFill/>
          <a:ln/>
        </p:spPr>
        <p:txBody>
          <a:bodyPr wrap="square" lIns="0" tIns="0" rIns="0" bIns="0" rtlCol="0" anchor="ctr"/>
          <a:lstStyle/>
          <a:p>
            <a:pPr algn="ctr">
              <a:lnSpc>
                <a:spcPct val="120000"/>
              </a:lnSpc>
            </a:pPr>
            <a:r>
              <a:rPr lang="en-US" sz="2000" b="1" i="0" dirty="0">
                <a:solidFill>
                  <a:srgbClr val="649226"/>
                </a:solidFill>
                <a:latin typeface="微软雅黑" pitchFamily="34" charset="0"/>
                <a:ea typeface="微软雅黑" pitchFamily="34" charset="-122"/>
                <a:cs typeface="微软雅黑" pitchFamily="34" charset="-120"/>
              </a:rPr>
              <a:t>地理  选择性必修3  资源、环境与国家安全  RJ</a:t>
            </a:r>
            <a:endParaRPr lang="en-US" sz="20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高中必刷题</a:t>
            </a:r>
            <a:endParaRPr lang="en-US" sz="5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高考强化</a:t>
            </a:r>
            <a:endParaRPr lang="en-US" sz="5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刷专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刷专题</a:t>
            </a:r>
            <a:endParaRPr lang="en-US" sz="5400" dirty="0"/>
          </a:p>
        </p:txBody>
      </p:sp>
      <p:sp>
        <p:nvSpPr>
          <p:cNvPr id="4" name="MasterShapeName"/>
          <p:cNvSpPr/>
          <p:nvPr/>
        </p:nvSpPr>
        <p:spPr>
          <a:xfrm>
            <a:off x="557784" y="2011680"/>
            <a:ext cx="6784848" cy="813816"/>
          </a:xfrm>
          <a:prstGeom prst="rect">
            <a:avLst/>
          </a:prstGeom>
          <a:noFill/>
          <a:ln/>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a:lstStyle/>
          <a:p>
            <a:endParaRPr lang="zh-CN" altLang="en-US"/>
          </a:p>
        </p:txBody>
      </p:sp>
      <p:sp>
        <p:nvSpPr>
          <p:cNvPr id="4" name="MasterShapeName"/>
          <p:cNvSpPr/>
          <p:nvPr/>
        </p:nvSpPr>
        <p:spPr>
          <a:xfrm>
            <a:off x="557784" y="2011680"/>
            <a:ext cx="6784848" cy="813816"/>
          </a:xfrm>
          <a:prstGeom prst="rect">
            <a:avLst/>
          </a:prstGeom>
          <a:noFill/>
          <a:ln/>
        </p:spPr>
        <p:txBody>
          <a:body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0.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0.xml"/></Relationships>
</file>

<file path=ppt/slides/_rels/slide10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0.xml"/><Relationship Id="rId1" Type="http://schemas.openxmlformats.org/officeDocument/2006/relationships/slideLayout" Target="../slideLayouts/slideLayout10.xml"/><Relationship Id="rId4" Type="http://schemas.openxmlformats.org/officeDocument/2006/relationships/image" Target="../media/image29.png"/></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0.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0.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10.xml"/></Relationships>
</file>

<file path=ppt/slides/_rels/slide10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4.xml"/><Relationship Id="rId1" Type="http://schemas.openxmlformats.org/officeDocument/2006/relationships/slideLayout" Target="../slideLayouts/slideLayout10.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1.xml"/><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9.xml"/></Relationships>
</file>

<file path=ppt/slides/_rels/slide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8.xml"/><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2.xml"/><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1.xml"/><Relationship Id="rId1" Type="http://schemas.openxmlformats.org/officeDocument/2006/relationships/slideLayout" Target="../slideLayouts/slideLayout18.xml"/><Relationship Id="rId4" Type="http://schemas.openxmlformats.org/officeDocument/2006/relationships/image" Target="../media/image18.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8.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8.xml"/></Relationships>
</file>

<file path=ppt/slides/_rels/slide6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9.xml"/><Relationship Id="rId1" Type="http://schemas.openxmlformats.org/officeDocument/2006/relationships/slideLayout" Target="../slideLayouts/slideLayout18.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8.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8.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8.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8.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8.xml"/></Relationships>
</file>

<file path=ppt/slides/_rels/slide6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5.xml"/><Relationship Id="rId1" Type="http://schemas.openxmlformats.org/officeDocument/2006/relationships/slideLayout" Target="../slideLayouts/slideLayout18.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8.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8.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8.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8.xml"/></Relationships>
</file>

<file path=ppt/slides/_rels/slide7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1.xml"/><Relationship Id="rId1" Type="http://schemas.openxmlformats.org/officeDocument/2006/relationships/slideLayout" Target="../slideLayouts/slideLayout18.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8.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8.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8.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8.xml"/></Relationships>
</file>

<file path=ppt/slides/_rels/slide7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6.xml"/><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8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8.xml"/><Relationship Id="rId1" Type="http://schemas.openxmlformats.org/officeDocument/2006/relationships/slideLayout" Target="../slideLayouts/slideLayout10.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0.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0.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0.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0.xml"/></Relationships>
</file>

<file path=ppt/slides/_rels/slide8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3.xml"/><Relationship Id="rId1" Type="http://schemas.openxmlformats.org/officeDocument/2006/relationships/slideLayout" Target="../slideLayouts/slideLayout10.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0.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0.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0.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0.xml"/></Relationships>
</file>

<file path=ppt/slides/_rels/slide9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9.xml"/><Relationship Id="rId1" Type="http://schemas.openxmlformats.org/officeDocument/2006/relationships/slideLayout" Target="../slideLayouts/slideLayout10.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0.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0.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0.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0.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0.xml"/></Relationships>
</file>

<file path=ppt/slides/_rels/slide9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5.xml"/><Relationship Id="rId1" Type="http://schemas.openxmlformats.org/officeDocument/2006/relationships/slideLayout" Target="../slideLayouts/slideLayout10.xml"/><Relationship Id="rId4" Type="http://schemas.openxmlformats.org/officeDocument/2006/relationships/image" Target="../media/image27.png"/></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0.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QC_7_BD.9_1#2a59599b1?pid=3e58c4fc6&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3.从农业社会进入工业社会后，</a:t>
            </a:r>
            <a:r>
              <a:rPr lang="en-US" altLang="zh-CN" sz="2000" b="0" i="0">
                <a:solidFill>
                  <a:srgbClr val="000000"/>
                </a:solidFill>
                <a:latin typeface="微软雅黑" pitchFamily="34" charset="0"/>
                <a:ea typeface="微软雅黑" pitchFamily="34" charset="-122"/>
                <a:cs typeface="微软雅黑" pitchFamily="34" charset="-120"/>
              </a:rPr>
              <a:t>人均资源消费量增速很快的原因有(</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0_1#2a59599b1.bracket?pid=3e58c4fc6&amp;color=0,0,0&amp;vpa=3&amp;vtp=1"/>
          <p:cNvSpPr/>
          <p:nvPr/>
        </p:nvSpPr>
        <p:spPr>
          <a:xfrm>
            <a:off x="8245539" y="96926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7_BD.9_2#2a59599b1?pid=3e58c4fc6&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71257" algn="l"/>
              </a:tabLst>
            </a:pPr>
            <a:r>
              <a:rPr lang="en-US" altLang="zh-CN" sz="2000" b="0" i="0">
                <a:solidFill>
                  <a:srgbClr val="000000"/>
                </a:solidFill>
                <a:latin typeface="微软雅黑" pitchFamily="34" charset="0"/>
                <a:ea typeface="微软雅黑" pitchFamily="34" charset="-122"/>
                <a:cs typeface="微软雅黑" pitchFamily="34" charset="-120"/>
              </a:rPr>
              <a:t>①社会生产力水平不断提高</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②自然资源的种类不断减少</a:t>
            </a:r>
            <a:endParaRPr lang="en-US" altLang="zh-CN" sz="2000" dirty="0"/>
          </a:p>
          <a:p>
            <a:pPr latinLnBrk="1">
              <a:lnSpc>
                <a:spcPts val="3400"/>
              </a:lnSpc>
              <a:tabLst>
                <a:tab pos="5471257" algn="l"/>
              </a:tabLst>
            </a:pPr>
            <a:r>
              <a:rPr lang="en-US" altLang="zh-CN" sz="2000" b="0" i="0">
                <a:solidFill>
                  <a:srgbClr val="000000"/>
                </a:solidFill>
                <a:latin typeface="微软雅黑" pitchFamily="34" charset="0"/>
                <a:ea typeface="微软雅黑" pitchFamily="34" charset="-122"/>
                <a:cs typeface="微软雅黑" pitchFamily="34" charset="-120"/>
              </a:rPr>
              <a:t>③人均消费量增多</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④自然资源利用能力降低</a:t>
            </a:r>
            <a:endParaRPr lang="en-US" altLang="zh-CN" sz="2000" dirty="0"/>
          </a:p>
        </p:txBody>
      </p:sp>
      <p:sp>
        <p:nvSpPr>
          <p:cNvPr id="5" name="QC_7_BD.9_3#2a59599b1.choices?pid=3e58c4fc6&amp;color=0,0,0&amp;vtp=1&amp;bbb=1"/>
          <p:cNvSpPr/>
          <p:nvPr/>
        </p:nvSpPr>
        <p:spPr>
          <a:xfrm>
            <a:off x="722376" y="232625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00.xml><?xml version="1.0" encoding="utf-8"?>
<p:sld xmlns:a="http://schemas.openxmlformats.org/drawingml/2006/main" xmlns:r="http://schemas.openxmlformats.org/officeDocument/2006/relationships" xmlns:p="http://schemas.openxmlformats.org/presentationml/2006/main">
  <p:cSld name="Slide 102&amp;si=102">
    <p:spTree>
      <p:nvGrpSpPr>
        <p:cNvPr id="1" name=""/>
        <p:cNvGrpSpPr/>
        <p:nvPr/>
      </p:nvGrpSpPr>
      <p:grpSpPr>
        <a:xfrm>
          <a:off x="0" y="0"/>
          <a:ext cx="0" cy="0"/>
          <a:chOff x="0" y="0"/>
          <a:chExt cx="0" cy="0"/>
        </a:xfrm>
      </p:grpSpPr>
      <p:sp>
        <p:nvSpPr>
          <p:cNvPr id="2" name="QC_6_BD.129_1#4554c1e27?pid=39c5bbb6f&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10.</a:t>
            </a:r>
            <a:r>
              <a:rPr lang="en-US" altLang="zh-CN" sz="2000" b="0" i="0">
                <a:solidFill>
                  <a:srgbClr val="000000"/>
                </a:solidFill>
                <a:latin typeface="微软雅黑" pitchFamily="34" charset="0"/>
                <a:ea typeface="微软雅黑" pitchFamily="34" charset="-122"/>
                <a:cs typeface="微软雅黑" pitchFamily="34" charset="-120"/>
              </a:rPr>
              <a:t>关于青藏高原湖盐资源开发措施合理的是(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30_1#4554c1e27.bracket?pid=39c5bbb6f&amp;color=0,0,0&amp;vpa=38&amp;vtp=1"/>
          <p:cNvSpPr/>
          <p:nvPr/>
        </p:nvSpPr>
        <p:spPr>
          <a:xfrm>
            <a:off x="5854764"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129_2#4554c1e27.choices?pid=39c5bbb6f&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A.加大出口量</a:t>
            </a:r>
            <a:r>
              <a:rPr lang="en-US" altLang="zh-CN" sz="2000" b="0" i="0">
                <a:solidFill>
                  <a:srgbClr val="000000"/>
                </a:solidFill>
                <a:latin typeface="微软雅黑" pitchFamily="34" charset="0"/>
                <a:ea typeface="微软雅黑" pitchFamily="34" charset="-122"/>
                <a:cs typeface="微软雅黑" pitchFamily="34" charset="-120"/>
              </a:rPr>
              <a:t>，把资源优势转化为经济效益</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.盐湖就地扩建工厂，降低化工业生产成本</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.实行保护性开采利用</a:t>
            </a:r>
            <a:r>
              <a:rPr lang="en-US" altLang="zh-CN" sz="2000" b="0" i="0">
                <a:solidFill>
                  <a:srgbClr val="000000"/>
                </a:solidFill>
                <a:latin typeface="微软雅黑" pitchFamily="34" charset="0"/>
                <a:ea typeface="微软雅黑" pitchFamily="34" charset="-122"/>
                <a:cs typeface="微软雅黑" pitchFamily="34" charset="-120"/>
              </a:rPr>
              <a:t>，保障我国资源安全</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.为保护野生动物栖息地，减少湖盐开采量</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01.xml><?xml version="1.0" encoding="utf-8"?>
<p:sld xmlns:a="http://schemas.openxmlformats.org/drawingml/2006/main" xmlns:r="http://schemas.openxmlformats.org/officeDocument/2006/relationships" xmlns:p="http://schemas.openxmlformats.org/presentationml/2006/main">
  <p:cSld name="Slide 103&amp;si=103">
    <p:spTree>
      <p:nvGrpSpPr>
        <p:cNvPr id="1" name=""/>
        <p:cNvGrpSpPr/>
        <p:nvPr/>
      </p:nvGrpSpPr>
      <p:grpSpPr>
        <a:xfrm>
          <a:off x="0" y="0"/>
          <a:ext cx="0" cy="0"/>
          <a:chOff x="0" y="0"/>
          <a:chExt cx="0" cy="0"/>
        </a:xfrm>
      </p:grpSpPr>
      <p:sp>
        <p:nvSpPr>
          <p:cNvPr id="2" name="QC_6_AS.131_1#4554c1e27?vop=1&amp;pid=39c5bbb6f&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本题考查自然资源的开发和利用。由所学可知，青藏高原生态脆弱</a:t>
            </a:r>
            <a:r>
              <a:rPr lang="en-US" altLang="zh-CN" sz="2000" b="0" i="0">
                <a:solidFill>
                  <a:srgbClr val="000000"/>
                </a:solidFill>
                <a:latin typeface="微软雅黑" pitchFamily="34" charset="0"/>
                <a:ea typeface="微软雅黑" pitchFamily="34" charset="-122"/>
                <a:cs typeface="微软雅黑" pitchFamily="34" charset="-120"/>
              </a:rPr>
              <a:t>，开发时要注重生态保</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护</a:t>
            </a:r>
            <a:r>
              <a:rPr lang="en-US" altLang="zh-CN" sz="2000" b="0" i="0" dirty="0">
                <a:solidFill>
                  <a:srgbClr val="000000"/>
                </a:solidFill>
                <a:latin typeface="微软雅黑" pitchFamily="34" charset="0"/>
                <a:ea typeface="微软雅黑" pitchFamily="34" charset="-122"/>
                <a:cs typeface="微软雅黑" pitchFamily="34" charset="-120"/>
              </a:rPr>
              <a:t>，才可实现可持续发展。加大出口量，把资源优势转化为经济效益，盐湖就地扩建工厂</a:t>
            </a:r>
            <a:r>
              <a:rPr lang="en-US" altLang="zh-CN" sz="2000" b="0" i="0">
                <a:solidFill>
                  <a:srgbClr val="000000"/>
                </a:solidFill>
                <a:latin typeface="微软雅黑" pitchFamily="34" charset="0"/>
                <a:ea typeface="微软雅黑" pitchFamily="34" charset="-122"/>
                <a:cs typeface="微软雅黑" pitchFamily="34" charset="-120"/>
              </a:rPr>
              <a:t>，降低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化工业生产成本</a:t>
            </a:r>
            <a:r>
              <a:rPr lang="en-US" altLang="zh-CN" sz="2000" b="0" i="0" dirty="0">
                <a:solidFill>
                  <a:srgbClr val="000000"/>
                </a:solidFill>
                <a:latin typeface="微软雅黑" pitchFamily="34" charset="0"/>
                <a:ea typeface="微软雅黑" pitchFamily="34" charset="-122"/>
                <a:cs typeface="微软雅黑" pitchFamily="34" charset="-120"/>
              </a:rPr>
              <a:t>，都是片面追求经济效益而忽略生态效益，不符合可持续发展理念，A、B</a:t>
            </a:r>
            <a:r>
              <a:rPr lang="en-US" altLang="zh-CN" sz="2000" b="0" i="0">
                <a:solidFill>
                  <a:srgbClr val="000000"/>
                </a:solidFill>
                <a:latin typeface="微软雅黑" pitchFamily="34" charset="0"/>
                <a:ea typeface="微软雅黑" pitchFamily="34" charset="-122"/>
                <a:cs typeface="微软雅黑" pitchFamily="34" charset="-120"/>
              </a:rPr>
              <a:t>错误；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为保护野生动物栖息地</a:t>
            </a:r>
            <a:r>
              <a:rPr lang="en-US" altLang="zh-CN" sz="2000" b="0" i="0" dirty="0">
                <a:solidFill>
                  <a:srgbClr val="000000"/>
                </a:solidFill>
                <a:latin typeface="微软雅黑" pitchFamily="34" charset="0"/>
                <a:ea typeface="微软雅黑" pitchFamily="34" charset="-122"/>
                <a:cs typeface="微软雅黑" pitchFamily="34" charset="-120"/>
              </a:rPr>
              <a:t>，减少湖盐开采量，是片面追求生态效益而忽略经济效益</a:t>
            </a:r>
            <a:r>
              <a:rPr lang="en-US" altLang="zh-CN" sz="2000" b="0" i="0">
                <a:solidFill>
                  <a:srgbClr val="000000"/>
                </a:solidFill>
                <a:latin typeface="微软雅黑" pitchFamily="34" charset="0"/>
                <a:ea typeface="微软雅黑" pitchFamily="34" charset="-122"/>
                <a:cs typeface="微软雅黑" pitchFamily="34" charset="-120"/>
              </a:rPr>
              <a:t>，不符合可持续</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发展理念</a:t>
            </a:r>
            <a:r>
              <a:rPr lang="en-US" altLang="zh-CN" sz="2000" b="0" i="0" dirty="0">
                <a:solidFill>
                  <a:srgbClr val="000000"/>
                </a:solidFill>
                <a:latin typeface="微软雅黑" pitchFamily="34" charset="0"/>
                <a:ea typeface="微软雅黑" pitchFamily="34" charset="-122"/>
                <a:cs typeface="微软雅黑" pitchFamily="34" charset="-120"/>
              </a:rPr>
              <a:t>，D错误；由图可知，我国原盐需求结构中化工占比较高，</a:t>
            </a:r>
            <a:r>
              <a:rPr lang="en-US" altLang="zh-CN" sz="2000" b="0" i="0">
                <a:solidFill>
                  <a:srgbClr val="000000"/>
                </a:solidFill>
                <a:latin typeface="微软雅黑" pitchFamily="34" charset="0"/>
                <a:ea typeface="微软雅黑" pitchFamily="34" charset="-122"/>
                <a:cs typeface="微软雅黑" pitchFamily="34" charset="-120"/>
              </a:rPr>
              <a:t>加大对盐湖的保护性开发，</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可以兼顾生态效益和经济效益</a:t>
            </a:r>
            <a:r>
              <a:rPr lang="en-US" altLang="zh-CN" sz="2000" b="0" i="0" dirty="0">
                <a:solidFill>
                  <a:srgbClr val="000000"/>
                </a:solidFill>
                <a:latin typeface="微软雅黑" pitchFamily="34" charset="0"/>
                <a:ea typeface="微软雅黑" pitchFamily="34" charset="-122"/>
                <a:cs typeface="微软雅黑" pitchFamily="34" charset="-120"/>
              </a:rPr>
              <a:t>，不仅能增加湖盐供给，还能够保障资源安全，C正确。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02.xml><?xml version="1.0" encoding="utf-8"?>
<p:sld xmlns:a="http://schemas.openxmlformats.org/drawingml/2006/main" xmlns:r="http://schemas.openxmlformats.org/officeDocument/2006/relationships" xmlns:p="http://schemas.openxmlformats.org/presentationml/2006/main">
  <p:cSld name="Slide 104&amp;si=104">
    <p:spTree>
      <p:nvGrpSpPr>
        <p:cNvPr id="1" name=""/>
        <p:cNvGrpSpPr/>
        <p:nvPr/>
      </p:nvGrpSpPr>
      <p:grpSpPr>
        <a:xfrm>
          <a:off x="0" y="0"/>
          <a:ext cx="0" cy="0"/>
          <a:chOff x="0" y="0"/>
          <a:chExt cx="0" cy="0"/>
        </a:xfrm>
      </p:grpSpPr>
      <p:sp>
        <p:nvSpPr>
          <p:cNvPr id="2" name="QO_5_BD.132_1#d01e4c7ce?pid=437357a6a&amp;color=0,0,0&amp;vtp=1&amp;bt=1&amp;bbb=1&amp;hb=1"/>
          <p:cNvSpPr/>
          <p:nvPr/>
        </p:nvSpPr>
        <p:spPr>
          <a:xfrm>
            <a:off x="722376" y="972000"/>
            <a:ext cx="10753344" cy="2227453"/>
          </a:xfrm>
          <a:prstGeom prst="rect">
            <a:avLst/>
          </a:prstGeom>
          <a:noFill/>
          <a:ln/>
        </p:spPr>
        <p:txBody>
          <a:bodyPr wrap="none" lIns="0" tIns="0" rIns="0" bIns="0" rtlCol="0" anchor="t"/>
          <a:lstStyle/>
          <a:p>
            <a:pPr algn="ctr"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11.</a:t>
            </a:r>
            <a:r>
              <a:rPr lang="en-US" altLang="zh-CN" sz="2000" b="0" i="0" dirty="0">
                <a:solidFill>
                  <a:srgbClr val="000000"/>
                </a:solidFill>
                <a:latin typeface="仿宋" pitchFamily="34" charset="0"/>
                <a:ea typeface="仿宋" pitchFamily="34" charset="-122"/>
                <a:cs typeface="仿宋" pitchFamily="34" charset="-120"/>
              </a:rPr>
              <a:t>[河南信阳2025模拟测试]</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阅读图文材料，完成下列要求。（14分）</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中国承建的智利最大单体光伏项目</a:t>
            </a:r>
            <a:r>
              <a:rPr lang="en-US" altLang="zh-CN" sz="2000" b="0" i="0" dirty="0">
                <a:solidFill>
                  <a:srgbClr val="000000"/>
                </a:solidFill>
                <a:latin typeface="微软雅黑" pitchFamily="34" charset="0"/>
                <a:ea typeface="微软雅黑" pitchFamily="34" charset="-122"/>
                <a:cs typeface="微软雅黑" pitchFamily="34" charset="-120"/>
              </a:rPr>
              <a:t>CEME1</a:t>
            </a:r>
            <a:r>
              <a:rPr lang="en-US" altLang="zh-CN" sz="2000" b="0" i="0" dirty="0">
                <a:solidFill>
                  <a:srgbClr val="000000"/>
                </a:solidFill>
                <a:latin typeface="微软雅黑" pitchFamily="34" charset="0"/>
                <a:ea typeface="楷体" pitchFamily="34" charset="-122"/>
                <a:cs typeface="微软雅黑" pitchFamily="34" charset="-120"/>
              </a:rPr>
              <a:t>电站</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位置见图</a:t>
            </a: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dirty="0">
                <a:solidFill>
                  <a:srgbClr val="000000"/>
                </a:solidFill>
                <a:latin typeface="微软雅黑" pitchFamily="34" charset="0"/>
                <a:ea typeface="楷体" pitchFamily="34" charset="-122"/>
                <a:cs typeface="微软雅黑" pitchFamily="34" charset="-120"/>
              </a:rPr>
              <a:t>位于智利北部玛丽亚</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埃伦娜市</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阿塔卡马沙漠腹地</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该电站是共建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一带一路</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倡议下的智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利</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中</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国</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新能源合作项目</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它</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的太阳能电池板布设在形似屋檐的固定式</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人字坡</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支架上</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该电站能够为约</a:t>
            </a:r>
            <a:r>
              <a:rPr lang="en-US" altLang="zh-CN" sz="2000" b="0" i="0">
                <a:solidFill>
                  <a:srgbClr val="000000"/>
                </a:solidFill>
                <a:latin typeface="微软雅黑" pitchFamily="34" charset="0"/>
                <a:ea typeface="微软雅黑" pitchFamily="34" charset="-122"/>
                <a:cs typeface="微软雅黑" pitchFamily="34" charset="-120"/>
              </a:rPr>
              <a:t>50</a:t>
            </a:r>
            <a:r>
              <a:rPr lang="en-US" altLang="zh-CN" sz="2000" b="0" i="0">
                <a:solidFill>
                  <a:srgbClr val="000000"/>
                </a:solidFill>
                <a:latin typeface="微软雅黑" pitchFamily="34" charset="0"/>
                <a:ea typeface="楷体" pitchFamily="34" charset="-122"/>
                <a:cs typeface="微软雅黑" pitchFamily="34" charset="-120"/>
              </a:rPr>
              <a:t>万户智利家庭提</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供清洁能源</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每年可减少二氧化碳排放约</a:t>
            </a:r>
            <a:r>
              <a:rPr lang="en-US" altLang="zh-CN" sz="2000" b="0" i="0" dirty="0">
                <a:solidFill>
                  <a:srgbClr val="000000"/>
                </a:solidFill>
                <a:latin typeface="微软雅黑" pitchFamily="34" charset="0"/>
                <a:ea typeface="微软雅黑" pitchFamily="34" charset="-122"/>
                <a:cs typeface="微软雅黑" pitchFamily="34" charset="-120"/>
              </a:rPr>
              <a:t>28</a:t>
            </a:r>
            <a:r>
              <a:rPr lang="en-US" altLang="zh-CN" sz="2000" b="0" i="0" dirty="0">
                <a:solidFill>
                  <a:srgbClr val="000000"/>
                </a:solidFill>
                <a:latin typeface="微软雅黑" pitchFamily="34" charset="0"/>
                <a:ea typeface="楷体" pitchFamily="34" charset="-122"/>
                <a:cs typeface="微软雅黑" pitchFamily="34" charset="-120"/>
              </a:rPr>
              <a:t>万吨</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图</a:t>
            </a:r>
            <a:r>
              <a:rPr lang="en-US" altLang="zh-CN" sz="2000" b="0" i="0" dirty="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楷体" pitchFamily="34" charset="-122"/>
                <a:cs typeface="微软雅黑" pitchFamily="34" charset="-120"/>
              </a:rPr>
              <a:t>为</a:t>
            </a:r>
            <a:r>
              <a:rPr lang="en-US" altLang="zh-CN" sz="2000" b="0" i="0" dirty="0">
                <a:solidFill>
                  <a:srgbClr val="000000"/>
                </a:solidFill>
                <a:latin typeface="微软雅黑" pitchFamily="34" charset="0"/>
                <a:ea typeface="微软雅黑" pitchFamily="34" charset="-122"/>
                <a:cs typeface="微软雅黑" pitchFamily="34" charset="-120"/>
              </a:rPr>
              <a:t>CEME1</a:t>
            </a:r>
            <a:r>
              <a:rPr lang="en-US" altLang="zh-CN" sz="2000" b="0" i="0" dirty="0">
                <a:solidFill>
                  <a:srgbClr val="000000"/>
                </a:solidFill>
                <a:latin typeface="微软雅黑" pitchFamily="34" charset="0"/>
                <a:ea typeface="楷体" pitchFamily="34" charset="-122"/>
                <a:cs typeface="微软雅黑" pitchFamily="34" charset="-120"/>
              </a:rPr>
              <a:t>光伏电站</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人字坡</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支架示意图</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pic>
        <p:nvPicPr>
          <p:cNvPr id="3" name="QO_5_BD.132_3#d01e4c7ce?iti=3&amp;htil=1&amp;pid=437357a6a&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523744" y="3335978"/>
            <a:ext cx="1764792" cy="1965960"/>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O_5_BD.132_4#d01e4c7ce?iti=4&amp;htil=1&amp;pid=437357a6a&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479792" y="3738314"/>
            <a:ext cx="2606040" cy="157276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5_BD.132_5#d01e4c7ce?iti=3&amp;htil=1&amp;pid=437357a6a&amp;color=0,0,0&amp;vtp=1"/>
          <p:cNvSpPr/>
          <p:nvPr/>
        </p:nvSpPr>
        <p:spPr>
          <a:xfrm>
            <a:off x="3307715" y="5428938"/>
            <a:ext cx="196850" cy="812800"/>
          </a:xfrm>
          <a:prstGeom prst="rect">
            <a:avLst/>
          </a:prstGeom>
          <a:noFill/>
          <a:ln/>
        </p:spPr>
        <p:txBody>
          <a:bodyPr wrap="square" lIns="0" tIns="0" rIns="0" bIns="0" rtlCol="0" anchor="t"/>
          <a:lstStyle/>
          <a:p>
            <a:pPr algn="ctr" latinLnBrk="1">
              <a:lnSpc>
                <a:spcPct val="150000"/>
              </a:lnSpc>
            </a:pPr>
            <a:r>
              <a:rPr lang="en-US" altLang="zh-CN" sz="2000" b="0" i="0" dirty="0">
                <a:solidFill>
                  <a:srgbClr val="000000"/>
                </a:solidFill>
                <a:latin typeface="微软雅黑" pitchFamily="34" charset="0"/>
                <a:ea typeface="微软雅黑" pitchFamily="34" charset="-122"/>
                <a:cs typeface="微软雅黑" pitchFamily="34" charset="-120"/>
              </a:rPr>
              <a:t>a</a:t>
            </a:r>
            <a:endParaRPr lang="en-US" altLang="zh-CN" sz="2000" dirty="0"/>
          </a:p>
        </p:txBody>
      </p:sp>
      <p:sp>
        <p:nvSpPr>
          <p:cNvPr id="6" name="QO_5_BD.132_6#d01e4c7ce?iti=4&amp;htil=1&amp;pid=437357a6a&amp;color=0,0,0&amp;vtp=1"/>
          <p:cNvSpPr/>
          <p:nvPr/>
        </p:nvSpPr>
        <p:spPr>
          <a:xfrm>
            <a:off x="8673274" y="5438082"/>
            <a:ext cx="219075" cy="812800"/>
          </a:xfrm>
          <a:prstGeom prst="rect">
            <a:avLst/>
          </a:prstGeom>
          <a:noFill/>
          <a:ln/>
        </p:spPr>
        <p:txBody>
          <a:bodyPr wrap="square" lIns="0" tIns="0" rIns="0" bIns="0" rtlCol="0" anchor="t"/>
          <a:lstStyle/>
          <a:p>
            <a:pPr algn="ctr" latinLnBrk="1">
              <a:lnSpc>
                <a:spcPct val="150000"/>
              </a:lnSpc>
            </a:pPr>
            <a:r>
              <a:rPr lang="en-US" altLang="zh-CN" sz="2000" b="0" i="0" dirty="0">
                <a:solidFill>
                  <a:srgbClr val="000000"/>
                </a:solidFill>
                <a:latin typeface="微软雅黑" pitchFamily="34" charset="0"/>
                <a:ea typeface="微软雅黑" pitchFamily="34" charset="-122"/>
                <a:cs typeface="微软雅黑" pitchFamily="34" charset="-120"/>
              </a:rPr>
              <a:t>b</a:t>
            </a:r>
            <a:endParaRPr lang="en-US" altLang="zh-CN" sz="2000" dirty="0"/>
          </a:p>
        </p:txBody>
      </p:sp>
    </p:spTree>
  </p:cSld>
  <p:clrMapOvr>
    <a:masterClrMapping/>
  </p:clrMapOvr>
  <p:transition>
    <p:fade/>
  </p:transition>
</p:sld>
</file>

<file path=ppt/slides/slide103.xml><?xml version="1.0" encoding="utf-8"?>
<p:sld xmlns:a="http://schemas.openxmlformats.org/drawingml/2006/main" xmlns:r="http://schemas.openxmlformats.org/officeDocument/2006/relationships" xmlns:p="http://schemas.openxmlformats.org/presentationml/2006/main">
  <p:cSld name="Slide 105&amp;si=105">
    <p:spTree>
      <p:nvGrpSpPr>
        <p:cNvPr id="1" name=""/>
        <p:cNvGrpSpPr/>
        <p:nvPr/>
      </p:nvGrpSpPr>
      <p:grpSpPr>
        <a:xfrm>
          <a:off x="0" y="0"/>
          <a:ext cx="0" cy="0"/>
          <a:chOff x="0" y="0"/>
          <a:chExt cx="0" cy="0"/>
        </a:xfrm>
      </p:grpSpPr>
      <p:sp>
        <p:nvSpPr>
          <p:cNvPr id="2" name="QO_6_BD.133_1#d1dcfc9bc?pid=d01e4c7ce&amp;color=0,0,0&amp;vtp=1&amp;bt=1&amp;bbb=1"/>
          <p:cNvSpPr/>
          <p:nvPr/>
        </p:nvSpPr>
        <p:spPr>
          <a:xfrm>
            <a:off x="722376" y="972000"/>
            <a:ext cx="10753344" cy="408559"/>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（1）分析智利玛丽亚-埃伦娜市发展光伏发电的不利自然条件。（4分）</a:t>
            </a:r>
            <a:endParaRPr lang="en-US" altLang="zh-CN" sz="2000" dirty="0"/>
          </a:p>
        </p:txBody>
      </p:sp>
      <p:sp>
        <p:nvSpPr>
          <p:cNvPr id="3" name="QO_6_AN.134_1#d1dcfc9bc?vop=1&amp;pid=d01e4c7ce&amp;color=0,0,0&amp;vtp=1&amp;bbb=1&amp;hb=1"/>
          <p:cNvSpPr/>
          <p:nvPr/>
        </p:nvSpPr>
        <p:spPr>
          <a:xfrm>
            <a:off x="722376" y="1435169"/>
            <a:ext cx="10753344" cy="13134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沙尘可能会磨损光伏板表面，并使光伏板积灰严重，降低其透光率和发电效率</a:t>
            </a:r>
            <a:r>
              <a:rPr lang="en-US" altLang="zh-CN" sz="2000" b="1" i="0">
                <a:solidFill>
                  <a:srgbClr val="00B050"/>
                </a:solidFill>
                <a:latin typeface="微软雅黑" pitchFamily="34" charset="0"/>
                <a:ea typeface="微软雅黑" pitchFamily="34" charset="-122"/>
                <a:cs typeface="微软雅黑" pitchFamily="34" charset="-120"/>
              </a:rPr>
              <a:t>，增加设备</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的清理维护成本</a:t>
            </a:r>
            <a:r>
              <a:rPr lang="en-US" altLang="zh-CN" sz="2000" b="1" i="0" dirty="0">
                <a:solidFill>
                  <a:srgbClr val="00B050"/>
                </a:solidFill>
                <a:latin typeface="微软雅黑" pitchFamily="34" charset="0"/>
                <a:ea typeface="微软雅黑" pitchFamily="34" charset="-122"/>
                <a:cs typeface="微软雅黑" pitchFamily="34" charset="-120"/>
              </a:rPr>
              <a:t>；昼夜温差大，加速设备老化；智利位于环太平洋地震带，</a:t>
            </a:r>
            <a:r>
              <a:rPr lang="en-US" altLang="zh-CN" sz="2000" b="1" i="0">
                <a:solidFill>
                  <a:srgbClr val="00B050"/>
                </a:solidFill>
                <a:latin typeface="微软雅黑" pitchFamily="34" charset="0"/>
                <a:ea typeface="微软雅黑" pitchFamily="34" charset="-122"/>
                <a:cs typeface="微软雅黑" pitchFamily="34" charset="-120"/>
              </a:rPr>
              <a:t>地震活动较为频繁。</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a:t>
            </a:r>
            <a:r>
              <a:rPr lang="en-US" altLang="zh-CN" sz="2000" b="1" i="0" dirty="0">
                <a:solidFill>
                  <a:srgbClr val="00B050"/>
                </a:solidFill>
                <a:latin typeface="微软雅黑" pitchFamily="34" charset="0"/>
                <a:ea typeface="微软雅黑" pitchFamily="34" charset="-122"/>
                <a:cs typeface="微软雅黑" pitchFamily="34" charset="-120"/>
              </a:rPr>
              <a:t>任答两点得4分）</a:t>
            </a:r>
            <a:endParaRPr lang="en-US" altLang="zh-CN" sz="2000" dirty="0"/>
          </a:p>
        </p:txBody>
      </p:sp>
      <p:sp>
        <p:nvSpPr>
          <p:cNvPr id="4" name="QO_6_AS.135_1#d1dcfc9bc?vop=1&amp;pid=d01e4c7ce&amp;color=0,0,0&amp;vtp=1&amp;bbb=1&amp;hb=1"/>
          <p:cNvSpPr/>
          <p:nvPr/>
        </p:nvSpPr>
        <p:spPr>
          <a:xfrm>
            <a:off x="722376" y="2842964"/>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本题考查建设光伏电站的区位条件。智利北部玛丽亚-埃伦娜市阿塔卡马沙漠腹地</a:t>
            </a:r>
            <a:r>
              <a:rPr lang="en-US" altLang="zh-CN" sz="2000" b="0" i="0">
                <a:solidFill>
                  <a:srgbClr val="000000"/>
                </a:solidFill>
                <a:latin typeface="微软雅黑" pitchFamily="34" charset="0"/>
                <a:ea typeface="微软雅黑" pitchFamily="34" charset="-122"/>
                <a:cs typeface="微软雅黑" pitchFamily="34" charset="-120"/>
              </a:rPr>
              <a:t>，经常出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现沙尘暴</a:t>
            </a:r>
            <a:r>
              <a:rPr lang="en-US" altLang="zh-CN" sz="2000" b="0" i="0" dirty="0">
                <a:solidFill>
                  <a:srgbClr val="000000"/>
                </a:solidFill>
                <a:latin typeface="微软雅黑" pitchFamily="34" charset="0"/>
                <a:ea typeface="微软雅黑" pitchFamily="34" charset="-122"/>
                <a:cs typeface="微软雅黑" pitchFamily="34" charset="-120"/>
              </a:rPr>
              <a:t>，沙尘不仅会覆盖光伏板，使光伏板积灰严重，降低其透光率和发电效率</a:t>
            </a:r>
            <a:r>
              <a:rPr lang="en-US" altLang="zh-CN" sz="2000" b="0" i="0">
                <a:solidFill>
                  <a:srgbClr val="000000"/>
                </a:solidFill>
                <a:latin typeface="微软雅黑" pitchFamily="34" charset="0"/>
                <a:ea typeface="微软雅黑" pitchFamily="34" charset="-122"/>
                <a:cs typeface="微软雅黑" pitchFamily="34" charset="-120"/>
              </a:rPr>
              <a:t>，还会对光伏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组件造成物理损伤</a:t>
            </a:r>
            <a:r>
              <a:rPr lang="en-US" altLang="zh-CN" sz="2000" b="0" i="0" dirty="0">
                <a:solidFill>
                  <a:srgbClr val="000000"/>
                </a:solidFill>
                <a:latin typeface="微软雅黑" pitchFamily="34" charset="0"/>
                <a:ea typeface="微软雅黑" pitchFamily="34" charset="-122"/>
                <a:cs typeface="微软雅黑" pitchFamily="34" charset="-120"/>
              </a:rPr>
              <a:t>，增加设备的清理维护成本;此外，风蚀作用也会逐渐磨损光伏板的表面</a:t>
            </a:r>
            <a:r>
              <a:rPr lang="en-US" altLang="zh-CN" sz="2000" b="0" i="0">
                <a:solidFill>
                  <a:srgbClr val="000000"/>
                </a:solidFill>
                <a:latin typeface="微软雅黑" pitchFamily="34" charset="0"/>
                <a:ea typeface="微软雅黑" pitchFamily="34" charset="-122"/>
                <a:cs typeface="微软雅黑" pitchFamily="34" charset="-120"/>
              </a:rPr>
              <a:t>，影响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其长期性能</a:t>
            </a:r>
            <a:r>
              <a:rPr lang="en-US" altLang="zh-CN" sz="2000" b="0" i="0" dirty="0">
                <a:solidFill>
                  <a:srgbClr val="000000"/>
                </a:solidFill>
                <a:latin typeface="微软雅黑" pitchFamily="34" charset="0"/>
                <a:ea typeface="微软雅黑" pitchFamily="34" charset="-122"/>
                <a:cs typeface="微软雅黑" pitchFamily="34" charset="-120"/>
              </a:rPr>
              <a:t>。沙漠地区降水稀少，昼夜温差极大，会对光伏组件的性能和寿命产生不利影响</a:t>
            </a:r>
            <a:r>
              <a:rPr lang="en-US" altLang="zh-CN" sz="2000" b="0" i="0">
                <a:solidFill>
                  <a:srgbClr val="000000"/>
                </a:solidFill>
                <a:latin typeface="微软雅黑" pitchFamily="34" charset="0"/>
                <a:ea typeface="微软雅黑" pitchFamily="34" charset="-122"/>
                <a:cs typeface="微软雅黑" pitchFamily="34" charset="-120"/>
              </a:rPr>
              <a:t>，加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速设备老化</a:t>
            </a:r>
            <a:r>
              <a:rPr lang="en-US" altLang="zh-CN" sz="2000" b="0" i="0" dirty="0">
                <a:solidFill>
                  <a:srgbClr val="000000"/>
                </a:solidFill>
                <a:latin typeface="微软雅黑" pitchFamily="34" charset="0"/>
                <a:ea typeface="微软雅黑" pitchFamily="34" charset="-122"/>
                <a:cs typeface="微软雅黑" pitchFamily="34" charset="-120"/>
              </a:rPr>
              <a:t>；智利位于环太平洋地震带，环太平洋地震带是全球最活跃、</a:t>
            </a:r>
            <a:r>
              <a:rPr lang="en-US" altLang="zh-CN" sz="2000" b="0" i="0">
                <a:solidFill>
                  <a:srgbClr val="000000"/>
                </a:solidFill>
                <a:latin typeface="微软雅黑" pitchFamily="34" charset="0"/>
                <a:ea typeface="微软雅黑" pitchFamily="34" charset="-122"/>
                <a:cs typeface="微软雅黑" pitchFamily="34" charset="-120"/>
              </a:rPr>
              <a:t>规模最大的地震带之一，</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地震活动较为频繁</a:t>
            </a:r>
            <a:r>
              <a:rPr lang="en-US" altLang="zh-CN" sz="2000" b="0" i="0" dirty="0">
                <a:solidFill>
                  <a:srgbClr val="000000"/>
                </a:solidFill>
                <a:latin typeface="微软雅黑" pitchFamily="34" charset="0"/>
                <a:ea typeface="微软雅黑" pitchFamily="34" charset="-122"/>
                <a:cs typeface="微软雅黑" pitchFamily="34" charset="-120"/>
              </a:rPr>
              <a:t>，对光伏组件的安全运行造成严重威胁。</a:t>
            </a:r>
            <a:r>
              <a:rPr lang="en-US" altLang="zh-CN" sz="2000" b="1" i="0" dirty="0">
                <a:solidFill>
                  <a:srgbClr val="000000"/>
                </a:solidFill>
                <a:latin typeface="微软雅黑" pitchFamily="34" charset="0"/>
                <a:ea typeface="微软雅黑" pitchFamily="34" charset="-122"/>
                <a:cs typeface="微软雅黑" pitchFamily="34" charset="-120"/>
              </a:rPr>
              <a:t>【区位评价类】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
                                            <p:bg/>
                                          </p:spTgt>
                                        </p:tgtEl>
                                        <p:attrNameLst>
                                          <p:attrName>style.visibility</p:attrName>
                                        </p:attrNameLst>
                                      </p:cBhvr>
                                      <p:to>
                                        <p:strVal val="visible"/>
                                      </p:to>
                                    </p:set>
                                    <p:animEffect transition="in" filter="fade">
                                      <p:cBhvr>
                                        <p:cTn id="21" dur="500"/>
                                        <p:tgtEl>
                                          <p:spTgt spid="4">
                                            <p:bg/>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0" end="0"/>
                                            </p:txEl>
                                          </p:spTgt>
                                        </p:tgtEl>
                                        <p:attrNameLst>
                                          <p:attrName>style.visibility</p:attrName>
                                        </p:attrNameLst>
                                      </p:cBhvr>
                                      <p:to>
                                        <p:strVal val="visible"/>
                                      </p:to>
                                    </p:set>
                                    <p:animEffect transition="in" filter="fade">
                                      <p:cBhvr>
                                        <p:cTn id="24" dur="500"/>
                                        <p:tgtEl>
                                          <p:spTgt spid="4">
                                            <p:txEl>
                                              <p:pRg st="0" end="0"/>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1" end="1"/>
                                            </p:txEl>
                                          </p:spTgt>
                                        </p:tgtEl>
                                        <p:attrNameLst>
                                          <p:attrName>style.visibility</p:attrName>
                                        </p:attrNameLst>
                                      </p:cBhvr>
                                      <p:to>
                                        <p:strVal val="visible"/>
                                      </p:to>
                                    </p:set>
                                    <p:animEffect transition="in" filter="fade">
                                      <p:cBhvr>
                                        <p:cTn id="27" dur="500"/>
                                        <p:tgtEl>
                                          <p:spTgt spid="4">
                                            <p:txEl>
                                              <p:pRg st="1" end="1"/>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2" end="2"/>
                                            </p:txEl>
                                          </p:spTgt>
                                        </p:tgtEl>
                                        <p:attrNameLst>
                                          <p:attrName>style.visibility</p:attrName>
                                        </p:attrNameLst>
                                      </p:cBhvr>
                                      <p:to>
                                        <p:strVal val="visible"/>
                                      </p:to>
                                    </p:set>
                                    <p:animEffect transition="in" filter="fade">
                                      <p:cBhvr>
                                        <p:cTn id="30" dur="500"/>
                                        <p:tgtEl>
                                          <p:spTgt spid="4">
                                            <p:txEl>
                                              <p:pRg st="2" end="2"/>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
                                            <p:txEl>
                                              <p:pRg st="3" end="3"/>
                                            </p:txEl>
                                          </p:spTgt>
                                        </p:tgtEl>
                                        <p:attrNameLst>
                                          <p:attrName>style.visibility</p:attrName>
                                        </p:attrNameLst>
                                      </p:cBhvr>
                                      <p:to>
                                        <p:strVal val="visible"/>
                                      </p:to>
                                    </p:set>
                                    <p:animEffect transition="in" filter="fade">
                                      <p:cBhvr>
                                        <p:cTn id="33" dur="500"/>
                                        <p:tgtEl>
                                          <p:spTgt spid="4">
                                            <p:txEl>
                                              <p:pRg st="3" end="3"/>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
                                            <p:txEl>
                                              <p:pRg st="4" end="4"/>
                                            </p:txEl>
                                          </p:spTgt>
                                        </p:tgtEl>
                                        <p:attrNameLst>
                                          <p:attrName>style.visibility</p:attrName>
                                        </p:attrNameLst>
                                      </p:cBhvr>
                                      <p:to>
                                        <p:strVal val="visible"/>
                                      </p:to>
                                    </p:set>
                                    <p:animEffect transition="in" filter="fade">
                                      <p:cBhvr>
                                        <p:cTn id="36" dur="500"/>
                                        <p:tgtEl>
                                          <p:spTgt spid="4">
                                            <p:txEl>
                                              <p:pRg st="4" end="4"/>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
                                            <p:txEl>
                                              <p:pRg st="5" end="5"/>
                                            </p:txEl>
                                          </p:spTgt>
                                        </p:tgtEl>
                                        <p:attrNameLst>
                                          <p:attrName>style.visibility</p:attrName>
                                        </p:attrNameLst>
                                      </p:cBhvr>
                                      <p:to>
                                        <p:strVal val="visible"/>
                                      </p:to>
                                    </p:set>
                                    <p:animEffect transition="in" filter="fade">
                                      <p:cBhvr>
                                        <p:cTn id="39"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104.xml><?xml version="1.0" encoding="utf-8"?>
<p:sld xmlns:a="http://schemas.openxmlformats.org/drawingml/2006/main" xmlns:r="http://schemas.openxmlformats.org/officeDocument/2006/relationships" xmlns:p="http://schemas.openxmlformats.org/presentationml/2006/main">
  <p:cSld name="Slide 106&amp;si=106">
    <p:spTree>
      <p:nvGrpSpPr>
        <p:cNvPr id="1" name=""/>
        <p:cNvGrpSpPr/>
        <p:nvPr/>
      </p:nvGrpSpPr>
      <p:grpSpPr>
        <a:xfrm>
          <a:off x="0" y="0"/>
          <a:ext cx="0" cy="0"/>
          <a:chOff x="0" y="0"/>
          <a:chExt cx="0" cy="0"/>
        </a:xfrm>
      </p:grpSpPr>
      <p:sp>
        <p:nvSpPr>
          <p:cNvPr id="2" name="QO_6_BD.136_1#8ad59aafa?pid=d01e4c7ce&amp;color=0,0,0&amp;vtp=1&amp;bt=1&amp;bbb=1"/>
          <p:cNvSpPr/>
          <p:nvPr/>
        </p:nvSpPr>
        <p:spPr>
          <a:xfrm>
            <a:off x="722376" y="972000"/>
            <a:ext cx="10753344" cy="408559"/>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（2）指出智利CEME1光伏电站采用固定式“人字坡”支架的优势。（6分）</a:t>
            </a:r>
            <a:endParaRPr lang="en-US" altLang="zh-CN" sz="2000" dirty="0"/>
          </a:p>
        </p:txBody>
      </p:sp>
      <p:sp>
        <p:nvSpPr>
          <p:cNvPr id="3" name="QO_6_AN.137_1#8ad59aafa?vop=1&amp;pid=d01e4c7ce&amp;color=0,0,0&amp;vtp=1&amp;bbb=1&amp;hb=1"/>
          <p:cNvSpPr/>
          <p:nvPr/>
        </p:nvSpPr>
        <p:spPr>
          <a:xfrm>
            <a:off x="722376" y="1435169"/>
            <a:ext cx="10753344" cy="8562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节省空间，降低施工成本；集中程度高，节约输电电缆，降低电力损耗</a:t>
            </a:r>
            <a:r>
              <a:rPr lang="en-US" altLang="zh-CN" sz="2000" b="1" i="0">
                <a:solidFill>
                  <a:srgbClr val="00B050"/>
                </a:solidFill>
                <a:latin typeface="微软雅黑" pitchFamily="34" charset="0"/>
                <a:ea typeface="微软雅黑" pitchFamily="34" charset="-122"/>
                <a:cs typeface="微软雅黑" pitchFamily="34" charset="-120"/>
              </a:rPr>
              <a:t>；固定支架降低施</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工成本</a:t>
            </a:r>
            <a:r>
              <a:rPr lang="en-US" altLang="zh-CN" sz="2000" b="1" i="0" dirty="0">
                <a:solidFill>
                  <a:srgbClr val="00B050"/>
                </a:solidFill>
                <a:latin typeface="微软雅黑" pitchFamily="34" charset="0"/>
                <a:ea typeface="微软雅黑" pitchFamily="34" charset="-122"/>
                <a:cs typeface="微软雅黑" pitchFamily="34" charset="-120"/>
              </a:rPr>
              <a:t>；两坡相连，便于清洁光伏板。（任答三点得6分）</a:t>
            </a:r>
            <a:endParaRPr lang="en-US" altLang="zh-CN" sz="2000" dirty="0"/>
          </a:p>
        </p:txBody>
      </p:sp>
      <p:sp>
        <p:nvSpPr>
          <p:cNvPr id="4" name="QO_6_AS.138_1#8ad59aafa?vop=1&amp;pid=d01e4c7ce&amp;color=0,0,0&amp;vtp=1&amp;bbb=1&amp;hb=1"/>
          <p:cNvSpPr/>
          <p:nvPr/>
        </p:nvSpPr>
        <p:spPr>
          <a:xfrm>
            <a:off x="722376" y="2385764"/>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本题考查人类对自然资源的开发利用。固定式“人字坡</a:t>
            </a:r>
            <a:r>
              <a:rPr lang="en-US" altLang="zh-CN" sz="2000" b="0" i="0">
                <a:solidFill>
                  <a:srgbClr val="000000"/>
                </a:solidFill>
                <a:latin typeface="微软雅黑" pitchFamily="34" charset="0"/>
                <a:ea typeface="微软雅黑" pitchFamily="34" charset="-122"/>
                <a:cs typeface="微软雅黑" pitchFamily="34" charset="-120"/>
              </a:rPr>
              <a:t>”支架设计增大了光伏板的集中程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度</a:t>
            </a:r>
            <a:r>
              <a:rPr lang="en-US" altLang="zh-CN" sz="2000" b="0" i="0" dirty="0">
                <a:solidFill>
                  <a:srgbClr val="000000"/>
                </a:solidFill>
                <a:latin typeface="微软雅黑" pitchFamily="34" charset="0"/>
                <a:ea typeface="微软雅黑" pitchFamily="34" charset="-122"/>
                <a:cs typeface="微软雅黑" pitchFamily="34" charset="-120"/>
              </a:rPr>
              <a:t>，节省空间，在有限的土地面积内安装更多的光伏组件，提高了土地利用率；固定式“</a:t>
            </a:r>
            <a:r>
              <a:rPr lang="en-US" altLang="zh-CN" sz="2000" b="0" i="0">
                <a:solidFill>
                  <a:srgbClr val="000000"/>
                </a:solidFill>
                <a:latin typeface="微软雅黑" pitchFamily="34" charset="0"/>
                <a:ea typeface="微软雅黑" pitchFamily="34" charset="-122"/>
                <a:cs typeface="微软雅黑" pitchFamily="34" charset="-120"/>
              </a:rPr>
              <a:t>人字坡”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支架结构简单</a:t>
            </a:r>
            <a:r>
              <a:rPr lang="en-US" altLang="zh-CN" sz="2000" b="0" i="0" dirty="0">
                <a:solidFill>
                  <a:srgbClr val="000000"/>
                </a:solidFill>
                <a:latin typeface="微软雅黑" pitchFamily="34" charset="0"/>
                <a:ea typeface="微软雅黑" pitchFamily="34" charset="-122"/>
                <a:cs typeface="微软雅黑" pitchFamily="34" charset="-120"/>
              </a:rPr>
              <a:t>，减少了额外的调节和移动部件，减少了材料使用，降低了施工难度</a:t>
            </a:r>
            <a:r>
              <a:rPr lang="en-US" altLang="zh-CN" sz="2000" b="0" i="0">
                <a:solidFill>
                  <a:srgbClr val="000000"/>
                </a:solidFill>
                <a:latin typeface="微软雅黑" pitchFamily="34" charset="0"/>
                <a:ea typeface="微软雅黑" pitchFamily="34" charset="-122"/>
                <a:cs typeface="微软雅黑" pitchFamily="34" charset="-120"/>
              </a:rPr>
              <a:t>，从而降低施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工成本</a:t>
            </a:r>
            <a:r>
              <a:rPr lang="en-US" altLang="zh-CN" sz="2000" b="0" i="0" dirty="0">
                <a:solidFill>
                  <a:srgbClr val="000000"/>
                </a:solidFill>
                <a:latin typeface="微软雅黑" pitchFamily="34" charset="0"/>
                <a:ea typeface="微软雅黑" pitchFamily="34" charset="-122"/>
                <a:cs typeface="微软雅黑" pitchFamily="34" charset="-120"/>
              </a:rPr>
              <a:t>；增大了光伏方阵的集中程度，缩短了输电电缆长度</a:t>
            </a:r>
            <a:r>
              <a:rPr lang="en-US" altLang="zh-CN" sz="2000" b="0" i="0">
                <a:solidFill>
                  <a:srgbClr val="000000"/>
                </a:solidFill>
                <a:latin typeface="微软雅黑" pitchFamily="34" charset="0"/>
                <a:ea typeface="微软雅黑" pitchFamily="34" charset="-122"/>
                <a:cs typeface="微软雅黑" pitchFamily="34" charset="-120"/>
              </a:rPr>
              <a:t>，意味着更少的能量损耗和更高的发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电效率</a:t>
            </a:r>
            <a:r>
              <a:rPr lang="en-US" altLang="zh-CN" sz="2000" b="0" i="0" dirty="0">
                <a:solidFill>
                  <a:srgbClr val="000000"/>
                </a:solidFill>
                <a:latin typeface="微软雅黑" pitchFamily="34" charset="0"/>
                <a:ea typeface="微软雅黑" pitchFamily="34" charset="-122"/>
                <a:cs typeface="微软雅黑" pitchFamily="34" charset="-120"/>
              </a:rPr>
              <a:t>；CEME1光伏电站固定式“人字坡”支架设计，两坡相连</a:t>
            </a:r>
            <a:r>
              <a:rPr lang="en-US" altLang="zh-CN" sz="2000" b="0" i="0">
                <a:solidFill>
                  <a:srgbClr val="000000"/>
                </a:solidFill>
                <a:latin typeface="微软雅黑" pitchFamily="34" charset="0"/>
                <a:ea typeface="微软雅黑" pitchFamily="34" charset="-122"/>
                <a:cs typeface="微软雅黑" pitchFamily="34" charset="-120"/>
              </a:rPr>
              <a:t>，清洁机器人可以在人字坡支架</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上自动移动</a:t>
            </a:r>
            <a:r>
              <a:rPr lang="en-US" altLang="zh-CN" sz="2000" b="0" i="0" dirty="0">
                <a:solidFill>
                  <a:srgbClr val="000000"/>
                </a:solidFill>
                <a:latin typeface="微软雅黑" pitchFamily="34" charset="0"/>
                <a:ea typeface="微软雅黑" pitchFamily="34" charset="-122"/>
                <a:cs typeface="微软雅黑" pitchFamily="34" charset="-120"/>
              </a:rPr>
              <a:t>，有效清理光伏板表面的灰尘和污垢，与传统清洁方式相比，节省用水量</a:t>
            </a:r>
            <a:r>
              <a:rPr lang="en-US" altLang="zh-CN" sz="2000" b="0" i="0">
                <a:solidFill>
                  <a:srgbClr val="000000"/>
                </a:solidFill>
                <a:latin typeface="微软雅黑" pitchFamily="34" charset="0"/>
                <a:ea typeface="微软雅黑" pitchFamily="34" charset="-122"/>
                <a:cs typeface="微软雅黑" pitchFamily="34" charset="-120"/>
              </a:rPr>
              <a:t>，提高了项</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目的环保性和可持续性</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1" i="0" dirty="0">
                <a:solidFill>
                  <a:srgbClr val="000000"/>
                </a:solidFill>
                <a:latin typeface="微软雅黑" pitchFamily="34" charset="0"/>
                <a:ea typeface="微软雅黑" pitchFamily="34" charset="-122"/>
                <a:cs typeface="微软雅黑" pitchFamily="34" charset="-120"/>
              </a:rPr>
              <a:t>【说明类】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500"/>
                                        <p:tgtEl>
                                          <p:spTgt spid="4">
                                            <p:txEl>
                                              <p:pRg st="2" end="2"/>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3" end="3"/>
                                            </p:txEl>
                                          </p:spTgt>
                                        </p:tgtEl>
                                        <p:attrNameLst>
                                          <p:attrName>style.visibility</p:attrName>
                                        </p:attrNameLst>
                                      </p:cBhvr>
                                      <p:to>
                                        <p:strVal val="visible"/>
                                      </p:to>
                                    </p:set>
                                    <p:animEffect transition="in" filter="fade">
                                      <p:cBhvr>
                                        <p:cTn id="30" dur="500"/>
                                        <p:tgtEl>
                                          <p:spTgt spid="4">
                                            <p:txEl>
                                              <p:pRg st="3" end="3"/>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
                                            <p:txEl>
                                              <p:pRg st="4" end="4"/>
                                            </p:txEl>
                                          </p:spTgt>
                                        </p:tgtEl>
                                        <p:attrNameLst>
                                          <p:attrName>style.visibility</p:attrName>
                                        </p:attrNameLst>
                                      </p:cBhvr>
                                      <p:to>
                                        <p:strVal val="visible"/>
                                      </p:to>
                                    </p:set>
                                    <p:animEffect transition="in" filter="fade">
                                      <p:cBhvr>
                                        <p:cTn id="33" dur="500"/>
                                        <p:tgtEl>
                                          <p:spTgt spid="4">
                                            <p:txEl>
                                              <p:pRg st="4" end="4"/>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
                                            <p:txEl>
                                              <p:pRg st="5" end="5"/>
                                            </p:txEl>
                                          </p:spTgt>
                                        </p:tgtEl>
                                        <p:attrNameLst>
                                          <p:attrName>style.visibility</p:attrName>
                                        </p:attrNameLst>
                                      </p:cBhvr>
                                      <p:to>
                                        <p:strVal val="visible"/>
                                      </p:to>
                                    </p:set>
                                    <p:animEffect transition="in" filter="fade">
                                      <p:cBhvr>
                                        <p:cTn id="36" dur="500"/>
                                        <p:tgtEl>
                                          <p:spTgt spid="4">
                                            <p:txEl>
                                              <p:pRg st="5" end="5"/>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
                                            <p:txEl>
                                              <p:pRg st="6" end="6"/>
                                            </p:txEl>
                                          </p:spTgt>
                                        </p:tgtEl>
                                        <p:attrNameLst>
                                          <p:attrName>style.visibility</p:attrName>
                                        </p:attrNameLst>
                                      </p:cBhvr>
                                      <p:to>
                                        <p:strVal val="visible"/>
                                      </p:to>
                                    </p:set>
                                    <p:animEffect transition="in" filter="fade">
                                      <p:cBhvr>
                                        <p:cTn id="39"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105.xml><?xml version="1.0" encoding="utf-8"?>
<p:sld xmlns:a="http://schemas.openxmlformats.org/drawingml/2006/main" xmlns:r="http://schemas.openxmlformats.org/officeDocument/2006/relationships" xmlns:p="http://schemas.openxmlformats.org/presentationml/2006/main">
  <p:cSld name="Slide 107&amp;si=107">
    <p:spTree>
      <p:nvGrpSpPr>
        <p:cNvPr id="1" name=""/>
        <p:cNvGrpSpPr/>
        <p:nvPr/>
      </p:nvGrpSpPr>
      <p:grpSpPr>
        <a:xfrm>
          <a:off x="0" y="0"/>
          <a:ext cx="0" cy="0"/>
          <a:chOff x="0" y="0"/>
          <a:chExt cx="0" cy="0"/>
        </a:xfrm>
      </p:grpSpPr>
      <p:sp>
        <p:nvSpPr>
          <p:cNvPr id="2" name="QO_6_BD.139_1#07ed570ff?pid=d01e4c7ce&amp;color=0,0,0&amp;vtp=1&amp;bt=1&amp;bbb=1"/>
          <p:cNvSpPr/>
          <p:nvPr/>
        </p:nvSpPr>
        <p:spPr>
          <a:xfrm>
            <a:off x="722376" y="972000"/>
            <a:ext cx="10753344" cy="408559"/>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（3）指出智利CEME1光伏电站需要建设的配套设施。（4分）</a:t>
            </a:r>
            <a:endParaRPr lang="en-US" altLang="zh-CN" sz="2000" dirty="0"/>
          </a:p>
        </p:txBody>
      </p:sp>
      <p:sp>
        <p:nvSpPr>
          <p:cNvPr id="3" name="QO_6_AN.140_1#07ed570ff?vop=1&amp;pid=d01e4c7ce&amp;color=0,0,0&amp;vtp=1&amp;bbb=1"/>
          <p:cNvSpPr/>
          <p:nvPr/>
        </p:nvSpPr>
        <p:spPr>
          <a:xfrm>
            <a:off x="722376" y="1433137"/>
            <a:ext cx="10753344" cy="405003"/>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输电设施；储能设施；（智能）清洁维护设施。（任答两点得4分）</a:t>
            </a:r>
            <a:endParaRPr lang="en-US" altLang="zh-CN" sz="2000" dirty="0"/>
          </a:p>
        </p:txBody>
      </p:sp>
      <p:sp>
        <p:nvSpPr>
          <p:cNvPr id="4" name="QO_6_AS.141_1#07ed570ff?vop=1&amp;pid=d01e4c7ce&amp;color=0,0,0&amp;vtp=1&amp;bbb=1&amp;hb=1"/>
          <p:cNvSpPr/>
          <p:nvPr/>
        </p:nvSpPr>
        <p:spPr>
          <a:xfrm>
            <a:off x="722376" y="1941645"/>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本题考查光伏电站的建设。智利北部太阳能资源丰富，但人口稀少，</a:t>
            </a:r>
            <a:r>
              <a:rPr lang="en-US" altLang="zh-CN" sz="2000" b="0" i="0">
                <a:solidFill>
                  <a:srgbClr val="000000"/>
                </a:solidFill>
                <a:latin typeface="微软雅黑" pitchFamily="34" charset="0"/>
                <a:ea typeface="微软雅黑" pitchFamily="34" charset="-122"/>
                <a:cs typeface="微软雅黑" pitchFamily="34" charset="-120"/>
              </a:rPr>
              <a:t>中部和南部则是人口、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工业和城市集中地区</a:t>
            </a:r>
            <a:r>
              <a:rPr lang="en-US" altLang="zh-CN" sz="2000" b="0" i="0" dirty="0">
                <a:solidFill>
                  <a:srgbClr val="000000"/>
                </a:solidFill>
                <a:latin typeface="微软雅黑" pitchFamily="34" charset="0"/>
                <a:ea typeface="微软雅黑" pitchFamily="34" charset="-122"/>
                <a:cs typeface="微软雅黑" pitchFamily="34" charset="-120"/>
              </a:rPr>
              <a:t>。发电地点距离消费区域较远，为防止弃光现象出现，</a:t>
            </a:r>
            <a:r>
              <a:rPr lang="en-US" altLang="zh-CN" sz="2000" b="0" i="0">
                <a:solidFill>
                  <a:srgbClr val="000000"/>
                </a:solidFill>
                <a:latin typeface="微软雅黑" pitchFamily="34" charset="0"/>
                <a:ea typeface="微软雅黑" pitchFamily="34" charset="-122"/>
                <a:cs typeface="微软雅黑" pitchFamily="34" charset="-120"/>
              </a:rPr>
              <a:t>需要建设储能设施、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输电设施</a:t>
            </a:r>
            <a:r>
              <a:rPr lang="en-US" altLang="zh-CN" sz="2000" b="0" i="0" dirty="0">
                <a:solidFill>
                  <a:srgbClr val="000000"/>
                </a:solidFill>
                <a:latin typeface="微软雅黑" pitchFamily="34" charset="0"/>
                <a:ea typeface="微软雅黑" pitchFamily="34" charset="-122"/>
                <a:cs typeface="微软雅黑" pitchFamily="34" charset="-120"/>
              </a:rPr>
              <a:t>，加大电力外送能力，提高资源利用效率；智利北部玛丽亚</a:t>
            </a:r>
            <a:r>
              <a:rPr lang="en-US" altLang="zh-CN" sz="2000" b="0" i="0">
                <a:solidFill>
                  <a:srgbClr val="000000"/>
                </a:solidFill>
                <a:latin typeface="微软雅黑" pitchFamily="34" charset="0"/>
                <a:ea typeface="微软雅黑" pitchFamily="34" charset="-122"/>
                <a:cs typeface="微软雅黑" pitchFamily="34" charset="-120"/>
              </a:rPr>
              <a:t>-埃伦娜市阿塔卡马沙漠腹</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地</a:t>
            </a:r>
            <a:r>
              <a:rPr lang="en-US" altLang="zh-CN" sz="2000" b="0" i="0" dirty="0">
                <a:solidFill>
                  <a:srgbClr val="000000"/>
                </a:solidFill>
                <a:latin typeface="微软雅黑" pitchFamily="34" charset="0"/>
                <a:ea typeface="微软雅黑" pitchFamily="34" charset="-122"/>
                <a:cs typeface="微软雅黑" pitchFamily="34" charset="-120"/>
              </a:rPr>
              <a:t>，经常出现沙尘暴，这些沙尘会覆盖光伏板，使光伏板积灰严重，因此必须有（智能</a:t>
            </a:r>
            <a:r>
              <a:rPr lang="en-US" altLang="zh-CN" sz="2000" b="0" i="0">
                <a:solidFill>
                  <a:srgbClr val="000000"/>
                </a:solidFill>
                <a:latin typeface="微软雅黑" pitchFamily="34" charset="0"/>
                <a:ea typeface="微软雅黑" pitchFamily="34" charset="-122"/>
                <a:cs typeface="微软雅黑" pitchFamily="34" charset="-120"/>
              </a:rPr>
              <a:t>）清洁维</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护设施</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1" i="0" dirty="0">
                <a:solidFill>
                  <a:srgbClr val="000000"/>
                </a:solidFill>
                <a:latin typeface="微软雅黑" pitchFamily="34" charset="0"/>
                <a:ea typeface="微软雅黑" pitchFamily="34" charset="-122"/>
                <a:cs typeface="微软雅黑" pitchFamily="34" charset="-120"/>
              </a:rPr>
              <a:t>【措施建议类】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500"/>
                                        <p:tgtEl>
                                          <p:spTgt spid="4">
                                            <p:txEl>
                                              <p:pRg st="1" end="1"/>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500"/>
                                        <p:tgtEl>
                                          <p:spTgt spid="4">
                                            <p:txEl>
                                              <p:pRg st="2" end="2"/>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fade">
                                      <p:cBhvr>
                                        <p:cTn id="27" dur="500"/>
                                        <p:tgtEl>
                                          <p:spTgt spid="4">
                                            <p:txEl>
                                              <p:pRg st="3" end="3"/>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4" end="4"/>
                                            </p:txEl>
                                          </p:spTgt>
                                        </p:tgtEl>
                                        <p:attrNameLst>
                                          <p:attrName>style.visibility</p:attrName>
                                        </p:attrNameLst>
                                      </p:cBhvr>
                                      <p:to>
                                        <p:strVal val="visible"/>
                                      </p:to>
                                    </p:set>
                                    <p:animEffect transition="in" filter="fade">
                                      <p:cBhvr>
                                        <p:cTn id="30"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106.xml><?xml version="1.0" encoding="utf-8"?>
<p:sld xmlns:a="http://schemas.openxmlformats.org/drawingml/2006/main" xmlns:r="http://schemas.openxmlformats.org/officeDocument/2006/relationships" xmlns:p="http://schemas.openxmlformats.org/presentationml/2006/main">
  <p:cSld name="Slide 108&amp;si=108">
    <p:spTree>
      <p:nvGrpSpPr>
        <p:cNvPr id="1" name=""/>
        <p:cNvGrpSpPr/>
        <p:nvPr/>
      </p:nvGrpSpPr>
      <p:grpSpPr>
        <a:xfrm>
          <a:off x="0" y="0"/>
          <a:ext cx="0" cy="0"/>
          <a:chOff x="0" y="0"/>
          <a:chExt cx="0" cy="0"/>
        </a:xfrm>
      </p:grpSpPr>
      <p:sp>
        <p:nvSpPr>
          <p:cNvPr id="2" name="QO_6_AS.141_2#07ed570ff?vop=1&amp;pid=d01e4c7ce&amp;color=0,0,0&amp;mp=1&amp;vtp=1&amp;bt=1&amp;bbb=1"/>
          <p:cNvSpPr/>
          <p:nvPr/>
        </p:nvSpPr>
        <p:spPr>
          <a:xfrm>
            <a:off x="722376" y="972000"/>
            <a:ext cx="10753344" cy="405003"/>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【知识拓展】</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光伏电站对环境的影响</a:t>
            </a:r>
            <a:endParaRPr lang="en-US" altLang="zh-CN" sz="2000" dirty="0"/>
          </a:p>
        </p:txBody>
      </p:sp>
      <p:pic>
        <p:nvPicPr>
          <p:cNvPr id="3" name="QO_6_AS.141_3#07ed570ff?vop=1&amp;pid=d01e4c7ce&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962656" y="1513528"/>
            <a:ext cx="6254496" cy="269748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07.xml><?xml version="1.0" encoding="utf-8"?>
<p:sld xmlns:a="http://schemas.openxmlformats.org/drawingml/2006/main" xmlns:r="http://schemas.openxmlformats.org/officeDocument/2006/relationships" xmlns:p="http://schemas.openxmlformats.org/presentationml/2006/main">
  <p:cSld name="Slide 109&amp;si=109">
    <p:spTree>
      <p:nvGrpSpPr>
        <p:cNvPr id="1" name=""/>
        <p:cNvGrpSpPr/>
        <p:nvPr/>
      </p:nvGrpSpPr>
      <p:grpSpPr>
        <a:xfrm>
          <a:off x="0" y="0"/>
          <a:ext cx="0" cy="0"/>
          <a:chOff x="0" y="0"/>
          <a:chExt cx="0" cy="0"/>
        </a:xfrm>
      </p:grpSpPr>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sp>
        <p:nvSpPr>
          <p:cNvPr id="2" name="QC_7_AS.11_1#2a59599b1?vop=1&amp;pid=3e58c4fc6&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本题考查自然资源的社会属性。根据所学知识及读图可知</a:t>
            </a:r>
            <a:r>
              <a:rPr lang="en-US" altLang="zh-CN" sz="2000" b="0" i="0">
                <a:solidFill>
                  <a:srgbClr val="000000"/>
                </a:solidFill>
                <a:latin typeface="微软雅黑" pitchFamily="34" charset="0"/>
                <a:ea typeface="微软雅黑" pitchFamily="34" charset="-122"/>
                <a:cs typeface="微软雅黑" pitchFamily="34" charset="-120"/>
              </a:rPr>
              <a:t>，工业社会比农业社会生产力大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大提高</a:t>
            </a:r>
            <a:r>
              <a:rPr lang="en-US" altLang="zh-CN" sz="2000" b="0" i="0" dirty="0">
                <a:solidFill>
                  <a:srgbClr val="000000"/>
                </a:solidFill>
                <a:latin typeface="微软雅黑" pitchFamily="34" charset="0"/>
                <a:ea typeface="微软雅黑" pitchFamily="34" charset="-122"/>
                <a:cs typeface="微软雅黑" pitchFamily="34" charset="-120"/>
              </a:rPr>
              <a:t>，经济由第一产业（农业）转向第二产业（工业），</a:t>
            </a:r>
            <a:r>
              <a:rPr lang="en-US" altLang="zh-CN" sz="2000" b="0" i="0">
                <a:solidFill>
                  <a:srgbClr val="000000"/>
                </a:solidFill>
                <a:latin typeface="微软雅黑" pitchFamily="34" charset="0"/>
                <a:ea typeface="微软雅黑" pitchFamily="34" charset="-122"/>
                <a:cs typeface="微软雅黑" pitchFamily="34" charset="-120"/>
              </a:rPr>
              <a:t>生产力的提高使得资源消耗量也增加；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随着工业的不断发展</a:t>
            </a:r>
            <a:r>
              <a:rPr lang="en-US" altLang="zh-CN" sz="2000" b="0" i="0" dirty="0">
                <a:solidFill>
                  <a:srgbClr val="000000"/>
                </a:solidFill>
                <a:latin typeface="微软雅黑" pitchFamily="34" charset="0"/>
                <a:ea typeface="微软雅黑" pitchFamily="34" charset="-122"/>
                <a:cs typeface="微软雅黑" pitchFamily="34" charset="-120"/>
              </a:rPr>
              <a:t>，城镇化速度不断加快，随之而来的是大规模基础设施建设</a:t>
            </a:r>
            <a:r>
              <a:rPr lang="en-US" altLang="zh-CN" sz="2000" b="0" i="0">
                <a:solidFill>
                  <a:srgbClr val="000000"/>
                </a:solidFill>
                <a:latin typeface="微软雅黑" pitchFamily="34" charset="0"/>
                <a:ea typeface="微软雅黑" pitchFamily="34" charset="-122"/>
                <a:cs typeface="微软雅黑" pitchFamily="34" charset="-120"/>
              </a:rPr>
              <a:t>，这一过程对能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源和其他矿产资源的需求量快速增长</a:t>
            </a:r>
            <a:r>
              <a:rPr lang="en-US" altLang="zh-CN" sz="2000" b="0" i="0" dirty="0">
                <a:solidFill>
                  <a:srgbClr val="000000"/>
                </a:solidFill>
                <a:latin typeface="微软雅黑" pitchFamily="34" charset="0"/>
                <a:ea typeface="微软雅黑" pitchFamily="34" charset="-122"/>
                <a:cs typeface="微软雅黑" pitchFamily="34" charset="-120"/>
              </a:rPr>
              <a:t>，人均消费量增多</a:t>
            </a:r>
            <a:r>
              <a:rPr lang="en-US" altLang="zh-CN" sz="2000" b="0" i="0">
                <a:solidFill>
                  <a:srgbClr val="000000"/>
                </a:solidFill>
                <a:latin typeface="微软雅黑" pitchFamily="34" charset="0"/>
                <a:ea typeface="微软雅黑" pitchFamily="34" charset="-122"/>
                <a:cs typeface="微软雅黑" pitchFamily="34" charset="-120"/>
              </a:rPr>
              <a:t>，因此工业社会阶段人均资源消费量快速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增长</a:t>
            </a:r>
            <a:r>
              <a:rPr lang="en-US" altLang="zh-CN" sz="2000" b="0" i="0" dirty="0">
                <a:solidFill>
                  <a:srgbClr val="000000"/>
                </a:solidFill>
                <a:latin typeface="微软雅黑" pitchFamily="34" charset="0"/>
                <a:ea typeface="微软雅黑" pitchFamily="34" charset="-122"/>
                <a:cs typeface="微软雅黑" pitchFamily="34" charset="-120"/>
              </a:rPr>
              <a:t>，①③正确；随着社会的发展，自然资源的种类会增多，自然资源利用能力不断提高</a:t>
            </a:r>
            <a:r>
              <a:rPr lang="en-US" altLang="zh-CN" sz="2000" b="0" i="0">
                <a:solidFill>
                  <a:srgbClr val="000000"/>
                </a:solidFill>
                <a:latin typeface="微软雅黑" pitchFamily="34" charset="0"/>
                <a:ea typeface="微软雅黑" pitchFamily="34" charset="-122"/>
                <a:cs typeface="微软雅黑" pitchFamily="34" charset="-120"/>
              </a:rPr>
              <a:t>，②④</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错误</a:t>
            </a:r>
            <a:r>
              <a:rPr lang="en-US" altLang="zh-CN" sz="2000" b="0" i="0" dirty="0">
                <a:solidFill>
                  <a:srgbClr val="000000"/>
                </a:solidFill>
                <a:latin typeface="微软雅黑" pitchFamily="34" charset="0"/>
                <a:ea typeface="微软雅黑" pitchFamily="34" charset="-122"/>
                <a:cs typeface="微软雅黑" pitchFamily="34" charset="-120"/>
              </a:rPr>
              <a:t>。故选B。</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sp>
        <p:nvSpPr>
          <p:cNvPr id="2" name="QC_7_BD.12_1#1d16dd2d8?pid=3e58c4fc6&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4.进入后工业社会人均资源消费量呈零或负增长，</a:t>
            </a:r>
            <a:r>
              <a:rPr lang="en-US" altLang="zh-CN" sz="2000" b="0" i="0">
                <a:solidFill>
                  <a:srgbClr val="000000"/>
                </a:solidFill>
                <a:latin typeface="微软雅黑" pitchFamily="34" charset="0"/>
                <a:ea typeface="微软雅黑" pitchFamily="34" charset="-122"/>
                <a:cs typeface="微软雅黑" pitchFamily="34" charset="-120"/>
              </a:rPr>
              <a:t>其主要原因是(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3_1#1d16dd2d8.bracket?pid=3e58c4fc6&amp;color=0,0,0&amp;vpa=4&amp;vtp=1"/>
          <p:cNvSpPr/>
          <p:nvPr/>
        </p:nvSpPr>
        <p:spPr>
          <a:xfrm>
            <a:off x="7991539"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12_2#1d16dd2d8.choices?pid=3e58c4fc6&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71257"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.自然资源在社会发展中地位升高</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.人类对自然资源消耗量不断增加</a:t>
            </a:r>
            <a:endParaRPr lang="en-US" altLang="zh-CN" sz="2000" dirty="0"/>
          </a:p>
          <a:p>
            <a:pPr latinLnBrk="1">
              <a:lnSpc>
                <a:spcPts val="3400"/>
              </a:lnSpc>
              <a:tabLst>
                <a:tab pos="5471257" algn="l"/>
              </a:tabLst>
            </a:pPr>
            <a:r>
              <a:rPr lang="en-US" altLang="zh-CN" sz="2000" b="0" i="0">
                <a:solidFill>
                  <a:srgbClr val="000000"/>
                </a:solidFill>
                <a:latin typeface="微软雅黑" pitchFamily="34" charset="0"/>
                <a:ea typeface="微软雅黑" pitchFamily="34" charset="-122"/>
                <a:cs typeface="微软雅黑" pitchFamily="34" charset="-120"/>
              </a:rPr>
              <a:t>C.人类对自然资源利用率不断提高</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.自然资源的总量增加、质量变差</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sp>
        <p:nvSpPr>
          <p:cNvPr id="2" name="QC_7_AS.14_1#1d16dd2d8?vop=1&amp;pid=3e58c4fc6&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本题考查人类对自然资源的利用。根据所学知识可知，在后工业社会</a:t>
            </a:r>
            <a:r>
              <a:rPr lang="en-US" altLang="zh-CN" sz="2000" b="0" i="0">
                <a:solidFill>
                  <a:srgbClr val="000000"/>
                </a:solidFill>
                <a:latin typeface="微软雅黑" pitchFamily="34" charset="0"/>
                <a:ea typeface="微软雅黑" pitchFamily="34" charset="-122"/>
                <a:cs typeface="微软雅黑" pitchFamily="34" charset="-120"/>
              </a:rPr>
              <a:t>，随着科技发展和社</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会进步</a:t>
            </a:r>
            <a:r>
              <a:rPr lang="en-US" altLang="zh-CN" sz="2000" b="0" i="0" dirty="0">
                <a:solidFill>
                  <a:srgbClr val="000000"/>
                </a:solidFill>
                <a:latin typeface="微软雅黑" pitchFamily="34" charset="0"/>
                <a:ea typeface="微软雅黑" pitchFamily="34" charset="-122"/>
                <a:cs typeface="微软雅黑" pitchFamily="34" charset="-120"/>
              </a:rPr>
              <a:t>，自然资源在地区发展中的作用相对下降，A错误；而各种后天资源（</a:t>
            </a:r>
            <a:r>
              <a:rPr lang="en-US" altLang="zh-CN" sz="2000" b="0" i="0">
                <a:solidFill>
                  <a:srgbClr val="000000"/>
                </a:solidFill>
                <a:latin typeface="微软雅黑" pitchFamily="34" charset="0"/>
                <a:ea typeface="微软雅黑" pitchFamily="34" charset="-122"/>
                <a:cs typeface="微软雅黑" pitchFamily="34" charset="-120"/>
              </a:rPr>
              <a:t>如人工合成原料、</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智力资源</a:t>
            </a:r>
            <a:r>
              <a:rPr lang="en-US" altLang="zh-CN" sz="2000" b="0" i="0" dirty="0">
                <a:solidFill>
                  <a:srgbClr val="000000"/>
                </a:solidFill>
                <a:latin typeface="微软雅黑" pitchFamily="34" charset="0"/>
                <a:ea typeface="微软雅黑" pitchFamily="34" charset="-122"/>
                <a:cs typeface="微软雅黑" pitchFamily="34" charset="-120"/>
              </a:rPr>
              <a:t>、信息网络等）的地位则迅速上升，对自然资源的需求量并非持续增加，B错误</a:t>
            </a:r>
            <a:r>
              <a:rPr lang="en-US" altLang="zh-CN" sz="2000" b="0" i="0">
                <a:solidFill>
                  <a:srgbClr val="000000"/>
                </a:solidFill>
                <a:latin typeface="微软雅黑" pitchFamily="34" charset="0"/>
                <a:ea typeface="微软雅黑" pitchFamily="34" charset="-122"/>
                <a:cs typeface="微软雅黑" pitchFamily="34" charset="-120"/>
              </a:rPr>
              <a:t>；随着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科技发展</a:t>
            </a:r>
            <a:r>
              <a:rPr lang="en-US" altLang="zh-CN" sz="2000" b="0" i="0" dirty="0">
                <a:solidFill>
                  <a:srgbClr val="000000"/>
                </a:solidFill>
                <a:latin typeface="微软雅黑" pitchFamily="34" charset="0"/>
                <a:ea typeface="微软雅黑" pitchFamily="34" charset="-122"/>
                <a:cs typeface="微软雅黑" pitchFamily="34" charset="-120"/>
              </a:rPr>
              <a:t>，人类利用自然资源的效率不断提升，使人均资源消费量呈零或负增长，C正确</a:t>
            </a:r>
            <a:r>
              <a:rPr lang="en-US" altLang="zh-CN" sz="2000" b="0" i="0">
                <a:solidFill>
                  <a:srgbClr val="000000"/>
                </a:solidFill>
                <a:latin typeface="微软雅黑" pitchFamily="34" charset="0"/>
                <a:ea typeface="微软雅黑" pitchFamily="34" charset="-122"/>
                <a:cs typeface="微软雅黑" pitchFamily="34" charset="-120"/>
              </a:rPr>
              <a:t>；后工</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业社会自然资源的总量可能会减少</a:t>
            </a:r>
            <a:r>
              <a:rPr lang="en-US" altLang="zh-CN" sz="2000" b="0" i="0" dirty="0">
                <a:solidFill>
                  <a:srgbClr val="000000"/>
                </a:solidFill>
                <a:latin typeface="微软雅黑" pitchFamily="34" charset="0"/>
                <a:ea typeface="微软雅黑" pitchFamily="34" charset="-122"/>
                <a:cs typeface="微软雅黑" pitchFamily="34" charset="-120"/>
              </a:rPr>
              <a:t>，质量并不一定变差，D错误。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sp>
        <p:nvSpPr>
          <p:cNvPr id="2" name="QM_6_BD.15_1#55d1f52de?pid=43cf4b133&amp;color=0,0,0&amp;vtp=1&amp;bt=1&amp;bbb=1&amp;hb=1"/>
          <p:cNvSpPr/>
          <p:nvPr/>
        </p:nvSpPr>
        <p:spPr>
          <a:xfrm>
            <a:off x="722376" y="972000"/>
            <a:ext cx="10753344" cy="22147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[北京东城区2025高二期中]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Times New Roman" pitchFamily="34" charset="0"/>
                <a:ea typeface="KaiTi" pitchFamily="34" charset="-122"/>
                <a:cs typeface="Times New Roman" pitchFamily="34" charset="-120"/>
              </a:rPr>
              <a:t>2025</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Times New Roman" pitchFamily="34" charset="0"/>
                <a:ea typeface="KaiTi" pitchFamily="34" charset="-122"/>
                <a:cs typeface="Times New Roman" pitchFamily="34" charset="-120"/>
              </a:rPr>
              <a:t>2</a:t>
            </a:r>
            <a:r>
              <a:rPr lang="en-US" altLang="zh-CN" sz="2000" b="0" i="0" dirty="0">
                <a:solidFill>
                  <a:srgbClr val="000000"/>
                </a:solidFill>
                <a:latin typeface="微软雅黑" pitchFamily="34" charset="0"/>
                <a:ea typeface="楷体" pitchFamily="34" charset="-122"/>
                <a:cs typeface="微软雅黑" pitchFamily="34" charset="-120"/>
              </a:rPr>
              <a:t>月</a:t>
            </a:r>
            <a:r>
              <a:rPr lang="en-US" altLang="zh-CN" sz="2000" b="0" i="0" dirty="0">
                <a:solidFill>
                  <a:srgbClr val="000000"/>
                </a:solidFill>
                <a:latin typeface="Times New Roman" pitchFamily="34" charset="0"/>
                <a:ea typeface="KaiTi" pitchFamily="34" charset="-122"/>
                <a:cs typeface="Times New Roman" pitchFamily="34" charset="-120"/>
              </a:rPr>
              <a:t>26</a:t>
            </a:r>
            <a:r>
              <a:rPr lang="en-US" altLang="zh-CN" sz="2000" b="0" i="0" dirty="0">
                <a:solidFill>
                  <a:srgbClr val="000000"/>
                </a:solidFill>
                <a:latin typeface="微软雅黑" pitchFamily="34" charset="0"/>
                <a:ea typeface="楷体" pitchFamily="34" charset="-122"/>
                <a:cs typeface="微软雅黑" pitchFamily="34" charset="-120"/>
              </a:rPr>
              <a:t>日</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全国规模最大</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新能源占比最高的</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沙戈荒</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新能源</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外送基地电源项目</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青海省柴达木格尔木东沙漠基地电源项目开工</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该项目按照风光火储一体</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化方式规划</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新能源装机占比</a:t>
            </a:r>
            <a:r>
              <a:rPr lang="en-US" altLang="zh-CN" sz="2000" b="0" i="0" dirty="0">
                <a:solidFill>
                  <a:srgbClr val="000000"/>
                </a:solidFill>
                <a:latin typeface="Times New Roman" pitchFamily="34" charset="0"/>
                <a:ea typeface="KaiTi" pitchFamily="34" charset="-122"/>
                <a:cs typeface="Times New Roman" pitchFamily="34" charset="-120"/>
              </a:rPr>
              <a:t>85%，</a:t>
            </a:r>
            <a:r>
              <a:rPr lang="en-US" altLang="zh-CN" sz="2000" b="0" i="0" dirty="0">
                <a:solidFill>
                  <a:srgbClr val="000000"/>
                </a:solidFill>
                <a:latin typeface="微软雅黑" pitchFamily="34" charset="0"/>
                <a:ea typeface="楷体" pitchFamily="34" charset="-122"/>
                <a:cs typeface="微软雅黑" pitchFamily="34" charset="-120"/>
              </a:rPr>
              <a:t>建成投运后</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每年可通过全国首条跨省跨经营区的特高压外</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送通道</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青桂直流</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特高压直流输电通道向广西输送约</a:t>
            </a:r>
            <a:r>
              <a:rPr lang="en-US" altLang="zh-CN" sz="2000" b="0" i="0" dirty="0">
                <a:solidFill>
                  <a:srgbClr val="000000"/>
                </a:solidFill>
                <a:latin typeface="Times New Roman" pitchFamily="34" charset="0"/>
                <a:ea typeface="KaiTi" pitchFamily="34" charset="-122"/>
                <a:cs typeface="Times New Roman" pitchFamily="34" charset="-120"/>
              </a:rPr>
              <a:t>365</a:t>
            </a:r>
            <a:r>
              <a:rPr lang="en-US" altLang="zh-CN" sz="2000" b="0" i="0" dirty="0">
                <a:solidFill>
                  <a:srgbClr val="000000"/>
                </a:solidFill>
                <a:latin typeface="微软雅黑" pitchFamily="34" charset="0"/>
                <a:ea typeface="楷体" pitchFamily="34" charset="-122"/>
                <a:cs typeface="微软雅黑" pitchFamily="34" charset="-120"/>
              </a:rPr>
              <a:t>亿千瓦时清洁能源</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下图为柴达木</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盆地及格尔木位置图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6_BD.15_2#55d1f52de?pid=43cf4b133&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941064" y="3321246"/>
            <a:ext cx="4315968" cy="254203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sp>
        <p:nvSpPr>
          <p:cNvPr id="2" name="QC_7_BD.16_1#550d5ec3a?pid=55d1f52de&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a:solidFill>
                  <a:srgbClr val="000000"/>
                </a:solidFill>
                <a:latin typeface="微软雅黑" pitchFamily="34" charset="0"/>
                <a:ea typeface="微软雅黑" pitchFamily="34" charset="-122"/>
                <a:cs typeface="微软雅黑" pitchFamily="34" charset="-120"/>
              </a:rPr>
              <a:t>该基地电源项目中占比最高的新能源是(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7_1#550d5ec3a.bracket?pid=55d1f52de&amp;color=0,0,0&amp;vpa=5&amp;vtp=1"/>
          <p:cNvSpPr/>
          <p:nvPr/>
        </p:nvSpPr>
        <p:spPr>
          <a:xfrm>
            <a:off x="5451539" y="969265"/>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7_BD.16_2#550d5ec3a.choices?pid=55d1f52de&amp;color=0,0,0&amp;vtp=1&amp;bbb=1"/>
          <p:cNvSpPr/>
          <p:nvPr/>
        </p:nvSpPr>
        <p:spPr>
          <a:xfrm>
            <a:off x="722376" y="1430909"/>
            <a:ext cx="10753344" cy="405003"/>
          </a:xfrm>
          <a:prstGeom prst="rect">
            <a:avLst/>
          </a:prstGeom>
          <a:noFill/>
          <a:ln/>
        </p:spPr>
        <p:txBody>
          <a:bodyPr wrap="none" lIns="0" tIns="0" rIns="0" bIns="0" rtlCol="0" anchor="t"/>
          <a:lstStyle/>
          <a:p>
            <a:pPr latinLnBrk="1">
              <a:lnSpc>
                <a:spcPts val="3600"/>
              </a:lnSpc>
              <a:tabLst>
                <a:tab pos="2824529" algn="l"/>
                <a:tab pos="5864957" algn="l"/>
                <a:tab pos="84100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.太阳能和风能</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B.地热能和生物能</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C.核能和风能</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.氢能和水能</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p:sp>
        <p:nvSpPr>
          <p:cNvPr id="2" name="QC_7_AS.18_1#550d5ec3a?vop=1&amp;pid=55d1f52de&amp;color=0,0,0&amp;vtp=1&amp;bt=1&amp;bbb=1"/>
          <p:cNvSpPr/>
          <p:nvPr/>
        </p:nvSpPr>
        <p:spPr>
          <a:xfrm>
            <a:off x="722376" y="972000"/>
            <a:ext cx="10753344" cy="434785"/>
          </a:xfrm>
          <a:prstGeom prst="rect">
            <a:avLst/>
          </a:prstGeom>
          <a:noFill/>
          <a:ln/>
        </p:spPr>
        <p:txBody>
          <a:bodyPr wrap="none" lIns="0" tIns="0" rIns="0" bIns="0" rtlCol="0" anchor="t"/>
          <a:lstStyle/>
          <a:p>
            <a:pPr algn="l" latinLnBrk="1">
              <a:lnSpc>
                <a:spcPts val="39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本题考查自然资源及其属性。</a:t>
            </a:r>
            <a:endParaRPr lang="en-US" altLang="zh-CN" sz="2200" dirty="0"/>
          </a:p>
        </p:txBody>
      </p:sp>
      <p:graphicFrame>
        <p:nvGraphicFramePr>
          <p:cNvPr id="18" name="QC_7_AS.18_2#550d5ec3a?colgroup=35,5&amp;vop=1&amp;pid=55d1f52de&amp;color=0,0,0&amp;vtp=1&amp;bbb=1&amp;hb=1"/>
          <p:cNvGraphicFramePr>
            <a:graphicFrameLocks noGrp="1"/>
          </p:cNvGraphicFramePr>
          <p:nvPr>
            <p:extLst>
              <p:ext uri="{D42A27DB-BD31-4B8C-83A1-F6EECF244321}">
                <p14:modId xmlns:p14="http://schemas.microsoft.com/office/powerpoint/2010/main" val="1202327885"/>
              </p:ext>
            </p:extLst>
          </p:nvPr>
        </p:nvGraphicFramePr>
        <p:xfrm>
          <a:off x="722376" y="1545913"/>
          <a:ext cx="10725912" cy="2497836"/>
        </p:xfrm>
        <a:graphic>
          <a:graphicData uri="http://schemas.openxmlformats.org/drawingml/2006/table">
            <a:tbl>
              <a:tblPr/>
              <a:tblGrid>
                <a:gridCol w="9235440">
                  <a:extLst>
                    <a:ext uri="{9D8B030D-6E8A-4147-A177-3AD203B41FA5}">
                      <a16:colId xmlns:a16="http://schemas.microsoft.com/office/drawing/2014/main" val="20000"/>
                    </a:ext>
                  </a:extLst>
                </a:gridCol>
                <a:gridCol w="1490472">
                  <a:extLst>
                    <a:ext uri="{9D8B030D-6E8A-4147-A177-3AD203B41FA5}">
                      <a16:colId xmlns:a16="http://schemas.microsoft.com/office/drawing/2014/main" val="20001"/>
                    </a:ext>
                  </a:extLst>
                </a:gridCol>
              </a:tblGrid>
              <a:tr h="1218819">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柴达木盆地地处内陆</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气候干旱</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沙漠广布</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降水少</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晴天多</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太阳能资源丰</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富</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同时该地地形平坦开阔</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植被稀少</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多大风天气</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风能资源丰富</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所以该基</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地电源项目中占比最高的新能源是太阳能和风能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A正确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26339">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青海柴达木盆地地区植被稀少</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生物能占比极低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B错误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26339">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柴达木盆地科技水平较低</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且该项目未利用核能发电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C错误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26339">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氢能尚未大规模应用</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水能是常规能源的一种</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不属于新能源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D错误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sp>
        <p:nvSpPr>
          <p:cNvPr id="2" name="QC_7_AS.18_3#550d5ec3a?vop=1&amp;pid=55d1f52de&amp;color=0,0,0&amp;mp=1&amp;vtp=1&amp;bt=1&amp;bbb=1&amp;hb=1"/>
          <p:cNvSpPr/>
          <p:nvPr/>
        </p:nvSpPr>
        <p:spPr>
          <a:xfrm>
            <a:off x="722376" y="972000"/>
            <a:ext cx="10753344" cy="22532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【知识拓展】</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新能源和清洁能源的区别</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新能源指的是在现今技术基础上</a:t>
            </a:r>
            <a:r>
              <a:rPr lang="en-US" altLang="zh-CN" sz="2000" b="0" i="0" dirty="0">
                <a:solidFill>
                  <a:srgbClr val="000000"/>
                </a:solidFill>
                <a:latin typeface="微软雅黑" pitchFamily="34" charset="0"/>
                <a:ea typeface="微软雅黑" pitchFamily="34" charset="-122"/>
                <a:cs typeface="微软雅黑" pitchFamily="34" charset="-120"/>
              </a:rPr>
              <a:t>，系统地开发利用的可再生能源，包括太阳能、风能、</a:t>
            </a:r>
            <a:r>
              <a:rPr lang="en-US" altLang="zh-CN" sz="2000" b="0" i="0">
                <a:solidFill>
                  <a:srgbClr val="000000"/>
                </a:solidFill>
                <a:latin typeface="微软雅黑" pitchFamily="34" charset="0"/>
                <a:ea typeface="微软雅黑" pitchFamily="34" charset="-122"/>
                <a:cs typeface="微软雅黑" pitchFamily="34" charset="-120"/>
              </a:rPr>
              <a:t>生物能、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地热能和海洋能等</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0" i="0" spc="-50">
                <a:solidFill>
                  <a:srgbClr val="000000"/>
                </a:solidFill>
                <a:latin typeface="微软雅黑" pitchFamily="34" charset="0"/>
                <a:ea typeface="微软雅黑" pitchFamily="34" charset="-122"/>
                <a:cs typeface="微软雅黑" pitchFamily="34" charset="-120"/>
              </a:rPr>
              <a:t>清洁能源是相对于传统高污染能源的概念</a:t>
            </a:r>
            <a:r>
              <a:rPr lang="en-US" altLang="zh-CN" sz="2000" b="0" i="0" spc="-50" dirty="0">
                <a:solidFill>
                  <a:srgbClr val="000000"/>
                </a:solidFill>
                <a:latin typeface="微软雅黑" pitchFamily="34" charset="0"/>
                <a:ea typeface="微软雅黑" pitchFamily="34" charset="-122"/>
                <a:cs typeface="微软雅黑" pitchFamily="34" charset="-120"/>
              </a:rPr>
              <a:t>，是符合一定的排放标准，对环境的影响程度更低</a:t>
            </a:r>
            <a:r>
              <a:rPr lang="en-US" altLang="zh-CN" sz="2000" b="0" i="0" spc="-50">
                <a:solidFill>
                  <a:srgbClr val="000000"/>
                </a:solidFill>
                <a:latin typeface="微软雅黑" pitchFamily="34" charset="0"/>
                <a:ea typeface="微软雅黑" pitchFamily="34" charset="-122"/>
                <a:cs typeface="微软雅黑" pitchFamily="34" charset="-120"/>
              </a:rPr>
              <a:t>，利于</a:t>
            </a:r>
          </a:p>
          <a:p>
            <a:pPr latinLnBrk="1">
              <a:lnSpc>
                <a:spcPts val="3500"/>
              </a:lnSpc>
            </a:pPr>
            <a:r>
              <a:rPr lang="en-US" altLang="zh-CN" sz="2000" b="0" i="0" spc="-50">
                <a:solidFill>
                  <a:srgbClr val="000000"/>
                </a:solidFill>
                <a:latin typeface="微软雅黑" pitchFamily="34" charset="0"/>
                <a:ea typeface="微软雅黑" pitchFamily="34" charset="-122"/>
                <a:cs typeface="微软雅黑" pitchFamily="34" charset="-120"/>
              </a:rPr>
              <a:t>环境的可持续发展的能源</a:t>
            </a:r>
            <a:r>
              <a:rPr lang="en-US" altLang="zh-CN" sz="2000" b="0" i="0" spc="-50" dirty="0">
                <a:solidFill>
                  <a:srgbClr val="000000"/>
                </a:solidFill>
                <a:latin typeface="微软雅黑" pitchFamily="34" charset="0"/>
                <a:ea typeface="微软雅黑" pitchFamily="34" charset="-122"/>
                <a:cs typeface="微软雅黑" pitchFamily="34" charset="-120"/>
              </a:rPr>
              <a:t>，包括核能、太阳能、生物能、水能、风能、地热能、潮汐能、氢能等。</a:t>
            </a:r>
            <a:endParaRPr lang="en-US" altLang="zh-CN" sz="20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sp>
        <p:nvSpPr>
          <p:cNvPr id="2" name="QC_7_BD.19_1#7db5859c8?pid=55d1f52de&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6.“青桂直流”</a:t>
            </a:r>
            <a:r>
              <a:rPr lang="en-US" altLang="zh-CN" sz="2000" b="0" i="0">
                <a:solidFill>
                  <a:srgbClr val="000000"/>
                </a:solidFill>
                <a:latin typeface="微软雅黑" pitchFamily="34" charset="0"/>
                <a:ea typeface="微软雅黑" pitchFamily="34" charset="-122"/>
                <a:cs typeface="微软雅黑" pitchFamily="34" charset="-120"/>
              </a:rPr>
              <a:t>特高压直流输电通道的建设主要得益于(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20_1#7db5859c8.bracket?pid=55d1f52de&amp;color=0,0,0&amp;vpa=6&amp;vtp=1"/>
          <p:cNvSpPr/>
          <p:nvPr/>
        </p:nvSpPr>
        <p:spPr>
          <a:xfrm>
            <a:off x="6947726"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19_2#7db5859c8.choices?pid=55d1f52de&amp;color=0,0,0&amp;vtp=1&amp;bbb=1"/>
          <p:cNvSpPr/>
          <p:nvPr/>
        </p:nvSpPr>
        <p:spPr>
          <a:xfrm>
            <a:off x="722376" y="1430909"/>
            <a:ext cx="10753344" cy="405003"/>
          </a:xfrm>
          <a:prstGeom prst="rect">
            <a:avLst/>
          </a:prstGeom>
          <a:noFill/>
          <a:ln/>
        </p:spPr>
        <p:txBody>
          <a:bodyPr wrap="none" lIns="0" tIns="0" rIns="0" bIns="0" rtlCol="0" anchor="t"/>
          <a:lstStyle/>
          <a:p>
            <a:pPr latinLnBrk="1">
              <a:lnSpc>
                <a:spcPts val="3600"/>
              </a:lnSpc>
              <a:tabLst>
                <a:tab pos="2634029" algn="l"/>
                <a:tab pos="5483957" algn="l"/>
                <a:tab pos="8092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.距离和政策</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B.用能水平差异</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C.技术和资金</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.能源分布差异</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sp>
        <p:nvSpPr>
          <p:cNvPr id="2" name="QC_7_AS.21_1#7db5859c8?vop=1&amp;pid=55d1f52de&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本题考查西电东送工程。“青桂直流”特高压直流输电通道距离远，技术难度大</a:t>
            </a:r>
            <a:r>
              <a:rPr lang="en-US" altLang="zh-CN" sz="2000" b="0" i="0">
                <a:solidFill>
                  <a:srgbClr val="000000"/>
                </a:solidFill>
                <a:latin typeface="微软雅黑" pitchFamily="34" charset="0"/>
                <a:ea typeface="微软雅黑" pitchFamily="34" charset="-122"/>
                <a:cs typeface="微软雅黑" pitchFamily="34" charset="-120"/>
              </a:rPr>
              <a:t>，需要先</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进的输电技术作为保障</a:t>
            </a:r>
            <a:r>
              <a:rPr lang="en-US" altLang="zh-CN" sz="2000" b="0" i="0" dirty="0">
                <a:solidFill>
                  <a:srgbClr val="000000"/>
                </a:solidFill>
                <a:latin typeface="微软雅黑" pitchFamily="34" charset="0"/>
                <a:ea typeface="微软雅黑" pitchFamily="34" charset="-122"/>
                <a:cs typeface="微软雅黑" pitchFamily="34" charset="-120"/>
              </a:rPr>
              <a:t>，同时需要投入大量资金，C正确；青海与广西距离远是“青桂直流</a:t>
            </a:r>
            <a:r>
              <a:rPr lang="en-US" altLang="zh-CN" sz="2000" b="0" i="0">
                <a:solidFill>
                  <a:srgbClr val="000000"/>
                </a:solidFill>
                <a:latin typeface="微软雅黑" pitchFamily="34" charset="0"/>
                <a:ea typeface="微软雅黑" pitchFamily="34" charset="-122"/>
                <a:cs typeface="微软雅黑" pitchFamily="34" charset="-120"/>
              </a:rPr>
              <a:t>”特</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高压直流输电通道建设的不利因素</a:t>
            </a:r>
            <a:r>
              <a:rPr lang="en-US" altLang="zh-CN" sz="2000" b="0" i="0" dirty="0">
                <a:solidFill>
                  <a:srgbClr val="000000"/>
                </a:solidFill>
                <a:latin typeface="微软雅黑" pitchFamily="34" charset="0"/>
                <a:ea typeface="微软雅黑" pitchFamily="34" charset="-122"/>
                <a:cs typeface="微软雅黑" pitchFamily="34" charset="-120"/>
              </a:rPr>
              <a:t>，A错误；用能水平差异和能源分布差异是“青桂直流</a:t>
            </a:r>
            <a:r>
              <a:rPr lang="en-US" altLang="zh-CN" sz="2000" b="0" i="0">
                <a:solidFill>
                  <a:srgbClr val="000000"/>
                </a:solidFill>
                <a:latin typeface="微软雅黑" pitchFamily="34" charset="0"/>
                <a:ea typeface="微软雅黑" pitchFamily="34" charset="-122"/>
                <a:cs typeface="微软雅黑" pitchFamily="34" charset="-120"/>
              </a:rPr>
              <a:t>”特高</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压直流输电通道建设的原因</a:t>
            </a:r>
            <a:r>
              <a:rPr lang="en-US" altLang="zh-CN" sz="2000" b="0" i="0" dirty="0">
                <a:solidFill>
                  <a:srgbClr val="000000"/>
                </a:solidFill>
                <a:latin typeface="微软雅黑" pitchFamily="34" charset="0"/>
                <a:ea typeface="微软雅黑" pitchFamily="34" charset="-122"/>
                <a:cs typeface="微软雅黑" pitchFamily="34" charset="-120"/>
              </a:rPr>
              <a:t>，不是建设的有利因素，B、D错误。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2#f32bb21ae.fixed?pid=6258c1acc&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2</a:t>
            </a:r>
            <a:endParaRPr lang="en-US" altLang="zh-CN" sz="7200" dirty="0"/>
          </a:p>
        </p:txBody>
      </p:sp>
      <p:sp>
        <p:nvSpPr>
          <p:cNvPr id="3" name="C_2_BD#f32bb21ae.fixed?pid=6258c1acc&amp;color=255,255,255&amp;vtp=1&amp;bbb=1"/>
          <p:cNvSpPr/>
          <p:nvPr/>
        </p:nvSpPr>
        <p:spPr>
          <a:xfrm>
            <a:off x="0" y="3712464"/>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第二节</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自然资源及其利用</a:t>
            </a:r>
            <a:endParaRPr lang="en-US" altLang="zh-CN" sz="44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sp>
        <p:nvSpPr>
          <p:cNvPr id="2" name="QM_6_BD.22_1#4efe7ea89?pid=8970075ee&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[陕西咸阳实验中学2025高二月考]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锗元素主要存在于花岗岩中</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在自然界中最常见的氧化物就</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是二氧化锗</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二氧化锗常温下呈白色粉末状</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锗矿多与褐煤矿共生</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锗广泛应用于国防军事</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航</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空航天</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电子技术</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信息通信等高新技术产业</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我国锗资源储量丰富</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主要来自煤锗矿床中</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我</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国是全球锗资源产量最大的国家</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3" name="QC_7_BD.23_1#8b32dbbd9?pid=4efe7ea89&amp;color=0,0,0&amp;vtp=1&amp;bt=1&amp;bbb=1">
            <a:extLst>
              <a:ext uri="{FF2B5EF4-FFF2-40B4-BE49-F238E27FC236}">
                <a16:creationId xmlns:a16="http://schemas.microsoft.com/office/drawing/2014/main" id="{331BA466-0720-E08A-6DAA-7BD1E7BBECB6}"/>
              </a:ext>
            </a:extLst>
          </p:cNvPr>
          <p:cNvSpPr/>
          <p:nvPr/>
        </p:nvSpPr>
        <p:spPr>
          <a:xfrm>
            <a:off x="722376" y="278365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7.我国是全球锗资源产量最大的国家，</a:t>
            </a:r>
            <a:r>
              <a:rPr lang="en-US" altLang="zh-CN" sz="2000" b="0" i="0">
                <a:solidFill>
                  <a:srgbClr val="000000"/>
                </a:solidFill>
                <a:latin typeface="微软雅黑" pitchFamily="34" charset="0"/>
                <a:ea typeface="微软雅黑" pitchFamily="34" charset="-122"/>
                <a:cs typeface="微软雅黑" pitchFamily="34" charset="-120"/>
              </a:rPr>
              <a:t>反映出自然资源具有(</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4" name="QC_7_AN.24_1#8b32dbbd9.bracket?pid=4efe7ea89&amp;color=0,0,0&amp;vpa=7&amp;vtp=1">
            <a:extLst>
              <a:ext uri="{FF2B5EF4-FFF2-40B4-BE49-F238E27FC236}">
                <a16:creationId xmlns:a16="http://schemas.microsoft.com/office/drawing/2014/main" id="{08EA02FE-7C97-08AC-31FC-CA5A867B37B2}"/>
              </a:ext>
            </a:extLst>
          </p:cNvPr>
          <p:cNvSpPr/>
          <p:nvPr/>
        </p:nvSpPr>
        <p:spPr>
          <a:xfrm>
            <a:off x="7483539" y="278365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5" name="QC_7_BD.23_2#8b32dbbd9.choices?pid=4efe7ea89&amp;color=0,0,0&amp;vtp=1&amp;bbb=1">
            <a:extLst>
              <a:ext uri="{FF2B5EF4-FFF2-40B4-BE49-F238E27FC236}">
                <a16:creationId xmlns:a16="http://schemas.microsoft.com/office/drawing/2014/main" id="{207D36C8-29D9-8E85-AB11-F06B9A739EBB}"/>
              </a:ext>
            </a:extLst>
          </p:cNvPr>
          <p:cNvSpPr/>
          <p:nvPr/>
        </p:nvSpPr>
        <p:spPr>
          <a:xfrm>
            <a:off x="722376" y="3244157"/>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.有限性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B.地域性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C.多用性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.社会性</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sp>
        <p:nvSpPr>
          <p:cNvPr id="2" name="QC_7_AS.25_1#8b32dbbd9?vop=1&amp;pid=4efe7ea89&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本题考查自然资源的属性。我国是全球锗资源产量最大的国家，</a:t>
            </a:r>
            <a:r>
              <a:rPr lang="en-US" altLang="zh-CN" sz="2000" b="0" i="0">
                <a:solidFill>
                  <a:srgbClr val="000000"/>
                </a:solidFill>
                <a:latin typeface="微软雅黑" pitchFamily="34" charset="0"/>
                <a:ea typeface="微软雅黑" pitchFamily="34" charset="-122"/>
                <a:cs typeface="微软雅黑" pitchFamily="34" charset="-120"/>
              </a:rPr>
              <a:t>说明我国锗资源储量大，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反映了矿产资源空间分布不均</a:t>
            </a:r>
            <a:r>
              <a:rPr lang="en-US" altLang="zh-CN" sz="2000" b="0" i="0" dirty="0">
                <a:solidFill>
                  <a:srgbClr val="000000"/>
                </a:solidFill>
                <a:latin typeface="微软雅黑" pitchFamily="34" charset="0"/>
                <a:ea typeface="微软雅黑" pitchFamily="34" charset="-122"/>
                <a:cs typeface="微软雅黑" pitchFamily="34" charset="-120"/>
              </a:rPr>
              <a:t>，具有地域性，B正确；</a:t>
            </a:r>
            <a:r>
              <a:rPr lang="en-US" altLang="zh-CN" sz="2000" b="0" i="0">
                <a:solidFill>
                  <a:srgbClr val="000000"/>
                </a:solidFill>
                <a:latin typeface="微软雅黑" pitchFamily="34" charset="0"/>
                <a:ea typeface="微软雅黑" pitchFamily="34" charset="-122"/>
                <a:cs typeface="微软雅黑" pitchFamily="34" charset="-120"/>
              </a:rPr>
              <a:t>有限性是指自然资源在数量上是有限的，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而不是指某个国家或地区在某种资源产量上的优势</a:t>
            </a:r>
            <a:r>
              <a:rPr lang="en-US" altLang="zh-CN" sz="2000" b="0" i="0" dirty="0">
                <a:solidFill>
                  <a:srgbClr val="000000"/>
                </a:solidFill>
                <a:latin typeface="微软雅黑" pitchFamily="34" charset="0"/>
                <a:ea typeface="微软雅黑" pitchFamily="34" charset="-122"/>
                <a:cs typeface="微软雅黑" pitchFamily="34" charset="-120"/>
              </a:rPr>
              <a:t>，因此</a:t>
            </a:r>
            <a:r>
              <a:rPr lang="en-US" altLang="zh-CN" sz="2000" b="0" i="0">
                <a:solidFill>
                  <a:srgbClr val="000000"/>
                </a:solidFill>
                <a:latin typeface="微软雅黑" pitchFamily="34" charset="0"/>
                <a:ea typeface="微软雅黑" pitchFamily="34" charset="-122"/>
                <a:cs typeface="微软雅黑" pitchFamily="34" charset="-120"/>
              </a:rPr>
              <a:t>，我国是全球锗资源产量最大的国家并</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不直接反映出自然资源的有限性</a:t>
            </a:r>
            <a:r>
              <a:rPr lang="en-US" altLang="zh-CN" sz="2000" b="0" i="0" dirty="0">
                <a:solidFill>
                  <a:srgbClr val="000000"/>
                </a:solidFill>
                <a:latin typeface="微软雅黑" pitchFamily="34" charset="0"/>
                <a:ea typeface="微软雅黑" pitchFamily="34" charset="-122"/>
                <a:cs typeface="微软雅黑" pitchFamily="34" charset="-120"/>
              </a:rPr>
              <a:t>，A错误；多用性是指自然资源可以有多种用途</a:t>
            </a:r>
            <a:r>
              <a:rPr lang="en-US" altLang="zh-CN" sz="2000" b="0" i="0">
                <a:solidFill>
                  <a:srgbClr val="000000"/>
                </a:solidFill>
                <a:latin typeface="微软雅黑" pitchFamily="34" charset="0"/>
                <a:ea typeface="微软雅黑" pitchFamily="34" charset="-122"/>
                <a:cs typeface="微软雅黑" pitchFamily="34" charset="-120"/>
              </a:rPr>
              <a:t>，而材料并没有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涉及锗资源的多用性</a:t>
            </a:r>
            <a:r>
              <a:rPr lang="en-US" altLang="zh-CN" sz="2000" b="0" i="0" dirty="0">
                <a:solidFill>
                  <a:srgbClr val="000000"/>
                </a:solidFill>
                <a:latin typeface="微软雅黑" pitchFamily="34" charset="0"/>
                <a:ea typeface="微软雅黑" pitchFamily="34" charset="-122"/>
                <a:cs typeface="微软雅黑" pitchFamily="34" charset="-120"/>
              </a:rPr>
              <a:t>，C错误；社会性是人类通过生产活动</a:t>
            </a:r>
            <a:r>
              <a:rPr lang="en-US" altLang="zh-CN" sz="2000" b="0" i="0">
                <a:solidFill>
                  <a:srgbClr val="000000"/>
                </a:solidFill>
                <a:latin typeface="微软雅黑" pitchFamily="34" charset="0"/>
                <a:ea typeface="微软雅黑" pitchFamily="34" charset="-122"/>
                <a:cs typeface="微软雅黑" pitchFamily="34" charset="-120"/>
              </a:rPr>
              <a:t>，把自然资源加工成有价值的物质财</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富</a:t>
            </a:r>
            <a:r>
              <a:rPr lang="en-US" altLang="zh-CN" sz="2000" b="0" i="0" dirty="0">
                <a:solidFill>
                  <a:srgbClr val="000000"/>
                </a:solidFill>
                <a:latin typeface="微软雅黑" pitchFamily="34" charset="0"/>
                <a:ea typeface="微软雅黑" pitchFamily="34" charset="-122"/>
                <a:cs typeface="微软雅黑" pitchFamily="34" charset="-120"/>
              </a:rPr>
              <a:t>，从而使自然资源具有广泛的社会属性，虽然自然资源的社会性是一个重要特征</a:t>
            </a:r>
            <a:r>
              <a:rPr lang="en-US" altLang="zh-CN" sz="2000" b="0" i="0">
                <a:solidFill>
                  <a:srgbClr val="000000"/>
                </a:solidFill>
                <a:latin typeface="微软雅黑" pitchFamily="34" charset="0"/>
                <a:ea typeface="微软雅黑" pitchFamily="34" charset="-122"/>
                <a:cs typeface="微软雅黑" pitchFamily="34" charset="-120"/>
              </a:rPr>
              <a:t>，但材料中的</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信息主要反映了我国在全球锗资源产量上的地位</a:t>
            </a:r>
            <a:r>
              <a:rPr lang="en-US" altLang="zh-CN" sz="2000" b="0" i="0" dirty="0">
                <a:solidFill>
                  <a:srgbClr val="000000"/>
                </a:solidFill>
                <a:latin typeface="微软雅黑" pitchFamily="34" charset="0"/>
                <a:ea typeface="微软雅黑" pitchFamily="34" charset="-122"/>
                <a:cs typeface="微软雅黑" pitchFamily="34" charset="-120"/>
              </a:rPr>
              <a:t>，没有直接涉及社会性方面的内容，D错误。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p:sp>
        <p:nvSpPr>
          <p:cNvPr id="2" name="QC_7_BD.26_1#d9a6f74b2?pid=4efe7ea89&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8.关于自然资源的描述，</a:t>
            </a:r>
            <a:r>
              <a:rPr lang="en-US" altLang="zh-CN" sz="2000" b="0" i="0">
                <a:solidFill>
                  <a:srgbClr val="000000"/>
                </a:solidFill>
                <a:latin typeface="微软雅黑" pitchFamily="34" charset="0"/>
                <a:ea typeface="微软雅黑" pitchFamily="34" charset="-122"/>
                <a:cs typeface="微软雅黑" pitchFamily="34" charset="-120"/>
              </a:rPr>
              <a:t>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27_1#d9a6f74b2.bracket?pid=4efe7ea89&amp;color=0,0,0&amp;vpa=8&amp;vtp=1"/>
          <p:cNvSpPr/>
          <p:nvPr/>
        </p:nvSpPr>
        <p:spPr>
          <a:xfrm>
            <a:off x="4689539"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26_2#d9a6f74b2.choices?pid=4efe7ea89&amp;color=0,0,0&amp;vtp=1&amp;bbb=1"/>
          <p:cNvSpPr/>
          <p:nvPr/>
        </p:nvSpPr>
        <p:spPr>
          <a:xfrm>
            <a:off x="722376" y="1436497"/>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A.可再生资源具有可更新性，其利用数量是无限的</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.非可再生资源总量不会增加，其可开采量也是不变的</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.矿产资源埋藏浅，开发利用的经济成本相对较低</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.某矿产达到开采的品位越高，说明其价格越高</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sp>
        <p:nvSpPr>
          <p:cNvPr id="2" name="QC_7_AS.28_1#d9a6f74b2?vop=1&amp;pid=4efe7ea89&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本题考查自然资源的属性和特征。可再生资源具有可更新性</a:t>
            </a:r>
            <a:r>
              <a:rPr lang="en-US" altLang="zh-CN" sz="2000" b="0" i="0">
                <a:solidFill>
                  <a:srgbClr val="000000"/>
                </a:solidFill>
                <a:latin typeface="微软雅黑" pitchFamily="34" charset="0"/>
                <a:ea typeface="微软雅黑" pitchFamily="34" charset="-122"/>
                <a:cs typeface="微软雅黑" pitchFamily="34" charset="-120"/>
              </a:rPr>
              <a:t>，但有的可再生资源数量和更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新能力是有限的</a:t>
            </a:r>
            <a:r>
              <a:rPr lang="en-US" altLang="zh-CN" sz="2000" b="0" i="0" dirty="0">
                <a:solidFill>
                  <a:srgbClr val="000000"/>
                </a:solidFill>
                <a:latin typeface="微软雅黑" pitchFamily="34" charset="0"/>
                <a:ea typeface="微软雅黑" pitchFamily="34" charset="-122"/>
                <a:cs typeface="微软雅黑" pitchFamily="34" charset="-120"/>
              </a:rPr>
              <a:t>，在使用过程中也需要注重可持续利用，A错误</a:t>
            </a:r>
            <a:r>
              <a:rPr lang="en-US" altLang="zh-CN" sz="2000" b="0" i="0">
                <a:solidFill>
                  <a:srgbClr val="000000"/>
                </a:solidFill>
                <a:latin typeface="微软雅黑" pitchFamily="34" charset="0"/>
                <a:ea typeface="微软雅黑" pitchFamily="34" charset="-122"/>
                <a:cs typeface="微软雅黑" pitchFamily="34" charset="-120"/>
              </a:rPr>
              <a:t>；非可再生资源是经过漫长的地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质历史时期形成的</a:t>
            </a:r>
            <a:r>
              <a:rPr lang="en-US" altLang="zh-CN" sz="2000" b="0" i="0" dirty="0">
                <a:solidFill>
                  <a:srgbClr val="000000"/>
                </a:solidFill>
                <a:latin typeface="微软雅黑" pitchFamily="34" charset="0"/>
                <a:ea typeface="微软雅黑" pitchFamily="34" charset="-122"/>
                <a:cs typeface="微软雅黑" pitchFamily="34" charset="-120"/>
              </a:rPr>
              <a:t>，总量不会增加，但其可开采量受科技水平等因素影响，B错误</a:t>
            </a:r>
            <a:r>
              <a:rPr lang="en-US" altLang="zh-CN" sz="2000" b="0" i="0">
                <a:solidFill>
                  <a:srgbClr val="000000"/>
                </a:solidFill>
                <a:latin typeface="微软雅黑" pitchFamily="34" charset="0"/>
                <a:ea typeface="微软雅黑" pitchFamily="34" charset="-122"/>
                <a:cs typeface="微软雅黑" pitchFamily="34" charset="-120"/>
              </a:rPr>
              <a:t>；矿产资源埋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藏浅</a:t>
            </a:r>
            <a:r>
              <a:rPr lang="en-US" altLang="zh-CN" sz="2000" b="0" i="0" dirty="0">
                <a:solidFill>
                  <a:srgbClr val="000000"/>
                </a:solidFill>
                <a:latin typeface="微软雅黑" pitchFamily="34" charset="0"/>
                <a:ea typeface="微软雅黑" pitchFamily="34" charset="-122"/>
                <a:cs typeface="微软雅黑" pitchFamily="34" charset="-120"/>
              </a:rPr>
              <a:t>，开采过程中所投入的前期建设资金相对较少，即开发利用过程的经济成本相对较低，</a:t>
            </a:r>
            <a:r>
              <a:rPr lang="en-US" altLang="zh-CN" sz="2000" b="0" i="0">
                <a:solidFill>
                  <a:srgbClr val="000000"/>
                </a:solidFill>
                <a:latin typeface="微软雅黑" pitchFamily="34" charset="0"/>
                <a:ea typeface="微软雅黑" pitchFamily="34" charset="-122"/>
                <a:cs typeface="微软雅黑" pitchFamily="34" charset="-120"/>
              </a:rPr>
              <a:t>C正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确</a:t>
            </a:r>
            <a:r>
              <a:rPr lang="en-US" altLang="zh-CN" sz="2000" b="0" i="0" dirty="0">
                <a:solidFill>
                  <a:srgbClr val="000000"/>
                </a:solidFill>
                <a:latin typeface="微软雅黑" pitchFamily="34" charset="0"/>
                <a:ea typeface="微软雅黑" pitchFamily="34" charset="-122"/>
                <a:cs typeface="微软雅黑" pitchFamily="34" charset="-120"/>
              </a:rPr>
              <a:t>；矿产品位是指单位体积或单位质量矿石中有用组分或有用矿物的含量</a:t>
            </a:r>
            <a:r>
              <a:rPr lang="en-US" altLang="zh-CN" sz="2000" b="0" i="0">
                <a:solidFill>
                  <a:srgbClr val="000000"/>
                </a:solidFill>
                <a:latin typeface="微软雅黑" pitchFamily="34" charset="0"/>
                <a:ea typeface="微软雅黑" pitchFamily="34" charset="-122"/>
                <a:cs typeface="微软雅黑" pitchFamily="34" charset="-120"/>
              </a:rPr>
              <a:t>，矿产价格不仅受矿产</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品位的影响</a:t>
            </a:r>
            <a:r>
              <a:rPr lang="en-US" altLang="zh-CN" sz="2000" b="0" i="0" dirty="0">
                <a:solidFill>
                  <a:srgbClr val="000000"/>
                </a:solidFill>
                <a:latin typeface="微软雅黑" pitchFamily="34" charset="0"/>
                <a:ea typeface="微软雅黑" pitchFamily="34" charset="-122"/>
                <a:cs typeface="微软雅黑" pitchFamily="34" charset="-120"/>
              </a:rPr>
              <a:t>，还受市场供需关系的影响，选项只考虑了品位的影响，忽略了市场的影响，D错误。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sp>
        <p:nvSpPr>
          <p:cNvPr id="2" name="QM_6_BD.29_1#b734e0618?pid=8970075ee&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[江西赣州多校联盟2025联考]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目前</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金属镓的消费领域包括半导体和光电材料</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太阳能电池等</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前沿产业</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随着金属镓下游应用行业的快速发展和镓矿资源的不断开采</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未来世界金属镓的稀缺</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性将日益突显</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下图示意镓矿资源的稀缺效应</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图中</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开发成本</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是指从镓矿开采到加工成金属镓</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所需的投入</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6_BD.29_2#b734e0618?pid=8970075ee&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922776" y="2864046"/>
            <a:ext cx="4352544" cy="172821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7_BD.30_1#851e13243?pid=b734e0618&amp;color=0,0,0&amp;vtp=1&amp;bt=1&amp;bbb=1">
            <a:extLst>
              <a:ext uri="{FF2B5EF4-FFF2-40B4-BE49-F238E27FC236}">
                <a16:creationId xmlns:a16="http://schemas.microsoft.com/office/drawing/2014/main" id="{BBA3E5C9-D147-0F44-C96A-6E5583B0B5C2}"/>
              </a:ext>
            </a:extLst>
          </p:cNvPr>
          <p:cNvSpPr/>
          <p:nvPr/>
        </p:nvSpPr>
        <p:spPr>
          <a:xfrm>
            <a:off x="722376" y="4730946"/>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9.镓矿资源稀缺导致其开发成本提高，</a:t>
            </a:r>
            <a:r>
              <a:rPr lang="en-US" altLang="zh-CN" sz="2000" b="0" i="0">
                <a:solidFill>
                  <a:srgbClr val="000000"/>
                </a:solidFill>
                <a:latin typeface="微软雅黑" pitchFamily="34" charset="0"/>
                <a:ea typeface="微软雅黑" pitchFamily="34" charset="-122"/>
                <a:cs typeface="微软雅黑" pitchFamily="34" charset="-120"/>
              </a:rPr>
              <a:t>是因为现存资源(</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AN.31_1#851e13243.bracket?pid=b734e0618&amp;color=0,0,0&amp;vpa=9&amp;vtp=1">
            <a:extLst>
              <a:ext uri="{FF2B5EF4-FFF2-40B4-BE49-F238E27FC236}">
                <a16:creationId xmlns:a16="http://schemas.microsoft.com/office/drawing/2014/main" id="{0FFF919E-004D-1701-9FDB-86A22C22FA42}"/>
              </a:ext>
            </a:extLst>
          </p:cNvPr>
          <p:cNvSpPr/>
          <p:nvPr/>
        </p:nvSpPr>
        <p:spPr>
          <a:xfrm>
            <a:off x="6975539" y="4730946"/>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6" name="QC_7_BD.30_2#851e13243.choices?pid=b734e0618&amp;color=0,0,0&amp;vtp=1&amp;bbb=1">
            <a:extLst>
              <a:ext uri="{FF2B5EF4-FFF2-40B4-BE49-F238E27FC236}">
                <a16:creationId xmlns:a16="http://schemas.microsoft.com/office/drawing/2014/main" id="{FAD93CF7-7F5B-B724-FB93-1A7F018F4D16}"/>
              </a:ext>
            </a:extLst>
          </p:cNvPr>
          <p:cNvSpPr/>
          <p:nvPr/>
        </p:nvSpPr>
        <p:spPr>
          <a:xfrm>
            <a:off x="722376" y="5182941"/>
            <a:ext cx="10753344" cy="405003"/>
          </a:xfrm>
          <a:prstGeom prst="rect">
            <a:avLst/>
          </a:prstGeom>
          <a:noFill/>
          <a:ln/>
        </p:spPr>
        <p:txBody>
          <a:bodyPr wrap="none" lIns="0" tIns="0" rIns="0" bIns="0" rtlCol="0" anchor="t"/>
          <a:lstStyle/>
          <a:p>
            <a:pPr latinLnBrk="1">
              <a:lnSpc>
                <a:spcPts val="3600"/>
              </a:lnSpc>
              <a:tabLst>
                <a:tab pos="2507029" algn="l"/>
                <a:tab pos="4975957" algn="l"/>
                <a:tab pos="7965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.受到管控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B.品质下降</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C.市场需求萎缩</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.开采规模加大</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p:sp>
        <p:nvSpPr>
          <p:cNvPr id="2" name="QC_7_AS.32_1#851e13243?vop=1&amp;pid=b734e0618&amp;color=0,0,0&amp;vtp=1&amp;bt=1&amp;bbb=1"/>
          <p:cNvSpPr/>
          <p:nvPr/>
        </p:nvSpPr>
        <p:spPr>
          <a:xfrm>
            <a:off x="722376" y="972000"/>
            <a:ext cx="10753344" cy="434785"/>
          </a:xfrm>
          <a:prstGeom prst="rect">
            <a:avLst/>
          </a:prstGeom>
          <a:noFill/>
          <a:ln/>
        </p:spPr>
        <p:txBody>
          <a:bodyPr wrap="none" lIns="0" tIns="0" rIns="0" bIns="0" rtlCol="0" anchor="t"/>
          <a:lstStyle/>
          <a:p>
            <a:pPr algn="l" latinLnBrk="1">
              <a:lnSpc>
                <a:spcPts val="39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本题考查自然资源的数量特征。</a:t>
            </a:r>
            <a:endParaRPr lang="en-US" altLang="zh-CN" sz="2200" dirty="0"/>
          </a:p>
        </p:txBody>
      </p:sp>
      <p:graphicFrame>
        <p:nvGraphicFramePr>
          <p:cNvPr id="29" name="QC_7_AS.32_2#851e13243?colgroup=34,6&amp;vop=1&amp;pid=b734e0618&amp;color=0,0,0&amp;vtp=1&amp;bbb=1&amp;hb=1"/>
          <p:cNvGraphicFramePr>
            <a:graphicFrameLocks noGrp="1"/>
          </p:cNvGraphicFramePr>
          <p:nvPr>
            <p:extLst>
              <p:ext uri="{D42A27DB-BD31-4B8C-83A1-F6EECF244321}">
                <p14:modId xmlns:p14="http://schemas.microsoft.com/office/powerpoint/2010/main" val="487109949"/>
              </p:ext>
            </p:extLst>
          </p:nvPr>
        </p:nvGraphicFramePr>
        <p:xfrm>
          <a:off x="722376" y="1545913"/>
          <a:ext cx="10725912" cy="2101596"/>
        </p:xfrm>
        <a:graphic>
          <a:graphicData uri="http://schemas.openxmlformats.org/drawingml/2006/table">
            <a:tbl>
              <a:tblPr/>
              <a:tblGrid>
                <a:gridCol w="8915400">
                  <a:extLst>
                    <a:ext uri="{9D8B030D-6E8A-4147-A177-3AD203B41FA5}">
                      <a16:colId xmlns:a16="http://schemas.microsoft.com/office/drawing/2014/main" val="20000"/>
                    </a:ext>
                  </a:extLst>
                </a:gridCol>
                <a:gridCol w="1810512">
                  <a:extLst>
                    <a:ext uri="{9D8B030D-6E8A-4147-A177-3AD203B41FA5}">
                      <a16:colId xmlns:a16="http://schemas.microsoft.com/office/drawing/2014/main" val="20001"/>
                    </a:ext>
                  </a:extLst>
                </a:gridCol>
              </a:tblGrid>
              <a:tr h="426339">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镓矿资源受到管控影响开采量</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不影响开发成本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A错误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822579">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镓矿资源开采前期开采品质较高的矿</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随着开采规模的不断扩大</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储量减少</a:t>
                      </a:r>
                      <a:r>
                        <a:rPr lang="en-US" altLang="zh-CN" sz="2000" b="0" i="0" spc="-100">
                          <a:solidFill>
                            <a:srgbClr val="000000"/>
                          </a:solidFill>
                          <a:latin typeface="微软雅黑" pitchFamily="34" charset="0"/>
                          <a:ea typeface="微软雅黑" pitchFamily="34" charset="-122"/>
                          <a:cs typeface="微软雅黑" pitchFamily="34" charset="-120"/>
                        </a:rPr>
                        <a:t>，</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镓矿资源稀缺</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现存资源品质下降</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开发难度在增加</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导致开发成本提高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B正确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26339">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金属镓消费领域广</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市场需求扩大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C错误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26339">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开采规模加大</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受规模效应影响</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可能会降低开发成本</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D错误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sp>
        <p:nvSpPr>
          <p:cNvPr id="2" name="QC_7_AS.32_3#851e13243?vop=1&amp;pid=b734e0618&amp;color=0,0,0&amp;mp=1&amp;vtp=1&amp;bt=1&amp;bbb=1&amp;hb=1"/>
          <p:cNvSpPr/>
          <p:nvPr/>
        </p:nvSpPr>
        <p:spPr>
          <a:xfrm>
            <a:off x="722376" y="972000"/>
            <a:ext cx="10753344" cy="17706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【关键点拨】</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解答本题的关键是理解“资源稀缺”与“开发成本提高”之间的内在逻辑</a:t>
            </a:r>
            <a:r>
              <a:rPr lang="en-US" altLang="zh-CN" sz="2000" b="0" i="0">
                <a:solidFill>
                  <a:srgbClr val="000000"/>
                </a:solidFill>
                <a:latin typeface="微软雅黑" pitchFamily="34" charset="0"/>
                <a:ea typeface="微软雅黑" pitchFamily="34" charset="-122"/>
                <a:cs typeface="微软雅黑" pitchFamily="34" charset="-120"/>
              </a:rPr>
              <a:t>，即稀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缺性如何直接影响资源本身的开发难度</a:t>
            </a:r>
            <a:r>
              <a:rPr lang="en-US" altLang="zh-CN" sz="2000" b="0" i="0" dirty="0">
                <a:solidFill>
                  <a:srgbClr val="000000"/>
                </a:solidFill>
                <a:latin typeface="微软雅黑" pitchFamily="34" charset="0"/>
                <a:ea typeface="微软雅黑" pitchFamily="34" charset="-122"/>
                <a:cs typeface="微软雅黑" pitchFamily="34" charset="-120"/>
              </a:rPr>
              <a:t>。随着镓矿资源的不断开采，易开采</a:t>
            </a:r>
            <a:r>
              <a:rPr lang="en-US" altLang="zh-CN" sz="2000" b="0" i="0">
                <a:solidFill>
                  <a:srgbClr val="000000"/>
                </a:solidFill>
                <a:latin typeface="微软雅黑" pitchFamily="34" charset="0"/>
                <a:ea typeface="微软雅黑" pitchFamily="34" charset="-122"/>
                <a:cs typeface="微软雅黑" pitchFamily="34" charset="-120"/>
              </a:rPr>
              <a:t>、高品质的镓矿已被</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大量消耗</a:t>
            </a:r>
            <a:r>
              <a:rPr lang="en-US" altLang="zh-CN" sz="2000" b="0" i="0" dirty="0">
                <a:solidFill>
                  <a:srgbClr val="000000"/>
                </a:solidFill>
                <a:latin typeface="微软雅黑" pitchFamily="34" charset="0"/>
                <a:ea typeface="微软雅黑" pitchFamily="34" charset="-122"/>
                <a:cs typeface="微软雅黑" pitchFamily="34" charset="-120"/>
              </a:rPr>
              <a:t>，剩余镓矿资源往往存在品质下降（如品位低）、开采条件更复杂（如埋藏深、</a:t>
            </a:r>
            <a:r>
              <a:rPr lang="en-US" altLang="zh-CN" sz="2000" b="0" i="0">
                <a:solidFill>
                  <a:srgbClr val="000000"/>
                </a:solidFill>
                <a:latin typeface="微软雅黑" pitchFamily="34" charset="0"/>
                <a:ea typeface="微软雅黑" pitchFamily="34" charset="-122"/>
                <a:cs typeface="微软雅黑" pitchFamily="34" charset="-120"/>
              </a:rPr>
              <a:t>分布散）</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等问题</a:t>
            </a:r>
            <a:r>
              <a:rPr lang="en-US" altLang="zh-CN" sz="2000" b="0" i="0" dirty="0">
                <a:solidFill>
                  <a:srgbClr val="000000"/>
                </a:solidFill>
                <a:latin typeface="微软雅黑" pitchFamily="34" charset="0"/>
                <a:ea typeface="微软雅黑" pitchFamily="34" charset="-122"/>
                <a:cs typeface="微软雅黑" pitchFamily="34" charset="-120"/>
              </a:rPr>
              <a:t>，这些资源自身属性的变化会直接导致开采和加工成本上升。</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p:sp>
        <p:nvSpPr>
          <p:cNvPr id="2" name="QC_7_BD.33_1#ce8f0a31a?pid=b734e0618&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10.图中甲、</a:t>
            </a:r>
            <a:r>
              <a:rPr lang="en-US" altLang="zh-CN" sz="2000" b="0" i="0">
                <a:solidFill>
                  <a:srgbClr val="000000"/>
                </a:solidFill>
                <a:latin typeface="微软雅黑" pitchFamily="34" charset="0"/>
                <a:ea typeface="微软雅黑" pitchFamily="34" charset="-122"/>
                <a:cs typeface="微软雅黑" pitchFamily="34" charset="-120"/>
              </a:rPr>
              <a:t>乙的含义是(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34_1#ce8f0a31a.bracket?pid=b734e0618&amp;color=0,0,0&amp;vpa=10&amp;vtp=1"/>
          <p:cNvSpPr/>
          <p:nvPr/>
        </p:nvSpPr>
        <p:spPr>
          <a:xfrm>
            <a:off x="3568764"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33_2#ce8f0a31a.choices?pid=b734e0618&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A.甲</a:t>
            </a:r>
            <a:r>
              <a:rPr lang="en-US" altLang="zh-CN" sz="2000" b="0" i="0">
                <a:solidFill>
                  <a:srgbClr val="000000"/>
                </a:solidFill>
                <a:latin typeface="微软雅黑" pitchFamily="34" charset="0"/>
                <a:ea typeface="微软雅黑" pitchFamily="34" charset="-122"/>
                <a:cs typeface="微软雅黑" pitchFamily="34" charset="-120"/>
              </a:rPr>
              <a:t>：寻求替代品</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.乙：探明新储量</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.甲</a:t>
            </a:r>
            <a:r>
              <a:rPr lang="en-US" altLang="zh-CN" sz="2000" b="0" i="0">
                <a:solidFill>
                  <a:srgbClr val="000000"/>
                </a:solidFill>
                <a:latin typeface="微软雅黑" pitchFamily="34" charset="0"/>
                <a:ea typeface="微软雅黑" pitchFamily="34" charset="-122"/>
                <a:cs typeface="微软雅黑" pitchFamily="34" charset="-120"/>
              </a:rPr>
              <a:t>：降低资源开采成本</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.乙：改进资源加工流程</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p:sp>
        <p:nvSpPr>
          <p:cNvPr id="2" name="QC_7_AS.35_1#ce8f0a31a?vop=1&amp;pid=b734e0618&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本题考查材料分析能力。甲、乙都是技术创新的结果，但是造成的影响不同</a:t>
            </a:r>
            <a:r>
              <a:rPr lang="en-US" altLang="zh-CN" sz="2000" b="0" i="0">
                <a:solidFill>
                  <a:srgbClr val="000000"/>
                </a:solidFill>
                <a:latin typeface="微软雅黑" pitchFamily="34" charset="0"/>
                <a:ea typeface="微软雅黑" pitchFamily="34" charset="-122"/>
                <a:cs typeface="微软雅黑" pitchFamily="34" charset="-120"/>
              </a:rPr>
              <a:t>，甲的影响是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供应增加</a:t>
            </a:r>
            <a:r>
              <a:rPr lang="en-US" altLang="zh-CN" sz="2000" b="0" i="0" dirty="0">
                <a:solidFill>
                  <a:srgbClr val="000000"/>
                </a:solidFill>
                <a:latin typeface="微软雅黑" pitchFamily="34" charset="0"/>
                <a:ea typeface="微软雅黑" pitchFamily="34" charset="-122"/>
                <a:cs typeface="微软雅黑" pitchFamily="34" charset="-120"/>
              </a:rPr>
              <a:t>，所以最可能是开采技术提升，开采成本降低或探明新储量，导致供应增加，A</a:t>
            </a:r>
            <a:r>
              <a:rPr lang="en-US" altLang="zh-CN" sz="2000" b="0" i="0">
                <a:solidFill>
                  <a:srgbClr val="000000"/>
                </a:solidFill>
                <a:latin typeface="微软雅黑" pitchFamily="34" charset="0"/>
                <a:ea typeface="微软雅黑" pitchFamily="34" charset="-122"/>
                <a:cs typeface="微软雅黑" pitchFamily="34" charset="-120"/>
              </a:rPr>
              <a:t>错误，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正确；乙的影响是需求减少，最有可能是寻求替代品，使镓矿的需求减少</a:t>
            </a:r>
            <a:r>
              <a:rPr lang="en-US" altLang="zh-CN" sz="2000" b="0" i="0">
                <a:solidFill>
                  <a:srgbClr val="000000"/>
                </a:solidFill>
                <a:latin typeface="微软雅黑" pitchFamily="34" charset="0"/>
                <a:ea typeface="微软雅黑" pitchFamily="34" charset="-122"/>
                <a:cs typeface="微软雅黑" pitchFamily="34" charset="-120"/>
              </a:rPr>
              <a:t>,改进资源加工流程会</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使资源供给量提高</a:t>
            </a:r>
            <a:r>
              <a:rPr lang="en-US" altLang="zh-CN" sz="2000" b="0" i="0" dirty="0">
                <a:solidFill>
                  <a:srgbClr val="000000"/>
                </a:solidFill>
                <a:latin typeface="微软雅黑" pitchFamily="34" charset="0"/>
                <a:ea typeface="微软雅黑" pitchFamily="34" charset="-122"/>
                <a:cs typeface="微软雅黑" pitchFamily="34" charset="-120"/>
              </a:rPr>
              <a:t>，B、D错误。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p:sp>
        <p:nvSpPr>
          <p:cNvPr id="2" name="QC_7_BD.36_1#e7c6a43d2?pid=b734e0618&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11.</a:t>
            </a:r>
            <a:r>
              <a:rPr lang="en-US" altLang="zh-CN" sz="2000" b="0" i="0">
                <a:solidFill>
                  <a:srgbClr val="000000"/>
                </a:solidFill>
                <a:latin typeface="微软雅黑" pitchFamily="34" charset="0"/>
                <a:ea typeface="微软雅黑" pitchFamily="34" charset="-122"/>
                <a:cs typeface="微软雅黑" pitchFamily="34" charset="-120"/>
              </a:rPr>
              <a:t>图示效应将造成镓资源价格(</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37_1#e7c6a43d2.bracket?pid=b734e0618&amp;color=0,0,0&amp;vpa=11&amp;vtp=1"/>
          <p:cNvSpPr/>
          <p:nvPr/>
        </p:nvSpPr>
        <p:spPr>
          <a:xfrm>
            <a:off x="4318064" y="969265"/>
            <a:ext cx="385763"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7_BD.36_2#e7c6a43d2.choices?pid=b734e0618&amp;color=0,0,0&amp;vtp=1&amp;bbb=1"/>
          <p:cNvSpPr/>
          <p:nvPr/>
        </p:nvSpPr>
        <p:spPr>
          <a:xfrm>
            <a:off x="722376" y="14309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.不断上升</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B.不断下降</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C.大幅波动</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.趋于平稳</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C_4#d54bd0c83.fixed?pid=91ad7d248&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1</a:t>
            </a:r>
            <a:endParaRPr lang="en-US" altLang="zh-CN" sz="7200" dirty="0"/>
          </a:p>
        </p:txBody>
      </p:sp>
      <p:sp>
        <p:nvSpPr>
          <p:cNvPr id="3" name="C_4#d54bd0c83.fixed?pid=91ad7d248&amp;color=255,255,255&amp;vtp=1&amp;bbb=1"/>
          <p:cNvSpPr/>
          <p:nvPr/>
        </p:nvSpPr>
        <p:spPr>
          <a:xfrm>
            <a:off x="228600" y="3493008"/>
            <a:ext cx="11731752" cy="1326896"/>
          </a:xfrm>
          <a:prstGeom prst="rect">
            <a:avLst/>
          </a:prstGeom>
          <a:noFill/>
          <a:ln/>
        </p:spPr>
        <p:txBody>
          <a:bodyPr wrap="none" lIns="0" tIns="0" rIns="0" bIns="0" rtlCol="0" anchor="t"/>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第1课时</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自然资源的属性与数量特征</a:t>
            </a:r>
            <a:endParaRPr lang="en-US" altLang="zh-CN" sz="4400" dirty="0"/>
          </a:p>
        </p:txBody>
      </p:sp>
      <p:pic>
        <p:nvPicPr>
          <p:cNvPr id="4" name="C_4#d54bd0c83.fixed?pid=91ad7d248&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d54bd0c83.fixed?pid=91ad7d248&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刷基础</a:t>
            </a:r>
            <a:endParaRPr lang="en-US" altLang="zh-CN" sz="2800" dirty="0"/>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name="Slide 33&amp;si=33">
    <p:spTree>
      <p:nvGrpSpPr>
        <p:cNvPr id="1" name=""/>
        <p:cNvGrpSpPr/>
        <p:nvPr/>
      </p:nvGrpSpPr>
      <p:grpSpPr>
        <a:xfrm>
          <a:off x="0" y="0"/>
          <a:ext cx="0" cy="0"/>
          <a:chOff x="0" y="0"/>
          <a:chExt cx="0" cy="0"/>
        </a:xfrm>
      </p:grpSpPr>
      <p:sp>
        <p:nvSpPr>
          <p:cNvPr id="2" name="QC_7_AS.38_1#e7c6a43d2?vop=1&amp;pid=b734e0618&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本题考查自然资源的数量特征对价格的影响。图示效应显示，</a:t>
            </a:r>
            <a:r>
              <a:rPr lang="en-US" altLang="zh-CN" sz="2000" b="0" i="0">
                <a:solidFill>
                  <a:srgbClr val="000000"/>
                </a:solidFill>
                <a:latin typeface="微软雅黑" pitchFamily="34" charset="0"/>
                <a:ea typeface="微软雅黑" pitchFamily="34" charset="-122"/>
                <a:cs typeface="微软雅黑" pitchFamily="34" charset="-120"/>
              </a:rPr>
              <a:t>资源稀缺会导致供不应求，</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价格提高</a:t>
            </a:r>
            <a:r>
              <a:rPr lang="en-US" altLang="zh-CN" sz="2000" b="0" i="0" dirty="0">
                <a:solidFill>
                  <a:srgbClr val="000000"/>
                </a:solidFill>
                <a:latin typeface="微软雅黑" pitchFamily="34" charset="0"/>
                <a:ea typeface="微软雅黑" pitchFamily="34" charset="-122"/>
                <a:cs typeface="微软雅黑" pitchFamily="34" charset="-120"/>
              </a:rPr>
              <a:t>，价格提高反过来推动技术创新，导致供应增加，价格下降，或通过寻求替代品</a:t>
            </a:r>
            <a:r>
              <a:rPr lang="en-US" altLang="zh-CN" sz="2000" b="0" i="0">
                <a:solidFill>
                  <a:srgbClr val="000000"/>
                </a:solidFill>
                <a:latin typeface="微软雅黑" pitchFamily="34" charset="0"/>
                <a:ea typeface="微软雅黑" pitchFamily="34" charset="-122"/>
                <a:cs typeface="微软雅黑" pitchFamily="34" charset="-120"/>
              </a:rPr>
              <a:t>，减少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对该稀缺资源的需求</a:t>
            </a:r>
            <a:r>
              <a:rPr lang="en-US" altLang="zh-CN" sz="2000" b="0" i="0" dirty="0">
                <a:solidFill>
                  <a:srgbClr val="000000"/>
                </a:solidFill>
                <a:latin typeface="微软雅黑" pitchFamily="34" charset="0"/>
                <a:ea typeface="微软雅黑" pitchFamily="34" charset="-122"/>
                <a:cs typeface="微软雅黑" pitchFamily="34" charset="-120"/>
              </a:rPr>
              <a:t>。在这个效应影响下，供求关系会逐渐处于一个相对平衡的状态</a:t>
            </a:r>
            <a:r>
              <a:rPr lang="en-US" altLang="zh-CN" sz="2000" b="0" i="0">
                <a:solidFill>
                  <a:srgbClr val="000000"/>
                </a:solidFill>
                <a:latin typeface="微软雅黑" pitchFamily="34" charset="0"/>
                <a:ea typeface="微软雅黑" pitchFamily="34" charset="-122"/>
                <a:cs typeface="微软雅黑" pitchFamily="34" charset="-120"/>
              </a:rPr>
              <a:t>，价格也趋</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于平稳</a:t>
            </a:r>
            <a:r>
              <a:rPr lang="en-US" altLang="zh-CN" sz="2000" b="0" i="0" dirty="0">
                <a:solidFill>
                  <a:srgbClr val="000000"/>
                </a:solidFill>
                <a:latin typeface="微软雅黑" pitchFamily="34" charset="0"/>
                <a:ea typeface="微软雅黑" pitchFamily="34" charset="-122"/>
                <a:cs typeface="微软雅黑" pitchFamily="34" charset="-120"/>
              </a:rPr>
              <a:t>。D正确。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908513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p:sp>
        <p:nvSpPr>
          <p:cNvPr id="2" name="QM_7_BD.39_1#e611b74a5?pid=5cfa3f710&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[山东青岛一中2024高二月考]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高岭土是一种黏土矿物</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由花岗岩经风化作用形成</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主要用于造</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纸</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陶瓷和耐火材料</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我国高岭土多为普通陶瓷用土</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优质高岭土资源保障程度不高</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广东茂名</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高岭土质量较好</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集中于茂名盆地</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该地高岭土经过了风化残积</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搬运自磨</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再风化三个阶段</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下图示意茂名高岭土分布</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7_BD.39_2#e611b74a5?pid=5cfa3f710&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590288" y="2864046"/>
            <a:ext cx="3017520" cy="338328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p:sp>
        <p:nvSpPr>
          <p:cNvPr id="2" name="QC_8_BD.40_1#bf64bd000?pid=e611b74a5&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12.我国优质高岭土资源保障程度不高，</a:t>
            </a:r>
            <a:r>
              <a:rPr lang="en-US" altLang="zh-CN" sz="2000" b="0" i="0">
                <a:solidFill>
                  <a:srgbClr val="000000"/>
                </a:solidFill>
                <a:latin typeface="微软雅黑" pitchFamily="34" charset="0"/>
                <a:ea typeface="微软雅黑" pitchFamily="34" charset="-122"/>
                <a:cs typeface="微软雅黑" pitchFamily="34" charset="-120"/>
              </a:rPr>
              <a:t>体现了自然资源的(</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8_BD.40_2#bf64bd000.choices?pid=e611b74a5&amp;color=0,0,0&amp;vtp=1&amp;bbb=1"/>
          <p:cNvSpPr/>
          <p:nvPr/>
        </p:nvSpPr>
        <p:spPr>
          <a:xfrm>
            <a:off x="722376" y="14309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.整体性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B.有限性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C.多用性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.社会性</a:t>
            </a:r>
            <a:endParaRPr lang="en-US" altLang="zh-CN" sz="2000" dirty="0"/>
          </a:p>
        </p:txBody>
      </p:sp>
      <p:sp>
        <p:nvSpPr>
          <p:cNvPr id="4" name="QC_8_AN.41_1#bf64bd000.bracket?pid=e611b74a5&amp;color=0,0,0&amp;vpa=12&amp;vtp=1"/>
          <p:cNvSpPr/>
          <p:nvPr/>
        </p:nvSpPr>
        <p:spPr>
          <a:xfrm>
            <a:off x="7378764" y="96926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name="Slide 36&amp;si=36">
    <p:spTree>
      <p:nvGrpSpPr>
        <p:cNvPr id="1" name=""/>
        <p:cNvGrpSpPr/>
        <p:nvPr/>
      </p:nvGrpSpPr>
      <p:grpSpPr>
        <a:xfrm>
          <a:off x="0" y="0"/>
          <a:ext cx="0" cy="0"/>
          <a:chOff x="0" y="0"/>
          <a:chExt cx="0" cy="0"/>
        </a:xfrm>
      </p:grpSpPr>
      <p:sp>
        <p:nvSpPr>
          <p:cNvPr id="2" name="QC_8_AS.42_1#bf64bd000?vop=1&amp;pid=e611b74a5&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本题考查自然资源的数量特征。优质高岭土资源保障程度不高</a:t>
            </a:r>
            <a:r>
              <a:rPr lang="en-US" altLang="zh-CN" sz="2000" b="0" i="0">
                <a:solidFill>
                  <a:srgbClr val="000000"/>
                </a:solidFill>
                <a:latin typeface="微软雅黑" pitchFamily="34" charset="0"/>
                <a:ea typeface="微软雅黑" pitchFamily="34" charset="-122"/>
                <a:cs typeface="微软雅黑" pitchFamily="34" charset="-120"/>
              </a:rPr>
              <a:t>，说明优质高岭土资源供给</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不足</a:t>
            </a:r>
            <a:r>
              <a:rPr lang="en-US" altLang="zh-CN" sz="2000" b="0" i="0" dirty="0">
                <a:solidFill>
                  <a:srgbClr val="000000"/>
                </a:solidFill>
                <a:latin typeface="微软雅黑" pitchFamily="34" charset="0"/>
                <a:ea typeface="微软雅黑" pitchFamily="34" charset="-122"/>
                <a:cs typeface="微软雅黑" pitchFamily="34" charset="-120"/>
              </a:rPr>
              <a:t>，体现了自然资源的有限性，B正确；自然资源的整体性是指各种自然资源要素之间</a:t>
            </a:r>
            <a:r>
              <a:rPr lang="en-US" altLang="zh-CN" sz="2000" b="0" i="0">
                <a:solidFill>
                  <a:srgbClr val="000000"/>
                </a:solidFill>
                <a:latin typeface="微软雅黑" pitchFamily="34" charset="0"/>
                <a:ea typeface="微软雅黑" pitchFamily="34" charset="-122"/>
                <a:cs typeface="微软雅黑" pitchFamily="34" charset="-120"/>
              </a:rPr>
              <a:t>、各地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自然资源利用之间相互联系</a:t>
            </a:r>
            <a:r>
              <a:rPr lang="en-US" altLang="zh-CN" sz="2000" b="0" i="0" dirty="0">
                <a:solidFill>
                  <a:srgbClr val="000000"/>
                </a:solidFill>
                <a:latin typeface="微软雅黑" pitchFamily="34" charset="0"/>
                <a:ea typeface="微软雅黑" pitchFamily="34" charset="-122"/>
                <a:cs typeface="微软雅黑" pitchFamily="34" charset="-120"/>
              </a:rPr>
              <a:t>、相互影响，A错误；多用性是指一种自然资源有多种用途，C</a:t>
            </a:r>
            <a:r>
              <a:rPr lang="en-US" altLang="zh-CN" sz="2000" b="0" i="0">
                <a:solidFill>
                  <a:srgbClr val="000000"/>
                </a:solidFill>
                <a:latin typeface="微软雅黑" pitchFamily="34" charset="0"/>
                <a:ea typeface="微软雅黑" pitchFamily="34" charset="-122"/>
                <a:cs typeface="微软雅黑" pitchFamily="34" charset="-120"/>
              </a:rPr>
              <a:t>错误；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社会性是人类通过生产活动</a:t>
            </a:r>
            <a:r>
              <a:rPr lang="en-US" altLang="zh-CN" sz="2000" b="0" i="0" dirty="0">
                <a:solidFill>
                  <a:srgbClr val="000000"/>
                </a:solidFill>
                <a:latin typeface="微软雅黑" pitchFamily="34" charset="0"/>
                <a:ea typeface="微软雅黑" pitchFamily="34" charset="-122"/>
                <a:cs typeface="微软雅黑" pitchFamily="34" charset="-120"/>
              </a:rPr>
              <a:t>，把自然资源加工成有价值的物质财富</a:t>
            </a:r>
            <a:r>
              <a:rPr lang="en-US" altLang="zh-CN" sz="2000" b="0" i="0">
                <a:solidFill>
                  <a:srgbClr val="000000"/>
                </a:solidFill>
                <a:latin typeface="微软雅黑" pitchFamily="34" charset="0"/>
                <a:ea typeface="微软雅黑" pitchFamily="34" charset="-122"/>
                <a:cs typeface="微软雅黑" pitchFamily="34" charset="-120"/>
              </a:rPr>
              <a:t>，从而使自然资源具有广泛的</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社会属性</a:t>
            </a:r>
            <a:r>
              <a:rPr lang="en-US" altLang="zh-CN" sz="2000" b="0" i="0" dirty="0">
                <a:solidFill>
                  <a:srgbClr val="000000"/>
                </a:solidFill>
                <a:latin typeface="微软雅黑" pitchFamily="34" charset="0"/>
                <a:ea typeface="微软雅黑" pitchFamily="34" charset="-122"/>
                <a:cs typeface="微软雅黑"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name="Slide 37&amp;si=37">
    <p:spTree>
      <p:nvGrpSpPr>
        <p:cNvPr id="1" name=""/>
        <p:cNvGrpSpPr/>
        <p:nvPr/>
      </p:nvGrpSpPr>
      <p:grpSpPr>
        <a:xfrm>
          <a:off x="0" y="0"/>
          <a:ext cx="0" cy="0"/>
          <a:chOff x="0" y="0"/>
          <a:chExt cx="0" cy="0"/>
        </a:xfrm>
      </p:grpSpPr>
      <p:sp>
        <p:nvSpPr>
          <p:cNvPr id="2" name="QC_8_AS.42_2#bf64bd000?vop=1&amp;pid=e611b74a5&amp;color=0,0,0&amp;mp=1&amp;vtp=1&amp;bt=1&amp;bbb=1&amp;hb=1"/>
          <p:cNvSpPr/>
          <p:nvPr/>
        </p:nvSpPr>
        <p:spPr>
          <a:xfrm>
            <a:off x="722376" y="972000"/>
            <a:ext cx="10753344" cy="22278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【易错警示】</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本题的易错之处在于无法准确辨别自然资源的自然属性和数量特征的不同</a:t>
            </a:r>
            <a:r>
              <a:rPr lang="en-US" altLang="zh-CN" sz="2000" b="0" i="0">
                <a:solidFill>
                  <a:srgbClr val="000000"/>
                </a:solidFill>
                <a:latin typeface="微软雅黑" pitchFamily="34" charset="0"/>
                <a:ea typeface="微软雅黑" pitchFamily="34" charset="-122"/>
                <a:cs typeface="微软雅黑" pitchFamily="34" charset="-120"/>
              </a:rPr>
              <a:t>。自然</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资源是指自然环境中客观存在的物质或能量</a:t>
            </a:r>
            <a:r>
              <a:rPr lang="en-US" altLang="zh-CN" sz="2000" b="0" i="0" dirty="0">
                <a:solidFill>
                  <a:srgbClr val="000000"/>
                </a:solidFill>
                <a:latin typeface="微软雅黑" pitchFamily="34" charset="0"/>
                <a:ea typeface="微软雅黑" pitchFamily="34" charset="-122"/>
                <a:cs typeface="微软雅黑" pitchFamily="34" charset="-120"/>
              </a:rPr>
              <a:t>，属于地理环境的组成部分，即具备自然属性</a:t>
            </a:r>
            <a:r>
              <a:rPr lang="en-US" altLang="zh-CN" sz="2000" b="0" i="0">
                <a:solidFill>
                  <a:srgbClr val="000000"/>
                </a:solidFill>
                <a:latin typeface="微软雅黑" pitchFamily="34" charset="0"/>
                <a:ea typeface="微软雅黑" pitchFamily="34" charset="-122"/>
                <a:cs typeface="微软雅黑" pitchFamily="34" charset="-120"/>
              </a:rPr>
              <a:t>，包括</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整体性</a:t>
            </a:r>
            <a:r>
              <a:rPr lang="en-US" altLang="zh-CN" sz="2000" b="0" i="0" dirty="0">
                <a:solidFill>
                  <a:srgbClr val="000000"/>
                </a:solidFill>
                <a:latin typeface="微软雅黑" pitchFamily="34" charset="0"/>
                <a:ea typeface="微软雅黑" pitchFamily="34" charset="-122"/>
                <a:cs typeface="微软雅黑" pitchFamily="34" charset="-120"/>
              </a:rPr>
              <a:t>、多用性、区域性、差异性等；而自然资源的数量特征主要包括有限性和稀缺性</a:t>
            </a:r>
            <a:r>
              <a:rPr lang="en-US" altLang="zh-CN" sz="2000" b="0" i="0">
                <a:solidFill>
                  <a:srgbClr val="000000"/>
                </a:solidFill>
                <a:latin typeface="微软雅黑" pitchFamily="34" charset="0"/>
                <a:ea typeface="微软雅黑" pitchFamily="34" charset="-122"/>
                <a:cs typeface="微软雅黑" pitchFamily="34" charset="-120"/>
              </a:rPr>
              <a:t>。本题可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根据材料</a:t>
            </a:r>
            <a:r>
              <a:rPr lang="en-US" altLang="zh-CN" sz="2000" b="0" i="0" dirty="0">
                <a:solidFill>
                  <a:srgbClr val="000000"/>
                </a:solidFill>
                <a:latin typeface="微软雅黑" pitchFamily="34" charset="0"/>
                <a:ea typeface="微软雅黑" pitchFamily="34" charset="-122"/>
                <a:cs typeface="微软雅黑" pitchFamily="34" charset="-120"/>
              </a:rPr>
              <a:t>“我国高岭土多为普通陶瓷用土，优质高岭土资源保障程度不高”分析得知</a:t>
            </a:r>
            <a:r>
              <a:rPr lang="en-US" altLang="zh-CN" sz="2000" b="0" i="0">
                <a:solidFill>
                  <a:srgbClr val="000000"/>
                </a:solidFill>
                <a:latin typeface="微软雅黑" pitchFamily="34" charset="0"/>
                <a:ea typeface="微软雅黑" pitchFamily="34" charset="-122"/>
                <a:cs typeface="微软雅黑" pitchFamily="34" charset="-120"/>
              </a:rPr>
              <a:t>，优质高岭</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土资源具有有限性</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51841F-1E44-8950-0F8E-BC65A8BAF3BE}"/>
            </a:ext>
          </a:extLst>
        </p:cNvPr>
        <p:cNvGrpSpPr/>
        <p:nvPr/>
      </p:nvGrpSpPr>
      <p:grpSpPr>
        <a:xfrm>
          <a:off x="0" y="0"/>
          <a:ext cx="0" cy="0"/>
          <a:chOff x="0" y="0"/>
          <a:chExt cx="0" cy="0"/>
        </a:xfrm>
      </p:grpSpPr>
    </p:spTree>
    <p:extLst>
      <p:ext uri="{BB962C8B-B14F-4D97-AF65-F5344CB8AC3E}">
        <p14:creationId xmlns:p14="http://schemas.microsoft.com/office/powerpoint/2010/main" val="370227797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name="Slide 38&amp;si=38">
    <p:spTree>
      <p:nvGrpSpPr>
        <p:cNvPr id="1" name=""/>
        <p:cNvGrpSpPr/>
        <p:nvPr/>
      </p:nvGrpSpPr>
      <p:grpSpPr>
        <a:xfrm>
          <a:off x="0" y="0"/>
          <a:ext cx="0" cy="0"/>
          <a:chOff x="0" y="0"/>
          <a:chExt cx="0" cy="0"/>
        </a:xfrm>
      </p:grpSpPr>
      <p:sp>
        <p:nvSpPr>
          <p:cNvPr id="2" name="QC_8_BD.43_1#3f69a7734?pid=e611b74a5&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13.</a:t>
            </a:r>
            <a:r>
              <a:rPr lang="en-US" altLang="zh-CN" sz="2000" b="0" i="0">
                <a:solidFill>
                  <a:srgbClr val="000000"/>
                </a:solidFill>
                <a:latin typeface="微软雅黑" pitchFamily="34" charset="0"/>
                <a:ea typeface="微软雅黑" pitchFamily="34" charset="-122"/>
                <a:cs typeface="微软雅黑" pitchFamily="34" charset="-120"/>
              </a:rPr>
              <a:t>高岭土在茂名盆地富集的驱动力主要来自(</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8_AN.44_1#3f69a7734.bracket?pid=e611b74a5&amp;color=0,0,0&amp;vpa=13&amp;vtp=1"/>
          <p:cNvSpPr/>
          <p:nvPr/>
        </p:nvSpPr>
        <p:spPr>
          <a:xfrm>
            <a:off x="5854764" y="969265"/>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8_BD.43_2#3f69a7734.choices?pid=e611b74a5&amp;color=0,0,0&amp;vtp=1&amp;bbb=1"/>
          <p:cNvSpPr/>
          <p:nvPr/>
        </p:nvSpPr>
        <p:spPr>
          <a:xfrm>
            <a:off x="722376" y="14309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.流水作用</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B.海浪作用</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C.风力作用</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.冰川作用</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8.xml><?xml version="1.0" encoding="utf-8"?>
<p:sld xmlns:a="http://schemas.openxmlformats.org/drawingml/2006/main" xmlns:r="http://schemas.openxmlformats.org/officeDocument/2006/relationships" xmlns:p="http://schemas.openxmlformats.org/presentationml/2006/main">
  <p:cSld name="Slide 39&amp;si=39">
    <p:spTree>
      <p:nvGrpSpPr>
        <p:cNvPr id="1" name=""/>
        <p:cNvGrpSpPr/>
        <p:nvPr/>
      </p:nvGrpSpPr>
      <p:grpSpPr>
        <a:xfrm>
          <a:off x="0" y="0"/>
          <a:ext cx="0" cy="0"/>
          <a:chOff x="0" y="0"/>
          <a:chExt cx="0" cy="0"/>
        </a:xfrm>
      </p:grpSpPr>
      <p:sp>
        <p:nvSpPr>
          <p:cNvPr id="2" name="QC_8_AS.45_1#3f69a7734?vop=1&amp;pid=e611b74a5&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本题考查影响自然资源分布的因素。根据图文信息可知，</a:t>
            </a:r>
            <a:r>
              <a:rPr lang="en-US" altLang="zh-CN" sz="2000" b="0" i="0">
                <a:solidFill>
                  <a:srgbClr val="000000"/>
                </a:solidFill>
                <a:latin typeface="微软雅黑" pitchFamily="34" charset="0"/>
                <a:ea typeface="微软雅黑" pitchFamily="34" charset="-122"/>
                <a:cs typeface="微软雅黑" pitchFamily="34" charset="-120"/>
              </a:rPr>
              <a:t>高岭土由花岗岩经风化作用形成，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广东茂名为亚热带季风气候</a:t>
            </a:r>
            <a:r>
              <a:rPr lang="en-US" altLang="zh-CN" sz="2000" b="0" i="0" dirty="0">
                <a:solidFill>
                  <a:srgbClr val="000000"/>
                </a:solidFill>
                <a:latin typeface="微软雅黑" pitchFamily="34" charset="0"/>
                <a:ea typeface="微软雅黑" pitchFamily="34" charset="-122"/>
                <a:cs typeface="微软雅黑" pitchFamily="34" charset="-120"/>
              </a:rPr>
              <a:t>，降水丰沛，径流丰富，成矿物质来源于盆地东部山区的花岗岩</a:t>
            </a:r>
            <a:r>
              <a:rPr lang="en-US" altLang="zh-CN" sz="2000" b="0" i="0">
                <a:solidFill>
                  <a:srgbClr val="000000"/>
                </a:solidFill>
                <a:latin typeface="微软雅黑" pitchFamily="34" charset="0"/>
                <a:ea typeface="微软雅黑" pitchFamily="34" charset="-122"/>
                <a:cs typeface="微软雅黑" pitchFamily="34" charset="-120"/>
              </a:rPr>
              <a:t>，所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以高岭土在茂名盆地富集的驱动力主要来自流水作用</a:t>
            </a:r>
            <a:r>
              <a:rPr lang="en-US" altLang="zh-CN" sz="2000" b="0" i="0" dirty="0">
                <a:solidFill>
                  <a:srgbClr val="000000"/>
                </a:solidFill>
                <a:latin typeface="微软雅黑" pitchFamily="34" charset="0"/>
                <a:ea typeface="微软雅黑" pitchFamily="34" charset="-122"/>
                <a:cs typeface="微软雅黑" pitchFamily="34" charset="-120"/>
              </a:rPr>
              <a:t>，而不是海浪作用、风力作用、</a:t>
            </a:r>
            <a:r>
              <a:rPr lang="en-US" altLang="zh-CN" sz="2000" b="0" i="0">
                <a:solidFill>
                  <a:srgbClr val="000000"/>
                </a:solidFill>
                <a:latin typeface="微软雅黑" pitchFamily="34" charset="0"/>
                <a:ea typeface="微软雅黑" pitchFamily="34" charset="-122"/>
                <a:cs typeface="微软雅黑" pitchFamily="34" charset="-120"/>
              </a:rPr>
              <a:t>冰川作用，</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A</a:t>
            </a:r>
            <a:r>
              <a:rPr lang="en-US" altLang="zh-CN" sz="2000" b="0" i="0" dirty="0">
                <a:solidFill>
                  <a:srgbClr val="000000"/>
                </a:solidFill>
                <a:latin typeface="微软雅黑" pitchFamily="34" charset="0"/>
                <a:ea typeface="微软雅黑" pitchFamily="34" charset="-122"/>
                <a:cs typeface="微软雅黑" pitchFamily="34" charset="-120"/>
              </a:rPr>
              <a:t>正确，B、C、D错误。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name="Slide 40&amp;si=40">
    <p:spTree>
      <p:nvGrpSpPr>
        <p:cNvPr id="1" name=""/>
        <p:cNvGrpSpPr/>
        <p:nvPr/>
      </p:nvGrpSpPr>
      <p:grpSpPr>
        <a:xfrm>
          <a:off x="0" y="0"/>
          <a:ext cx="0" cy="0"/>
          <a:chOff x="0" y="0"/>
          <a:chExt cx="0" cy="0"/>
        </a:xfrm>
      </p:grpSpPr>
      <p:sp>
        <p:nvSpPr>
          <p:cNvPr id="2" name="C_4#619af4a29.fixed?pid=ce492cd05&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2</a:t>
            </a:r>
            <a:endParaRPr lang="en-US" altLang="zh-CN" sz="7200" dirty="0"/>
          </a:p>
        </p:txBody>
      </p:sp>
      <p:sp>
        <p:nvSpPr>
          <p:cNvPr id="3" name="C_4#619af4a29.fixed?pid=ce492cd05&amp;color=255,255,255&amp;vtp=1&amp;bbb=1"/>
          <p:cNvSpPr/>
          <p:nvPr/>
        </p:nvSpPr>
        <p:spPr>
          <a:xfrm>
            <a:off x="228600" y="3493008"/>
            <a:ext cx="11731752" cy="1326896"/>
          </a:xfrm>
          <a:prstGeom prst="rect">
            <a:avLst/>
          </a:prstGeom>
          <a:noFill/>
          <a:ln/>
        </p:spPr>
        <p:txBody>
          <a:bodyPr wrap="none" lIns="0" tIns="0" rIns="0" bIns="0" rtlCol="0" anchor="t"/>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第2课时</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自然资源的质量特征与空间分布特征</a:t>
            </a:r>
            <a:endParaRPr lang="en-US" altLang="zh-CN" sz="4400" dirty="0"/>
          </a:p>
        </p:txBody>
      </p:sp>
      <p:pic>
        <p:nvPicPr>
          <p:cNvPr id="4" name="C_4#619af4a29.fixed?pid=ce492cd05&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619af4a29.fixed?pid=ce492cd05&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刷基础</a:t>
            </a:r>
            <a:endParaRPr lang="en-US" altLang="zh-CN" sz="2800" dirty="0"/>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sp>
        <p:nvSpPr>
          <p:cNvPr id="2" name="QM_6_BD.1_1#1cae04460?pid=43cf4b133&amp;color=0,0,0&amp;vtp=1&amp;bt=1&amp;bbb=1"/>
          <p:cNvSpPr/>
          <p:nvPr/>
        </p:nvSpPr>
        <p:spPr>
          <a:xfrm>
            <a:off x="722376" y="972000"/>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[广西示范高中2025高二联考]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Times New Roman" pitchFamily="34" charset="0"/>
                <a:ea typeface="KaiTi" pitchFamily="34" charset="-122"/>
                <a:cs typeface="Times New Roman" pitchFamily="34" charset="-120"/>
              </a:rPr>
              <a:t>读图，完成下面小题。</a:t>
            </a:r>
            <a:endParaRPr lang="en-US" altLang="zh-CN" sz="2000" dirty="0"/>
          </a:p>
        </p:txBody>
      </p:sp>
      <p:pic>
        <p:nvPicPr>
          <p:cNvPr id="3" name="QM_6_BD.1_2#1cae04460?pid=43cf4b133&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489704" y="1511496"/>
            <a:ext cx="3209544" cy="212140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7_BD.2_1#6d5ecc989?pid=1cae04460&amp;color=0,0,0&amp;vtp=1&amp;bt=1&amp;bbb=1">
            <a:extLst>
              <a:ext uri="{FF2B5EF4-FFF2-40B4-BE49-F238E27FC236}">
                <a16:creationId xmlns:a16="http://schemas.microsoft.com/office/drawing/2014/main" id="{57721B73-CF3D-C775-6F4E-B6685E788C7C}"/>
              </a:ext>
            </a:extLst>
          </p:cNvPr>
          <p:cNvSpPr/>
          <p:nvPr/>
        </p:nvSpPr>
        <p:spPr>
          <a:xfrm>
            <a:off x="722376" y="3772096"/>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a:solidFill>
                  <a:srgbClr val="000000"/>
                </a:solidFill>
                <a:latin typeface="微软雅黑" pitchFamily="34" charset="0"/>
                <a:ea typeface="微软雅黑" pitchFamily="34" charset="-122"/>
                <a:cs typeface="微软雅黑" pitchFamily="34" charset="-120"/>
              </a:rPr>
              <a:t>图中符合自然资源概念的图例是(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AN.3_1#6d5ecc989.bracket?pid=1cae04460&amp;color=0,0,0&amp;vpa=1&amp;vtp=1">
            <a:extLst>
              <a:ext uri="{FF2B5EF4-FFF2-40B4-BE49-F238E27FC236}">
                <a16:creationId xmlns:a16="http://schemas.microsoft.com/office/drawing/2014/main" id="{FD5EEC56-1F28-3FFC-E92D-CCBC689E1D6B}"/>
              </a:ext>
            </a:extLst>
          </p:cNvPr>
          <p:cNvSpPr/>
          <p:nvPr/>
        </p:nvSpPr>
        <p:spPr>
          <a:xfrm>
            <a:off x="4689539" y="3772096"/>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6" name="QC_7_BD.2_2#6d5ecc989.choices?pid=1cae04460&amp;color=0,0,0&amp;vtp=1&amp;bbb=1">
            <a:extLst>
              <a:ext uri="{FF2B5EF4-FFF2-40B4-BE49-F238E27FC236}">
                <a16:creationId xmlns:a16="http://schemas.microsoft.com/office/drawing/2014/main" id="{2C4EAD2E-0221-6562-8F53-0196C5AF8F46}"/>
              </a:ext>
            </a:extLst>
          </p:cNvPr>
          <p:cNvSpPr/>
          <p:nvPr/>
        </p:nvSpPr>
        <p:spPr>
          <a:xfrm>
            <a:off x="722376" y="4224598"/>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.甲</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B.乙</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C.丙</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.丁</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40.xml><?xml version="1.0" encoding="utf-8"?>
<p:sld xmlns:a="http://schemas.openxmlformats.org/drawingml/2006/main" xmlns:r="http://schemas.openxmlformats.org/officeDocument/2006/relationships" xmlns:p="http://schemas.openxmlformats.org/presentationml/2006/main">
  <p:cSld name="Slide 41&amp;si=41">
    <p:spTree>
      <p:nvGrpSpPr>
        <p:cNvPr id="1" name=""/>
        <p:cNvGrpSpPr/>
        <p:nvPr/>
      </p:nvGrpSpPr>
      <p:grpSpPr>
        <a:xfrm>
          <a:off x="0" y="0"/>
          <a:ext cx="0" cy="0"/>
          <a:chOff x="0" y="0"/>
          <a:chExt cx="0" cy="0"/>
        </a:xfrm>
      </p:grpSpPr>
      <p:pic>
        <p:nvPicPr>
          <p:cNvPr id="2" name="QM_6_BD.46_1#206e9d48b?htil=1&amp;pid=8d7711d6e&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010144" y="1026864"/>
            <a:ext cx="3447288" cy="368503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6_BD.46_2#206e9d48b?htil=1&amp;pid=8d7711d6e&amp;color=0,0,0&amp;vtp=1&amp;bt=1&amp;bbb=1&amp;hb=1"/>
          <p:cNvSpPr/>
          <p:nvPr/>
        </p:nvSpPr>
        <p:spPr>
          <a:xfrm>
            <a:off x="722376" y="972000"/>
            <a:ext cx="7178040" cy="26719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[辽宁沈阳二中2024阶段测验]</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铌和钽是主要应用于冶金</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电子</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医疗</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航空航天</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机械及原子能工业等领域的重要矿产资源</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巴</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西的铌</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钽资源分别占世界总储量的</a:t>
            </a:r>
            <a:r>
              <a:rPr lang="en-US" altLang="zh-CN" sz="2000" b="0" i="0" dirty="0">
                <a:solidFill>
                  <a:srgbClr val="000000"/>
                </a:solidFill>
                <a:latin typeface="Times New Roman" pitchFamily="34" charset="0"/>
                <a:ea typeface="KaiTi" pitchFamily="34" charset="-122"/>
                <a:cs typeface="Times New Roman" pitchFamily="34" charset="-120"/>
              </a:rPr>
              <a:t>98.4%</a:t>
            </a:r>
            <a:r>
              <a:rPr lang="en-US" altLang="zh-CN" sz="2000" b="0" i="0" dirty="0">
                <a:solidFill>
                  <a:srgbClr val="000000"/>
                </a:solidFill>
                <a:latin typeface="微软雅黑" pitchFamily="34" charset="0"/>
                <a:ea typeface="楷体" pitchFamily="34" charset="-122"/>
                <a:cs typeface="微软雅黑" pitchFamily="34" charset="-120"/>
              </a:rPr>
              <a:t>和</a:t>
            </a:r>
            <a:r>
              <a:rPr lang="en-US" altLang="zh-CN" sz="2000" b="0" i="0" dirty="0">
                <a:solidFill>
                  <a:srgbClr val="000000"/>
                </a:solidFill>
                <a:latin typeface="Times New Roman" pitchFamily="34" charset="0"/>
                <a:ea typeface="KaiTi" pitchFamily="34" charset="-122"/>
                <a:cs typeface="Times New Roman" pitchFamily="34" charset="-120"/>
              </a:rPr>
              <a:t>67%。</a:t>
            </a:r>
            <a:r>
              <a:rPr lang="en-US" altLang="zh-CN" sz="2000" b="0" i="0" dirty="0">
                <a:solidFill>
                  <a:srgbClr val="000000"/>
                </a:solidFill>
                <a:latin typeface="微软雅黑" pitchFamily="34" charset="0"/>
                <a:ea typeface="楷体" pitchFamily="34" charset="-122"/>
                <a:cs typeface="微软雅黑" pitchFamily="34" charset="-120"/>
              </a:rPr>
              <a:t>我国铌</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钽</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矿储量较少</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多属贫矿</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且铌</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钽市场形成了</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两头在外</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的格局</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即上游资源匮乏</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中游提纯技术较发达</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下游产品技术不足</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图为巴西主要铌</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钽矿产分布图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Tree>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name="Slide 42&amp;si=42">
    <p:spTree>
      <p:nvGrpSpPr>
        <p:cNvPr id="1" name=""/>
        <p:cNvGrpSpPr/>
        <p:nvPr/>
      </p:nvGrpSpPr>
      <p:grpSpPr>
        <a:xfrm>
          <a:off x="0" y="0"/>
          <a:ext cx="0" cy="0"/>
          <a:chOff x="0" y="0"/>
          <a:chExt cx="0" cy="0"/>
        </a:xfrm>
      </p:grpSpPr>
      <p:sp>
        <p:nvSpPr>
          <p:cNvPr id="2" name="QC_7_BD.47_1#af9b8f65d?pid=206e9d48b&amp;color=0,0,0&amp;mp=1&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1.巴西东南沿海的铌、</a:t>
            </a:r>
            <a:r>
              <a:rPr lang="en-US" altLang="zh-CN" sz="2000" b="0" i="0">
                <a:solidFill>
                  <a:srgbClr val="000000"/>
                </a:solidFill>
                <a:latin typeface="微软雅黑" pitchFamily="34" charset="0"/>
                <a:ea typeface="微软雅黑" pitchFamily="34" charset="-122"/>
                <a:cs typeface="微软雅黑" pitchFamily="34" charset="-120"/>
              </a:rPr>
              <a:t>钽资源开采(</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BD.47_2#af9b8f65d.choices?pid=206e9d48b&amp;color=0,0,0&amp;mp=1&amp;vtp=1&amp;bbb=1"/>
          <p:cNvSpPr/>
          <p:nvPr/>
        </p:nvSpPr>
        <p:spPr>
          <a:xfrm>
            <a:off x="722376" y="14309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.技术人员多</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B.环保投入少</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C.协作条件好</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.基础设施差</a:t>
            </a:r>
            <a:endParaRPr lang="en-US" altLang="zh-CN" sz="2000" dirty="0"/>
          </a:p>
        </p:txBody>
      </p:sp>
      <p:sp>
        <p:nvSpPr>
          <p:cNvPr id="4" name="QC_7_AN.48_1#af9b8f65d.bracket?pid=206e9d48b&amp;color=0,0,0&amp;mp=1&amp;vpa=14&amp;vtp=1"/>
          <p:cNvSpPr/>
          <p:nvPr/>
        </p:nvSpPr>
        <p:spPr>
          <a:xfrm>
            <a:off x="4689539"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name="Slide 43&amp;si=43">
    <p:spTree>
      <p:nvGrpSpPr>
        <p:cNvPr id="1" name=""/>
        <p:cNvGrpSpPr/>
        <p:nvPr/>
      </p:nvGrpSpPr>
      <p:grpSpPr>
        <a:xfrm>
          <a:off x="0" y="0"/>
          <a:ext cx="0" cy="0"/>
          <a:chOff x="0" y="0"/>
          <a:chExt cx="0" cy="0"/>
        </a:xfrm>
      </p:grpSpPr>
      <p:sp>
        <p:nvSpPr>
          <p:cNvPr id="2" name="QC_7_AS.49_1#af9b8f65d?vop=1&amp;pid=206e9d48b&amp;color=0,0,0&amp;mp=1&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本题考查自然资源的开发特征。</a:t>
            </a:r>
            <a:r>
              <a:rPr lang="en-US" altLang="zh-CN" sz="2000" b="0" i="0">
                <a:solidFill>
                  <a:srgbClr val="000000"/>
                </a:solidFill>
                <a:latin typeface="微软雅黑" pitchFamily="34" charset="0"/>
                <a:ea typeface="微软雅黑" pitchFamily="34" charset="-122"/>
                <a:cs typeface="微软雅黑" pitchFamily="34" charset="-120"/>
              </a:rPr>
              <a:t>资源开采工业不属于需要投入较多技术人员的工业类型，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a:t>
            </a:r>
            <a:r>
              <a:rPr lang="en-US" altLang="zh-CN" sz="2000" b="0" i="0" dirty="0">
                <a:solidFill>
                  <a:srgbClr val="000000"/>
                </a:solidFill>
                <a:latin typeface="微软雅黑" pitchFamily="34" charset="0"/>
                <a:ea typeface="微软雅黑" pitchFamily="34" charset="-122"/>
                <a:cs typeface="微软雅黑" pitchFamily="34" charset="-120"/>
              </a:rPr>
              <a:t>错误；读图可知，巴西东南沿海铌、钽资源丰富，人口、城市密集，社会经济条件好</a:t>
            </a:r>
            <a:r>
              <a:rPr lang="en-US" altLang="zh-CN" sz="2000" b="0" i="0">
                <a:solidFill>
                  <a:srgbClr val="000000"/>
                </a:solidFill>
                <a:latin typeface="微软雅黑" pitchFamily="34" charset="0"/>
                <a:ea typeface="微软雅黑" pitchFamily="34" charset="-122"/>
                <a:cs typeface="微软雅黑" pitchFamily="34" charset="-120"/>
              </a:rPr>
              <a:t>，基础设</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施较完善</a:t>
            </a:r>
            <a:r>
              <a:rPr lang="en-US" altLang="zh-CN" sz="2000" b="0" i="0" dirty="0">
                <a:solidFill>
                  <a:srgbClr val="000000"/>
                </a:solidFill>
                <a:latin typeface="微软雅黑" pitchFamily="34" charset="0"/>
                <a:ea typeface="微软雅黑" pitchFamily="34" charset="-122"/>
                <a:cs typeface="微软雅黑" pitchFamily="34" charset="-120"/>
              </a:rPr>
              <a:t>，开采资源过程中的各项协作条件好，C正确，D错误</a:t>
            </a:r>
            <a:r>
              <a:rPr lang="en-US" altLang="zh-CN" sz="2000" b="0" i="0">
                <a:solidFill>
                  <a:srgbClr val="000000"/>
                </a:solidFill>
                <a:latin typeface="微软雅黑" pitchFamily="34" charset="0"/>
                <a:ea typeface="微软雅黑" pitchFamily="34" charset="-122"/>
                <a:cs typeface="微软雅黑" pitchFamily="34" charset="-120"/>
              </a:rPr>
              <a:t>；一般矿产资源开采对生态环境</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破坏较大</a:t>
            </a:r>
            <a:r>
              <a:rPr lang="en-US" altLang="zh-CN" sz="2000" b="0" i="0" dirty="0">
                <a:solidFill>
                  <a:srgbClr val="000000"/>
                </a:solidFill>
                <a:latin typeface="微软雅黑" pitchFamily="34" charset="0"/>
                <a:ea typeface="微软雅黑" pitchFamily="34" charset="-122"/>
                <a:cs typeface="微软雅黑" pitchFamily="34" charset="-120"/>
              </a:rPr>
              <a:t>，为减少影响，环保投入应较多，B错误。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name="Slide 44&amp;si=44">
    <p:spTree>
      <p:nvGrpSpPr>
        <p:cNvPr id="1" name=""/>
        <p:cNvGrpSpPr/>
        <p:nvPr/>
      </p:nvGrpSpPr>
      <p:grpSpPr>
        <a:xfrm>
          <a:off x="0" y="0"/>
          <a:ext cx="0" cy="0"/>
          <a:chOff x="0" y="0"/>
          <a:chExt cx="0" cy="0"/>
        </a:xfrm>
      </p:grpSpPr>
      <p:sp>
        <p:nvSpPr>
          <p:cNvPr id="2" name="QC_7_BD.50_1#1cd977f3b?pid=206e9d48b&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2.与巴西相比，我国铌、</a:t>
            </a:r>
            <a:r>
              <a:rPr lang="en-US" altLang="zh-CN" sz="2000" b="0" i="0">
                <a:solidFill>
                  <a:srgbClr val="000000"/>
                </a:solidFill>
                <a:latin typeface="微软雅黑" pitchFamily="34" charset="0"/>
                <a:ea typeface="微软雅黑" pitchFamily="34" charset="-122"/>
                <a:cs typeface="微软雅黑" pitchFamily="34" charset="-120"/>
              </a:rPr>
              <a:t>钽工业(</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51_1#1cd977f3b.bracket?pid=206e9d48b&amp;color=0,0,0&amp;vpa=15&amp;vtp=1"/>
          <p:cNvSpPr/>
          <p:nvPr/>
        </p:nvSpPr>
        <p:spPr>
          <a:xfrm>
            <a:off x="4435539" y="969265"/>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7_BD.50_2#1cd977f3b?pid=206e9d48b&amp;color=0,0,0&amp;vtp=1&amp;bbb=1"/>
          <p:cNvSpPr/>
          <p:nvPr/>
        </p:nvSpPr>
        <p:spPr>
          <a:xfrm>
            <a:off x="722376" y="1430909"/>
            <a:ext cx="10753344" cy="405003"/>
          </a:xfrm>
          <a:prstGeom prst="rect">
            <a:avLst/>
          </a:prstGeom>
          <a:noFill/>
          <a:ln/>
        </p:spPr>
        <p:txBody>
          <a:bodyPr wrap="none" lIns="0" tIns="0" rIns="0" bIns="0" rtlCol="0" anchor="t"/>
          <a:lstStyle/>
          <a:p>
            <a:pPr latinLnBrk="1">
              <a:lnSpc>
                <a:spcPts val="3600"/>
              </a:lnSpc>
              <a:tabLst>
                <a:tab pos="2748329" algn="l"/>
                <a:tab pos="5483957" algn="l"/>
                <a:tab pos="8219586" algn="l"/>
              </a:tabLst>
            </a:pPr>
            <a:r>
              <a:rPr lang="en-US" altLang="zh-CN" sz="2000" b="0" i="0">
                <a:solidFill>
                  <a:srgbClr val="000000"/>
                </a:solidFill>
                <a:latin typeface="微软雅黑" pitchFamily="34" charset="0"/>
                <a:ea typeface="微软雅黑" pitchFamily="34" charset="-122"/>
                <a:cs typeface="微软雅黑" pitchFamily="34" charset="-120"/>
              </a:rPr>
              <a:t>①资源品位低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②消费需求旺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③分布更集中</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生产技术弱</a:t>
            </a:r>
            <a:endParaRPr lang="en-US" altLang="zh-CN" sz="2000" dirty="0"/>
          </a:p>
        </p:txBody>
      </p:sp>
      <p:sp>
        <p:nvSpPr>
          <p:cNvPr id="5" name="QC_7_BD.50_3#1cd977f3b.choices?pid=206e9d48b&amp;color=0,0,0&amp;vtp=1&amp;bbb=1"/>
          <p:cNvSpPr/>
          <p:nvPr/>
        </p:nvSpPr>
        <p:spPr>
          <a:xfrm>
            <a:off x="722376" y="18881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B.③④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4.xml><?xml version="1.0" encoding="utf-8"?>
<p:sld xmlns:a="http://schemas.openxmlformats.org/drawingml/2006/main" xmlns:r="http://schemas.openxmlformats.org/officeDocument/2006/relationships" xmlns:p="http://schemas.openxmlformats.org/presentationml/2006/main">
  <p:cSld name="Slide 45&amp;si=45">
    <p:spTree>
      <p:nvGrpSpPr>
        <p:cNvPr id="1" name=""/>
        <p:cNvGrpSpPr/>
        <p:nvPr/>
      </p:nvGrpSpPr>
      <p:grpSpPr>
        <a:xfrm>
          <a:off x="0" y="0"/>
          <a:ext cx="0" cy="0"/>
          <a:chOff x="0" y="0"/>
          <a:chExt cx="0" cy="0"/>
        </a:xfrm>
      </p:grpSpPr>
      <p:sp>
        <p:nvSpPr>
          <p:cNvPr id="2" name="QC_7_AS.52_1#1cd977f3b?vop=1&amp;pid=206e9d48b&amp;color=0,0,0&amp;mp=1&amp;vtp=1&amp;bt=1&amp;bbb=1"/>
          <p:cNvSpPr/>
          <p:nvPr/>
        </p:nvSpPr>
        <p:spPr>
          <a:xfrm>
            <a:off x="722376" y="972000"/>
            <a:ext cx="10753344" cy="434785"/>
          </a:xfrm>
          <a:prstGeom prst="rect">
            <a:avLst/>
          </a:prstGeom>
          <a:noFill/>
          <a:ln/>
        </p:spPr>
        <p:txBody>
          <a:bodyPr wrap="none" lIns="0" tIns="0" rIns="0" bIns="0" rtlCol="0" anchor="t"/>
          <a:lstStyle/>
          <a:p>
            <a:pPr algn="l" latinLnBrk="1">
              <a:lnSpc>
                <a:spcPts val="39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本题考查自然资源的质量特征。</a:t>
            </a:r>
            <a:endParaRPr lang="en-US" altLang="zh-CN" sz="2200" dirty="0"/>
          </a:p>
        </p:txBody>
      </p:sp>
      <p:pic>
        <p:nvPicPr>
          <p:cNvPr id="3" name="QC_7_AS.52_2#1cd977f3b?vop=1&amp;pid=206e9d48b&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980944" y="1545913"/>
            <a:ext cx="6236208" cy="180136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7_AS.52_3#1cd977f3b?vop=1&amp;pid=206e9d48b&amp;color=0,0,0&amp;vtp=1&amp;bbb=1"/>
          <p:cNvSpPr/>
          <p:nvPr/>
        </p:nvSpPr>
        <p:spPr>
          <a:xfrm>
            <a:off x="722376" y="3476313"/>
            <a:ext cx="10753344" cy="408559"/>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综上，①②正确，故选A。</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bg/>
                                          </p:spTgt>
                                        </p:tgtEl>
                                        <p:attrNameLst>
                                          <p:attrName>style.visibility</p:attrName>
                                        </p:attrNameLst>
                                      </p:cBhvr>
                                      <p:to>
                                        <p:strVal val="visible"/>
                                      </p:to>
                                    </p:set>
                                    <p:animEffect transition="in" filter="fade">
                                      <p:cBhvr>
                                        <p:cTn id="16" dur="500"/>
                                        <p:tgtEl>
                                          <p:spTgt spid="4">
                                            <p:bg/>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Effect transition="in" filter="fade">
                                      <p:cBhvr>
                                        <p:cTn id="19"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4" grpId="0" build="p" animBg="1"/>
    </p:bldLst>
  </p:timing>
</p:sld>
</file>

<file path=ppt/slides/slide45.xml><?xml version="1.0" encoding="utf-8"?>
<p:sld xmlns:a="http://schemas.openxmlformats.org/drawingml/2006/main" xmlns:r="http://schemas.openxmlformats.org/officeDocument/2006/relationships" xmlns:p="http://schemas.openxmlformats.org/presentationml/2006/main">
  <p:cSld name="Slide 46&amp;si=46">
    <p:spTree>
      <p:nvGrpSpPr>
        <p:cNvPr id="1" name=""/>
        <p:cNvGrpSpPr/>
        <p:nvPr/>
      </p:nvGrpSpPr>
      <p:grpSpPr>
        <a:xfrm>
          <a:off x="0" y="0"/>
          <a:ext cx="0" cy="0"/>
          <a:chOff x="0" y="0"/>
          <a:chExt cx="0" cy="0"/>
        </a:xfrm>
      </p:grpSpPr>
      <p:sp>
        <p:nvSpPr>
          <p:cNvPr id="2" name="QC_7_BD.53_1#a6a2cfd43?pid=206e9d48b&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3.有助于缓解我国铌、</a:t>
            </a:r>
            <a:r>
              <a:rPr lang="en-US" altLang="zh-CN" sz="2000" b="0" i="0">
                <a:solidFill>
                  <a:srgbClr val="000000"/>
                </a:solidFill>
                <a:latin typeface="微软雅黑" pitchFamily="34" charset="0"/>
                <a:ea typeface="微软雅黑" pitchFamily="34" charset="-122"/>
                <a:cs typeface="微软雅黑" pitchFamily="34" charset="-120"/>
              </a:rPr>
              <a:t>钽资源匮乏困境的合理措施是(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54_1#a6a2cfd43.bracket?pid=206e9d48b&amp;color=0,0,0&amp;vpa=16&amp;vtp=1"/>
          <p:cNvSpPr/>
          <p:nvPr/>
        </p:nvSpPr>
        <p:spPr>
          <a:xfrm>
            <a:off x="6721539" y="96926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7_BD.53_2#a6a2cfd43.choices?pid=206e9d48b&amp;color=0,0,0&amp;vtp=1&amp;bbb=1"/>
          <p:cNvSpPr/>
          <p:nvPr/>
        </p:nvSpPr>
        <p:spPr>
          <a:xfrm>
            <a:off x="722376" y="14309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.寻求完全替代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B.加大技术创新</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C.扩大开采规模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.严禁出口贸易</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6.xml><?xml version="1.0" encoding="utf-8"?>
<p:sld xmlns:a="http://schemas.openxmlformats.org/drawingml/2006/main" xmlns:r="http://schemas.openxmlformats.org/officeDocument/2006/relationships" xmlns:p="http://schemas.openxmlformats.org/presentationml/2006/main">
  <p:cSld name="Slide 47&amp;si=47">
    <p:spTree>
      <p:nvGrpSpPr>
        <p:cNvPr id="1" name=""/>
        <p:cNvGrpSpPr/>
        <p:nvPr/>
      </p:nvGrpSpPr>
      <p:grpSpPr>
        <a:xfrm>
          <a:off x="0" y="0"/>
          <a:ext cx="0" cy="0"/>
          <a:chOff x="0" y="0"/>
          <a:chExt cx="0" cy="0"/>
        </a:xfrm>
      </p:grpSpPr>
      <p:sp>
        <p:nvSpPr>
          <p:cNvPr id="2" name="QC_7_AS.55_1#a6a2cfd43?vop=1&amp;pid=206e9d48b&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本题考查自然资源可持续利用的措施。由材料“我国铌、钽矿储量较少，多属贫矿”</a:t>
            </a:r>
            <a:r>
              <a:rPr lang="en-US" altLang="zh-CN" sz="2000" b="0" i="0">
                <a:solidFill>
                  <a:srgbClr val="000000"/>
                </a:solidFill>
                <a:latin typeface="微软雅黑" pitchFamily="34" charset="0"/>
                <a:ea typeface="微软雅黑" pitchFamily="34" charset="-122"/>
                <a:cs typeface="微软雅黑" pitchFamily="34" charset="-120"/>
              </a:rPr>
              <a:t>可知，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我国铌</a:t>
            </a:r>
            <a:r>
              <a:rPr lang="en-US" altLang="zh-CN" sz="2000" b="0" i="0" dirty="0">
                <a:solidFill>
                  <a:srgbClr val="000000"/>
                </a:solidFill>
                <a:latin typeface="微软雅黑" pitchFamily="34" charset="0"/>
                <a:ea typeface="微软雅黑" pitchFamily="34" charset="-122"/>
                <a:cs typeface="微软雅黑" pitchFamily="34" charset="-120"/>
              </a:rPr>
              <a:t>、钽资源储量少，品位低，故缓解困境的措施主要是加大技术创新，提高资源利用率</a:t>
            </a:r>
            <a:r>
              <a:rPr lang="en-US" altLang="zh-CN" sz="2000" b="0" i="0">
                <a:solidFill>
                  <a:srgbClr val="000000"/>
                </a:solidFill>
                <a:latin typeface="微软雅黑" pitchFamily="34" charset="0"/>
                <a:ea typeface="微软雅黑" pitchFamily="34" charset="-122"/>
                <a:cs typeface="微软雅黑" pitchFamily="34" charset="-120"/>
              </a:rPr>
              <a:t>，开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发部分替代产品</a:t>
            </a:r>
            <a:r>
              <a:rPr lang="en-US" altLang="zh-CN" sz="2000" b="0" i="0" dirty="0">
                <a:solidFill>
                  <a:srgbClr val="000000"/>
                </a:solidFill>
                <a:latin typeface="微软雅黑" pitchFamily="34" charset="0"/>
                <a:ea typeface="微软雅黑" pitchFamily="34" charset="-122"/>
                <a:cs typeface="微软雅黑" pitchFamily="34" charset="-120"/>
              </a:rPr>
              <a:t>，B正确。寻求完全替代、严禁出口贸易不太现实，A、D错误。我国铌</a:t>
            </a:r>
            <a:r>
              <a:rPr lang="en-US" altLang="zh-CN" sz="2000" b="0" i="0">
                <a:solidFill>
                  <a:srgbClr val="000000"/>
                </a:solidFill>
                <a:latin typeface="微软雅黑" pitchFamily="34" charset="0"/>
                <a:ea typeface="微软雅黑" pitchFamily="34" charset="-122"/>
                <a:cs typeface="微软雅黑" pitchFamily="34" charset="-120"/>
              </a:rPr>
              <a:t>、钽资源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储量少</a:t>
            </a:r>
            <a:r>
              <a:rPr lang="en-US" altLang="zh-CN" sz="2000" b="0" i="0" dirty="0">
                <a:solidFill>
                  <a:srgbClr val="000000"/>
                </a:solidFill>
                <a:latin typeface="微软雅黑" pitchFamily="34" charset="0"/>
                <a:ea typeface="微软雅黑" pitchFamily="34" charset="-122"/>
                <a:cs typeface="微软雅黑" pitchFamily="34" charset="-120"/>
              </a:rPr>
              <a:t>，品位低，扩大开采规模不仅没有从根本上解决问题，还会加剧资源短缺</a:t>
            </a:r>
            <a:r>
              <a:rPr lang="en-US" altLang="zh-CN" sz="2000" b="0" i="0">
                <a:solidFill>
                  <a:srgbClr val="000000"/>
                </a:solidFill>
                <a:latin typeface="微软雅黑" pitchFamily="34" charset="0"/>
                <a:ea typeface="微软雅黑" pitchFamily="34" charset="-122"/>
                <a:cs typeface="微软雅黑" pitchFamily="34" charset="-120"/>
              </a:rPr>
              <a:t>，导致生态破坏</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等问题</a:t>
            </a:r>
            <a:r>
              <a:rPr lang="en-US" altLang="zh-CN" sz="2000" b="0" i="0" dirty="0">
                <a:solidFill>
                  <a:srgbClr val="000000"/>
                </a:solidFill>
                <a:latin typeface="微软雅黑" pitchFamily="34" charset="0"/>
                <a:ea typeface="微软雅黑" pitchFamily="34" charset="-122"/>
                <a:cs typeface="微软雅黑" pitchFamily="34" charset="-120"/>
              </a:rPr>
              <a:t>，C错误。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7.xml><?xml version="1.0" encoding="utf-8"?>
<p:sld xmlns:a="http://schemas.openxmlformats.org/drawingml/2006/main" xmlns:r="http://schemas.openxmlformats.org/officeDocument/2006/relationships" xmlns:p="http://schemas.openxmlformats.org/presentationml/2006/main">
  <p:cSld name="Slide 48&amp;si=48">
    <p:spTree>
      <p:nvGrpSpPr>
        <p:cNvPr id="1" name=""/>
        <p:cNvGrpSpPr/>
        <p:nvPr/>
      </p:nvGrpSpPr>
      <p:grpSpPr>
        <a:xfrm>
          <a:off x="0" y="0"/>
          <a:ext cx="0" cy="0"/>
          <a:chOff x="0" y="0"/>
          <a:chExt cx="0" cy="0"/>
        </a:xfrm>
      </p:grpSpPr>
      <p:sp>
        <p:nvSpPr>
          <p:cNvPr id="2" name="QM_6_BD.56_1#0a89e976c?pid=8d7711d6e&amp;color=0,0,0&amp;vtp=1&amp;bt=1&amp;bbb=1&amp;hb=1"/>
          <p:cNvSpPr/>
          <p:nvPr/>
        </p:nvSpPr>
        <p:spPr>
          <a:xfrm>
            <a:off x="722376" y="972000"/>
            <a:ext cx="10753344" cy="843153"/>
          </a:xfrm>
          <a:prstGeom prst="rect">
            <a:avLst/>
          </a:prstGeom>
          <a:noFill/>
          <a:ln/>
        </p:spPr>
        <p:txBody>
          <a:bodyPr wrap="none" lIns="0" tIns="0" rIns="0" bIns="0" rtlCol="0" anchor="t"/>
          <a:lstStyle/>
          <a:p>
            <a:pPr algn="l" latinLnBrk="1">
              <a:lnSpc>
                <a:spcPts val="3600"/>
              </a:lnSpc>
            </a:pPr>
            <a:r>
              <a:rPr lang="en-US" altLang="zh-CN" sz="2000" b="0" i="0" spc="-50" dirty="0">
                <a:solidFill>
                  <a:srgbClr val="000000"/>
                </a:solidFill>
                <a:latin typeface="仿宋" pitchFamily="34" charset="0"/>
                <a:ea typeface="仿宋" pitchFamily="34" charset="-122"/>
                <a:cs typeface="仿宋" pitchFamily="34" charset="-120"/>
              </a:rPr>
              <a:t>[陕西咸阳2025高二检测]</a:t>
            </a:r>
            <a:r>
              <a:rPr lang="en-US" altLang="zh-CN" sz="2000" b="0" i="0" spc="-50" dirty="0">
                <a:solidFill>
                  <a:srgbClr val="000000"/>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楷体" pitchFamily="34" charset="-122"/>
                <a:cs typeface="微软雅黑" pitchFamily="34" charset="-120"/>
              </a:rPr>
              <a:t>自然资源的质量是有优劣之分的</a:t>
            </a:r>
            <a:r>
              <a:rPr lang="en-US" altLang="zh-CN" sz="2000" b="0" i="0" spc="-50" dirty="0">
                <a:solidFill>
                  <a:srgbClr val="000000"/>
                </a:solidFill>
                <a:latin typeface="Times New Roman" pitchFamily="34" charset="0"/>
                <a:ea typeface="KaiTi" pitchFamily="34" charset="-122"/>
                <a:cs typeface="Times New Roman" pitchFamily="34" charset="-120"/>
              </a:rPr>
              <a:t>。</a:t>
            </a:r>
            <a:r>
              <a:rPr lang="en-US" altLang="zh-CN" sz="2000" b="0" i="0" spc="-50" dirty="0">
                <a:solidFill>
                  <a:srgbClr val="000000"/>
                </a:solidFill>
                <a:latin typeface="微软雅黑" pitchFamily="34" charset="0"/>
                <a:ea typeface="楷体" pitchFamily="34" charset="-122"/>
                <a:cs typeface="微软雅黑" pitchFamily="34" charset="-120"/>
              </a:rPr>
              <a:t>在一定的经济技术条件下</a:t>
            </a:r>
            <a:r>
              <a:rPr lang="en-US" altLang="zh-CN" sz="2000" b="0" i="0" spc="-50">
                <a:solidFill>
                  <a:srgbClr val="000000"/>
                </a:solidFill>
                <a:latin typeface="Times New Roman" pitchFamily="34" charset="0"/>
                <a:ea typeface="KaiTi" pitchFamily="34" charset="-122"/>
                <a:cs typeface="Times New Roman" pitchFamily="34" charset="-120"/>
              </a:rPr>
              <a:t>，</a:t>
            </a:r>
            <a:r>
              <a:rPr lang="en-US" altLang="zh-CN" sz="2000" b="0" i="0" spc="-50">
                <a:solidFill>
                  <a:srgbClr val="000000"/>
                </a:solidFill>
                <a:latin typeface="微软雅黑" pitchFamily="34" charset="0"/>
                <a:ea typeface="楷体" pitchFamily="34" charset="-122"/>
                <a:cs typeface="微软雅黑" pitchFamily="34" charset="-120"/>
              </a:rPr>
              <a:t>只有达到某</a:t>
            </a:r>
          </a:p>
          <a:p>
            <a:pPr latinLnBrk="1">
              <a:lnSpc>
                <a:spcPts val="3400"/>
              </a:lnSpc>
            </a:pPr>
            <a:r>
              <a:rPr lang="en-US" altLang="zh-CN" sz="2000" b="0" i="0" spc="-50">
                <a:solidFill>
                  <a:srgbClr val="000000"/>
                </a:solidFill>
                <a:latin typeface="微软雅黑" pitchFamily="34" charset="0"/>
                <a:ea typeface="楷体" pitchFamily="34" charset="-122"/>
                <a:cs typeface="微软雅黑" pitchFamily="34" charset="-120"/>
              </a:rPr>
              <a:t>一质量标准</a:t>
            </a:r>
            <a:r>
              <a:rPr lang="en-US" altLang="zh-CN" sz="2000" b="0" i="0" spc="-50" dirty="0">
                <a:solidFill>
                  <a:srgbClr val="000000"/>
                </a:solidFill>
                <a:latin typeface="Times New Roman" pitchFamily="34" charset="0"/>
                <a:ea typeface="KaiTi" pitchFamily="34" charset="-122"/>
                <a:cs typeface="Times New Roman" pitchFamily="34" charset="-120"/>
              </a:rPr>
              <a:t>，</a:t>
            </a:r>
            <a:r>
              <a:rPr lang="en-US" altLang="zh-CN" sz="2000" b="0" i="0" spc="-50" dirty="0">
                <a:solidFill>
                  <a:srgbClr val="000000"/>
                </a:solidFill>
                <a:latin typeface="微软雅黑" pitchFamily="34" charset="0"/>
                <a:ea typeface="楷体" pitchFamily="34" charset="-122"/>
                <a:cs typeface="微软雅黑" pitchFamily="34" charset="-120"/>
              </a:rPr>
              <a:t>才能被人类利用</a:t>
            </a:r>
            <a:r>
              <a:rPr lang="en-US" altLang="zh-CN" sz="2000" b="0" i="0" spc="-50" dirty="0">
                <a:solidFill>
                  <a:srgbClr val="000000"/>
                </a:solidFill>
                <a:latin typeface="Times New Roman" pitchFamily="34" charset="0"/>
                <a:ea typeface="KaiTi" pitchFamily="34" charset="-122"/>
                <a:cs typeface="Times New Roman" pitchFamily="34" charset="-120"/>
              </a:rPr>
              <a:t>。</a:t>
            </a:r>
            <a:r>
              <a:rPr lang="en-US" altLang="zh-CN" sz="2000" b="0" i="0" spc="-50" dirty="0">
                <a:solidFill>
                  <a:srgbClr val="000000"/>
                </a:solidFill>
                <a:latin typeface="微软雅黑" pitchFamily="34" charset="0"/>
                <a:ea typeface="楷体" pitchFamily="34" charset="-122"/>
                <a:cs typeface="微软雅黑" pitchFamily="34" charset="-120"/>
              </a:rPr>
              <a:t>不同质量的自然资源开发成本是有差别的</a:t>
            </a:r>
            <a:r>
              <a:rPr lang="en-US" altLang="zh-CN" sz="2000" b="0" i="0" spc="-50" dirty="0">
                <a:solidFill>
                  <a:srgbClr val="000000"/>
                </a:solidFill>
                <a:latin typeface="Times New Roman" pitchFamily="34" charset="0"/>
                <a:ea typeface="KaiTi" pitchFamily="34" charset="-122"/>
                <a:cs typeface="Times New Roman" pitchFamily="34" charset="-120"/>
              </a:rPr>
              <a:t>。据此完成下面小题。</a:t>
            </a:r>
            <a:endParaRPr lang="en-US" altLang="zh-CN" sz="2000" spc="-50" dirty="0"/>
          </a:p>
        </p:txBody>
      </p:sp>
      <p:sp>
        <p:nvSpPr>
          <p:cNvPr id="3" name="QC_7_BD.57_1#857d1fb04?pid=0a89e976c&amp;color=0,0,0&amp;vtp=1&amp;bbb=1"/>
          <p:cNvSpPr/>
          <p:nvPr/>
        </p:nvSpPr>
        <p:spPr>
          <a:xfrm>
            <a:off x="722376" y="186925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4.下列关于土地资源质量的说法，</a:t>
            </a:r>
            <a:r>
              <a:rPr lang="en-US" altLang="zh-CN" sz="2000" b="0" i="0">
                <a:solidFill>
                  <a:srgbClr val="000000"/>
                </a:solidFill>
                <a:latin typeface="微软雅黑" pitchFamily="34" charset="0"/>
                <a:ea typeface="微软雅黑" pitchFamily="34" charset="-122"/>
                <a:cs typeface="微软雅黑" pitchFamily="34" charset="-120"/>
              </a:rPr>
              <a:t>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4" name="QC_7_AN.58_1#857d1fb04.bracket?pid=0a89e976c&amp;color=0,0,0&amp;vpa=17&amp;vtp=1"/>
          <p:cNvSpPr/>
          <p:nvPr/>
        </p:nvSpPr>
        <p:spPr>
          <a:xfrm>
            <a:off x="5692839" y="1869255"/>
            <a:ext cx="385763"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5" name="QC_7_BD.57_2#857d1fb04.choices?pid=0a89e976c&amp;color=0,0,0&amp;vtp=1&amp;bbb=1"/>
          <p:cNvSpPr/>
          <p:nvPr/>
        </p:nvSpPr>
        <p:spPr>
          <a:xfrm>
            <a:off x="722376" y="2332043"/>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.衡量土地资源质量的指标是经济效益高低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.衡量土地资源质量的指标都是相同的</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C.土地质量对人类活动的影响在不断加强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.人类活动对土地质量的影响在不断加强</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48.xml><?xml version="1.0" encoding="utf-8"?>
<p:sld xmlns:a="http://schemas.openxmlformats.org/drawingml/2006/main" xmlns:r="http://schemas.openxmlformats.org/officeDocument/2006/relationships" xmlns:p="http://schemas.openxmlformats.org/presentationml/2006/main">
  <p:cSld name="Slide 49&amp;si=49">
    <p:spTree>
      <p:nvGrpSpPr>
        <p:cNvPr id="1" name=""/>
        <p:cNvGrpSpPr/>
        <p:nvPr/>
      </p:nvGrpSpPr>
      <p:grpSpPr>
        <a:xfrm>
          <a:off x="0" y="0"/>
          <a:ext cx="0" cy="0"/>
          <a:chOff x="0" y="0"/>
          <a:chExt cx="0" cy="0"/>
        </a:xfrm>
      </p:grpSpPr>
      <p:sp>
        <p:nvSpPr>
          <p:cNvPr id="2" name="QC_7_AS.59_1#857d1fb04?vop=1&amp;pid=0a89e976c&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本题考查自然资源的质量特征。衡量土地资源质量的指标是一个综合指标，</a:t>
            </a:r>
            <a:r>
              <a:rPr lang="en-US" altLang="zh-CN" sz="2000" b="0" i="0">
                <a:solidFill>
                  <a:srgbClr val="000000"/>
                </a:solidFill>
                <a:latin typeface="微软雅黑" pitchFamily="34" charset="0"/>
                <a:ea typeface="微软雅黑" pitchFamily="34" charset="-122"/>
                <a:cs typeface="微软雅黑" pitchFamily="34" charset="-120"/>
              </a:rPr>
              <a:t>包括地表形态、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气候条件</a:t>
            </a:r>
            <a:r>
              <a:rPr lang="en-US" altLang="zh-CN" sz="2000" b="0" i="0" dirty="0">
                <a:solidFill>
                  <a:srgbClr val="000000"/>
                </a:solidFill>
                <a:latin typeface="微软雅黑" pitchFamily="34" charset="0"/>
                <a:ea typeface="微软雅黑" pitchFamily="34" charset="-122"/>
                <a:cs typeface="微软雅黑" pitchFamily="34" charset="-120"/>
              </a:rPr>
              <a:t>、土壤肥力、土地平整状况、土地区位条件等方面，不同用途的土地</a:t>
            </a:r>
            <a:r>
              <a:rPr lang="en-US" altLang="zh-CN" sz="2000" b="0" i="0">
                <a:solidFill>
                  <a:srgbClr val="000000"/>
                </a:solidFill>
                <a:latin typeface="微软雅黑" pitchFamily="34" charset="0"/>
                <a:ea typeface="微软雅黑" pitchFamily="34" charset="-122"/>
                <a:cs typeface="微软雅黑" pitchFamily="34" charset="-120"/>
              </a:rPr>
              <a:t>，衡量其质量时需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要有所侧重</a:t>
            </a:r>
            <a:r>
              <a:rPr lang="en-US" altLang="zh-CN" sz="2000" b="0" i="0" dirty="0">
                <a:solidFill>
                  <a:srgbClr val="000000"/>
                </a:solidFill>
                <a:latin typeface="微软雅黑" pitchFamily="34" charset="0"/>
                <a:ea typeface="微软雅黑" pitchFamily="34" charset="-122"/>
                <a:cs typeface="微软雅黑" pitchFamily="34" charset="-120"/>
              </a:rPr>
              <a:t>，A、B错误；随着生产力水平的提高，土地质量对人类活动的影响逐渐弱化</a:t>
            </a:r>
            <a:r>
              <a:rPr lang="en-US" altLang="zh-CN" sz="2000" b="0" i="0">
                <a:solidFill>
                  <a:srgbClr val="000000"/>
                </a:solidFill>
                <a:latin typeface="微软雅黑" pitchFamily="34" charset="0"/>
                <a:ea typeface="微软雅黑" pitchFamily="34" charset="-122"/>
                <a:cs typeface="微软雅黑" pitchFamily="34" charset="-120"/>
              </a:rPr>
              <a:t>，而人类</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活动对土地质量的影响却在不断增强</a:t>
            </a:r>
            <a:r>
              <a:rPr lang="en-US" altLang="zh-CN" sz="2000" b="0" i="0" dirty="0">
                <a:solidFill>
                  <a:srgbClr val="000000"/>
                </a:solidFill>
                <a:latin typeface="微软雅黑" pitchFamily="34" charset="0"/>
                <a:ea typeface="微软雅黑" pitchFamily="34" charset="-122"/>
                <a:cs typeface="微软雅黑" pitchFamily="34" charset="-120"/>
              </a:rPr>
              <a:t>，C错误，D正确。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9.xml><?xml version="1.0" encoding="utf-8"?>
<p:sld xmlns:a="http://schemas.openxmlformats.org/drawingml/2006/main" xmlns:r="http://schemas.openxmlformats.org/officeDocument/2006/relationships" xmlns:p="http://schemas.openxmlformats.org/presentationml/2006/main">
  <p:cSld name="Slide 50&amp;si=50">
    <p:spTree>
      <p:nvGrpSpPr>
        <p:cNvPr id="1" name=""/>
        <p:cNvGrpSpPr/>
        <p:nvPr/>
      </p:nvGrpSpPr>
      <p:grpSpPr>
        <a:xfrm>
          <a:off x="0" y="0"/>
          <a:ext cx="0" cy="0"/>
          <a:chOff x="0" y="0"/>
          <a:chExt cx="0" cy="0"/>
        </a:xfrm>
      </p:grpSpPr>
      <p:sp>
        <p:nvSpPr>
          <p:cNvPr id="2" name="QC_7_BD.60_1#889024638?pid=0a89e976c&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5.下列关于自然资源的质量与开发成本的关系，</a:t>
            </a:r>
            <a:r>
              <a:rPr lang="en-US" altLang="zh-CN" sz="2000" b="0" i="0">
                <a:solidFill>
                  <a:srgbClr val="000000"/>
                </a:solidFill>
                <a:latin typeface="微软雅黑" pitchFamily="34" charset="0"/>
                <a:ea typeface="微软雅黑" pitchFamily="34" charset="-122"/>
                <a:cs typeface="微软雅黑" pitchFamily="34" charset="-120"/>
              </a:rPr>
              <a:t>叙述正确的是(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61_1#889024638.bracket?pid=0a89e976c&amp;color=0,0,0&amp;vpa=18&amp;vtp=1"/>
          <p:cNvSpPr/>
          <p:nvPr/>
        </p:nvSpPr>
        <p:spPr>
          <a:xfrm>
            <a:off x="7737539" y="969265"/>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7_BD.60_2#889024638.choices?pid=0a89e976c&amp;color=0,0,0&amp;vtp=1&amp;bbb=1"/>
          <p:cNvSpPr/>
          <p:nvPr/>
        </p:nvSpPr>
        <p:spPr>
          <a:xfrm>
            <a:off x="722376" y="1436497"/>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A.资源质量越高，经济成本越低，环境成本越低</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.资源质量越高，经济成本越高，环境成本越高</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.资源质量越高，经济成本越低，环境成本越高</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.资源质量越高，经济成本越高，环境成本越低</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sp>
        <p:nvSpPr>
          <p:cNvPr id="2" name="QC_7_AS.4_1#6d5ecc989?vop=1&amp;pid=1cae04460&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本题考查自然资源的概念。结合所学知识可知，自然资源是指在一定经济技术条件下</a:t>
            </a:r>
            <a:r>
              <a:rPr lang="en-US" altLang="zh-CN" sz="2000" b="0" i="0">
                <a:solidFill>
                  <a:srgbClr val="000000"/>
                </a:solidFill>
                <a:latin typeface="微软雅黑" pitchFamily="34" charset="0"/>
                <a:ea typeface="微软雅黑" pitchFamily="34" charset="-122"/>
                <a:cs typeface="微软雅黑" pitchFamily="34" charset="-120"/>
              </a:rPr>
              <a:t>，从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自然环境中获得并能满足人类生产和生活需求的物质和能量</a:t>
            </a:r>
            <a:r>
              <a:rPr lang="en-US" altLang="zh-CN" sz="2000" b="0" i="0" dirty="0">
                <a:solidFill>
                  <a:srgbClr val="000000"/>
                </a:solidFill>
                <a:latin typeface="微软雅黑" pitchFamily="34" charset="0"/>
                <a:ea typeface="微软雅黑" pitchFamily="34" charset="-122"/>
                <a:cs typeface="微软雅黑" pitchFamily="34" charset="-120"/>
              </a:rPr>
              <a:t>。读图可知，</a:t>
            </a:r>
            <a:r>
              <a:rPr lang="en-US" altLang="zh-CN" sz="2000" b="0" i="0">
                <a:solidFill>
                  <a:srgbClr val="000000"/>
                </a:solidFill>
                <a:latin typeface="微软雅黑" pitchFamily="34" charset="0"/>
                <a:ea typeface="微软雅黑" pitchFamily="34" charset="-122"/>
                <a:cs typeface="微软雅黑" pitchFamily="34" charset="-120"/>
              </a:rPr>
              <a:t>甲是自然环境的一部分，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但没有用于生产和生活</a:t>
            </a:r>
            <a:r>
              <a:rPr lang="en-US" altLang="zh-CN" sz="2000" b="0" i="0" dirty="0">
                <a:solidFill>
                  <a:srgbClr val="000000"/>
                </a:solidFill>
                <a:latin typeface="微软雅黑" pitchFamily="34" charset="0"/>
                <a:ea typeface="微软雅黑" pitchFamily="34" charset="-122"/>
                <a:cs typeface="微软雅黑" pitchFamily="34" charset="-120"/>
              </a:rPr>
              <a:t>，A错误；丙和丁是用于生产和生活的能量与物质</a:t>
            </a:r>
            <a:r>
              <a:rPr lang="en-US" altLang="zh-CN" sz="2000" b="0" i="0">
                <a:solidFill>
                  <a:srgbClr val="000000"/>
                </a:solidFill>
                <a:latin typeface="微软雅黑" pitchFamily="34" charset="0"/>
                <a:ea typeface="微软雅黑" pitchFamily="34" charset="-122"/>
                <a:cs typeface="微软雅黑" pitchFamily="34" charset="-120"/>
              </a:rPr>
              <a:t>，但不是从自然环境中</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直接获得的</a:t>
            </a:r>
            <a:r>
              <a:rPr lang="en-US" altLang="zh-CN" sz="2000" b="0" i="0" dirty="0">
                <a:solidFill>
                  <a:srgbClr val="000000"/>
                </a:solidFill>
                <a:latin typeface="微软雅黑" pitchFamily="34" charset="0"/>
                <a:ea typeface="微软雅黑" pitchFamily="34" charset="-122"/>
                <a:cs typeface="微软雅黑" pitchFamily="34" charset="-120"/>
              </a:rPr>
              <a:t>，C、D错误；乙既是从自然环境中获得的物质与能量，又可用于生产和生活</a:t>
            </a:r>
            <a:r>
              <a:rPr lang="en-US" altLang="zh-CN" sz="2000" b="0" i="0">
                <a:solidFill>
                  <a:srgbClr val="000000"/>
                </a:solidFill>
                <a:latin typeface="微软雅黑" pitchFamily="34" charset="0"/>
                <a:ea typeface="微软雅黑" pitchFamily="34" charset="-122"/>
                <a:cs typeface="微软雅黑" pitchFamily="34" charset="-120"/>
              </a:rPr>
              <a:t>，符合</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自然资源概念</a:t>
            </a:r>
            <a:r>
              <a:rPr lang="en-US" altLang="zh-CN" sz="2000" b="0" i="0" dirty="0">
                <a:solidFill>
                  <a:srgbClr val="000000"/>
                </a:solidFill>
                <a:latin typeface="微软雅黑" pitchFamily="34" charset="0"/>
                <a:ea typeface="微软雅黑" pitchFamily="34" charset="-122"/>
                <a:cs typeface="微软雅黑" pitchFamily="34" charset="-120"/>
              </a:rPr>
              <a:t>，B正确。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0.xml><?xml version="1.0" encoding="utf-8"?>
<p:sld xmlns:a="http://schemas.openxmlformats.org/drawingml/2006/main" xmlns:r="http://schemas.openxmlformats.org/officeDocument/2006/relationships" xmlns:p="http://schemas.openxmlformats.org/presentationml/2006/main">
  <p:cSld name="Slide 51&amp;si=51">
    <p:spTree>
      <p:nvGrpSpPr>
        <p:cNvPr id="1" name=""/>
        <p:cNvGrpSpPr/>
        <p:nvPr/>
      </p:nvGrpSpPr>
      <p:grpSpPr>
        <a:xfrm>
          <a:off x="0" y="0"/>
          <a:ext cx="0" cy="0"/>
          <a:chOff x="0" y="0"/>
          <a:chExt cx="0" cy="0"/>
        </a:xfrm>
      </p:grpSpPr>
      <p:sp>
        <p:nvSpPr>
          <p:cNvPr id="2" name="QC_7_AS.62_1#889024638?vop=1&amp;pid=0a89e976c&amp;color=0,0,0&amp;vtp=1&amp;bt=1&amp;bbb=1&amp;hb=1"/>
          <p:cNvSpPr/>
          <p:nvPr/>
        </p:nvSpPr>
        <p:spPr>
          <a:xfrm>
            <a:off x="722376" y="972000"/>
            <a:ext cx="10753344" cy="907034"/>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本题考查自然资源的质量与开发成本。不同质量的自然资源开发成本是有差别的</a:t>
            </a:r>
            <a:r>
              <a:rPr lang="en-US" altLang="zh-CN" sz="2000" b="0" i="0">
                <a:solidFill>
                  <a:srgbClr val="000000"/>
                </a:solidFill>
                <a:latin typeface="微软雅黑" pitchFamily="34" charset="0"/>
                <a:ea typeface="微软雅黑" pitchFamily="34" charset="-122"/>
                <a:cs typeface="微软雅黑" pitchFamily="34" charset="-120"/>
              </a:rPr>
              <a:t>，自然资</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源质量越高</a:t>
            </a:r>
            <a:r>
              <a:rPr lang="en-US" altLang="zh-CN" sz="2000" b="0" i="0" dirty="0">
                <a:solidFill>
                  <a:srgbClr val="000000"/>
                </a:solidFill>
                <a:latin typeface="微软雅黑" pitchFamily="34" charset="0"/>
                <a:ea typeface="微软雅黑" pitchFamily="34" charset="-122"/>
                <a:cs typeface="微软雅黑" pitchFamily="34" charset="-120"/>
              </a:rPr>
              <a:t>，经济成本越低，环境成本越低，A正确，B、C、D错误。.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1.xml><?xml version="1.0" encoding="utf-8"?>
<p:sld xmlns:a="http://schemas.openxmlformats.org/drawingml/2006/main" xmlns:r="http://schemas.openxmlformats.org/officeDocument/2006/relationships" xmlns:p="http://schemas.openxmlformats.org/presentationml/2006/main">
  <p:cSld name="Slide 52&amp;si=52">
    <p:spTree>
      <p:nvGrpSpPr>
        <p:cNvPr id="1" name=""/>
        <p:cNvGrpSpPr/>
        <p:nvPr/>
      </p:nvGrpSpPr>
      <p:grpSpPr>
        <a:xfrm>
          <a:off x="0" y="0"/>
          <a:ext cx="0" cy="0"/>
          <a:chOff x="0" y="0"/>
          <a:chExt cx="0" cy="0"/>
        </a:xfrm>
      </p:grpSpPr>
      <p:sp>
        <p:nvSpPr>
          <p:cNvPr id="2" name="QM_6_BD.63_1#0020231e6?pid=e2afab5d0&amp;color=0,0,0&amp;vtp=1&amp;bt=1&amp;bbb=1&amp;hb=1"/>
          <p:cNvSpPr/>
          <p:nvPr/>
        </p:nvSpPr>
        <p:spPr>
          <a:xfrm>
            <a:off x="722376" y="1114806"/>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[广西梧州2025高二开学考]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全球自然资源分布广泛</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但很不均匀</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存在着资源富集区和资源贫</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乏区</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资源跨区域调配是解决资源分布不均的有力措施</a:t>
            </a:r>
            <a:r>
              <a:rPr lang="en-US" altLang="zh-CN" sz="2000" b="0" i="0" dirty="0">
                <a:solidFill>
                  <a:srgbClr val="000000"/>
                </a:solidFill>
                <a:latin typeface="Times New Roman" pitchFamily="34" charset="0"/>
                <a:ea typeface="KaiTi" pitchFamily="34" charset="-122"/>
                <a:cs typeface="Times New Roman" pitchFamily="34" charset="-120"/>
              </a:rPr>
              <a:t>。据此完成下题。</a:t>
            </a:r>
            <a:endParaRPr lang="en-US" altLang="zh-CN" sz="2000" dirty="0"/>
          </a:p>
        </p:txBody>
      </p:sp>
      <p:sp>
        <p:nvSpPr>
          <p:cNvPr id="3" name="QC_7_BD.64_1#3601c72af?pid=0020231e6&amp;color=0,0,0&amp;vtp=1&amp;bbb=1"/>
          <p:cNvSpPr/>
          <p:nvPr/>
        </p:nvSpPr>
        <p:spPr>
          <a:xfrm>
            <a:off x="722376" y="2012061"/>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6.关于自然资源分布特征，</a:t>
            </a:r>
            <a:r>
              <a:rPr lang="en-US" altLang="zh-CN" sz="2000" b="0" i="0">
                <a:solidFill>
                  <a:srgbClr val="000000"/>
                </a:solidFill>
                <a:latin typeface="微软雅黑" pitchFamily="34" charset="0"/>
                <a:ea typeface="微软雅黑" pitchFamily="34" charset="-122"/>
                <a:cs typeface="微软雅黑" pitchFamily="34" charset="-120"/>
              </a:rPr>
              <a:t>下列描述正确的是(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4" name="QC_7_AN.65_1#3601c72af.bracket?pid=0020231e6&amp;color=0,0,0&amp;vpa=19&amp;vtp=1"/>
          <p:cNvSpPr/>
          <p:nvPr/>
        </p:nvSpPr>
        <p:spPr>
          <a:xfrm>
            <a:off x="5959539" y="2012061"/>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5" name="QC_7_BD.64_2#3601c72af.choices?pid=0020231e6&amp;color=0,0,0&amp;vtp=1&amp;bbb=1"/>
          <p:cNvSpPr/>
          <p:nvPr/>
        </p:nvSpPr>
        <p:spPr>
          <a:xfrm>
            <a:off x="722376" y="2474849"/>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.自然资源的分布没有规律</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.自然资源具有相同的分布规律</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C.可再生资源分布多具有地带性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.非可再生资源分布多具有地带性</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52.xml><?xml version="1.0" encoding="utf-8"?>
<p:sld xmlns:a="http://schemas.openxmlformats.org/drawingml/2006/main" xmlns:r="http://schemas.openxmlformats.org/officeDocument/2006/relationships" xmlns:p="http://schemas.openxmlformats.org/presentationml/2006/main">
  <p:cSld name="Slide 53&amp;si=53">
    <p:spTree>
      <p:nvGrpSpPr>
        <p:cNvPr id="1" name=""/>
        <p:cNvGrpSpPr/>
        <p:nvPr/>
      </p:nvGrpSpPr>
      <p:grpSpPr>
        <a:xfrm>
          <a:off x="0" y="0"/>
          <a:ext cx="0" cy="0"/>
          <a:chOff x="0" y="0"/>
          <a:chExt cx="0" cy="0"/>
        </a:xfrm>
      </p:grpSpPr>
      <p:sp>
        <p:nvSpPr>
          <p:cNvPr id="2" name="QC_7_AS.66_1#3601c72af?vop=1&amp;pid=0020231e6&amp;color=0,0,0&amp;vtp=1&amp;bt=1&amp;bbb=1&amp;hb=1"/>
          <p:cNvSpPr/>
          <p:nvPr/>
        </p:nvSpPr>
        <p:spPr>
          <a:xfrm>
            <a:off x="722376" y="1033272"/>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本题考查自然资源的分布特征。结合所学知识可知，</a:t>
            </a:r>
            <a:r>
              <a:rPr lang="en-US" altLang="zh-CN" sz="2000" b="0" i="0">
                <a:solidFill>
                  <a:srgbClr val="000000"/>
                </a:solidFill>
                <a:latin typeface="微软雅黑" pitchFamily="34" charset="0"/>
                <a:ea typeface="微软雅黑" pitchFamily="34" charset="-122"/>
                <a:cs typeface="微软雅黑" pitchFamily="34" charset="-120"/>
              </a:rPr>
              <a:t>自然资源分布都具有一定的规律性，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a:t>
            </a:r>
            <a:r>
              <a:rPr lang="en-US" altLang="zh-CN" sz="2000" b="0" i="0" dirty="0">
                <a:solidFill>
                  <a:srgbClr val="000000"/>
                </a:solidFill>
                <a:latin typeface="微软雅黑" pitchFamily="34" charset="0"/>
                <a:ea typeface="微软雅黑" pitchFamily="34" charset="-122"/>
                <a:cs typeface="微软雅黑" pitchFamily="34" charset="-120"/>
              </a:rPr>
              <a:t>错误；不同自然资源的分布规律并不相同，B错误；可再生资源分布多具有地带性</a:t>
            </a:r>
            <a:r>
              <a:rPr lang="en-US" altLang="zh-CN" sz="2000" b="0" i="0">
                <a:solidFill>
                  <a:srgbClr val="000000"/>
                </a:solidFill>
                <a:latin typeface="微软雅黑" pitchFamily="34" charset="0"/>
                <a:ea typeface="微软雅黑" pitchFamily="34" charset="-122"/>
                <a:cs typeface="微软雅黑" pitchFamily="34" charset="-120"/>
              </a:rPr>
              <a:t>，如我国太阳</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能资源在青藏高原最丰富</a:t>
            </a:r>
            <a:r>
              <a:rPr lang="en-US" altLang="zh-CN" sz="2000" b="0" i="0" dirty="0">
                <a:solidFill>
                  <a:srgbClr val="000000"/>
                </a:solidFill>
                <a:latin typeface="微软雅黑" pitchFamily="34" charset="0"/>
                <a:ea typeface="微软雅黑" pitchFamily="34" charset="-122"/>
                <a:cs typeface="微软雅黑" pitchFamily="34" charset="-120"/>
              </a:rPr>
              <a:t>，C正确；非可再生资源如矿产资源的分布受到地质条件的制约</a:t>
            </a:r>
            <a:r>
              <a:rPr lang="en-US" altLang="zh-CN" sz="2000" b="0" i="0">
                <a:solidFill>
                  <a:srgbClr val="000000"/>
                </a:solidFill>
                <a:latin typeface="微软雅黑" pitchFamily="34" charset="0"/>
                <a:ea typeface="微软雅黑" pitchFamily="34" charset="-122"/>
                <a:cs typeface="微软雅黑" pitchFamily="34" charset="-120"/>
              </a:rPr>
              <a:t>，不具</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备地带性</a:t>
            </a:r>
            <a:r>
              <a:rPr lang="en-US" altLang="zh-CN" sz="2000" b="0" i="0" dirty="0">
                <a:solidFill>
                  <a:srgbClr val="000000"/>
                </a:solidFill>
                <a:latin typeface="微软雅黑" pitchFamily="34" charset="0"/>
                <a:ea typeface="微软雅黑" pitchFamily="34" charset="-122"/>
                <a:cs typeface="微软雅黑"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3.xml><?xml version="1.0" encoding="utf-8"?>
<p:sld xmlns:a="http://schemas.openxmlformats.org/drawingml/2006/main" xmlns:r="http://schemas.openxmlformats.org/officeDocument/2006/relationships" xmlns:p="http://schemas.openxmlformats.org/presentationml/2006/main">
  <p:cSld name="Slide 54&amp;si=54">
    <p:spTree>
      <p:nvGrpSpPr>
        <p:cNvPr id="1" name=""/>
        <p:cNvGrpSpPr/>
        <p:nvPr/>
      </p:nvGrpSpPr>
      <p:grpSpPr>
        <a:xfrm>
          <a:off x="0" y="0"/>
          <a:ext cx="0" cy="0"/>
          <a:chOff x="0" y="0"/>
          <a:chExt cx="0" cy="0"/>
        </a:xfrm>
      </p:grpSpPr>
      <p:sp>
        <p:nvSpPr>
          <p:cNvPr id="2" name="QM_6_BD.67_1#24585154e?pid=e2afab5d0&amp;color=0,0,0&amp;vtp=1&amp;bt=1&amp;bbb=1&amp;hb=1"/>
          <p:cNvSpPr/>
          <p:nvPr/>
        </p:nvSpPr>
        <p:spPr>
          <a:xfrm>
            <a:off x="722376" y="1060704"/>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[河南豫北名校2025高二联考]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稀土是现代高新技术产业的关键原材料</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随着全球能源转型和高</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新技术产业的发展</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稀土需求量持续上升</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其供应格局也在发生着变化</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如图示意</a:t>
            </a:r>
            <a:r>
              <a:rPr lang="en-US" altLang="zh-CN" sz="2000" b="0" i="0" dirty="0">
                <a:solidFill>
                  <a:srgbClr val="000000"/>
                </a:solidFill>
                <a:latin typeface="Times New Roman" pitchFamily="34" charset="0"/>
                <a:ea typeface="KaiTi" pitchFamily="34" charset="-122"/>
                <a:cs typeface="Times New Roman" pitchFamily="34" charset="-120"/>
              </a:rPr>
              <a:t>2025</a:t>
            </a:r>
            <a:r>
              <a:rPr lang="en-US" altLang="zh-CN" sz="2000" b="0" i="0">
                <a:solidFill>
                  <a:srgbClr val="000000"/>
                </a:solidFill>
                <a:latin typeface="微软雅黑" pitchFamily="34" charset="0"/>
                <a:ea typeface="楷体" pitchFamily="34" charset="-122"/>
                <a:cs typeface="微软雅黑" pitchFamily="34" charset="-120"/>
              </a:rPr>
              <a:t>年和</a:t>
            </a:r>
            <a:r>
              <a:rPr lang="en-US" altLang="zh-CN" sz="2000" b="0" i="0">
                <a:solidFill>
                  <a:srgbClr val="000000"/>
                </a:solidFill>
                <a:latin typeface="Times New Roman" pitchFamily="34" charset="0"/>
                <a:ea typeface="KaiTi" pitchFamily="34" charset="-122"/>
                <a:cs typeface="Times New Roman" pitchFamily="34" charset="-120"/>
              </a:rPr>
              <a:t>2040</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预测</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全球稀土供应格局</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6_BD.67_3#24585154e?htil=1&amp;pid=e2afab5d0&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112264" y="2614422"/>
            <a:ext cx="2587752" cy="2971800"/>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M_6_BD.67_4#24585154e?htil=1&amp;pid=e2afab5d0&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534656" y="2495550"/>
            <a:ext cx="2505456" cy="3099816"/>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name="Slide 55&amp;si=55">
    <p:spTree>
      <p:nvGrpSpPr>
        <p:cNvPr id="1" name=""/>
        <p:cNvGrpSpPr/>
        <p:nvPr/>
      </p:nvGrpSpPr>
      <p:grpSpPr>
        <a:xfrm>
          <a:off x="0" y="0"/>
          <a:ext cx="0" cy="0"/>
          <a:chOff x="0" y="0"/>
          <a:chExt cx="0" cy="0"/>
        </a:xfrm>
      </p:grpSpPr>
      <p:sp>
        <p:nvSpPr>
          <p:cNvPr id="2" name="QC_7_BD.68_1#02381327c?pid=24585154e&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7.</a:t>
            </a:r>
            <a:r>
              <a:rPr lang="en-US" altLang="zh-CN" sz="2000" b="0" i="0">
                <a:solidFill>
                  <a:srgbClr val="000000"/>
                </a:solidFill>
                <a:latin typeface="微软雅黑" pitchFamily="34" charset="0"/>
                <a:ea typeface="微软雅黑" pitchFamily="34" charset="-122"/>
                <a:cs typeface="微软雅黑" pitchFamily="34" charset="-120"/>
              </a:rPr>
              <a:t>全球稀土资源的分布特点是(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69_1#02381327c.bracket?pid=24585154e&amp;color=0,0,0&amp;vpa=20&amp;vtp=1"/>
          <p:cNvSpPr/>
          <p:nvPr/>
        </p:nvSpPr>
        <p:spPr>
          <a:xfrm>
            <a:off x="4181539" y="969265"/>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7_BD.68_2#02381327c.choices?pid=24585154e&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.集中在北半球中高纬度地区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.非洲稀土储量最多</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C.各大洲稀土分布较为均匀</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.亚洲稀土类型最丰富</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5.xml><?xml version="1.0" encoding="utf-8"?>
<p:sld xmlns:a="http://schemas.openxmlformats.org/drawingml/2006/main" xmlns:r="http://schemas.openxmlformats.org/officeDocument/2006/relationships" xmlns:p="http://schemas.openxmlformats.org/presentationml/2006/main">
  <p:cSld name="Slide 56&amp;si=56">
    <p:spTree>
      <p:nvGrpSpPr>
        <p:cNvPr id="1" name=""/>
        <p:cNvGrpSpPr/>
        <p:nvPr/>
      </p:nvGrpSpPr>
      <p:grpSpPr>
        <a:xfrm>
          <a:off x="0" y="0"/>
          <a:ext cx="0" cy="0"/>
          <a:chOff x="0" y="0"/>
          <a:chExt cx="0" cy="0"/>
        </a:xfrm>
      </p:grpSpPr>
      <p:sp>
        <p:nvSpPr>
          <p:cNvPr id="2" name="QC_7_AS.70_1#02381327c?vop=1&amp;pid=24585154e&amp;color=0,0,0&amp;vtp=1&amp;bt=1&amp;bbb=1&amp;hb=1"/>
          <p:cNvSpPr/>
          <p:nvPr/>
        </p:nvSpPr>
        <p:spPr>
          <a:xfrm>
            <a:off x="722376" y="1033272"/>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本题考查自然资源的空间分布特征。从图中可知，中国、俄罗斯</a:t>
            </a:r>
            <a:r>
              <a:rPr lang="en-US" altLang="zh-CN" sz="2000" b="0" i="0">
                <a:solidFill>
                  <a:srgbClr val="000000"/>
                </a:solidFill>
                <a:latin typeface="微软雅黑" pitchFamily="34" charset="0"/>
                <a:ea typeface="微软雅黑" pitchFamily="34" charset="-122"/>
                <a:cs typeface="微软雅黑" pitchFamily="34" charset="-120"/>
              </a:rPr>
              <a:t>、北美洲等地区的稀土供</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应量大</a:t>
            </a:r>
            <a:r>
              <a:rPr lang="en-US" altLang="zh-CN" sz="2000" b="0" i="0" dirty="0">
                <a:solidFill>
                  <a:srgbClr val="000000"/>
                </a:solidFill>
                <a:latin typeface="微软雅黑" pitchFamily="34" charset="0"/>
                <a:ea typeface="微软雅黑" pitchFamily="34" charset="-122"/>
                <a:cs typeface="微软雅黑" pitchFamily="34" charset="-120"/>
              </a:rPr>
              <a:t>，推出其拥有丰富的稀土资源，而这些地区主要位于北半球中高纬度地区，A正确</a:t>
            </a:r>
            <a:r>
              <a:rPr lang="en-US" altLang="zh-CN" sz="2000" b="0" i="0">
                <a:solidFill>
                  <a:srgbClr val="000000"/>
                </a:solidFill>
                <a:latin typeface="微软雅黑" pitchFamily="34" charset="0"/>
                <a:ea typeface="微软雅黑" pitchFamily="34" charset="-122"/>
                <a:cs typeface="微软雅黑" pitchFamily="34" charset="-120"/>
              </a:rPr>
              <a:t>；非洲</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的稀土储量远小于亚洲</a:t>
            </a:r>
            <a:r>
              <a:rPr lang="en-US" altLang="zh-CN" sz="2000" b="0" i="0" dirty="0">
                <a:solidFill>
                  <a:srgbClr val="000000"/>
                </a:solidFill>
                <a:latin typeface="微软雅黑" pitchFamily="34" charset="0"/>
                <a:ea typeface="微软雅黑" pitchFamily="34" charset="-122"/>
                <a:cs typeface="微软雅黑" pitchFamily="34" charset="-120"/>
              </a:rPr>
              <a:t>，各大洲分布不均匀，B、C错误</a:t>
            </a:r>
            <a:r>
              <a:rPr lang="en-US" altLang="zh-CN" sz="2000" b="0" i="0">
                <a:solidFill>
                  <a:srgbClr val="000000"/>
                </a:solidFill>
                <a:latin typeface="微软雅黑" pitchFamily="34" charset="0"/>
                <a:ea typeface="微软雅黑" pitchFamily="34" charset="-122"/>
                <a:cs typeface="微软雅黑" pitchFamily="34" charset="-120"/>
              </a:rPr>
              <a:t>；材料中并没有提及各大洲稀土类型丰富</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程度的相关信息</a:t>
            </a:r>
            <a:r>
              <a:rPr lang="en-US" altLang="zh-CN" sz="2000" b="0" i="0" dirty="0">
                <a:solidFill>
                  <a:srgbClr val="000000"/>
                </a:solidFill>
                <a:latin typeface="微软雅黑" pitchFamily="34" charset="0"/>
                <a:ea typeface="微软雅黑" pitchFamily="34" charset="-122"/>
                <a:cs typeface="微软雅黑" pitchFamily="34" charset="-120"/>
              </a:rPr>
              <a:t>，仅根据现有资料难以得出亚洲稀土类型最丰富这一结论，D错误。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6.xml><?xml version="1.0" encoding="utf-8"?>
<p:sld xmlns:a="http://schemas.openxmlformats.org/drawingml/2006/main" xmlns:r="http://schemas.openxmlformats.org/officeDocument/2006/relationships" xmlns:p="http://schemas.openxmlformats.org/presentationml/2006/main">
  <p:cSld name="Slide 57&amp;si=57">
    <p:spTree>
      <p:nvGrpSpPr>
        <p:cNvPr id="1" name=""/>
        <p:cNvGrpSpPr/>
        <p:nvPr/>
      </p:nvGrpSpPr>
      <p:grpSpPr>
        <a:xfrm>
          <a:off x="0" y="0"/>
          <a:ext cx="0" cy="0"/>
          <a:chOff x="0" y="0"/>
          <a:chExt cx="0" cy="0"/>
        </a:xfrm>
      </p:grpSpPr>
      <p:sp>
        <p:nvSpPr>
          <p:cNvPr id="2" name="QC_7_BD.71_1#8728f9c2e?pid=24585154e&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8.格陵兰岛在未来稀土供应中潜力较大，</a:t>
            </a:r>
            <a:r>
              <a:rPr lang="en-US" altLang="zh-CN" sz="2000" b="0" i="0">
                <a:solidFill>
                  <a:srgbClr val="000000"/>
                </a:solidFill>
                <a:latin typeface="微软雅黑" pitchFamily="34" charset="0"/>
                <a:ea typeface="微软雅黑" pitchFamily="34" charset="-122"/>
                <a:cs typeface="微软雅黑" pitchFamily="34" charset="-120"/>
              </a:rPr>
              <a:t>可能是因为(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72_1#8728f9c2e.bracket?pid=24585154e&amp;color=0,0,0&amp;vpa=21&amp;vtp=1"/>
          <p:cNvSpPr/>
          <p:nvPr/>
        </p:nvSpPr>
        <p:spPr>
          <a:xfrm>
            <a:off x="6721539" y="96926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7_BD.71_2#8728f9c2e.choices?pid=24585154e&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A.位置优越</a:t>
            </a:r>
            <a:r>
              <a:rPr lang="en-US" altLang="zh-CN" sz="2000" b="0" i="0">
                <a:solidFill>
                  <a:srgbClr val="000000"/>
                </a:solidFill>
                <a:latin typeface="微软雅黑" pitchFamily="34" charset="0"/>
                <a:ea typeface="微软雅黑" pitchFamily="34" charset="-122"/>
                <a:cs typeface="微软雅黑" pitchFamily="34" charset="-120"/>
              </a:rPr>
              <a:t>，便于稀土出口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.拥有丰富的稀土资源</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.经济发达</a:t>
            </a:r>
            <a:r>
              <a:rPr lang="en-US" altLang="zh-CN" sz="2000" b="0" i="0">
                <a:solidFill>
                  <a:srgbClr val="000000"/>
                </a:solidFill>
                <a:latin typeface="微软雅黑" pitchFamily="34" charset="0"/>
                <a:ea typeface="微软雅黑" pitchFamily="34" charset="-122"/>
                <a:cs typeface="微软雅黑" pitchFamily="34" charset="-120"/>
              </a:rPr>
              <a:t>，开采技术先进</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.当地市场需求量大</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7.xml><?xml version="1.0" encoding="utf-8"?>
<p:sld xmlns:a="http://schemas.openxmlformats.org/drawingml/2006/main" xmlns:r="http://schemas.openxmlformats.org/officeDocument/2006/relationships" xmlns:p="http://schemas.openxmlformats.org/presentationml/2006/main">
  <p:cSld name="Slide 58&amp;si=58">
    <p:spTree>
      <p:nvGrpSpPr>
        <p:cNvPr id="1" name=""/>
        <p:cNvGrpSpPr/>
        <p:nvPr/>
      </p:nvGrpSpPr>
      <p:grpSpPr>
        <a:xfrm>
          <a:off x="0" y="0"/>
          <a:ext cx="0" cy="0"/>
          <a:chOff x="0" y="0"/>
          <a:chExt cx="0" cy="0"/>
        </a:xfrm>
      </p:grpSpPr>
      <p:sp>
        <p:nvSpPr>
          <p:cNvPr id="2" name="QC_7_AS.73_1#8728f9c2e?vop=1&amp;pid=24585154e&amp;color=0,0,0&amp;vtp=1&amp;bt=1&amp;bbb=1&amp;hb=1"/>
          <p:cNvSpPr/>
          <p:nvPr/>
        </p:nvSpPr>
        <p:spPr>
          <a:xfrm>
            <a:off x="722376" y="1033272"/>
            <a:ext cx="10753344" cy="3624834"/>
          </a:xfrm>
          <a:prstGeom prst="rect">
            <a:avLst/>
          </a:prstGeom>
          <a:noFill/>
          <a:ln/>
        </p:spPr>
        <p:txBody>
          <a:bodyPr wrap="none" lIns="0" tIns="0" rIns="0" bIns="0" rtlCol="0" anchor="t"/>
          <a:lstStyle/>
          <a:p>
            <a:pPr algn="l" latinLnBrk="1">
              <a:lnSpc>
                <a:spcPts val="3700"/>
              </a:lnSpc>
            </a:pPr>
            <a:r>
              <a:rPr lang="en-US" altLang="zh-CN" sz="2200" b="1" i="0" spc="-50" dirty="0">
                <a:solidFill>
                  <a:srgbClr val="639319"/>
                </a:solidFill>
                <a:latin typeface="微软雅黑" pitchFamily="34" charset="0"/>
                <a:ea typeface="微软雅黑" pitchFamily="34" charset="-122"/>
                <a:cs typeface="微软雅黑" pitchFamily="34" charset="-120"/>
              </a:rPr>
              <a:t>解析</a:t>
            </a:r>
            <a:r>
              <a:rPr lang="en-US" altLang="zh-CN" sz="2200" b="1" i="0" spc="-50" dirty="0">
                <a:solidFill>
                  <a:srgbClr val="639319"/>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微软雅黑" pitchFamily="34" charset="-122"/>
                <a:cs typeface="微软雅黑" pitchFamily="34" charset="-120"/>
              </a:rPr>
              <a:t>本题考查资源的开发条件。格陵兰岛虽然地理位置独特，但其周边海域气候寒冷，</a:t>
            </a:r>
            <a:r>
              <a:rPr lang="en-US" altLang="zh-CN" sz="2000" b="0" i="0" spc="-50">
                <a:solidFill>
                  <a:srgbClr val="000000"/>
                </a:solidFill>
                <a:latin typeface="微软雅黑" pitchFamily="34" charset="0"/>
                <a:ea typeface="微软雅黑" pitchFamily="34" charset="-122"/>
                <a:cs typeface="微软雅黑" pitchFamily="34" charset="-120"/>
              </a:rPr>
              <a:t>冰川广布，</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港口建设难度大</a:t>
            </a:r>
            <a:r>
              <a:rPr lang="en-US" altLang="zh-CN" sz="2000" b="0" i="0" spc="-50" dirty="0">
                <a:solidFill>
                  <a:srgbClr val="000000"/>
                </a:solidFill>
                <a:latin typeface="微软雅黑" pitchFamily="34" charset="0"/>
                <a:ea typeface="微软雅黑" pitchFamily="34" charset="-122"/>
                <a:cs typeface="微软雅黑" pitchFamily="34" charset="-120"/>
              </a:rPr>
              <a:t>，交通基础设施相对落后，不利于稀土出口，A错误</a:t>
            </a:r>
            <a:r>
              <a:rPr lang="en-US" altLang="zh-CN" sz="2000" b="0" i="0" spc="-50">
                <a:solidFill>
                  <a:srgbClr val="000000"/>
                </a:solidFill>
                <a:latin typeface="微软雅黑" pitchFamily="34" charset="0"/>
                <a:ea typeface="微软雅黑" pitchFamily="34" charset="-122"/>
                <a:cs typeface="微软雅黑" pitchFamily="34" charset="-120"/>
              </a:rPr>
              <a:t>。随着全球能源转型和高新技</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术产业的发展</a:t>
            </a:r>
            <a:r>
              <a:rPr lang="en-US" altLang="zh-CN" sz="2000" b="0" i="0" spc="-50" dirty="0">
                <a:solidFill>
                  <a:srgbClr val="000000"/>
                </a:solidFill>
                <a:latin typeface="微软雅黑" pitchFamily="34" charset="0"/>
                <a:ea typeface="微软雅黑" pitchFamily="34" charset="-122"/>
                <a:cs typeface="微软雅黑" pitchFamily="34" charset="-120"/>
              </a:rPr>
              <a:t>，稀土需求量持续上升。格陵兰岛拥有丰富的稀土资源</a:t>
            </a:r>
            <a:r>
              <a:rPr lang="en-US" altLang="zh-CN" sz="2000" b="0" i="0" spc="-50">
                <a:solidFill>
                  <a:srgbClr val="000000"/>
                </a:solidFill>
                <a:latin typeface="微软雅黑" pitchFamily="34" charset="0"/>
                <a:ea typeface="微软雅黑" pitchFamily="34" charset="-122"/>
                <a:cs typeface="微软雅黑" pitchFamily="34" charset="-120"/>
              </a:rPr>
              <a:t>，这是其在未来稀土供应中具</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有较大潜力的关键因素</a:t>
            </a:r>
            <a:r>
              <a:rPr lang="en-US" altLang="zh-CN" sz="2000" b="0" i="0" spc="-50" dirty="0">
                <a:solidFill>
                  <a:srgbClr val="000000"/>
                </a:solidFill>
                <a:latin typeface="微软雅黑" pitchFamily="34" charset="0"/>
                <a:ea typeface="微软雅黑" pitchFamily="34" charset="-122"/>
                <a:cs typeface="微软雅黑" pitchFamily="34" charset="-120"/>
              </a:rPr>
              <a:t>。丰富的资源储备意味着在未来有足够的稀土可供应</a:t>
            </a:r>
            <a:r>
              <a:rPr lang="en-US" altLang="zh-CN" sz="2000" b="0" i="0" spc="-50">
                <a:solidFill>
                  <a:srgbClr val="000000"/>
                </a:solidFill>
                <a:latin typeface="微软雅黑" pitchFamily="34" charset="0"/>
                <a:ea typeface="微软雅黑" pitchFamily="34" charset="-122"/>
                <a:cs typeface="微软雅黑" pitchFamily="34" charset="-120"/>
              </a:rPr>
              <a:t>，能够满足全球市场对</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稀土不断增长的需求</a:t>
            </a:r>
            <a:r>
              <a:rPr lang="en-US" altLang="zh-CN" sz="2000" b="0" i="0" spc="-50" dirty="0">
                <a:solidFill>
                  <a:srgbClr val="000000"/>
                </a:solidFill>
                <a:latin typeface="微软雅黑" pitchFamily="34" charset="0"/>
                <a:ea typeface="微软雅黑" pitchFamily="34" charset="-122"/>
                <a:cs typeface="微软雅黑" pitchFamily="34" charset="-120"/>
              </a:rPr>
              <a:t>，B正确。格陵兰岛经济相对落后，工业基础薄弱，开采技术并不先进，C</a:t>
            </a:r>
            <a:r>
              <a:rPr lang="en-US" altLang="zh-CN" sz="2000" b="0" i="0" spc="-50">
                <a:solidFill>
                  <a:srgbClr val="000000"/>
                </a:solidFill>
                <a:latin typeface="微软雅黑" pitchFamily="34" charset="0"/>
                <a:ea typeface="微软雅黑" pitchFamily="34" charset="-122"/>
                <a:cs typeface="微软雅黑" pitchFamily="34" charset="-120"/>
              </a:rPr>
              <a:t>错误。</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格陵兰岛人口稀少</a:t>
            </a:r>
            <a:r>
              <a:rPr lang="en-US" altLang="zh-CN" sz="2000" b="0" i="0" spc="-50" dirty="0">
                <a:solidFill>
                  <a:srgbClr val="000000"/>
                </a:solidFill>
                <a:latin typeface="微软雅黑" pitchFamily="34" charset="0"/>
                <a:ea typeface="微软雅黑" pitchFamily="34" charset="-122"/>
                <a:cs typeface="微软雅黑" pitchFamily="34" charset="-120"/>
              </a:rPr>
              <a:t>，经济发展水平较低，对稀土的市场需求量非常有限，D错误。</a:t>
            </a:r>
            <a:endParaRPr lang="en-US" altLang="zh-CN" sz="2200" spc="-50" dirty="0"/>
          </a:p>
          <a:p>
            <a:pPr latinLnBrk="1">
              <a:lnSpc>
                <a:spcPts val="3700"/>
              </a:lnSpc>
            </a:pPr>
            <a:r>
              <a:rPr lang="en-US" altLang="zh-CN" sz="2000" b="1" i="0">
                <a:solidFill>
                  <a:srgbClr val="000000"/>
                </a:solidFill>
                <a:latin typeface="微软雅黑" pitchFamily="34" charset="0"/>
                <a:ea typeface="微软雅黑" pitchFamily="34" charset="-122"/>
                <a:cs typeface="微软雅黑" pitchFamily="34" charset="-120"/>
              </a:rPr>
              <a:t>【</a:t>
            </a:r>
            <a:r>
              <a:rPr lang="en-US" altLang="zh-CN" sz="2000" b="1" i="0" dirty="0">
                <a:solidFill>
                  <a:srgbClr val="000000"/>
                </a:solidFill>
                <a:latin typeface="微软雅黑" pitchFamily="34" charset="0"/>
                <a:ea typeface="微软雅黑" pitchFamily="34" charset="-122"/>
                <a:cs typeface="微软雅黑" pitchFamily="34" charset="-120"/>
              </a:rPr>
              <a:t>快解】</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解答此题的关键是抓住稀土供应潜力的核心逻辑</a:t>
            </a:r>
            <a:r>
              <a:rPr lang="en-US" altLang="zh-CN" sz="2000" b="0" i="0">
                <a:solidFill>
                  <a:srgbClr val="000000"/>
                </a:solidFill>
                <a:latin typeface="微软雅黑" pitchFamily="34" charset="0"/>
                <a:ea typeface="微软雅黑" pitchFamily="34" charset="-122"/>
                <a:cs typeface="微软雅黑" pitchFamily="34" charset="-120"/>
              </a:rPr>
              <a:t>——供应潜力的基础是资源本身的储</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量</a:t>
            </a:r>
            <a:r>
              <a:rPr lang="en-US" altLang="zh-CN" sz="2000" b="0" i="0" dirty="0">
                <a:solidFill>
                  <a:srgbClr val="000000"/>
                </a:solidFill>
                <a:latin typeface="微软雅黑" pitchFamily="34" charset="0"/>
                <a:ea typeface="微软雅黑" pitchFamily="34" charset="-122"/>
                <a:cs typeface="微软雅黑" pitchFamily="34" charset="-120"/>
              </a:rPr>
              <a:t>。稀土资源丰富是供应潜力的根本保障，可快速锁定答案B项。</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8.xml><?xml version="1.0" encoding="utf-8"?>
<p:sld xmlns:a="http://schemas.openxmlformats.org/drawingml/2006/main" xmlns:r="http://schemas.openxmlformats.org/officeDocument/2006/relationships" xmlns:p="http://schemas.openxmlformats.org/presentationml/2006/main">
  <p:cSld name="Slide 59&amp;si=59">
    <p:spTree>
      <p:nvGrpSpPr>
        <p:cNvPr id="1" name=""/>
        <p:cNvGrpSpPr/>
        <p:nvPr/>
      </p:nvGrpSpPr>
      <p:grpSpPr>
        <a:xfrm>
          <a:off x="0" y="0"/>
          <a:ext cx="0" cy="0"/>
          <a:chOff x="0" y="0"/>
          <a:chExt cx="0" cy="0"/>
        </a:xfrm>
      </p:grpSpPr>
      <p:sp>
        <p:nvSpPr>
          <p:cNvPr id="2" name="QC_7_BD.74_1#d74dd871a?pid=24585154e&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9.全球稀土供应呈现多元化趋势，</a:t>
            </a:r>
            <a:r>
              <a:rPr lang="en-US" altLang="zh-CN" sz="2000" b="0" i="0">
                <a:solidFill>
                  <a:srgbClr val="000000"/>
                </a:solidFill>
                <a:latin typeface="微软雅黑" pitchFamily="34" charset="0"/>
                <a:ea typeface="微软雅黑" pitchFamily="34" charset="-122"/>
                <a:cs typeface="微软雅黑" pitchFamily="34" charset="-120"/>
              </a:rPr>
              <a:t>对中国的影响是(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75_1#d74dd871a.bracket?pid=24585154e&amp;color=0,0,0&amp;vpa=22&amp;vtp=1"/>
          <p:cNvSpPr/>
          <p:nvPr/>
        </p:nvSpPr>
        <p:spPr>
          <a:xfrm>
            <a:off x="6467539"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74_2#d74dd871a.choices?pid=24585154e&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.在国际稀土市场上的地位提升</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.稀土出口量大幅增加</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C.促进稀土产业技术升级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.对稀土资源的需求减少</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9.xml><?xml version="1.0" encoding="utf-8"?>
<p:sld xmlns:a="http://schemas.openxmlformats.org/drawingml/2006/main" xmlns:r="http://schemas.openxmlformats.org/officeDocument/2006/relationships" xmlns:p="http://schemas.openxmlformats.org/presentationml/2006/main">
  <p:cSld name="Slide 60&amp;si=60">
    <p:spTree>
      <p:nvGrpSpPr>
        <p:cNvPr id="1" name=""/>
        <p:cNvGrpSpPr/>
        <p:nvPr/>
      </p:nvGrpSpPr>
      <p:grpSpPr>
        <a:xfrm>
          <a:off x="0" y="0"/>
          <a:ext cx="0" cy="0"/>
          <a:chOff x="0" y="0"/>
          <a:chExt cx="0" cy="0"/>
        </a:xfrm>
      </p:grpSpPr>
      <p:sp>
        <p:nvSpPr>
          <p:cNvPr id="2" name="QC_7_AS.76_1#d74dd871a?vop=1&amp;pid=24585154e&amp;color=0,0,0&amp;vtp=1&amp;bt=1&amp;bbb=1&amp;hb=1"/>
          <p:cNvSpPr/>
          <p:nvPr/>
        </p:nvSpPr>
        <p:spPr>
          <a:xfrm>
            <a:off x="722376" y="1033272"/>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本题考查自然资源开发的影响。全球稀土供应呈现多元化趋势</a:t>
            </a:r>
            <a:r>
              <a:rPr lang="en-US" altLang="zh-CN" sz="2000" b="0" i="0">
                <a:solidFill>
                  <a:srgbClr val="000000"/>
                </a:solidFill>
                <a:latin typeface="微软雅黑" pitchFamily="34" charset="0"/>
                <a:ea typeface="微软雅黑" pitchFamily="34" charset="-122"/>
                <a:cs typeface="微软雅黑" pitchFamily="34" charset="-120"/>
              </a:rPr>
              <a:t>，意味着其他国家和地区也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在增加稀土供应</a:t>
            </a:r>
            <a:r>
              <a:rPr lang="en-US" altLang="zh-CN" sz="2000" b="0" i="0" dirty="0">
                <a:solidFill>
                  <a:srgbClr val="000000"/>
                </a:solidFill>
                <a:latin typeface="微软雅黑" pitchFamily="34" charset="0"/>
                <a:ea typeface="微软雅黑" pitchFamily="34" charset="-122"/>
                <a:cs typeface="微软雅黑" pitchFamily="34" charset="-120"/>
              </a:rPr>
              <a:t>，可能使中国在国际稀土市场上的主导地位受到挑战，A错误</a:t>
            </a:r>
            <a:r>
              <a:rPr lang="en-US" altLang="zh-CN" sz="2000" b="0" i="0">
                <a:solidFill>
                  <a:srgbClr val="000000"/>
                </a:solidFill>
                <a:latin typeface="微软雅黑" pitchFamily="34" charset="0"/>
                <a:ea typeface="微软雅黑" pitchFamily="34" charset="-122"/>
                <a:cs typeface="微软雅黑" pitchFamily="34" charset="-120"/>
              </a:rPr>
              <a:t>；全球稀土供应多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元化</a:t>
            </a:r>
            <a:r>
              <a:rPr lang="en-US" altLang="zh-CN" sz="2000" b="0" i="0" dirty="0">
                <a:solidFill>
                  <a:srgbClr val="000000"/>
                </a:solidFill>
                <a:latin typeface="微软雅黑" pitchFamily="34" charset="0"/>
                <a:ea typeface="微软雅黑" pitchFamily="34" charset="-122"/>
                <a:cs typeface="微软雅黑" pitchFamily="34" charset="-120"/>
              </a:rPr>
              <a:t>，其他国家的稀土供应增加，会使国际稀土市场的竞争加剧</a:t>
            </a:r>
            <a:r>
              <a:rPr lang="en-US" altLang="zh-CN" sz="2000" b="0" i="0">
                <a:solidFill>
                  <a:srgbClr val="000000"/>
                </a:solidFill>
                <a:latin typeface="微软雅黑" pitchFamily="34" charset="0"/>
                <a:ea typeface="微软雅黑" pitchFamily="34" charset="-122"/>
                <a:cs typeface="微软雅黑" pitchFamily="34" charset="-120"/>
              </a:rPr>
              <a:t>，我国为了维持稀土市场的稳定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和可持续发展</a:t>
            </a:r>
            <a:r>
              <a:rPr lang="en-US" altLang="zh-CN" sz="2000" b="0" i="0" dirty="0">
                <a:solidFill>
                  <a:srgbClr val="000000"/>
                </a:solidFill>
                <a:latin typeface="微软雅黑" pitchFamily="34" charset="0"/>
                <a:ea typeface="微软雅黑" pitchFamily="34" charset="-122"/>
                <a:cs typeface="微软雅黑" pitchFamily="34" charset="-120"/>
              </a:rPr>
              <a:t>，会更加注重稀土资源的合理开发和利用，控制稀土出口量，B错误</a:t>
            </a:r>
            <a:r>
              <a:rPr lang="en-US" altLang="zh-CN" sz="2000" b="0" i="0">
                <a:solidFill>
                  <a:srgbClr val="000000"/>
                </a:solidFill>
                <a:latin typeface="微软雅黑" pitchFamily="34" charset="0"/>
                <a:ea typeface="微软雅黑" pitchFamily="34" charset="-122"/>
                <a:cs typeface="微软雅黑" pitchFamily="34" charset="-120"/>
              </a:rPr>
              <a:t>；面对其他国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家的竞争</a:t>
            </a:r>
            <a:r>
              <a:rPr lang="en-US" altLang="zh-CN" sz="2000" b="0" i="0" dirty="0">
                <a:solidFill>
                  <a:srgbClr val="000000"/>
                </a:solidFill>
                <a:latin typeface="微软雅黑" pitchFamily="34" charset="0"/>
                <a:ea typeface="微软雅黑" pitchFamily="34" charset="-122"/>
                <a:cs typeface="微软雅黑" pitchFamily="34" charset="-120"/>
              </a:rPr>
              <a:t>，我国会加大对稀土产业技术研发的投入，提高稀土开采、加工和利用的技术水平</a:t>
            </a:r>
            <a:r>
              <a:rPr lang="en-US" altLang="zh-CN" sz="2000" b="0" i="0">
                <a:solidFill>
                  <a:srgbClr val="000000"/>
                </a:solidFill>
                <a:latin typeface="微软雅黑" pitchFamily="34" charset="0"/>
                <a:ea typeface="微软雅黑" pitchFamily="34" charset="-122"/>
                <a:cs typeface="微软雅黑" pitchFamily="34" charset="-120"/>
              </a:rPr>
              <a:t>，推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动稀土产业向高端化</a:t>
            </a:r>
            <a:r>
              <a:rPr lang="en-US" altLang="zh-CN" sz="2000" b="0" i="0" dirty="0">
                <a:solidFill>
                  <a:srgbClr val="000000"/>
                </a:solidFill>
                <a:latin typeface="微软雅黑" pitchFamily="34" charset="0"/>
                <a:ea typeface="微软雅黑" pitchFamily="34" charset="-122"/>
                <a:cs typeface="微软雅黑" pitchFamily="34" charset="-120"/>
              </a:rPr>
              <a:t>、智能化方向发展，实现稀土产业技术升级，C正确</a:t>
            </a:r>
            <a:r>
              <a:rPr lang="en-US" altLang="zh-CN" sz="2000" b="0" i="0">
                <a:solidFill>
                  <a:srgbClr val="000000"/>
                </a:solidFill>
                <a:latin typeface="微软雅黑" pitchFamily="34" charset="0"/>
                <a:ea typeface="微软雅黑" pitchFamily="34" charset="-122"/>
                <a:cs typeface="微软雅黑" pitchFamily="34" charset="-120"/>
              </a:rPr>
              <a:t>；随着我国高新技术产</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业的快速发展</a:t>
            </a:r>
            <a:r>
              <a:rPr lang="en-US" altLang="zh-CN" sz="2000" b="0" i="0" dirty="0">
                <a:solidFill>
                  <a:srgbClr val="000000"/>
                </a:solidFill>
                <a:latin typeface="微软雅黑" pitchFamily="34" charset="0"/>
                <a:ea typeface="微软雅黑" pitchFamily="34" charset="-122"/>
                <a:cs typeface="微软雅黑" pitchFamily="34" charset="-120"/>
              </a:rPr>
              <a:t>，新能源汽车、风力发电、电子信息等领域对稀土的需求会持续增加，D错误。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QC_7_BD.5_1#ce92abed4?pid=1cae04460&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a:solidFill>
                  <a:srgbClr val="000000"/>
                </a:solidFill>
                <a:latin typeface="微软雅黑" pitchFamily="34" charset="0"/>
                <a:ea typeface="微软雅黑" pitchFamily="34" charset="-122"/>
                <a:cs typeface="微软雅黑" pitchFamily="34" charset="-120"/>
              </a:rPr>
              <a:t>下列选项属于图例乙所示的是(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6_1#ce92abed4.bracket?pid=1cae04460&amp;color=0,0,0&amp;vpa=2&amp;vtp=1"/>
          <p:cNvSpPr/>
          <p:nvPr/>
        </p:nvSpPr>
        <p:spPr>
          <a:xfrm>
            <a:off x="4435539"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5_2#ce92abed4.choices?pid=1cae04460&amp;color=0,0,0&amp;vtp=1&amp;bbb=1"/>
          <p:cNvSpPr/>
          <p:nvPr/>
        </p:nvSpPr>
        <p:spPr>
          <a:xfrm>
            <a:off x="722376" y="14309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A.金矿</a:t>
            </a:r>
            <a:r>
              <a:rPr lang="en-US" altLang="zh-CN" sz="2000" b="0" i="0">
                <a:solidFill>
                  <a:srgbClr val="000000"/>
                </a:solidFill>
                <a:latin typeface="微软雅黑" pitchFamily="34" charset="0"/>
                <a:ea typeface="微软雅黑" pitchFamily="34" charset="-122"/>
                <a:cs typeface="微软雅黑" pitchFamily="34" charset="-120"/>
              </a:rPr>
              <a:t>、焦炭</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.雷电</a:t>
            </a:r>
            <a:r>
              <a:rPr lang="en-US" altLang="zh-CN" sz="2000" b="0" i="0">
                <a:solidFill>
                  <a:srgbClr val="000000"/>
                </a:solidFill>
                <a:latin typeface="微软雅黑" pitchFamily="34" charset="0"/>
                <a:ea typeface="微软雅黑" pitchFamily="34" charset="-122"/>
                <a:cs typeface="微软雅黑" pitchFamily="34" charset="-120"/>
              </a:rPr>
              <a:t>、沙漠</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.森林</a:t>
            </a:r>
            <a:r>
              <a:rPr lang="en-US" altLang="zh-CN" sz="2000" b="0" i="0">
                <a:solidFill>
                  <a:srgbClr val="000000"/>
                </a:solidFill>
                <a:latin typeface="微软雅黑" pitchFamily="34" charset="0"/>
                <a:ea typeface="微软雅黑" pitchFamily="34" charset="-122"/>
                <a:cs typeface="微软雅黑" pitchFamily="34" charset="-120"/>
              </a:rPr>
              <a:t>、淡水</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.化肥、小麦</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0.xml><?xml version="1.0" encoding="utf-8"?>
<p:sld xmlns:a="http://schemas.openxmlformats.org/drawingml/2006/main" xmlns:r="http://schemas.openxmlformats.org/officeDocument/2006/relationships" xmlns:p="http://schemas.openxmlformats.org/presentationml/2006/main">
  <p:cSld name="Slide 61&amp;si=61">
    <p:spTree>
      <p:nvGrpSpPr>
        <p:cNvPr id="1" name=""/>
        <p:cNvGrpSpPr/>
        <p:nvPr/>
      </p:nvGrpSpPr>
      <p:grpSpPr>
        <a:xfrm>
          <a:off x="0" y="0"/>
          <a:ext cx="0" cy="0"/>
          <a:chOff x="0" y="0"/>
          <a:chExt cx="0" cy="0"/>
        </a:xfrm>
      </p:grpSpPr>
      <p:sp>
        <p:nvSpPr>
          <p:cNvPr id="2" name="QC_7_AS.76_2#d74dd871a?vop=1&amp;pid=24585154e&amp;color=0,0,0&amp;mp=1&amp;vtp=1&amp;bt=1&amp;bbb=1&amp;hb=1"/>
          <p:cNvSpPr/>
          <p:nvPr/>
        </p:nvSpPr>
        <p:spPr>
          <a:xfrm>
            <a:off x="722376" y="1033272"/>
            <a:ext cx="10753344" cy="17706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【关键点拨】</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解答本题的关键是明确全球稀土供应多元化主要影响的是稀土的供应格局</a:t>
            </a:r>
            <a:r>
              <a:rPr lang="en-US" altLang="zh-CN" sz="2000" b="0" i="0">
                <a:solidFill>
                  <a:srgbClr val="000000"/>
                </a:solidFill>
                <a:latin typeface="微软雅黑" pitchFamily="34" charset="0"/>
                <a:ea typeface="微软雅黑" pitchFamily="34" charset="-122"/>
                <a:cs typeface="微软雅黑" pitchFamily="34" charset="-120"/>
              </a:rPr>
              <a:t>，而稀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土资源的需求主要取决于全球高新技术产业的发展和能源转型的需要。全球稀土供应多元化会增</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加市场竞争</a:t>
            </a:r>
            <a:r>
              <a:rPr lang="en-US" altLang="zh-CN" sz="2000" b="0" i="0" dirty="0">
                <a:solidFill>
                  <a:srgbClr val="000000"/>
                </a:solidFill>
                <a:latin typeface="微软雅黑" pitchFamily="34" charset="0"/>
                <a:ea typeface="微软雅黑" pitchFamily="34" charset="-122"/>
                <a:cs typeface="微软雅黑" pitchFamily="34" charset="-120"/>
              </a:rPr>
              <a:t>，迫使中国稀土产业提高技术水平和产品质量，以保持竞争力</a:t>
            </a:r>
            <a:r>
              <a:rPr lang="en-US" altLang="zh-CN" sz="2000" b="0" i="0">
                <a:solidFill>
                  <a:srgbClr val="000000"/>
                </a:solidFill>
                <a:latin typeface="微软雅黑" pitchFamily="34" charset="0"/>
                <a:ea typeface="微软雅黑" pitchFamily="34" charset="-122"/>
                <a:cs typeface="微软雅黑" pitchFamily="34" charset="-120"/>
              </a:rPr>
              <a:t>，因此会促进我国稀土</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产业的技术升级</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1.xml><?xml version="1.0" encoding="utf-8"?>
<p:sld xmlns:a="http://schemas.openxmlformats.org/drawingml/2006/main" xmlns:r="http://schemas.openxmlformats.org/officeDocument/2006/relationships" xmlns:p="http://schemas.openxmlformats.org/presentationml/2006/main">
  <p:cSld name="Slide 62&amp;si=62">
    <p:spTree>
      <p:nvGrpSpPr>
        <p:cNvPr id="1" name=""/>
        <p:cNvGrpSpPr/>
        <p:nvPr/>
      </p:nvGrpSpPr>
      <p:grpSpPr>
        <a:xfrm>
          <a:off x="0" y="0"/>
          <a:ext cx="0" cy="0"/>
          <a:chOff x="0" y="0"/>
          <a:chExt cx="0" cy="0"/>
        </a:xfrm>
      </p:grpSpPr>
      <p:sp>
        <p:nvSpPr>
          <p:cNvPr id="2" name="QM_6_BD.77_1#2bc86ce95?pid=e2afab5d0&amp;color=0,0,0&amp;vtp=1&amp;bt=1&amp;bbb=1&amp;hb=1"/>
          <p:cNvSpPr/>
          <p:nvPr/>
        </p:nvSpPr>
        <p:spPr>
          <a:xfrm>
            <a:off x="722376" y="1060704"/>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[河南郑州2024高二月考]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硒是一种分散</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不稳定且易挥发的物质</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在自然界通常极难形成工业</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富集</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甚至硒的独立矿物也很少</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下图示意我国硒矿分布</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6_BD.77_2#2bc86ce95?pid=e2afab5d0&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840480" y="2038350"/>
            <a:ext cx="4507992" cy="3035808"/>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62.xml><?xml version="1.0" encoding="utf-8"?>
<p:sld xmlns:a="http://schemas.openxmlformats.org/drawingml/2006/main" xmlns:r="http://schemas.openxmlformats.org/officeDocument/2006/relationships" xmlns:p="http://schemas.openxmlformats.org/presentationml/2006/main">
  <p:cSld name="Slide 63&amp;si=63">
    <p:spTree>
      <p:nvGrpSpPr>
        <p:cNvPr id="1" name=""/>
        <p:cNvGrpSpPr/>
        <p:nvPr/>
      </p:nvGrpSpPr>
      <p:grpSpPr>
        <a:xfrm>
          <a:off x="0" y="0"/>
          <a:ext cx="0" cy="0"/>
          <a:chOff x="0" y="0"/>
          <a:chExt cx="0" cy="0"/>
        </a:xfrm>
      </p:grpSpPr>
      <p:sp>
        <p:nvSpPr>
          <p:cNvPr id="2" name="QC_7_BD.78_1#79b8ac86a?pid=2bc86ce95&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10.</a:t>
            </a:r>
            <a:r>
              <a:rPr lang="en-US" altLang="zh-CN" sz="2000" b="0" i="0">
                <a:solidFill>
                  <a:srgbClr val="000000"/>
                </a:solidFill>
                <a:latin typeface="微软雅黑" pitchFamily="34" charset="0"/>
                <a:ea typeface="微软雅黑" pitchFamily="34" charset="-122"/>
                <a:cs typeface="微软雅黑" pitchFamily="34" charset="-120"/>
              </a:rPr>
              <a:t>硒矿资源(</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BD.78_2#79b8ac86a.choices?pid=2bc86ce95&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.属于金属矿产资源</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.可循环再生</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C.在地质作用下形成</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.易开发利用</a:t>
            </a:r>
            <a:endParaRPr lang="en-US" altLang="zh-CN" sz="2000" dirty="0"/>
          </a:p>
        </p:txBody>
      </p:sp>
      <p:sp>
        <p:nvSpPr>
          <p:cNvPr id="4" name="QC_7_AN.79_1#79b8ac86a.bracket?pid=2bc86ce95&amp;color=0,0,0&amp;vpa=23&amp;vtp=1"/>
          <p:cNvSpPr/>
          <p:nvPr/>
        </p:nvSpPr>
        <p:spPr>
          <a:xfrm>
            <a:off x="2298764"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63.xml><?xml version="1.0" encoding="utf-8"?>
<p:sld xmlns:a="http://schemas.openxmlformats.org/drawingml/2006/main" xmlns:r="http://schemas.openxmlformats.org/officeDocument/2006/relationships" xmlns:p="http://schemas.openxmlformats.org/presentationml/2006/main">
  <p:cSld name="Slide 64&amp;si=64">
    <p:spTree>
      <p:nvGrpSpPr>
        <p:cNvPr id="1" name=""/>
        <p:cNvGrpSpPr/>
        <p:nvPr/>
      </p:nvGrpSpPr>
      <p:grpSpPr>
        <a:xfrm>
          <a:off x="0" y="0"/>
          <a:ext cx="0" cy="0"/>
          <a:chOff x="0" y="0"/>
          <a:chExt cx="0" cy="0"/>
        </a:xfrm>
      </p:grpSpPr>
      <p:sp>
        <p:nvSpPr>
          <p:cNvPr id="2" name="QC_7_AS.80_1#79b8ac86a?vop=1&amp;pid=2bc86ce95&amp;color=0,0,0&amp;vtp=1&amp;bt=1&amp;bbb=1&amp;hb=1"/>
          <p:cNvSpPr/>
          <p:nvPr/>
        </p:nvSpPr>
        <p:spPr>
          <a:xfrm>
            <a:off x="722376" y="1033272"/>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本题考查自然资源特征。硒是一种半金属元素，硒矿资源不是金属矿产资源，A错误</a:t>
            </a:r>
            <a:r>
              <a:rPr lang="en-US" altLang="zh-CN" sz="2000" b="0" i="0">
                <a:solidFill>
                  <a:srgbClr val="000000"/>
                </a:solidFill>
                <a:latin typeface="微软雅黑" pitchFamily="34" charset="0"/>
                <a:ea typeface="微软雅黑" pitchFamily="34" charset="-122"/>
                <a:cs typeface="微软雅黑" pitchFamily="34" charset="-120"/>
              </a:rPr>
              <a:t>；硒</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矿资源属于非可再生资源</a:t>
            </a:r>
            <a:r>
              <a:rPr lang="en-US" altLang="zh-CN" sz="2000" b="0" i="0" dirty="0">
                <a:solidFill>
                  <a:srgbClr val="000000"/>
                </a:solidFill>
                <a:latin typeface="微软雅黑" pitchFamily="34" charset="0"/>
                <a:ea typeface="微软雅黑" pitchFamily="34" charset="-122"/>
                <a:cs typeface="微软雅黑" pitchFamily="34" charset="-120"/>
              </a:rPr>
              <a:t>，B错误；硒矿资源是在地质作用下形成的一种矿产资源</a:t>
            </a:r>
            <a:r>
              <a:rPr lang="en-US" altLang="zh-CN" sz="2000" b="0" i="0">
                <a:solidFill>
                  <a:srgbClr val="000000"/>
                </a:solidFill>
                <a:latin typeface="微软雅黑" pitchFamily="34" charset="0"/>
                <a:ea typeface="微软雅黑" pitchFamily="34" charset="-122"/>
                <a:cs typeface="微软雅黑" pitchFamily="34" charset="-120"/>
              </a:rPr>
              <a:t>，开发利用难</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度大</a:t>
            </a:r>
            <a:r>
              <a:rPr lang="en-US" altLang="zh-CN" sz="2000" b="0" i="0" dirty="0">
                <a:solidFill>
                  <a:srgbClr val="000000"/>
                </a:solidFill>
                <a:latin typeface="微软雅黑" pitchFamily="34" charset="0"/>
                <a:ea typeface="微软雅黑" pitchFamily="34" charset="-122"/>
                <a:cs typeface="微软雅黑" pitchFamily="34" charset="-120"/>
              </a:rPr>
              <a:t>，C正确，D错误。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4.xml><?xml version="1.0" encoding="utf-8"?>
<p:sld xmlns:a="http://schemas.openxmlformats.org/drawingml/2006/main" xmlns:r="http://schemas.openxmlformats.org/officeDocument/2006/relationships" xmlns:p="http://schemas.openxmlformats.org/presentationml/2006/main">
  <p:cSld name="Slide 65&amp;si=65">
    <p:spTree>
      <p:nvGrpSpPr>
        <p:cNvPr id="1" name=""/>
        <p:cNvGrpSpPr/>
        <p:nvPr/>
      </p:nvGrpSpPr>
      <p:grpSpPr>
        <a:xfrm>
          <a:off x="0" y="0"/>
          <a:ext cx="0" cy="0"/>
          <a:chOff x="0" y="0"/>
          <a:chExt cx="0" cy="0"/>
        </a:xfrm>
      </p:grpSpPr>
      <p:sp>
        <p:nvSpPr>
          <p:cNvPr id="2" name="QC_7_AS.80_2#79b8ac86a?vop=1&amp;pid=2bc86ce95&amp;color=0,0,0&amp;mp=1&amp;vtp=1&amp;bt=1&amp;bbb=1&amp;hb=1"/>
          <p:cNvSpPr/>
          <p:nvPr/>
        </p:nvSpPr>
        <p:spPr>
          <a:xfrm>
            <a:off x="722376" y="1033272"/>
            <a:ext cx="10753344" cy="17706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【关键点拨】</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解答本题的关键是厘清硒矿资源的分类和属性</a:t>
            </a:r>
            <a:r>
              <a:rPr lang="en-US" altLang="zh-CN" sz="2000" b="0" i="0">
                <a:solidFill>
                  <a:srgbClr val="000000"/>
                </a:solidFill>
                <a:latin typeface="微软雅黑" pitchFamily="34" charset="0"/>
                <a:ea typeface="微软雅黑" pitchFamily="34" charset="-122"/>
                <a:cs typeface="微软雅黑" pitchFamily="34" charset="-120"/>
              </a:rPr>
              <a:t>。硒矿资源不属于传统意义上的金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属矿产资源</a:t>
            </a:r>
            <a:r>
              <a:rPr lang="en-US" altLang="zh-CN" sz="2000" b="0" i="0" dirty="0">
                <a:solidFill>
                  <a:srgbClr val="000000"/>
                </a:solidFill>
                <a:latin typeface="微软雅黑" pitchFamily="34" charset="0"/>
                <a:ea typeface="微软雅黑" pitchFamily="34" charset="-122"/>
                <a:cs typeface="微软雅黑" pitchFamily="34" charset="-120"/>
              </a:rPr>
              <a:t>，硒是一种半金属元素，其化学性质介于金属和非金属之间。在地壳中</a:t>
            </a:r>
            <a:r>
              <a:rPr lang="en-US" altLang="zh-CN" sz="2000" b="0" i="0">
                <a:solidFill>
                  <a:srgbClr val="000000"/>
                </a:solidFill>
                <a:latin typeface="微软雅黑" pitchFamily="34" charset="0"/>
                <a:ea typeface="微软雅黑" pitchFamily="34" charset="-122"/>
                <a:cs typeface="微软雅黑" pitchFamily="34" charset="-120"/>
              </a:rPr>
              <a:t>，硒以极低的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含量存在</a:t>
            </a:r>
            <a:r>
              <a:rPr lang="en-US" altLang="zh-CN" sz="2000" b="0" i="0" dirty="0">
                <a:solidFill>
                  <a:srgbClr val="000000"/>
                </a:solidFill>
                <a:latin typeface="微软雅黑" pitchFamily="34" charset="0"/>
                <a:ea typeface="微软雅黑" pitchFamily="34" charset="-122"/>
                <a:cs typeface="微软雅黑" pitchFamily="34" charset="-120"/>
              </a:rPr>
              <a:t>，通常不以独立矿物的形式出现，而是作为铜矿等金属矿床的伴生产品出现。因此</a:t>
            </a:r>
            <a:r>
              <a:rPr lang="en-US" altLang="zh-CN" sz="2000" b="0" i="0">
                <a:solidFill>
                  <a:srgbClr val="000000"/>
                </a:solidFill>
                <a:latin typeface="微软雅黑" pitchFamily="34" charset="0"/>
                <a:ea typeface="微软雅黑" pitchFamily="34" charset="-122"/>
                <a:cs typeface="微软雅黑" pitchFamily="34" charset="-120"/>
              </a:rPr>
              <a:t>，硒</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矿资源的开发和利用与传统金属矿产资源有所不同</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5.xml><?xml version="1.0" encoding="utf-8"?>
<p:sld xmlns:a="http://schemas.openxmlformats.org/drawingml/2006/main" xmlns:r="http://schemas.openxmlformats.org/officeDocument/2006/relationships" xmlns:p="http://schemas.openxmlformats.org/presentationml/2006/main">
  <p:cSld name="Slide 66&amp;si=66">
    <p:spTree>
      <p:nvGrpSpPr>
        <p:cNvPr id="1" name=""/>
        <p:cNvGrpSpPr/>
        <p:nvPr/>
      </p:nvGrpSpPr>
      <p:grpSpPr>
        <a:xfrm>
          <a:off x="0" y="0"/>
          <a:ext cx="0" cy="0"/>
          <a:chOff x="0" y="0"/>
          <a:chExt cx="0" cy="0"/>
        </a:xfrm>
      </p:grpSpPr>
      <p:sp>
        <p:nvSpPr>
          <p:cNvPr id="2" name="QC_7_BD.81_1#8b4b84722?pid=2bc86ce95&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11.</a:t>
            </a:r>
            <a:r>
              <a:rPr lang="en-US" altLang="zh-CN" sz="2000" b="0" i="0">
                <a:solidFill>
                  <a:srgbClr val="000000"/>
                </a:solidFill>
                <a:latin typeface="微软雅黑" pitchFamily="34" charset="0"/>
                <a:ea typeface="微软雅黑" pitchFamily="34" charset="-122"/>
                <a:cs typeface="微软雅黑" pitchFamily="34" charset="-120"/>
              </a:rPr>
              <a:t>我国硒矿分布特点是(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82_1#8b4b84722.bracket?pid=2bc86ce95&amp;color=0,0,0&amp;vpa=24&amp;vtp=1"/>
          <p:cNvSpPr/>
          <p:nvPr/>
        </p:nvSpPr>
        <p:spPr>
          <a:xfrm>
            <a:off x="3568764"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81_2#8b4b84722.choices?pid=2bc86ce95&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.空间分布均匀</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.东北地区丰富</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C.甘赣粤储量多</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.缺硒省级行政区较少</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6.xml><?xml version="1.0" encoding="utf-8"?>
<p:sld xmlns:a="http://schemas.openxmlformats.org/drawingml/2006/main" xmlns:r="http://schemas.openxmlformats.org/officeDocument/2006/relationships" xmlns:p="http://schemas.openxmlformats.org/presentationml/2006/main">
  <p:cSld name="Slide 67&amp;si=67">
    <p:spTree>
      <p:nvGrpSpPr>
        <p:cNvPr id="1" name=""/>
        <p:cNvGrpSpPr/>
        <p:nvPr/>
      </p:nvGrpSpPr>
      <p:grpSpPr>
        <a:xfrm>
          <a:off x="0" y="0"/>
          <a:ext cx="0" cy="0"/>
          <a:chOff x="0" y="0"/>
          <a:chExt cx="0" cy="0"/>
        </a:xfrm>
      </p:grpSpPr>
      <p:sp>
        <p:nvSpPr>
          <p:cNvPr id="2" name="QC_7_AS.83_1#8b4b84722?vop=1&amp;pid=2bc86ce95&amp;color=0,0,0&amp;vtp=1&amp;bt=1&amp;bbb=1&amp;hb=1"/>
          <p:cNvSpPr/>
          <p:nvPr/>
        </p:nvSpPr>
        <p:spPr>
          <a:xfrm>
            <a:off x="722376" y="1033272"/>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本题考查自然资源的空间分布特征。据图可知，我国硒矿空间分布不均，A错误</a:t>
            </a:r>
            <a:r>
              <a:rPr lang="en-US" altLang="zh-CN" sz="2000" b="0" i="0">
                <a:solidFill>
                  <a:srgbClr val="000000"/>
                </a:solidFill>
                <a:latin typeface="微软雅黑" pitchFamily="34" charset="0"/>
                <a:ea typeface="微软雅黑" pitchFamily="34" charset="-122"/>
                <a:cs typeface="微软雅黑" pitchFamily="34" charset="-120"/>
              </a:rPr>
              <a:t>；南方地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区和西北地区较丰富</a:t>
            </a:r>
            <a:r>
              <a:rPr lang="en-US" altLang="zh-CN" sz="2000" b="0" i="0" dirty="0">
                <a:solidFill>
                  <a:srgbClr val="000000"/>
                </a:solidFill>
                <a:latin typeface="微软雅黑" pitchFamily="34" charset="0"/>
                <a:ea typeface="微软雅黑" pitchFamily="34" charset="-122"/>
                <a:cs typeface="微软雅黑" pitchFamily="34" charset="-120"/>
              </a:rPr>
              <a:t>，B错误；据图可知，甘肃、江西、广东等省级行政区硒矿资源储量丰富</a:t>
            </a:r>
            <a:r>
              <a:rPr lang="en-US" altLang="zh-CN" sz="2000" b="0" i="0">
                <a:solidFill>
                  <a:srgbClr val="000000"/>
                </a:solidFill>
                <a:latin typeface="微软雅黑" pitchFamily="34" charset="0"/>
                <a:ea typeface="微软雅黑" pitchFamily="34" charset="-122"/>
                <a:cs typeface="微软雅黑" pitchFamily="34" charset="-120"/>
              </a:rPr>
              <a:t>，C</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正确</a:t>
            </a:r>
            <a:r>
              <a:rPr lang="en-US" altLang="zh-CN" sz="2000" b="0" i="0" dirty="0">
                <a:solidFill>
                  <a:srgbClr val="000000"/>
                </a:solidFill>
                <a:latin typeface="微软雅黑" pitchFamily="34" charset="0"/>
                <a:ea typeface="微软雅黑" pitchFamily="34" charset="-122"/>
                <a:cs typeface="微软雅黑" pitchFamily="34" charset="-120"/>
              </a:rPr>
              <a:t>；华北地区、东北地区、西南地区的缺硒省级行政区较多，D错误。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7.xml><?xml version="1.0" encoding="utf-8"?>
<p:sld xmlns:a="http://schemas.openxmlformats.org/drawingml/2006/main" xmlns:r="http://schemas.openxmlformats.org/officeDocument/2006/relationships" xmlns:p="http://schemas.openxmlformats.org/presentationml/2006/main">
  <p:cSld name="Slide 68&amp;si=68">
    <p:spTree>
      <p:nvGrpSpPr>
        <p:cNvPr id="1" name=""/>
        <p:cNvGrpSpPr/>
        <p:nvPr/>
      </p:nvGrpSpPr>
      <p:grpSpPr>
        <a:xfrm>
          <a:off x="0" y="0"/>
          <a:ext cx="0" cy="0"/>
          <a:chOff x="0" y="0"/>
          <a:chExt cx="0" cy="0"/>
        </a:xfrm>
      </p:grpSpPr>
      <p:sp>
        <p:nvSpPr>
          <p:cNvPr id="2" name="QM_6_BD.84_1#070c89980?pid=e2afab5d0&amp;color=0,0,0&amp;vtp=1&amp;bt=1&amp;bbb=1&amp;hb=1"/>
          <p:cNvSpPr/>
          <p:nvPr/>
        </p:nvSpPr>
        <p:spPr>
          <a:xfrm>
            <a:off x="722376" y="1060704"/>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[湖北多校联盟2025高二联考]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金红石是工业生产的重要矿物原料</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但在地壳中储量较少</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金红</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石具有耐高温</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耐低温</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耐腐蚀</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高强度</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小比重等优异性能</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我国金红石年生产量低</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大部分</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需要进口</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下图为我国金红石砂矿储量占比分布示意图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6_BD.84_2#070c89980?pid=e2afab5d0&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773168" y="2495550"/>
            <a:ext cx="2651760" cy="1801368"/>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68.xml><?xml version="1.0" encoding="utf-8"?>
<p:sld xmlns:a="http://schemas.openxmlformats.org/drawingml/2006/main" xmlns:r="http://schemas.openxmlformats.org/officeDocument/2006/relationships" xmlns:p="http://schemas.openxmlformats.org/presentationml/2006/main">
  <p:cSld name="Slide 69&amp;si=69">
    <p:spTree>
      <p:nvGrpSpPr>
        <p:cNvPr id="1" name=""/>
        <p:cNvGrpSpPr/>
        <p:nvPr/>
      </p:nvGrpSpPr>
      <p:grpSpPr>
        <a:xfrm>
          <a:off x="0" y="0"/>
          <a:ext cx="0" cy="0"/>
          <a:chOff x="0" y="0"/>
          <a:chExt cx="0" cy="0"/>
        </a:xfrm>
      </p:grpSpPr>
      <p:sp>
        <p:nvSpPr>
          <p:cNvPr id="2" name="QC_7_BD.85_1#9749ec183?pid=070c89980&amp;color=0,0,0&amp;mp=1&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12.</a:t>
            </a:r>
            <a:r>
              <a:rPr lang="en-US" altLang="zh-CN" sz="2000" b="0" i="0">
                <a:solidFill>
                  <a:srgbClr val="000000"/>
                </a:solidFill>
                <a:latin typeface="微软雅黑" pitchFamily="34" charset="0"/>
                <a:ea typeface="微软雅黑" pitchFamily="34" charset="-122"/>
                <a:cs typeface="微软雅黑" pitchFamily="34" charset="-120"/>
              </a:rPr>
              <a:t>我国金红石砂矿(</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86_1#9749ec183.bracket?pid=070c89980&amp;color=0,0,0&amp;mp=1&amp;vpa=25&amp;vtp=1"/>
          <p:cNvSpPr/>
          <p:nvPr/>
        </p:nvSpPr>
        <p:spPr>
          <a:xfrm>
            <a:off x="3060764"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85_2#9749ec183.choices?pid=070c89980&amp;color=0,0,0&amp;vtp=1&amp;bbb=1"/>
          <p:cNvSpPr/>
          <p:nvPr/>
        </p:nvSpPr>
        <p:spPr>
          <a:xfrm>
            <a:off x="722376" y="1430909"/>
            <a:ext cx="10753344" cy="405003"/>
          </a:xfrm>
          <a:prstGeom prst="rect">
            <a:avLst/>
          </a:prstGeom>
          <a:noFill/>
          <a:ln/>
        </p:spPr>
        <p:txBody>
          <a:bodyPr wrap="none" lIns="0" tIns="0" rIns="0" bIns="0" rtlCol="0" anchor="t"/>
          <a:lstStyle/>
          <a:p>
            <a:pPr latinLnBrk="1">
              <a:lnSpc>
                <a:spcPts val="3600"/>
              </a:lnSpc>
              <a:tabLst>
                <a:tab pos="2824529" algn="l"/>
                <a:tab pos="5610957" algn="l"/>
                <a:tab pos="8156086" algn="l"/>
              </a:tabLst>
            </a:pPr>
            <a:r>
              <a:rPr lang="en-US" altLang="zh-CN" sz="2000" b="0" i="0" dirty="0">
                <a:solidFill>
                  <a:srgbClr val="000000"/>
                </a:solidFill>
                <a:latin typeface="微软雅黑" pitchFamily="34" charset="0"/>
                <a:ea typeface="微软雅黑" pitchFamily="34" charset="-122"/>
                <a:cs typeface="微软雅黑" pitchFamily="34" charset="-120"/>
              </a:rPr>
              <a:t>A.沿海多</a:t>
            </a:r>
            <a:r>
              <a:rPr lang="en-US" altLang="zh-CN" sz="2000" b="0" i="0">
                <a:solidFill>
                  <a:srgbClr val="000000"/>
                </a:solidFill>
                <a:latin typeface="微软雅黑" pitchFamily="34" charset="0"/>
                <a:ea typeface="微软雅黑" pitchFamily="34" charset="-122"/>
                <a:cs typeface="微软雅黑" pitchFamily="34" charset="-120"/>
              </a:rPr>
              <a:t>，内陆少</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.南方多</a:t>
            </a:r>
            <a:r>
              <a:rPr lang="en-US" altLang="zh-CN" sz="2000" b="0" i="0">
                <a:solidFill>
                  <a:srgbClr val="000000"/>
                </a:solidFill>
                <a:latin typeface="微软雅黑" pitchFamily="34" charset="0"/>
                <a:ea typeface="微软雅黑" pitchFamily="34" charset="-122"/>
                <a:cs typeface="微软雅黑" pitchFamily="34" charset="-120"/>
              </a:rPr>
              <a:t>，北方少</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C.分布较为集中</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.属于可再生资源</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9.xml><?xml version="1.0" encoding="utf-8"?>
<p:sld xmlns:a="http://schemas.openxmlformats.org/drawingml/2006/main" xmlns:r="http://schemas.openxmlformats.org/officeDocument/2006/relationships" xmlns:p="http://schemas.openxmlformats.org/presentationml/2006/main">
  <p:cSld name="Slide 70&amp;si=70">
    <p:spTree>
      <p:nvGrpSpPr>
        <p:cNvPr id="1" name=""/>
        <p:cNvGrpSpPr/>
        <p:nvPr/>
      </p:nvGrpSpPr>
      <p:grpSpPr>
        <a:xfrm>
          <a:off x="0" y="0"/>
          <a:ext cx="0" cy="0"/>
          <a:chOff x="0" y="0"/>
          <a:chExt cx="0" cy="0"/>
        </a:xfrm>
      </p:grpSpPr>
      <p:sp>
        <p:nvSpPr>
          <p:cNvPr id="2" name="QC_7_AS.87_1#9749ec183?vop=1&amp;pid=070c89980&amp;color=0,0,0&amp;vtp=1&amp;bt=1&amp;bbb=1&amp;hb=1"/>
          <p:cNvSpPr/>
          <p:nvPr/>
        </p:nvSpPr>
        <p:spPr>
          <a:xfrm>
            <a:off x="722376" y="1033272"/>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本题考查自然资源的特征。由图可知，我国金红石砂矿大部分分布于河南省</a:t>
            </a:r>
            <a:r>
              <a:rPr lang="en-US" altLang="zh-CN" sz="2000" b="0" i="0">
                <a:solidFill>
                  <a:srgbClr val="000000"/>
                </a:solidFill>
                <a:latin typeface="微软雅黑" pitchFamily="34" charset="0"/>
                <a:ea typeface="微软雅黑" pitchFamily="34" charset="-122"/>
                <a:cs typeface="微软雅黑" pitchFamily="34" charset="-120"/>
              </a:rPr>
              <a:t>，分布较为集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中</a:t>
            </a:r>
            <a:r>
              <a:rPr lang="en-US" altLang="zh-CN" sz="2000" b="0" i="0" dirty="0">
                <a:solidFill>
                  <a:srgbClr val="000000"/>
                </a:solidFill>
                <a:latin typeface="微软雅黑" pitchFamily="34" charset="0"/>
                <a:ea typeface="微软雅黑" pitchFamily="34" charset="-122"/>
                <a:cs typeface="微软雅黑" pitchFamily="34" charset="-120"/>
              </a:rPr>
              <a:t>，C正确；由图可知，我国金红石砂矿北方多、南方少，内陆多、沿海少</a:t>
            </a:r>
            <a:r>
              <a:rPr lang="en-US" altLang="zh-CN" sz="2000" b="0" i="0">
                <a:solidFill>
                  <a:srgbClr val="000000"/>
                </a:solidFill>
                <a:latin typeface="微软雅黑" pitchFamily="34" charset="0"/>
                <a:ea typeface="微软雅黑" pitchFamily="34" charset="-122"/>
                <a:cs typeface="微软雅黑" pitchFamily="34" charset="-120"/>
              </a:rPr>
              <a:t>；金红石属于非可再</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生资源</a:t>
            </a:r>
            <a:r>
              <a:rPr lang="en-US" altLang="zh-CN" sz="2000" b="0" i="0" dirty="0">
                <a:solidFill>
                  <a:srgbClr val="000000"/>
                </a:solidFill>
                <a:latin typeface="微软雅黑" pitchFamily="34" charset="0"/>
                <a:ea typeface="微软雅黑" pitchFamily="34" charset="-122"/>
                <a:cs typeface="微软雅黑" pitchFamily="34" charset="-120"/>
              </a:rPr>
              <a:t>，A、B、D错误。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QC_7_AS.7_1#ce92abed4?vop=1&amp;pid=1cae04460&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本题考查自然资源的概念。由上题分析可知，图例乙表示自然资源，结合选项分析</a:t>
            </a:r>
            <a:r>
              <a:rPr lang="en-US" altLang="zh-CN" sz="2000" b="0" i="0">
                <a:solidFill>
                  <a:srgbClr val="000000"/>
                </a:solidFill>
                <a:latin typeface="微软雅黑" pitchFamily="34" charset="0"/>
                <a:ea typeface="微软雅黑" pitchFamily="34" charset="-122"/>
                <a:cs typeface="微软雅黑" pitchFamily="34" charset="-120"/>
              </a:rPr>
              <a:t>，焦炭</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是人为加工后的产物</a:t>
            </a:r>
            <a:r>
              <a:rPr lang="en-US" altLang="zh-CN" sz="2000" b="0" i="0" dirty="0">
                <a:solidFill>
                  <a:srgbClr val="000000"/>
                </a:solidFill>
                <a:latin typeface="微软雅黑" pitchFamily="34" charset="0"/>
                <a:ea typeface="微软雅黑" pitchFamily="34" charset="-122"/>
                <a:cs typeface="微软雅黑" pitchFamily="34" charset="-120"/>
              </a:rPr>
              <a:t>，不属于自然资源，A错误；雷电和沙漠是自然环境中的</a:t>
            </a:r>
            <a:r>
              <a:rPr lang="en-US" altLang="zh-CN" sz="2000" b="0" i="0">
                <a:solidFill>
                  <a:srgbClr val="000000"/>
                </a:solidFill>
                <a:latin typeface="微软雅黑" pitchFamily="34" charset="0"/>
                <a:ea typeface="微软雅黑" pitchFamily="34" charset="-122"/>
                <a:cs typeface="微软雅黑" pitchFamily="34" charset="-120"/>
              </a:rPr>
              <a:t>，但很难用于人类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生产和生活</a:t>
            </a:r>
            <a:r>
              <a:rPr lang="en-US" altLang="zh-CN" sz="2000" b="0" i="0" dirty="0">
                <a:solidFill>
                  <a:srgbClr val="000000"/>
                </a:solidFill>
                <a:latin typeface="微软雅黑" pitchFamily="34" charset="0"/>
                <a:ea typeface="微软雅黑" pitchFamily="34" charset="-122"/>
                <a:cs typeface="微软雅黑" pitchFamily="34" charset="-120"/>
              </a:rPr>
              <a:t>，B错误；化肥不属于自然资源，D错误；森林、淡水从自然环境中获取</a:t>
            </a:r>
            <a:r>
              <a:rPr lang="en-US" altLang="zh-CN" sz="2000" b="0" i="0">
                <a:solidFill>
                  <a:srgbClr val="000000"/>
                </a:solidFill>
                <a:latin typeface="微软雅黑" pitchFamily="34" charset="0"/>
                <a:ea typeface="微软雅黑" pitchFamily="34" charset="-122"/>
                <a:cs typeface="微软雅黑" pitchFamily="34" charset="-120"/>
              </a:rPr>
              <a:t>，且可用于</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人类生活和生产</a:t>
            </a:r>
            <a:r>
              <a:rPr lang="en-US" altLang="zh-CN" sz="2000" b="0" i="0" dirty="0">
                <a:solidFill>
                  <a:srgbClr val="000000"/>
                </a:solidFill>
                <a:latin typeface="微软雅黑" pitchFamily="34" charset="0"/>
                <a:ea typeface="微软雅黑" pitchFamily="34" charset="-122"/>
                <a:cs typeface="微软雅黑" pitchFamily="34" charset="-120"/>
              </a:rPr>
              <a:t>，C正确。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0.xml><?xml version="1.0" encoding="utf-8"?>
<p:sld xmlns:a="http://schemas.openxmlformats.org/drawingml/2006/main" xmlns:r="http://schemas.openxmlformats.org/officeDocument/2006/relationships" xmlns:p="http://schemas.openxmlformats.org/presentationml/2006/main">
  <p:cSld name="Slide 71&amp;si=71">
    <p:spTree>
      <p:nvGrpSpPr>
        <p:cNvPr id="1" name=""/>
        <p:cNvGrpSpPr/>
        <p:nvPr/>
      </p:nvGrpSpPr>
      <p:grpSpPr>
        <a:xfrm>
          <a:off x="0" y="0"/>
          <a:ext cx="0" cy="0"/>
          <a:chOff x="0" y="0"/>
          <a:chExt cx="0" cy="0"/>
        </a:xfrm>
      </p:grpSpPr>
      <p:sp>
        <p:nvSpPr>
          <p:cNvPr id="2" name="QC_7_BD.88_1#f24adbd48?pid=070c89980&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13.为缓解我国金红石的供需矛盾，</a:t>
            </a:r>
            <a:r>
              <a:rPr lang="en-US" altLang="zh-CN" sz="2000" b="0" i="0">
                <a:solidFill>
                  <a:srgbClr val="000000"/>
                </a:solidFill>
                <a:latin typeface="微软雅黑" pitchFamily="34" charset="0"/>
                <a:ea typeface="微软雅黑" pitchFamily="34" charset="-122"/>
                <a:cs typeface="微软雅黑" pitchFamily="34" charset="-120"/>
              </a:rPr>
              <a:t>最合理的应对措施是(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89_1#f24adbd48.bracket?pid=070c89980&amp;color=0,0,0&amp;vpa=26&amp;vtp=1"/>
          <p:cNvSpPr/>
          <p:nvPr/>
        </p:nvSpPr>
        <p:spPr>
          <a:xfrm>
            <a:off x="7124764" y="96926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7_BD.88_2#f24adbd48.choices?pid=070c89980&amp;color=0,0,0&amp;vtp=1&amp;bbb=1"/>
          <p:cNvSpPr/>
          <p:nvPr/>
        </p:nvSpPr>
        <p:spPr>
          <a:xfrm>
            <a:off x="722376" y="14309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.扩大出口量</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B.寻找替代品</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C.减少使用量</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.限制开采量</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1.xml><?xml version="1.0" encoding="utf-8"?>
<p:sld xmlns:a="http://schemas.openxmlformats.org/drawingml/2006/main" xmlns:r="http://schemas.openxmlformats.org/officeDocument/2006/relationships" xmlns:p="http://schemas.openxmlformats.org/presentationml/2006/main">
  <p:cSld name="Slide 72&amp;si=72">
    <p:spTree>
      <p:nvGrpSpPr>
        <p:cNvPr id="1" name=""/>
        <p:cNvGrpSpPr/>
        <p:nvPr/>
      </p:nvGrpSpPr>
      <p:grpSpPr>
        <a:xfrm>
          <a:off x="0" y="0"/>
          <a:ext cx="0" cy="0"/>
          <a:chOff x="0" y="0"/>
          <a:chExt cx="0" cy="0"/>
        </a:xfrm>
      </p:grpSpPr>
      <p:sp>
        <p:nvSpPr>
          <p:cNvPr id="2" name="QC_7_AS.90_1#f24adbd48?vop=1&amp;pid=070c89980&amp;color=0,0,0&amp;vtp=1&amp;bt=1&amp;bbb=1&amp;hb=1"/>
          <p:cNvSpPr/>
          <p:nvPr/>
        </p:nvSpPr>
        <p:spPr>
          <a:xfrm>
            <a:off x="722376" y="1033272"/>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本题考查合理利用自然资源的措施。我国金红石产量少，但需求量大，供不应求</a:t>
            </a:r>
            <a:r>
              <a:rPr lang="en-US" altLang="zh-CN" sz="2000" b="0" i="0">
                <a:solidFill>
                  <a:srgbClr val="000000"/>
                </a:solidFill>
                <a:latin typeface="微软雅黑" pitchFamily="34" charset="0"/>
                <a:ea typeface="微软雅黑" pitchFamily="34" charset="-122"/>
                <a:cs typeface="微软雅黑" pitchFamily="34" charset="-120"/>
              </a:rPr>
              <a:t>，应寻找</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替代品以满足我国工业生产对相关矿物原料的需求</a:t>
            </a:r>
            <a:r>
              <a:rPr lang="en-US" altLang="zh-CN" sz="2000" b="0" i="0" dirty="0">
                <a:solidFill>
                  <a:srgbClr val="000000"/>
                </a:solidFill>
                <a:latin typeface="微软雅黑" pitchFamily="34" charset="0"/>
                <a:ea typeface="微软雅黑" pitchFamily="34" charset="-122"/>
                <a:cs typeface="微软雅黑" pitchFamily="34" charset="-120"/>
              </a:rPr>
              <a:t>，B正确；扩大出口量会加剧供需矛盾</a:t>
            </a:r>
            <a:r>
              <a:rPr lang="en-US" altLang="zh-CN" sz="2000" b="0" i="0">
                <a:solidFill>
                  <a:srgbClr val="000000"/>
                </a:solidFill>
                <a:latin typeface="微软雅黑" pitchFamily="34" charset="0"/>
                <a:ea typeface="微软雅黑" pitchFamily="34" charset="-122"/>
                <a:cs typeface="微软雅黑" pitchFamily="34" charset="-120"/>
              </a:rPr>
              <a:t>，应适</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当扩大金红石进口量和开采量</a:t>
            </a:r>
            <a:r>
              <a:rPr lang="en-US" altLang="zh-CN" sz="2000" b="0" i="0" dirty="0">
                <a:solidFill>
                  <a:srgbClr val="000000"/>
                </a:solidFill>
                <a:latin typeface="微软雅黑" pitchFamily="34" charset="0"/>
                <a:ea typeface="微软雅黑" pitchFamily="34" charset="-122"/>
                <a:cs typeface="微软雅黑" pitchFamily="34" charset="-120"/>
              </a:rPr>
              <a:t>，A错误；减少使用量、限制开采量会导致工业生产规模缩小</a:t>
            </a:r>
            <a:r>
              <a:rPr lang="en-US" altLang="zh-CN" sz="2000" b="0" i="0">
                <a:solidFill>
                  <a:srgbClr val="000000"/>
                </a:solidFill>
                <a:latin typeface="微软雅黑" pitchFamily="34" charset="0"/>
                <a:ea typeface="微软雅黑" pitchFamily="34" charset="-122"/>
                <a:cs typeface="微软雅黑" pitchFamily="34" charset="-120"/>
              </a:rPr>
              <a:t>，不</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利于社会经济发展</a:t>
            </a:r>
            <a:r>
              <a:rPr lang="en-US" altLang="zh-CN" sz="2000" b="0" i="0" dirty="0">
                <a:solidFill>
                  <a:srgbClr val="000000"/>
                </a:solidFill>
                <a:latin typeface="微软雅黑" pitchFamily="34" charset="0"/>
                <a:ea typeface="微软雅黑" pitchFamily="34" charset="-122"/>
                <a:cs typeface="微软雅黑" pitchFamily="34" charset="-120"/>
              </a:rPr>
              <a:t>，C、D错误。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2.xml><?xml version="1.0" encoding="utf-8"?>
<p:sld xmlns:a="http://schemas.openxmlformats.org/drawingml/2006/main" xmlns:r="http://schemas.openxmlformats.org/officeDocument/2006/relationships" xmlns:p="http://schemas.openxmlformats.org/presentationml/2006/main">
  <p:cSld name="Slide 73&amp;si=73">
    <p:spTree>
      <p:nvGrpSpPr>
        <p:cNvPr id="1" name=""/>
        <p:cNvGrpSpPr/>
        <p:nvPr/>
      </p:nvGrpSpPr>
      <p:grpSpPr>
        <a:xfrm>
          <a:off x="0" y="0"/>
          <a:ext cx="0" cy="0"/>
          <a:chOff x="0" y="0"/>
          <a:chExt cx="0" cy="0"/>
        </a:xfrm>
      </p:grpSpPr>
      <p:sp>
        <p:nvSpPr>
          <p:cNvPr id="2" name="QC_7_AS.90_2#f24adbd48?vop=1&amp;pid=070c89980&amp;color=0,0,0&amp;mp=1&amp;vtp=1&amp;bt=1&amp;bbb=1&amp;hb=1"/>
          <p:cNvSpPr/>
          <p:nvPr/>
        </p:nvSpPr>
        <p:spPr>
          <a:xfrm>
            <a:off x="722376" y="1033272"/>
            <a:ext cx="10753344" cy="22532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【知识拓展】</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中国矿产资源的不平衡</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1）区域不平衡。一是资源禀赋区域间不平衡；二是矿产资源丰富区域经济发展不平衡</a:t>
            </a:r>
            <a:r>
              <a:rPr lang="en-US" altLang="zh-CN" sz="2000" b="0" i="0">
                <a:solidFill>
                  <a:srgbClr val="000000"/>
                </a:solidFill>
                <a:latin typeface="微软雅黑" pitchFamily="34" charset="0"/>
                <a:ea typeface="微软雅黑" pitchFamily="34" charset="-122"/>
                <a:cs typeface="微软雅黑" pitchFamily="34" charset="-120"/>
              </a:rPr>
              <a:t>；三是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区域发展的资源需求不平衡</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2）结构不平衡。主要是四多四少：资源总量多，人均少；战略新兴矿产多，大宗矿种少</a:t>
            </a:r>
            <a:r>
              <a:rPr lang="en-US" altLang="zh-CN" sz="2000" b="0" i="0">
                <a:solidFill>
                  <a:srgbClr val="000000"/>
                </a:solidFill>
                <a:latin typeface="微软雅黑" pitchFamily="34" charset="0"/>
                <a:ea typeface="微软雅黑" pitchFamily="34" charset="-122"/>
                <a:cs typeface="微软雅黑" pitchFamily="34" charset="-120"/>
              </a:rPr>
              <a:t>；贫</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矿多</a:t>
            </a:r>
            <a:r>
              <a:rPr lang="en-US" altLang="zh-CN" sz="2000" b="0" i="0" dirty="0">
                <a:solidFill>
                  <a:srgbClr val="000000"/>
                </a:solidFill>
                <a:latin typeface="微软雅黑" pitchFamily="34" charset="0"/>
                <a:ea typeface="微软雅黑" pitchFamily="34" charset="-122"/>
                <a:cs typeface="微软雅黑" pitchFamily="34" charset="-120"/>
              </a:rPr>
              <a:t>，富矿少；中小型矿多，大型矿少。</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3.xml><?xml version="1.0" encoding="utf-8"?>
<p:sld xmlns:a="http://schemas.openxmlformats.org/drawingml/2006/main" xmlns:r="http://schemas.openxmlformats.org/officeDocument/2006/relationships" xmlns:p="http://schemas.openxmlformats.org/presentationml/2006/main">
  <p:cSld name="Slide 74&amp;si=74">
    <p:spTree>
      <p:nvGrpSpPr>
        <p:cNvPr id="1" name=""/>
        <p:cNvGrpSpPr/>
        <p:nvPr/>
      </p:nvGrpSpPr>
      <p:grpSpPr>
        <a:xfrm>
          <a:off x="0" y="0"/>
          <a:ext cx="0" cy="0"/>
          <a:chOff x="0" y="0"/>
          <a:chExt cx="0" cy="0"/>
        </a:xfrm>
      </p:grpSpPr>
      <p:sp>
        <p:nvSpPr>
          <p:cNvPr id="2" name="QM_6_BD.91_1#ca5cf1c79?pid=e2afab5d0&amp;color=0,0,0&amp;vtp=1&amp;bt=1&amp;bbb=1&amp;hb=1"/>
          <p:cNvSpPr/>
          <p:nvPr/>
        </p:nvSpPr>
        <p:spPr>
          <a:xfrm>
            <a:off x="722376" y="1060704"/>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[山西临汾2025高二期中]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淡水资源是现代社会所必需的战略资源</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淡水资源严重短缺导致的资</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源安全问题</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能够动摇国家经济社会发展的物质基础</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下图为我国水资源空间丰缺度分布示意图</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400"/>
              </a:lnSpc>
            </a:pPr>
            <a:r>
              <a:rPr lang="en-US" altLang="zh-CN" sz="2000" b="0" i="0">
                <a:solidFill>
                  <a:srgbClr val="000000"/>
                </a:solidFill>
                <a:latin typeface="Times New Roman" pitchFamily="34" charset="0"/>
                <a:ea typeface="KaiTi" pitchFamily="34" charset="-122"/>
                <a:cs typeface="Times New Roman" pitchFamily="34" charset="-120"/>
              </a:rPr>
              <a:t>据此完成下面小题</a:t>
            </a:r>
            <a:r>
              <a:rPr lang="en-US" altLang="zh-CN" sz="2000" b="0" i="0" dirty="0">
                <a:solidFill>
                  <a:srgbClr val="000000"/>
                </a:solidFill>
                <a:latin typeface="Times New Roman" pitchFamily="34" charset="0"/>
                <a:ea typeface="KaiTi" pitchFamily="34" charset="-122"/>
                <a:cs typeface="Times New Roman" pitchFamily="34" charset="-120"/>
              </a:rPr>
              <a:t>。</a:t>
            </a:r>
            <a:endParaRPr lang="en-US" altLang="zh-CN" sz="2000" dirty="0"/>
          </a:p>
        </p:txBody>
      </p:sp>
      <p:pic>
        <p:nvPicPr>
          <p:cNvPr id="3" name="QM_6_BD.91_2#ca5cf1c79?pid=e2afab5d0&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950208" y="2495550"/>
            <a:ext cx="4288536" cy="3191256"/>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74.xml><?xml version="1.0" encoding="utf-8"?>
<p:sld xmlns:a="http://schemas.openxmlformats.org/drawingml/2006/main" xmlns:r="http://schemas.openxmlformats.org/officeDocument/2006/relationships" xmlns:p="http://schemas.openxmlformats.org/presentationml/2006/main">
  <p:cSld name="Slide 75&amp;si=75">
    <p:spTree>
      <p:nvGrpSpPr>
        <p:cNvPr id="1" name=""/>
        <p:cNvGrpSpPr/>
        <p:nvPr/>
      </p:nvGrpSpPr>
      <p:grpSpPr>
        <a:xfrm>
          <a:off x="0" y="0"/>
          <a:ext cx="0" cy="0"/>
          <a:chOff x="0" y="0"/>
          <a:chExt cx="0" cy="0"/>
        </a:xfrm>
      </p:grpSpPr>
      <p:sp>
        <p:nvSpPr>
          <p:cNvPr id="2" name="QC_7_BD.92_1#1b169ae3e?pid=ca5cf1c79&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14.下列关于我国水资源的叙述，</a:t>
            </a:r>
            <a:r>
              <a:rPr lang="en-US" altLang="zh-CN" sz="2000" b="0" i="0">
                <a:solidFill>
                  <a:srgbClr val="000000"/>
                </a:solidFill>
                <a:latin typeface="微软雅黑" pitchFamily="34" charset="0"/>
                <a:ea typeface="微软雅黑" pitchFamily="34" charset="-122"/>
                <a:cs typeface="微软雅黑" pitchFamily="34" charset="-120"/>
              </a:rPr>
              <a:t>与事实相符的是(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BD.92_2#1b169ae3e.choices?pid=ca5cf1c79&amp;color=0,0,0&amp;vtp=1&amp;bbb=1"/>
          <p:cNvSpPr/>
          <p:nvPr/>
        </p:nvSpPr>
        <p:spPr>
          <a:xfrm>
            <a:off x="722376" y="1436497"/>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A.西北地区水资源矛盾最突出</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.水资源南多北少、东多西少</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.我国水资源安全问题已解决</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.用水量大导致东南地区缺水</a:t>
            </a:r>
            <a:endParaRPr lang="en-US" altLang="zh-CN" sz="2000" dirty="0"/>
          </a:p>
        </p:txBody>
      </p:sp>
      <p:sp>
        <p:nvSpPr>
          <p:cNvPr id="4" name="QC_7_AN.93_1#1b169ae3e.bracket?pid=ca5cf1c79&amp;color=0,0,0&amp;vpa=27&amp;vtp=1"/>
          <p:cNvSpPr/>
          <p:nvPr/>
        </p:nvSpPr>
        <p:spPr>
          <a:xfrm>
            <a:off x="6362764" y="96926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75.xml><?xml version="1.0" encoding="utf-8"?>
<p:sld xmlns:a="http://schemas.openxmlformats.org/drawingml/2006/main" xmlns:r="http://schemas.openxmlformats.org/officeDocument/2006/relationships" xmlns:p="http://schemas.openxmlformats.org/presentationml/2006/main">
  <p:cSld name="Slide 76&amp;si=76">
    <p:spTree>
      <p:nvGrpSpPr>
        <p:cNvPr id="1" name=""/>
        <p:cNvGrpSpPr/>
        <p:nvPr/>
      </p:nvGrpSpPr>
      <p:grpSpPr>
        <a:xfrm>
          <a:off x="0" y="0"/>
          <a:ext cx="0" cy="0"/>
          <a:chOff x="0" y="0"/>
          <a:chExt cx="0" cy="0"/>
        </a:xfrm>
      </p:grpSpPr>
      <p:sp>
        <p:nvSpPr>
          <p:cNvPr id="2" name="QC_7_AS.94_1#1b169ae3e?vop=1&amp;pid=ca5cf1c79&amp;color=0,0,0&amp;vtp=1&amp;bt=1&amp;bbb=1&amp;hb=1"/>
          <p:cNvSpPr/>
          <p:nvPr/>
        </p:nvSpPr>
        <p:spPr>
          <a:xfrm>
            <a:off x="722376" y="1033272"/>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本题考查资源的空间分布特征。我国华北地区人口密集、工农业发达，</a:t>
            </a:r>
            <a:r>
              <a:rPr lang="en-US" altLang="zh-CN" sz="2000" b="0" i="0">
                <a:solidFill>
                  <a:srgbClr val="000000"/>
                </a:solidFill>
                <a:latin typeface="微软雅黑" pitchFamily="34" charset="0"/>
                <a:ea typeface="微软雅黑" pitchFamily="34" charset="-122"/>
                <a:cs typeface="微软雅黑" pitchFamily="34" charset="-120"/>
              </a:rPr>
              <a:t>水资源需求量大，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而水资源总量相对较少</a:t>
            </a:r>
            <a:r>
              <a:rPr lang="en-US" altLang="zh-CN" sz="2000" b="0" i="0" dirty="0">
                <a:solidFill>
                  <a:srgbClr val="000000"/>
                </a:solidFill>
                <a:latin typeface="微软雅黑" pitchFamily="34" charset="0"/>
                <a:ea typeface="微软雅黑" pitchFamily="34" charset="-122"/>
                <a:cs typeface="微软雅黑" pitchFamily="34" charset="-120"/>
              </a:rPr>
              <a:t>，水资源矛盾最为突出，并非西北地区，A错误；</a:t>
            </a:r>
            <a:r>
              <a:rPr lang="en-US" altLang="zh-CN" sz="2000" b="0" i="0">
                <a:solidFill>
                  <a:srgbClr val="000000"/>
                </a:solidFill>
                <a:latin typeface="微软雅黑" pitchFamily="34" charset="0"/>
                <a:ea typeface="微软雅黑" pitchFamily="34" charset="-122"/>
                <a:cs typeface="微软雅黑" pitchFamily="34" charset="-120"/>
              </a:rPr>
              <a:t>读图并结合所学可知，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受降水分布的影响</a:t>
            </a:r>
            <a:r>
              <a:rPr lang="en-US" altLang="zh-CN" sz="2000" b="0" i="0" dirty="0">
                <a:solidFill>
                  <a:srgbClr val="000000"/>
                </a:solidFill>
                <a:latin typeface="微软雅黑" pitchFamily="34" charset="0"/>
                <a:ea typeface="微软雅黑" pitchFamily="34" charset="-122"/>
                <a:cs typeface="微软雅黑" pitchFamily="34" charset="-120"/>
              </a:rPr>
              <a:t>，我国水资源具有南多北少、东多西少的特点，B正确</a:t>
            </a:r>
            <a:r>
              <a:rPr lang="en-US" altLang="zh-CN" sz="2000" b="0" i="0">
                <a:solidFill>
                  <a:srgbClr val="000000"/>
                </a:solidFill>
                <a:latin typeface="微软雅黑" pitchFamily="34" charset="0"/>
                <a:ea typeface="微软雅黑" pitchFamily="34" charset="-122"/>
                <a:cs typeface="微软雅黑" pitchFamily="34" charset="-120"/>
              </a:rPr>
              <a:t>；我国水资源短缺问题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仍然存在</a:t>
            </a:r>
            <a:r>
              <a:rPr lang="en-US" altLang="zh-CN" sz="2000" b="0" i="0" dirty="0">
                <a:solidFill>
                  <a:srgbClr val="000000"/>
                </a:solidFill>
                <a:latin typeface="微软雅黑" pitchFamily="34" charset="0"/>
                <a:ea typeface="微软雅黑" pitchFamily="34" charset="-122"/>
                <a:cs typeface="微软雅黑" pitchFamily="34" charset="-120"/>
              </a:rPr>
              <a:t>，水资源安全问题并未解决，部分地区存在资源性缺水、水质性缺水等情况，C</a:t>
            </a:r>
            <a:r>
              <a:rPr lang="en-US" altLang="zh-CN" sz="2000" b="0" i="0">
                <a:solidFill>
                  <a:srgbClr val="000000"/>
                </a:solidFill>
                <a:latin typeface="微软雅黑" pitchFamily="34" charset="0"/>
                <a:ea typeface="微软雅黑" pitchFamily="34" charset="-122"/>
                <a:cs typeface="微软雅黑" pitchFamily="34" charset="-120"/>
              </a:rPr>
              <a:t>错误；</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东南地区降水丰富</a:t>
            </a:r>
            <a:r>
              <a:rPr lang="en-US" altLang="zh-CN" sz="2000" b="0" i="0" dirty="0">
                <a:solidFill>
                  <a:srgbClr val="000000"/>
                </a:solidFill>
                <a:latin typeface="微软雅黑" pitchFamily="34" charset="0"/>
                <a:ea typeface="微软雅黑" pitchFamily="34" charset="-122"/>
                <a:cs typeface="微软雅黑" pitchFamily="34" charset="-120"/>
              </a:rPr>
              <a:t>，水资源总量大，虽然用水量大，但不是缺水地区，D错误。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6.xml><?xml version="1.0" encoding="utf-8"?>
<p:sld xmlns:a="http://schemas.openxmlformats.org/drawingml/2006/main" xmlns:r="http://schemas.openxmlformats.org/officeDocument/2006/relationships" xmlns:p="http://schemas.openxmlformats.org/presentationml/2006/main">
  <p:cSld name="Slide 77&amp;si=77">
    <p:spTree>
      <p:nvGrpSpPr>
        <p:cNvPr id="1" name=""/>
        <p:cNvGrpSpPr/>
        <p:nvPr/>
      </p:nvGrpSpPr>
      <p:grpSpPr>
        <a:xfrm>
          <a:off x="0" y="0"/>
          <a:ext cx="0" cy="0"/>
          <a:chOff x="0" y="0"/>
          <a:chExt cx="0" cy="0"/>
        </a:xfrm>
      </p:grpSpPr>
      <p:sp>
        <p:nvSpPr>
          <p:cNvPr id="2" name="QC_7_BD.95_1#f72f91b24?pid=ca5cf1c79&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15.针对我国水资源空间分布现状，</a:t>
            </a:r>
            <a:r>
              <a:rPr lang="en-US" altLang="zh-CN" sz="2000" b="0" i="0">
                <a:solidFill>
                  <a:srgbClr val="000000"/>
                </a:solidFill>
                <a:latin typeface="微软雅黑" pitchFamily="34" charset="0"/>
                <a:ea typeface="微软雅黑" pitchFamily="34" charset="-122"/>
                <a:cs typeface="微软雅黑" pitchFamily="34" charset="-120"/>
              </a:rPr>
              <a:t>可采取的主要措施是(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96_1#f72f91b24.bracket?pid=ca5cf1c79&amp;color=0,0,0&amp;vpa=28&amp;vtp=1"/>
          <p:cNvSpPr/>
          <p:nvPr/>
        </p:nvSpPr>
        <p:spPr>
          <a:xfrm>
            <a:off x="7112064" y="969265"/>
            <a:ext cx="385763"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7_BD.95_2#f72f91b24.choices?pid=ca5cf1c79&amp;color=0,0,0&amp;vtp=1&amp;bbb=1"/>
          <p:cNvSpPr/>
          <p:nvPr/>
        </p:nvSpPr>
        <p:spPr>
          <a:xfrm>
            <a:off x="722376" y="14309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.节约水资源</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B.治理水污染</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C.开采地下水</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.跨流域调水</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7.xml><?xml version="1.0" encoding="utf-8"?>
<p:sld xmlns:a="http://schemas.openxmlformats.org/drawingml/2006/main" xmlns:r="http://schemas.openxmlformats.org/officeDocument/2006/relationships" xmlns:p="http://schemas.openxmlformats.org/presentationml/2006/main">
  <p:cSld name="Slide 78&amp;si=78">
    <p:spTree>
      <p:nvGrpSpPr>
        <p:cNvPr id="1" name=""/>
        <p:cNvGrpSpPr/>
        <p:nvPr/>
      </p:nvGrpSpPr>
      <p:grpSpPr>
        <a:xfrm>
          <a:off x="0" y="0"/>
          <a:ext cx="0" cy="0"/>
          <a:chOff x="0" y="0"/>
          <a:chExt cx="0" cy="0"/>
        </a:xfrm>
      </p:grpSpPr>
      <p:sp>
        <p:nvSpPr>
          <p:cNvPr id="2" name="QC_7_AS.97_1#f72f91b24?vop=1&amp;pid=ca5cf1c79&amp;color=0,0,0&amp;vtp=1&amp;bt=1&amp;bbb=1&amp;hb=1"/>
          <p:cNvSpPr/>
          <p:nvPr/>
        </p:nvSpPr>
        <p:spPr>
          <a:xfrm>
            <a:off x="722376" y="1033272"/>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本题考查合理利用水资源的措施</a:t>
            </a:r>
            <a:r>
              <a:rPr lang="en-US" altLang="zh-CN" sz="2000" b="0" i="0">
                <a:solidFill>
                  <a:srgbClr val="000000"/>
                </a:solidFill>
                <a:latin typeface="微软雅黑" pitchFamily="34" charset="0"/>
                <a:ea typeface="微软雅黑" pitchFamily="34" charset="-122"/>
                <a:cs typeface="微软雅黑" pitchFamily="34" charset="-120"/>
              </a:rPr>
              <a:t>。跨流域调水是将水资源丰富地区的水调到水资源短缺地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区</a:t>
            </a:r>
            <a:r>
              <a:rPr lang="en-US" altLang="zh-CN" sz="2000" b="0" i="0" dirty="0">
                <a:solidFill>
                  <a:srgbClr val="000000"/>
                </a:solidFill>
                <a:latin typeface="微软雅黑" pitchFamily="34" charset="0"/>
                <a:ea typeface="微软雅黑" pitchFamily="34" charset="-122"/>
                <a:cs typeface="微软雅黑" pitchFamily="34" charset="-120"/>
              </a:rPr>
              <a:t>，能够直接有效地应对我国水资源空间分布不均的现状，D正确</a:t>
            </a:r>
            <a:r>
              <a:rPr lang="en-US" altLang="zh-CN" sz="2000" b="0" i="0">
                <a:solidFill>
                  <a:srgbClr val="000000"/>
                </a:solidFill>
                <a:latin typeface="微软雅黑" pitchFamily="34" charset="0"/>
                <a:ea typeface="微软雅黑" pitchFamily="34" charset="-122"/>
                <a:cs typeface="微软雅黑" pitchFamily="34" charset="-120"/>
              </a:rPr>
              <a:t>；节约用水主要是针对水资源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浪费等情况</a:t>
            </a:r>
            <a:r>
              <a:rPr lang="en-US" altLang="zh-CN" sz="2000" b="0" i="0" dirty="0">
                <a:solidFill>
                  <a:srgbClr val="000000"/>
                </a:solidFill>
                <a:latin typeface="微软雅黑" pitchFamily="34" charset="0"/>
                <a:ea typeface="微软雅黑" pitchFamily="34" charset="-122"/>
                <a:cs typeface="微软雅黑" pitchFamily="34" charset="-120"/>
              </a:rPr>
              <a:t>，治理水污染主要是解决因水质问题导致的缺水</a:t>
            </a:r>
            <a:r>
              <a:rPr lang="en-US" altLang="zh-CN" sz="2000" b="0" i="0">
                <a:solidFill>
                  <a:srgbClr val="000000"/>
                </a:solidFill>
                <a:latin typeface="微软雅黑" pitchFamily="34" charset="0"/>
                <a:ea typeface="微软雅黑" pitchFamily="34" charset="-122"/>
                <a:cs typeface="微软雅黑" pitchFamily="34" charset="-120"/>
              </a:rPr>
              <a:t>，开采地下水可以在一定程度上缓解</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局部地区的水资源短缺</a:t>
            </a:r>
            <a:r>
              <a:rPr lang="en-US" altLang="zh-CN" sz="2000" b="0" i="0" dirty="0">
                <a:solidFill>
                  <a:srgbClr val="000000"/>
                </a:solidFill>
                <a:latin typeface="微软雅黑" pitchFamily="34" charset="0"/>
                <a:ea typeface="微软雅黑" pitchFamily="34" charset="-122"/>
                <a:cs typeface="微软雅黑" pitchFamily="34" charset="-120"/>
              </a:rPr>
              <a:t>，都不是解决水资源空间分布不均的措施，A、B、C错误。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8.xml><?xml version="1.0" encoding="utf-8"?>
<p:sld xmlns:a="http://schemas.openxmlformats.org/drawingml/2006/main" xmlns:r="http://schemas.openxmlformats.org/officeDocument/2006/relationships" xmlns:p="http://schemas.openxmlformats.org/presentationml/2006/main">
  <p:cSld name="Slide 79&amp;si=79">
    <p:spTree>
      <p:nvGrpSpPr>
        <p:cNvPr id="1" name=""/>
        <p:cNvGrpSpPr/>
        <p:nvPr/>
      </p:nvGrpSpPr>
      <p:grpSpPr>
        <a:xfrm>
          <a:off x="0" y="0"/>
          <a:ext cx="0" cy="0"/>
          <a:chOff x="0" y="0"/>
          <a:chExt cx="0" cy="0"/>
        </a:xfrm>
      </p:grpSpPr>
      <p:sp>
        <p:nvSpPr>
          <p:cNvPr id="2" name="C_4#437357a6a.fixed?pid=96694f742&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2</a:t>
            </a:r>
            <a:endParaRPr lang="en-US" altLang="zh-CN" sz="7200" dirty="0"/>
          </a:p>
        </p:txBody>
      </p:sp>
      <p:sp>
        <p:nvSpPr>
          <p:cNvPr id="3" name="C_4#437357a6a.fixed?pid=96694f742&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第二节综合训练</a:t>
            </a:r>
            <a:endParaRPr lang="en-US" altLang="zh-CN" sz="4400" dirty="0"/>
          </a:p>
        </p:txBody>
      </p:sp>
      <p:pic>
        <p:nvPicPr>
          <p:cNvPr id="4" name="C_4#437357a6a.fixed?pid=96694f742&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437357a6a.fixed?pid=96694f742&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刷能力</a:t>
            </a:r>
            <a:endParaRPr lang="en-US" altLang="zh-CN" sz="2800" dirty="0"/>
          </a:p>
        </p:txBody>
      </p:sp>
    </p:spTree>
  </p:cSld>
  <p:clrMapOvr>
    <a:masterClrMapping/>
  </p:clrMapOvr>
  <p:transition>
    <p:fade/>
  </p:transition>
</p:sld>
</file>

<file path=ppt/slides/slide79.xml><?xml version="1.0" encoding="utf-8"?>
<p:sld xmlns:a="http://schemas.openxmlformats.org/drawingml/2006/main" xmlns:r="http://schemas.openxmlformats.org/officeDocument/2006/relationships" xmlns:p="http://schemas.openxmlformats.org/presentationml/2006/main">
  <p:cSld name="Slide 80&amp;si=80">
    <p:spTree>
      <p:nvGrpSpPr>
        <p:cNvPr id="1" name=""/>
        <p:cNvGrpSpPr/>
        <p:nvPr/>
      </p:nvGrpSpPr>
      <p:grpSpPr>
        <a:xfrm>
          <a:off x="0" y="0"/>
          <a:ext cx="0" cy="0"/>
          <a:chOff x="0" y="0"/>
          <a:chExt cx="0" cy="0"/>
        </a:xfrm>
      </p:grpSpPr>
      <p:sp>
        <p:nvSpPr>
          <p:cNvPr id="2" name="QM_5_BD.98_1#7a0317b84?pid=437357a6a&amp;color=0,0,0&amp;vtp=1&amp;bt=1&amp;bbb=1&amp;hb=1"/>
          <p:cNvSpPr/>
          <p:nvPr/>
        </p:nvSpPr>
        <p:spPr>
          <a:xfrm>
            <a:off x="722376" y="972000"/>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[广东惠州2025调研测试]</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Times New Roman" pitchFamily="34" charset="0"/>
                <a:ea typeface="KaiTi" pitchFamily="34" charset="-122"/>
                <a:cs typeface="Times New Roman" pitchFamily="34" charset="-120"/>
              </a:rPr>
              <a:t>2024</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Times New Roman" pitchFamily="34" charset="0"/>
                <a:ea typeface="KaiTi" pitchFamily="34" charset="-122"/>
                <a:cs typeface="Times New Roman" pitchFamily="34" charset="-120"/>
              </a:rPr>
              <a:t>9</a:t>
            </a:r>
            <a:r>
              <a:rPr lang="en-US" altLang="zh-CN" sz="2000" b="0" i="0" dirty="0">
                <a:solidFill>
                  <a:srgbClr val="000000"/>
                </a:solidFill>
                <a:latin typeface="微软雅黑" pitchFamily="34" charset="0"/>
                <a:ea typeface="楷体" pitchFamily="34" charset="-122"/>
                <a:cs typeface="微软雅黑" pitchFamily="34" charset="-120"/>
              </a:rPr>
              <a:t>月</a:t>
            </a:r>
            <a:r>
              <a:rPr lang="en-US" altLang="zh-CN" sz="2000" b="0" i="0" dirty="0">
                <a:solidFill>
                  <a:srgbClr val="000000"/>
                </a:solidFill>
                <a:latin typeface="Times New Roman" pitchFamily="34" charset="0"/>
                <a:ea typeface="KaiTi" pitchFamily="34" charset="-122"/>
                <a:cs typeface="Times New Roman" pitchFamily="34" charset="-120"/>
              </a:rPr>
              <a:t>30</a:t>
            </a:r>
            <a:r>
              <a:rPr lang="en-US" altLang="zh-CN" sz="2000" b="0" i="0" dirty="0">
                <a:solidFill>
                  <a:srgbClr val="000000"/>
                </a:solidFill>
                <a:latin typeface="微软雅黑" pitchFamily="34" charset="0"/>
                <a:ea typeface="楷体" pitchFamily="34" charset="-122"/>
                <a:cs typeface="微软雅黑" pitchFamily="34" charset="-120"/>
              </a:rPr>
              <a:t>日</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英国关闭最后一家燃煤电站</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结束了</a:t>
            </a:r>
            <a:r>
              <a:rPr lang="en-US" altLang="zh-CN" sz="2000" b="0" i="0">
                <a:solidFill>
                  <a:srgbClr val="000000"/>
                </a:solidFill>
                <a:latin typeface="Times New Roman" pitchFamily="34" charset="0"/>
                <a:ea typeface="KaiTi" pitchFamily="34" charset="-122"/>
                <a:cs typeface="Times New Roman" pitchFamily="34" charset="-120"/>
              </a:rPr>
              <a:t>140</a:t>
            </a:r>
            <a:r>
              <a:rPr lang="en-US" altLang="zh-CN" sz="2000" b="0" i="0">
                <a:solidFill>
                  <a:srgbClr val="000000"/>
                </a:solidFill>
                <a:latin typeface="微软雅黑" pitchFamily="34" charset="0"/>
                <a:ea typeface="楷体" pitchFamily="34" charset="-122"/>
                <a:cs typeface="微软雅黑" pitchFamily="34" charset="-120"/>
              </a:rPr>
              <a:t>多年燃煤发</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电的历史</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下图为</a:t>
            </a:r>
            <a:r>
              <a:rPr lang="en-US" altLang="zh-CN" sz="2000" b="0" i="0" dirty="0">
                <a:solidFill>
                  <a:srgbClr val="000000"/>
                </a:solidFill>
                <a:latin typeface="Times New Roman" pitchFamily="34" charset="0"/>
                <a:ea typeface="KaiTi" pitchFamily="34" charset="-122"/>
                <a:cs typeface="Times New Roman" pitchFamily="34" charset="-120"/>
              </a:rPr>
              <a:t>1920—2024</a:t>
            </a:r>
            <a:r>
              <a:rPr lang="en-US" altLang="zh-CN" sz="2000" b="0" i="0" dirty="0">
                <a:solidFill>
                  <a:srgbClr val="000000"/>
                </a:solidFill>
                <a:latin typeface="微软雅黑" pitchFamily="34" charset="0"/>
                <a:ea typeface="楷体" pitchFamily="34" charset="-122"/>
                <a:cs typeface="微软雅黑" pitchFamily="34" charset="-120"/>
              </a:rPr>
              <a:t>年英国的电力结构图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5_BD.98_2#7a0317b84?pid=437357a6a&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575304" y="1949646"/>
            <a:ext cx="5038344" cy="218541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6_BD.99_1#90183b58e?pid=7a0317b84&amp;color=0,0,0&amp;vtp=1&amp;bt=1&amp;bbb=1">
            <a:extLst>
              <a:ext uri="{FF2B5EF4-FFF2-40B4-BE49-F238E27FC236}">
                <a16:creationId xmlns:a16="http://schemas.microsoft.com/office/drawing/2014/main" id="{75BDA918-E1F9-04FA-78E8-DF76BE9FC2DB}"/>
              </a:ext>
            </a:extLst>
          </p:cNvPr>
          <p:cNvSpPr/>
          <p:nvPr/>
        </p:nvSpPr>
        <p:spPr>
          <a:xfrm>
            <a:off x="722376" y="4273746"/>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a:solidFill>
                  <a:srgbClr val="000000"/>
                </a:solidFill>
                <a:latin typeface="微软雅黑" pitchFamily="34" charset="0"/>
                <a:ea typeface="微软雅黑" pitchFamily="34" charset="-122"/>
                <a:cs typeface="微软雅黑" pitchFamily="34" charset="-120"/>
              </a:rPr>
              <a:t>英国开始逐步淘汰煤电的时间大致在(</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6_AN.100_1#90183b58e.bracket?pid=7a0317b84&amp;color=0,0,0&amp;vpa=29&amp;vtp=1">
            <a:extLst>
              <a:ext uri="{FF2B5EF4-FFF2-40B4-BE49-F238E27FC236}">
                <a16:creationId xmlns:a16="http://schemas.microsoft.com/office/drawing/2014/main" id="{48FA2D04-517C-70D6-6B6F-34F492FB3666}"/>
              </a:ext>
            </a:extLst>
          </p:cNvPr>
          <p:cNvSpPr/>
          <p:nvPr/>
        </p:nvSpPr>
        <p:spPr>
          <a:xfrm>
            <a:off x="5197539" y="4273746"/>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6" name="QC_6_BD.99_2#90183b58e.choices?pid=7a0317b84&amp;color=0,0,0&amp;vtp=1&amp;bbb=1">
            <a:extLst>
              <a:ext uri="{FF2B5EF4-FFF2-40B4-BE49-F238E27FC236}">
                <a16:creationId xmlns:a16="http://schemas.microsoft.com/office/drawing/2014/main" id="{204721C3-5D0F-80A1-B818-3B6A8C579573}"/>
              </a:ext>
            </a:extLst>
          </p:cNvPr>
          <p:cNvSpPr/>
          <p:nvPr/>
        </p:nvSpPr>
        <p:spPr>
          <a:xfrm>
            <a:off x="722376" y="4725741"/>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1970年</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1990年</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2000年</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.2024年</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sp>
        <p:nvSpPr>
          <p:cNvPr id="2" name="QC_7_AS.7_2#ce92abed4?vop=1&amp;pid=1cae04460&amp;color=0,0,0&amp;mp=1&amp;vtp=1&amp;bt=1&amp;bbb=1&amp;hb=1"/>
          <p:cNvSpPr/>
          <p:nvPr/>
        </p:nvSpPr>
        <p:spPr>
          <a:xfrm>
            <a:off x="722376" y="972000"/>
            <a:ext cx="10753344" cy="22659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【方法总结】</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自然资源的判断</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1）一看来自哪里。自然资源来自自然界，在自然界中以自然的方式存在。</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2）二看有没有用。自然资源的关键是能满足人类生产和生活需求，能被人类利用。</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3）三看能不能用。自然资源是在现有开发、利用技术水平下</a:t>
            </a:r>
            <a:r>
              <a:rPr lang="en-US" altLang="zh-CN" sz="2000" b="0" i="0">
                <a:solidFill>
                  <a:srgbClr val="000000"/>
                </a:solidFill>
                <a:latin typeface="微软雅黑" pitchFamily="34" charset="0"/>
                <a:ea typeface="微软雅黑" pitchFamily="34" charset="-122"/>
                <a:cs typeface="微软雅黑" pitchFamily="34" charset="-120"/>
              </a:rPr>
              <a:t>，人类能够使用的自然界中的物</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质和能量</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0.xml><?xml version="1.0" encoding="utf-8"?>
<p:sld xmlns:a="http://schemas.openxmlformats.org/drawingml/2006/main" xmlns:r="http://schemas.openxmlformats.org/officeDocument/2006/relationships" xmlns:p="http://schemas.openxmlformats.org/presentationml/2006/main">
  <p:cSld name="Slide 82&amp;si=82">
    <p:spTree>
      <p:nvGrpSpPr>
        <p:cNvPr id="1" name=""/>
        <p:cNvGrpSpPr/>
        <p:nvPr/>
      </p:nvGrpSpPr>
      <p:grpSpPr>
        <a:xfrm>
          <a:off x="0" y="0"/>
          <a:ext cx="0" cy="0"/>
          <a:chOff x="0" y="0"/>
          <a:chExt cx="0" cy="0"/>
        </a:xfrm>
      </p:grpSpPr>
      <p:sp>
        <p:nvSpPr>
          <p:cNvPr id="2" name="QC_6_AS.101_1#90183b58e?vop=1&amp;pid=7a0317b84&amp;color=0,0,0&amp;vtp=1&amp;bt=1&amp;bbb=1"/>
          <p:cNvSpPr/>
          <p:nvPr/>
        </p:nvSpPr>
        <p:spPr>
          <a:xfrm>
            <a:off x="722376" y="972000"/>
            <a:ext cx="10753344" cy="434785"/>
          </a:xfrm>
          <a:prstGeom prst="rect">
            <a:avLst/>
          </a:prstGeom>
          <a:noFill/>
          <a:ln/>
        </p:spPr>
        <p:txBody>
          <a:bodyPr wrap="none" lIns="0" tIns="0" rIns="0" bIns="0" rtlCol="0" anchor="t"/>
          <a:lstStyle/>
          <a:p>
            <a:pPr algn="l" latinLnBrk="1">
              <a:lnSpc>
                <a:spcPts val="39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本题考查读图分析能力。</a:t>
            </a:r>
            <a:endParaRPr lang="en-US" altLang="zh-CN" sz="2200" dirty="0"/>
          </a:p>
        </p:txBody>
      </p:sp>
      <p:pic>
        <p:nvPicPr>
          <p:cNvPr id="3" name="QC_6_AS.101_2#90183b58e?vop=1&amp;pid=7a0317b84&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483864" y="1545913"/>
            <a:ext cx="5221224" cy="459943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1.xml><?xml version="1.0" encoding="utf-8"?>
<p:sld xmlns:a="http://schemas.openxmlformats.org/drawingml/2006/main" xmlns:r="http://schemas.openxmlformats.org/officeDocument/2006/relationships" xmlns:p="http://schemas.openxmlformats.org/presentationml/2006/main">
  <p:cSld name="Slide 83&amp;si=83">
    <p:spTree>
      <p:nvGrpSpPr>
        <p:cNvPr id="1" name=""/>
        <p:cNvGrpSpPr/>
        <p:nvPr/>
      </p:nvGrpSpPr>
      <p:grpSpPr>
        <a:xfrm>
          <a:off x="0" y="0"/>
          <a:ext cx="0" cy="0"/>
          <a:chOff x="0" y="0"/>
          <a:chExt cx="0" cy="0"/>
        </a:xfrm>
      </p:grpSpPr>
      <p:sp>
        <p:nvSpPr>
          <p:cNvPr id="2" name="QC_6_BD.102_1#c40c6d0ec?pid=7a0317b84&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2.2005年后英国能源需求总量的变化，</a:t>
            </a:r>
            <a:r>
              <a:rPr lang="en-US" altLang="zh-CN" sz="2000" b="0" i="0">
                <a:solidFill>
                  <a:srgbClr val="000000"/>
                </a:solidFill>
                <a:latin typeface="微软雅黑" pitchFamily="34" charset="0"/>
                <a:ea typeface="微软雅黑" pitchFamily="34" charset="-122"/>
                <a:cs typeface="微软雅黑" pitchFamily="34" charset="-120"/>
              </a:rPr>
              <a:t>主要因为(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03_1#c40c6d0ec.bracket?pid=7a0317b84&amp;color=0,0,0&amp;vpa=30&amp;vtp=1"/>
          <p:cNvSpPr/>
          <p:nvPr/>
        </p:nvSpPr>
        <p:spPr>
          <a:xfrm>
            <a:off x="6302439" y="969265"/>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6_BD.102_2#c40c6d0ec.choices?pid=7a0317b84&amp;color=0,0,0&amp;vtp=1&amp;bbb=1"/>
          <p:cNvSpPr/>
          <p:nvPr/>
        </p:nvSpPr>
        <p:spPr>
          <a:xfrm>
            <a:off x="722376" y="14309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.产业结构调整</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B.能源价格上涨</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C.能源结构改变</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.节能意识提高</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2.xml><?xml version="1.0" encoding="utf-8"?>
<p:sld xmlns:a="http://schemas.openxmlformats.org/drawingml/2006/main" xmlns:r="http://schemas.openxmlformats.org/officeDocument/2006/relationships" xmlns:p="http://schemas.openxmlformats.org/presentationml/2006/main">
  <p:cSld name="Slide 84&amp;si=84">
    <p:spTree>
      <p:nvGrpSpPr>
        <p:cNvPr id="1" name=""/>
        <p:cNvGrpSpPr/>
        <p:nvPr/>
      </p:nvGrpSpPr>
      <p:grpSpPr>
        <a:xfrm>
          <a:off x="0" y="0"/>
          <a:ext cx="0" cy="0"/>
          <a:chOff x="0" y="0"/>
          <a:chExt cx="0" cy="0"/>
        </a:xfrm>
      </p:grpSpPr>
      <p:sp>
        <p:nvSpPr>
          <p:cNvPr id="2" name="QC_6_AS.104_1#c40c6d0ec?vop=1&amp;pid=7a0317b84&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本题考查能源需求变化的原因。据图示信息分析可知，</a:t>
            </a:r>
            <a:r>
              <a:rPr lang="en-US" altLang="zh-CN" sz="2000" b="0" i="0">
                <a:solidFill>
                  <a:srgbClr val="000000"/>
                </a:solidFill>
                <a:latin typeface="微软雅黑" pitchFamily="34" charset="0"/>
                <a:ea typeface="微软雅黑" pitchFamily="34" charset="-122"/>
                <a:cs typeface="微软雅黑" pitchFamily="34" charset="-120"/>
              </a:rPr>
              <a:t>2005年后英国能源需求总量开始下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降</a:t>
            </a:r>
            <a:r>
              <a:rPr lang="en-US" altLang="zh-CN" sz="2000" b="0" i="0" dirty="0">
                <a:solidFill>
                  <a:srgbClr val="000000"/>
                </a:solidFill>
                <a:latin typeface="微软雅黑" pitchFamily="34" charset="0"/>
                <a:ea typeface="微软雅黑" pitchFamily="34" charset="-122"/>
                <a:cs typeface="微软雅黑" pitchFamily="34" charset="-120"/>
              </a:rPr>
              <a:t>，表明英国第二产业发展出现停滞甚至是一定程度上的衰退，</a:t>
            </a:r>
            <a:r>
              <a:rPr lang="en-US" altLang="zh-CN" sz="2000" b="0" i="0">
                <a:solidFill>
                  <a:srgbClr val="000000"/>
                </a:solidFill>
                <a:latin typeface="微软雅黑" pitchFamily="34" charset="0"/>
                <a:ea typeface="微软雅黑" pitchFamily="34" charset="-122"/>
                <a:cs typeface="微软雅黑" pitchFamily="34" charset="-120"/>
              </a:rPr>
              <a:t>这说明英国开始产业结构调整，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a:t>
            </a:r>
            <a:r>
              <a:rPr lang="en-US" altLang="zh-CN" sz="2000" b="0" i="0" dirty="0">
                <a:solidFill>
                  <a:srgbClr val="000000"/>
                </a:solidFill>
                <a:latin typeface="微软雅黑" pitchFamily="34" charset="0"/>
                <a:ea typeface="微软雅黑" pitchFamily="34" charset="-122"/>
                <a:cs typeface="微软雅黑" pitchFamily="34" charset="-120"/>
              </a:rPr>
              <a:t>正确；能源价格上涨不是2005年后英国能源需求总量下降的主要原因，B错误；</a:t>
            </a:r>
            <a:r>
              <a:rPr lang="en-US" altLang="zh-CN" sz="2000" b="0" i="0">
                <a:solidFill>
                  <a:srgbClr val="000000"/>
                </a:solidFill>
                <a:latin typeface="微软雅黑" pitchFamily="34" charset="0"/>
                <a:ea typeface="微软雅黑" pitchFamily="34" charset="-122"/>
                <a:cs typeface="微软雅黑" pitchFamily="34" charset="-120"/>
              </a:rPr>
              <a:t>2005年后英国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的能源结构并未发生较大变化</a:t>
            </a:r>
            <a:r>
              <a:rPr lang="en-US" altLang="zh-CN" sz="2000" b="0" i="0" dirty="0">
                <a:solidFill>
                  <a:srgbClr val="000000"/>
                </a:solidFill>
                <a:latin typeface="微软雅黑" pitchFamily="34" charset="0"/>
                <a:ea typeface="微软雅黑" pitchFamily="34" charset="-122"/>
                <a:cs typeface="微软雅黑" pitchFamily="34" charset="-120"/>
              </a:rPr>
              <a:t>，且能源结构改变也不是能源需求总量下降的原因，C错误</a:t>
            </a:r>
            <a:r>
              <a:rPr lang="en-US" altLang="zh-CN" sz="2000" b="0" i="0">
                <a:solidFill>
                  <a:srgbClr val="000000"/>
                </a:solidFill>
                <a:latin typeface="微软雅黑" pitchFamily="34" charset="0"/>
                <a:ea typeface="微软雅黑" pitchFamily="34" charset="-122"/>
                <a:cs typeface="微软雅黑" pitchFamily="34" charset="-120"/>
              </a:rPr>
              <a:t>；节能</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意识提高一般不能使能源需求下降幅度如此巨大</a:t>
            </a:r>
            <a:r>
              <a:rPr lang="en-US" altLang="zh-CN" sz="2000" b="0" i="0" dirty="0">
                <a:solidFill>
                  <a:srgbClr val="000000"/>
                </a:solidFill>
                <a:latin typeface="微软雅黑" pitchFamily="34" charset="0"/>
                <a:ea typeface="微软雅黑" pitchFamily="34" charset="-122"/>
                <a:cs typeface="微软雅黑"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3.xml><?xml version="1.0" encoding="utf-8"?>
<p:sld xmlns:a="http://schemas.openxmlformats.org/drawingml/2006/main" xmlns:r="http://schemas.openxmlformats.org/officeDocument/2006/relationships" xmlns:p="http://schemas.openxmlformats.org/presentationml/2006/main">
  <p:cSld name="Slide 85&amp;si=85">
    <p:spTree>
      <p:nvGrpSpPr>
        <p:cNvPr id="1" name=""/>
        <p:cNvGrpSpPr/>
        <p:nvPr/>
      </p:nvGrpSpPr>
      <p:grpSpPr>
        <a:xfrm>
          <a:off x="0" y="0"/>
          <a:ext cx="0" cy="0"/>
          <a:chOff x="0" y="0"/>
          <a:chExt cx="0" cy="0"/>
        </a:xfrm>
      </p:grpSpPr>
      <p:sp>
        <p:nvSpPr>
          <p:cNvPr id="2" name="QC_6_BD.105_1#cfbb8605d?pid=7a0317b84&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a:solidFill>
                  <a:srgbClr val="000000"/>
                </a:solidFill>
                <a:latin typeface="微软雅黑" pitchFamily="34" charset="0"/>
                <a:ea typeface="微软雅黑" pitchFamily="34" charset="-122"/>
                <a:cs typeface="微软雅黑" pitchFamily="34" charset="-120"/>
              </a:rPr>
              <a:t>目前英国发展的可再生能源主要为(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06_1#cfbb8605d.bracket?pid=7a0317b84&amp;color=0,0,0&amp;vpa=31&amp;vtp=1"/>
          <p:cNvSpPr/>
          <p:nvPr/>
        </p:nvSpPr>
        <p:spPr>
          <a:xfrm>
            <a:off x="4943539"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105_2#cfbb8605d.choices?pid=7a0317b84&amp;color=0,0,0&amp;vtp=1&amp;bbb=1"/>
          <p:cNvSpPr/>
          <p:nvPr/>
        </p:nvSpPr>
        <p:spPr>
          <a:xfrm>
            <a:off x="722376" y="1430909"/>
            <a:ext cx="10753344" cy="405003"/>
          </a:xfrm>
          <a:prstGeom prst="rect">
            <a:avLst/>
          </a:prstGeom>
          <a:noFill/>
          <a:ln/>
        </p:spPr>
        <p:txBody>
          <a:bodyPr wrap="none" lIns="0" tIns="0" rIns="0" bIns="0" rtlCol="0" anchor="t"/>
          <a:lstStyle/>
          <a:p>
            <a:pPr latinLnBrk="1">
              <a:lnSpc>
                <a:spcPts val="3600"/>
              </a:lnSpc>
              <a:tabLst>
                <a:tab pos="2888029" algn="l"/>
                <a:tab pos="5737957" algn="l"/>
                <a:tab pos="8346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.太阳能</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B.波浪能</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C.风能</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.核能</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4.xml><?xml version="1.0" encoding="utf-8"?>
<p:sld xmlns:a="http://schemas.openxmlformats.org/drawingml/2006/main" xmlns:r="http://schemas.openxmlformats.org/officeDocument/2006/relationships" xmlns:p="http://schemas.openxmlformats.org/presentationml/2006/main">
  <p:cSld name="Slide 86&amp;si=86">
    <p:spTree>
      <p:nvGrpSpPr>
        <p:cNvPr id="1" name=""/>
        <p:cNvGrpSpPr/>
        <p:nvPr/>
      </p:nvGrpSpPr>
      <p:grpSpPr>
        <a:xfrm>
          <a:off x="0" y="0"/>
          <a:ext cx="0" cy="0"/>
          <a:chOff x="0" y="0"/>
          <a:chExt cx="0" cy="0"/>
        </a:xfrm>
      </p:grpSpPr>
      <p:sp>
        <p:nvSpPr>
          <p:cNvPr id="2" name="QC_6_AS.107_1#cfbb8605d?vop=1&amp;pid=7a0317b84&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本题考查能源的类型。英国属温带海洋性气候，终年受西风影响，且英国为岛国</a:t>
            </a:r>
            <a:r>
              <a:rPr lang="en-US" altLang="zh-CN" sz="2000" b="0" i="0">
                <a:solidFill>
                  <a:srgbClr val="000000"/>
                </a:solidFill>
                <a:latin typeface="微软雅黑" pitchFamily="34" charset="0"/>
                <a:ea typeface="微软雅黑" pitchFamily="34" charset="-122"/>
                <a:cs typeface="微软雅黑" pitchFamily="34" charset="-120"/>
              </a:rPr>
              <a:t>，四面环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海</a:t>
            </a:r>
            <a:r>
              <a:rPr lang="en-US" altLang="zh-CN" sz="2000" b="0" i="0" dirty="0">
                <a:solidFill>
                  <a:srgbClr val="000000"/>
                </a:solidFill>
                <a:latin typeface="微软雅黑" pitchFamily="34" charset="0"/>
                <a:ea typeface="微软雅黑" pitchFamily="34" charset="-122"/>
                <a:cs typeface="微软雅黑" pitchFamily="34" charset="-120"/>
              </a:rPr>
              <a:t>，风力强劲且稳定，所以目前英国发展的可再生能源主要为风能，C正确</a:t>
            </a:r>
            <a:r>
              <a:rPr lang="en-US" altLang="zh-CN" sz="2000" b="0" i="0">
                <a:solidFill>
                  <a:srgbClr val="000000"/>
                </a:solidFill>
                <a:latin typeface="微软雅黑" pitchFamily="34" charset="0"/>
                <a:ea typeface="微软雅黑" pitchFamily="34" charset="-122"/>
                <a:cs typeface="微软雅黑" pitchFamily="34" charset="-120"/>
              </a:rPr>
              <a:t>；英国属温带海洋性</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气候</a:t>
            </a:r>
            <a:r>
              <a:rPr lang="en-US" altLang="zh-CN" sz="2000" b="0" i="0" dirty="0">
                <a:solidFill>
                  <a:srgbClr val="000000"/>
                </a:solidFill>
                <a:latin typeface="微软雅黑" pitchFamily="34" charset="0"/>
                <a:ea typeface="微软雅黑" pitchFamily="34" charset="-122"/>
                <a:cs typeface="微软雅黑" pitchFamily="34" charset="-120"/>
              </a:rPr>
              <a:t>，终年湿润多雨，光照较少，不适宜发展太阳能，A错误；波浪能受自然条件影响大</a:t>
            </a:r>
            <a:r>
              <a:rPr lang="en-US" altLang="zh-CN" sz="2000" b="0" i="0">
                <a:solidFill>
                  <a:srgbClr val="000000"/>
                </a:solidFill>
                <a:latin typeface="微软雅黑" pitchFamily="34" charset="0"/>
                <a:ea typeface="微软雅黑" pitchFamily="34" charset="-122"/>
                <a:cs typeface="微软雅黑" pitchFamily="34" charset="-120"/>
              </a:rPr>
              <a:t>，且发</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电量不稳定</a:t>
            </a:r>
            <a:r>
              <a:rPr lang="en-US" altLang="zh-CN" sz="2000" b="0" i="0" dirty="0">
                <a:solidFill>
                  <a:srgbClr val="000000"/>
                </a:solidFill>
                <a:latin typeface="微软雅黑" pitchFamily="34" charset="0"/>
                <a:ea typeface="微软雅黑" pitchFamily="34" charset="-122"/>
                <a:cs typeface="微软雅黑" pitchFamily="34" charset="-120"/>
              </a:rPr>
              <a:t>，主要发展的可再生能源不应是波浪能，B错误；核能不是可再生能源，D错误。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5.xml><?xml version="1.0" encoding="utf-8"?>
<p:sld xmlns:a="http://schemas.openxmlformats.org/drawingml/2006/main" xmlns:r="http://schemas.openxmlformats.org/officeDocument/2006/relationships" xmlns:p="http://schemas.openxmlformats.org/presentationml/2006/main">
  <p:cSld name="Slide 87&amp;si=87">
    <p:spTree>
      <p:nvGrpSpPr>
        <p:cNvPr id="1" name=""/>
        <p:cNvGrpSpPr/>
        <p:nvPr/>
      </p:nvGrpSpPr>
      <p:grpSpPr>
        <a:xfrm>
          <a:off x="0" y="0"/>
          <a:ext cx="0" cy="0"/>
          <a:chOff x="0" y="0"/>
          <a:chExt cx="0" cy="0"/>
        </a:xfrm>
      </p:grpSpPr>
      <p:sp>
        <p:nvSpPr>
          <p:cNvPr id="2" name="QM_5_BD.108_1#9890034f0?pid=437357a6a&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[陕西咸阳2025高二期中]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自然资源部中国地质调查局</a:t>
            </a:r>
            <a:r>
              <a:rPr lang="en-US" altLang="zh-CN" sz="2000" b="0" i="0" dirty="0">
                <a:solidFill>
                  <a:srgbClr val="000000"/>
                </a:solidFill>
                <a:latin typeface="Times New Roman" pitchFamily="34" charset="0"/>
                <a:ea typeface="KaiTi" pitchFamily="34" charset="-122"/>
                <a:cs typeface="Times New Roman" pitchFamily="34" charset="-120"/>
              </a:rPr>
              <a:t>2025</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Times New Roman" pitchFamily="34" charset="0"/>
                <a:ea typeface="KaiTi" pitchFamily="34" charset="-122"/>
                <a:cs typeface="Times New Roman" pitchFamily="34" charset="-120"/>
              </a:rPr>
              <a:t>1</a:t>
            </a:r>
            <a:r>
              <a:rPr lang="en-US" altLang="zh-CN" sz="2000" b="0" i="0" dirty="0">
                <a:solidFill>
                  <a:srgbClr val="000000"/>
                </a:solidFill>
                <a:latin typeface="微软雅黑" pitchFamily="34" charset="0"/>
                <a:ea typeface="楷体" pitchFamily="34" charset="-122"/>
                <a:cs typeface="微软雅黑" pitchFamily="34" charset="-120"/>
              </a:rPr>
              <a:t>月</a:t>
            </a:r>
            <a:r>
              <a:rPr lang="en-US" altLang="zh-CN" sz="2000" b="0" i="0" dirty="0">
                <a:solidFill>
                  <a:srgbClr val="000000"/>
                </a:solidFill>
                <a:latin typeface="Times New Roman" pitchFamily="34" charset="0"/>
                <a:ea typeface="KaiTi" pitchFamily="34" charset="-122"/>
                <a:cs typeface="Times New Roman" pitchFamily="34" charset="-120"/>
              </a:rPr>
              <a:t>8</a:t>
            </a:r>
            <a:r>
              <a:rPr lang="en-US" altLang="zh-CN" sz="2000" b="0" i="0" dirty="0">
                <a:solidFill>
                  <a:srgbClr val="000000"/>
                </a:solidFill>
                <a:latin typeface="微软雅黑" pitchFamily="34" charset="0"/>
                <a:ea typeface="楷体" pitchFamily="34" charset="-122"/>
                <a:cs typeface="微软雅黑" pitchFamily="34" charset="-120"/>
              </a:rPr>
              <a:t>日宣布</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我国锂矿找矿取得一</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系列重大突破</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锂矿储量从全球占比</a:t>
            </a:r>
            <a:r>
              <a:rPr lang="en-US" altLang="zh-CN" sz="2000" b="0" i="0" dirty="0">
                <a:solidFill>
                  <a:srgbClr val="000000"/>
                </a:solidFill>
                <a:latin typeface="Times New Roman" pitchFamily="34" charset="0"/>
                <a:ea typeface="KaiTi" pitchFamily="34" charset="-122"/>
                <a:cs typeface="Times New Roman" pitchFamily="34" charset="-120"/>
              </a:rPr>
              <a:t>6%</a:t>
            </a:r>
            <a:r>
              <a:rPr lang="en-US" altLang="zh-CN" sz="2000" b="0" i="0" dirty="0">
                <a:solidFill>
                  <a:srgbClr val="000000"/>
                </a:solidFill>
                <a:latin typeface="微软雅黑" pitchFamily="34" charset="0"/>
                <a:ea typeface="楷体" pitchFamily="34" charset="-122"/>
                <a:cs typeface="微软雅黑" pitchFamily="34" charset="-120"/>
              </a:rPr>
              <a:t>升至</a:t>
            </a:r>
            <a:r>
              <a:rPr lang="en-US" altLang="zh-CN" sz="2000" b="0" i="0" dirty="0">
                <a:solidFill>
                  <a:srgbClr val="000000"/>
                </a:solidFill>
                <a:latin typeface="Times New Roman" pitchFamily="34" charset="0"/>
                <a:ea typeface="KaiTi" pitchFamily="34" charset="-122"/>
                <a:cs typeface="Times New Roman" pitchFamily="34" charset="-120"/>
              </a:rPr>
              <a:t>16.5%，</a:t>
            </a:r>
            <a:r>
              <a:rPr lang="en-US" altLang="zh-CN" sz="2000" b="0" i="0" dirty="0">
                <a:solidFill>
                  <a:srgbClr val="000000"/>
                </a:solidFill>
                <a:latin typeface="微软雅黑" pitchFamily="34" charset="0"/>
                <a:ea typeface="楷体" pitchFamily="34" charset="-122"/>
                <a:cs typeface="微软雅黑" pitchFamily="34" charset="-120"/>
              </a:rPr>
              <a:t>排名从世界第六跃至第二</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重塑了全球锂资</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源分布格局</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下图示意</a:t>
            </a:r>
            <a:r>
              <a:rPr lang="en-US" altLang="zh-CN" sz="2000" b="0" i="0" dirty="0">
                <a:solidFill>
                  <a:srgbClr val="000000"/>
                </a:solidFill>
                <a:latin typeface="Times New Roman" pitchFamily="34" charset="0"/>
                <a:ea typeface="KaiTi" pitchFamily="34" charset="-122"/>
                <a:cs typeface="Times New Roman" pitchFamily="34" charset="-120"/>
              </a:rPr>
              <a:t>2022</a:t>
            </a:r>
            <a:r>
              <a:rPr lang="en-US" altLang="zh-CN" sz="2000" b="0" i="0" dirty="0">
                <a:solidFill>
                  <a:srgbClr val="000000"/>
                </a:solidFill>
                <a:latin typeface="微软雅黑" pitchFamily="34" charset="0"/>
                <a:ea typeface="楷体" pitchFamily="34" charset="-122"/>
                <a:cs typeface="微软雅黑" pitchFamily="34" charset="-120"/>
              </a:rPr>
              <a:t>年全球锂矿分布统计情况</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5_BD.108_2#9890034f0?pid=437357a6a&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507992" y="2406846"/>
            <a:ext cx="3182112" cy="213969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6_BD.109_1#27c92d98d?pid=9890034f0&amp;color=0,0,0&amp;vtp=1&amp;bbb=1"/>
          <p:cNvSpPr/>
          <p:nvPr/>
        </p:nvSpPr>
        <p:spPr>
          <a:xfrm>
            <a:off x="722376" y="4680146"/>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4.从资源的类型来看，</a:t>
            </a:r>
            <a:r>
              <a:rPr lang="en-US" altLang="zh-CN" sz="2000" b="0" i="0">
                <a:solidFill>
                  <a:srgbClr val="000000"/>
                </a:solidFill>
                <a:latin typeface="微软雅黑" pitchFamily="34" charset="0"/>
                <a:ea typeface="微软雅黑" pitchFamily="34" charset="-122"/>
                <a:cs typeface="微软雅黑" pitchFamily="34" charset="-120"/>
              </a:rPr>
              <a:t>锂矿资源属于(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6_AN.110_1#27c92d98d.bracket?pid=9890034f0&amp;color=0,0,0&amp;vpa=32&amp;vtp=1"/>
          <p:cNvSpPr/>
          <p:nvPr/>
        </p:nvSpPr>
        <p:spPr>
          <a:xfrm>
            <a:off x="4943539" y="4680146"/>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6" name="QC_6_BD.109_2#27c92d98d?pid=9890034f0&amp;color=0,0,0&amp;vtp=1&amp;bbb=1"/>
          <p:cNvSpPr/>
          <p:nvPr/>
        </p:nvSpPr>
        <p:spPr>
          <a:xfrm>
            <a:off x="722376" y="5133155"/>
            <a:ext cx="10753344" cy="405003"/>
          </a:xfrm>
          <a:prstGeom prst="rect">
            <a:avLst/>
          </a:prstGeom>
          <a:noFill/>
          <a:ln/>
        </p:spPr>
        <p:txBody>
          <a:bodyPr wrap="none" lIns="0" tIns="0" rIns="0" bIns="0" rtlCol="0" anchor="t"/>
          <a:lstStyle/>
          <a:p>
            <a:pPr latinLnBrk="1">
              <a:lnSpc>
                <a:spcPts val="3600"/>
              </a:lnSpc>
              <a:tabLst>
                <a:tab pos="3129329" algn="l"/>
                <a:tab pos="5737957" algn="l"/>
                <a:tab pos="8346586" algn="l"/>
              </a:tabLst>
            </a:pPr>
            <a:r>
              <a:rPr lang="en-US" altLang="zh-CN" sz="2000" b="0" i="0">
                <a:solidFill>
                  <a:srgbClr val="000000"/>
                </a:solidFill>
                <a:latin typeface="微软雅黑" pitchFamily="34" charset="0"/>
                <a:ea typeface="微软雅黑" pitchFamily="34" charset="-122"/>
                <a:cs typeface="微软雅黑" pitchFamily="34" charset="-120"/>
              </a:rPr>
              <a:t>①非可再生资源</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②矿产资源</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③能源资源</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农业资源</a:t>
            </a:r>
            <a:endParaRPr lang="en-US" altLang="zh-CN" sz="2000" dirty="0"/>
          </a:p>
        </p:txBody>
      </p:sp>
      <p:sp>
        <p:nvSpPr>
          <p:cNvPr id="7" name="QC_6_BD.109_3#27c92d98d.choices?pid=9890034f0&amp;color=0,0,0&amp;vtp=1&amp;bbb=1"/>
          <p:cNvSpPr/>
          <p:nvPr/>
        </p:nvSpPr>
        <p:spPr>
          <a:xfrm>
            <a:off x="722376" y="5590355"/>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C.③④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.①④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86.xml><?xml version="1.0" encoding="utf-8"?>
<p:sld xmlns:a="http://schemas.openxmlformats.org/drawingml/2006/main" xmlns:r="http://schemas.openxmlformats.org/officeDocument/2006/relationships" xmlns:p="http://schemas.openxmlformats.org/presentationml/2006/main">
  <p:cSld name="Slide 88&amp;si=88">
    <p:spTree>
      <p:nvGrpSpPr>
        <p:cNvPr id="1" name=""/>
        <p:cNvGrpSpPr/>
        <p:nvPr/>
      </p:nvGrpSpPr>
      <p:grpSpPr>
        <a:xfrm>
          <a:off x="0" y="0"/>
          <a:ext cx="0" cy="0"/>
          <a:chOff x="0" y="0"/>
          <a:chExt cx="0" cy="0"/>
        </a:xfrm>
      </p:grpSpPr>
      <p:sp>
        <p:nvSpPr>
          <p:cNvPr id="2" name="QC_6_AS.111_1#27c92d98d?vop=1&amp;pid=9890034f0&amp;color=0,0,0&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本题考查自然资源及其属性。根据所学可知，锂矿本身是矿产原料，用于生产玻璃</a:t>
            </a:r>
            <a:r>
              <a:rPr lang="en-US" altLang="zh-CN" sz="2000" b="0" i="0">
                <a:solidFill>
                  <a:srgbClr val="000000"/>
                </a:solidFill>
                <a:latin typeface="微软雅黑" pitchFamily="34" charset="0"/>
                <a:ea typeface="微软雅黑" pitchFamily="34" charset="-122"/>
                <a:cs typeface="微软雅黑" pitchFamily="34" charset="-120"/>
              </a:rPr>
              <a:t>、电池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等相关产品</a:t>
            </a:r>
            <a:r>
              <a:rPr lang="en-US" altLang="zh-CN" sz="2000" b="0" i="0" dirty="0">
                <a:solidFill>
                  <a:srgbClr val="000000"/>
                </a:solidFill>
                <a:latin typeface="微软雅黑" pitchFamily="34" charset="0"/>
                <a:ea typeface="微软雅黑" pitchFamily="34" charset="-122"/>
                <a:cs typeface="微软雅黑" pitchFamily="34" charset="-120"/>
              </a:rPr>
              <a:t>，是矿产资源的一种，不属于能源资源、农业资源，②正确，③④错误</a:t>
            </a:r>
            <a:r>
              <a:rPr lang="en-US" altLang="zh-CN" sz="2000" b="0" i="0">
                <a:solidFill>
                  <a:srgbClr val="000000"/>
                </a:solidFill>
                <a:latin typeface="微软雅黑" pitchFamily="34" charset="0"/>
                <a:ea typeface="微软雅黑" pitchFamily="34" charset="-122"/>
                <a:cs typeface="微软雅黑" pitchFamily="34" charset="-120"/>
              </a:rPr>
              <a:t>；矿产资源属</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于非可再生资源</a:t>
            </a:r>
            <a:r>
              <a:rPr lang="en-US" altLang="zh-CN" sz="2000" b="0" i="0" dirty="0">
                <a:solidFill>
                  <a:srgbClr val="000000"/>
                </a:solidFill>
                <a:latin typeface="微软雅黑" pitchFamily="34" charset="0"/>
                <a:ea typeface="微软雅黑" pitchFamily="34" charset="-122"/>
                <a:cs typeface="微软雅黑" pitchFamily="34" charset="-120"/>
              </a:rPr>
              <a:t>，在人类时间尺度内无法再生，①正确。故选A。</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7.xml><?xml version="1.0" encoding="utf-8"?>
<p:sld xmlns:a="http://schemas.openxmlformats.org/drawingml/2006/main" xmlns:r="http://schemas.openxmlformats.org/officeDocument/2006/relationships" xmlns:p="http://schemas.openxmlformats.org/presentationml/2006/main">
  <p:cSld name="Slide 89&amp;si=89">
    <p:spTree>
      <p:nvGrpSpPr>
        <p:cNvPr id="1" name=""/>
        <p:cNvGrpSpPr/>
        <p:nvPr/>
      </p:nvGrpSpPr>
      <p:grpSpPr>
        <a:xfrm>
          <a:off x="0" y="0"/>
          <a:ext cx="0" cy="0"/>
          <a:chOff x="0" y="0"/>
          <a:chExt cx="0" cy="0"/>
        </a:xfrm>
      </p:grpSpPr>
      <p:sp>
        <p:nvSpPr>
          <p:cNvPr id="2" name="QC_6_BD.112_1#33ee088bb?pid=9890034f0&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a:solidFill>
                  <a:srgbClr val="000000"/>
                </a:solidFill>
                <a:latin typeface="微软雅黑" pitchFamily="34" charset="0"/>
                <a:ea typeface="微软雅黑" pitchFamily="34" charset="-122"/>
                <a:cs typeface="微软雅黑" pitchFamily="34" charset="-120"/>
              </a:rPr>
              <a:t>图中全球锂矿分布反映了锂矿资源(</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13_1#33ee088bb.bracket?pid=9890034f0&amp;color=0,0,0&amp;vpa=33&amp;vtp=1"/>
          <p:cNvSpPr/>
          <p:nvPr/>
        </p:nvSpPr>
        <p:spPr>
          <a:xfrm>
            <a:off x="4943539" y="969265"/>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6_BD.112_2#33ee088bb.choices?pid=9890034f0&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.分布空间差异大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.分布具有明显的地带性</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C.储量和数量有限性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.受气候环境影响较大</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8.xml><?xml version="1.0" encoding="utf-8"?>
<p:sld xmlns:a="http://schemas.openxmlformats.org/drawingml/2006/main" xmlns:r="http://schemas.openxmlformats.org/officeDocument/2006/relationships" xmlns:p="http://schemas.openxmlformats.org/presentationml/2006/main">
  <p:cSld name="Slide 90&amp;si=90">
    <p:spTree>
      <p:nvGrpSpPr>
        <p:cNvPr id="1" name=""/>
        <p:cNvGrpSpPr/>
        <p:nvPr/>
      </p:nvGrpSpPr>
      <p:grpSpPr>
        <a:xfrm>
          <a:off x="0" y="0"/>
          <a:ext cx="0" cy="0"/>
          <a:chOff x="0" y="0"/>
          <a:chExt cx="0" cy="0"/>
        </a:xfrm>
      </p:grpSpPr>
      <p:sp>
        <p:nvSpPr>
          <p:cNvPr id="2" name="QC_6_AS.114_1#33ee088bb?vop=1&amp;pid=9890034f0&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本题考查自然资源的特征。读图可知，全球锂矿资源集中在玻利维亚、阿根廷、智利</a:t>
            </a:r>
            <a:r>
              <a:rPr lang="en-US" altLang="zh-CN" sz="2000" b="0" i="0">
                <a:solidFill>
                  <a:srgbClr val="000000"/>
                </a:solidFill>
                <a:latin typeface="微软雅黑" pitchFamily="34" charset="0"/>
                <a:ea typeface="微软雅黑" pitchFamily="34" charset="-122"/>
                <a:cs typeface="微软雅黑" pitchFamily="34" charset="-120"/>
              </a:rPr>
              <a:t>、美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国等少数国家</a:t>
            </a:r>
            <a:r>
              <a:rPr lang="en-US" altLang="zh-CN" sz="2000" b="0" i="0" dirty="0">
                <a:solidFill>
                  <a:srgbClr val="000000"/>
                </a:solidFill>
                <a:latin typeface="微软雅黑" pitchFamily="34" charset="0"/>
                <a:ea typeface="微软雅黑" pitchFamily="34" charset="-122"/>
                <a:cs typeface="微软雅黑" pitchFamily="34" charset="-120"/>
              </a:rPr>
              <a:t>，空间分布极不均衡，分布空间差异大，并不具有一定的规律性和地带性，A</a:t>
            </a:r>
            <a:r>
              <a:rPr lang="en-US" altLang="zh-CN" sz="2000" b="0" i="0">
                <a:solidFill>
                  <a:srgbClr val="000000"/>
                </a:solidFill>
                <a:latin typeface="微软雅黑" pitchFamily="34" charset="0"/>
                <a:ea typeface="微软雅黑" pitchFamily="34" charset="-122"/>
                <a:cs typeface="微软雅黑" pitchFamily="34" charset="-120"/>
              </a:rPr>
              <a:t>正确，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错误；图中全球锂矿分布反映的是空间上的分布，不能反映出储量和数量的有限性特征</a:t>
            </a:r>
            <a:r>
              <a:rPr lang="en-US" altLang="zh-CN" sz="2000" b="0" i="0">
                <a:solidFill>
                  <a:srgbClr val="000000"/>
                </a:solidFill>
                <a:latin typeface="微软雅黑" pitchFamily="34" charset="0"/>
                <a:ea typeface="微软雅黑" pitchFamily="34" charset="-122"/>
                <a:cs typeface="微软雅黑" pitchFamily="34" charset="-120"/>
              </a:rPr>
              <a:t>，也不</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能反映出气候对其分布的影响</a:t>
            </a:r>
            <a:r>
              <a:rPr lang="en-US" altLang="zh-CN" sz="2000" b="0" i="0" dirty="0">
                <a:solidFill>
                  <a:srgbClr val="000000"/>
                </a:solidFill>
                <a:latin typeface="微软雅黑" pitchFamily="34" charset="0"/>
                <a:ea typeface="微软雅黑" pitchFamily="34" charset="-122"/>
                <a:cs typeface="微软雅黑" pitchFamily="34" charset="-120"/>
              </a:rPr>
              <a:t>，C、D错误。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9.xml><?xml version="1.0" encoding="utf-8"?>
<p:sld xmlns:a="http://schemas.openxmlformats.org/drawingml/2006/main" xmlns:r="http://schemas.openxmlformats.org/officeDocument/2006/relationships" xmlns:p="http://schemas.openxmlformats.org/presentationml/2006/main">
  <p:cSld name="Slide 91&amp;si=91">
    <p:spTree>
      <p:nvGrpSpPr>
        <p:cNvPr id="1" name=""/>
        <p:cNvGrpSpPr/>
        <p:nvPr/>
      </p:nvGrpSpPr>
      <p:grpSpPr>
        <a:xfrm>
          <a:off x="0" y="0"/>
          <a:ext cx="0" cy="0"/>
          <a:chOff x="0" y="0"/>
          <a:chExt cx="0" cy="0"/>
        </a:xfrm>
      </p:grpSpPr>
      <p:sp>
        <p:nvSpPr>
          <p:cNvPr id="2" name="QC_6_BD.115_1#862e4acbf?pid=9890034f0&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6.我国锂矿储量全球占比排名上升，</a:t>
            </a:r>
            <a:r>
              <a:rPr lang="en-US" altLang="zh-CN" sz="2000" b="0" i="0">
                <a:solidFill>
                  <a:srgbClr val="000000"/>
                </a:solidFill>
                <a:latin typeface="微软雅黑" pitchFamily="34" charset="0"/>
                <a:ea typeface="微软雅黑" pitchFamily="34" charset="-122"/>
                <a:cs typeface="微软雅黑" pitchFamily="34" charset="-120"/>
              </a:rPr>
              <a:t>可能会(</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16_1#862e4acbf.bracket?pid=9890034f0&amp;color=0,0,0&amp;vpa=34&amp;vtp=1"/>
          <p:cNvSpPr/>
          <p:nvPr/>
        </p:nvSpPr>
        <p:spPr>
          <a:xfrm>
            <a:off x="5705539" y="96926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6_BD.115_2#862e4acbf.choices?pid=9890034f0&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.提高我国锂矿开采技术</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.降低我国工业生产成本</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C.增加我国锂矿出口量</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.降低世界锂矿总产量</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sp>
        <p:nvSpPr>
          <p:cNvPr id="2" name="QM_6_BD.8_1#3e58c4fc6?pid=43cf4b133&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[河南部分名校2025高二期中]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自然环境可以为人类提供自然资源</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是人类生存和发展的基础</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资源消费</a:t>
            </a:r>
            <a:r>
              <a:rPr lang="en-US" altLang="zh-CN" sz="2000" b="0" i="0" dirty="0">
                <a:solidFill>
                  <a:srgbClr val="000000"/>
                </a:solidFill>
                <a:latin typeface="Times New Roman" pitchFamily="34" charset="0"/>
                <a:ea typeface="KaiTi" pitchFamily="34" charset="-122"/>
                <a:cs typeface="Times New Roman" pitchFamily="34" charset="-120"/>
              </a:rPr>
              <a:t>“S”</a:t>
            </a:r>
            <a:r>
              <a:rPr lang="en-US" altLang="zh-CN" sz="2000" b="0" i="0" dirty="0">
                <a:solidFill>
                  <a:srgbClr val="000000"/>
                </a:solidFill>
                <a:latin typeface="微软雅黑" pitchFamily="34" charset="0"/>
                <a:ea typeface="楷体" pitchFamily="34" charset="-122"/>
                <a:cs typeface="微软雅黑" pitchFamily="34" charset="-120"/>
              </a:rPr>
              <a:t>形规律揭示了从农业社会到工业社会再到后工业社会</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能源与其他矿产资源消费的</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演变趋势</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下图是不同社会阶段人均资源消费量示意图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6_BD.8_2#3e58c4fc6?pid=43cf4b133&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621024" y="2406846"/>
            <a:ext cx="4956048" cy="265176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90.xml><?xml version="1.0" encoding="utf-8"?>
<p:sld xmlns:a="http://schemas.openxmlformats.org/drawingml/2006/main" xmlns:r="http://schemas.openxmlformats.org/officeDocument/2006/relationships" xmlns:p="http://schemas.openxmlformats.org/presentationml/2006/main">
  <p:cSld name="Slide 92&amp;si=92">
    <p:spTree>
      <p:nvGrpSpPr>
        <p:cNvPr id="1" name=""/>
        <p:cNvGrpSpPr/>
        <p:nvPr/>
      </p:nvGrpSpPr>
      <p:grpSpPr>
        <a:xfrm>
          <a:off x="0" y="0"/>
          <a:ext cx="0" cy="0"/>
          <a:chOff x="0" y="0"/>
          <a:chExt cx="0" cy="0"/>
        </a:xfrm>
      </p:grpSpPr>
      <p:sp>
        <p:nvSpPr>
          <p:cNvPr id="2" name="QC_6_AS.117_1#862e4acbf?vop=1&amp;pid=9890034f0&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spc="-50" dirty="0">
                <a:solidFill>
                  <a:srgbClr val="639319"/>
                </a:solidFill>
                <a:latin typeface="微软雅黑" pitchFamily="34" charset="0"/>
                <a:ea typeface="微软雅黑" pitchFamily="34" charset="-122"/>
                <a:cs typeface="微软雅黑" pitchFamily="34" charset="-120"/>
              </a:rPr>
              <a:t>解析</a:t>
            </a:r>
            <a:r>
              <a:rPr lang="en-US" altLang="zh-CN" sz="2200" b="1" i="0" spc="-50" dirty="0">
                <a:solidFill>
                  <a:srgbClr val="639319"/>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微软雅黑" pitchFamily="34" charset="-122"/>
                <a:cs typeface="微软雅黑" pitchFamily="34" charset="-120"/>
              </a:rPr>
              <a:t>本题考查自然资源空间分布特征及其影响。我国锂矿储量全球占比排名上升后</a:t>
            </a:r>
            <a:r>
              <a:rPr lang="en-US" altLang="zh-CN" sz="2000" b="0" i="0" spc="-50">
                <a:solidFill>
                  <a:srgbClr val="000000"/>
                </a:solidFill>
                <a:latin typeface="微软雅黑" pitchFamily="34" charset="0"/>
                <a:ea typeface="微软雅黑" pitchFamily="34" charset="-122"/>
                <a:cs typeface="微软雅黑" pitchFamily="34" charset="-120"/>
              </a:rPr>
              <a:t>，国内的开采</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量会增加</a:t>
            </a:r>
            <a:r>
              <a:rPr lang="en-US" altLang="zh-CN" sz="2000" b="0" i="0" spc="-50" dirty="0">
                <a:solidFill>
                  <a:srgbClr val="000000"/>
                </a:solidFill>
                <a:latin typeface="微软雅黑" pitchFamily="34" charset="0"/>
                <a:ea typeface="微软雅黑" pitchFamily="34" charset="-122"/>
                <a:cs typeface="微软雅黑" pitchFamily="34" charset="-120"/>
              </a:rPr>
              <a:t>，对进口的依赖度会降低，国内供应更有保障，从而降低企业原料成本</a:t>
            </a:r>
            <a:r>
              <a:rPr lang="en-US" altLang="zh-CN" sz="2000" b="0" i="0" spc="-50">
                <a:solidFill>
                  <a:srgbClr val="000000"/>
                </a:solidFill>
                <a:latin typeface="微软雅黑" pitchFamily="34" charset="0"/>
                <a:ea typeface="微软雅黑" pitchFamily="34" charset="-122"/>
                <a:cs typeface="微软雅黑" pitchFamily="34" charset="-120"/>
              </a:rPr>
              <a:t>，有利于降低我国</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工业生产总成本</a:t>
            </a:r>
            <a:r>
              <a:rPr lang="en-US" altLang="zh-CN" sz="2000" b="0" i="0" spc="-50" dirty="0">
                <a:solidFill>
                  <a:srgbClr val="000000"/>
                </a:solidFill>
                <a:latin typeface="微软雅黑" pitchFamily="34" charset="0"/>
                <a:ea typeface="微软雅黑" pitchFamily="34" charset="-122"/>
                <a:cs typeface="微软雅黑" pitchFamily="34" charset="-120"/>
              </a:rPr>
              <a:t>，B正确；锂矿是全球稀缺的战略资源，全球市场范围广阔，</a:t>
            </a:r>
            <a:r>
              <a:rPr lang="en-US" altLang="zh-CN" sz="2000" b="0" i="0" spc="-50">
                <a:solidFill>
                  <a:srgbClr val="000000"/>
                </a:solidFill>
                <a:latin typeface="微软雅黑" pitchFamily="34" charset="0"/>
                <a:ea typeface="微软雅黑" pitchFamily="34" charset="-122"/>
                <a:cs typeface="微软雅黑" pitchFamily="34" charset="-120"/>
              </a:rPr>
              <a:t>我国探明储量的增加，</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并不能提高我国的锂矿开采技术</a:t>
            </a:r>
            <a:r>
              <a:rPr lang="en-US" altLang="zh-CN" sz="2000" b="0" i="0" spc="-50" dirty="0">
                <a:solidFill>
                  <a:srgbClr val="000000"/>
                </a:solidFill>
                <a:latin typeface="微软雅黑" pitchFamily="34" charset="0"/>
                <a:ea typeface="微软雅黑" pitchFamily="34" charset="-122"/>
                <a:cs typeface="微软雅黑" pitchFamily="34" charset="-120"/>
              </a:rPr>
              <a:t>，A错误；随着我国锂矿开采量的增加，</a:t>
            </a:r>
            <a:r>
              <a:rPr lang="en-US" altLang="zh-CN" sz="2000" b="0" i="0" spc="-50">
                <a:solidFill>
                  <a:srgbClr val="000000"/>
                </a:solidFill>
                <a:latin typeface="微软雅黑" pitchFamily="34" charset="0"/>
                <a:ea typeface="微软雅黑" pitchFamily="34" charset="-122"/>
                <a:cs typeface="微软雅黑" pitchFamily="34" charset="-120"/>
              </a:rPr>
              <a:t>世界锂矿的产量会增加，</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D</a:t>
            </a:r>
            <a:r>
              <a:rPr lang="en-US" altLang="zh-CN" sz="2000" b="0" i="0" spc="-50" dirty="0">
                <a:solidFill>
                  <a:srgbClr val="000000"/>
                </a:solidFill>
                <a:latin typeface="微软雅黑" pitchFamily="34" charset="0"/>
                <a:ea typeface="微软雅黑" pitchFamily="34" charset="-122"/>
                <a:cs typeface="微软雅黑" pitchFamily="34" charset="-120"/>
              </a:rPr>
              <a:t>错误；我国国内对锂矿资源的需求量较大，一定程度上依赖于进口满足国内市场</a:t>
            </a:r>
            <a:r>
              <a:rPr lang="en-US" altLang="zh-CN" sz="2000" b="0" i="0" spc="-50">
                <a:solidFill>
                  <a:srgbClr val="000000"/>
                </a:solidFill>
                <a:latin typeface="微软雅黑" pitchFamily="34" charset="0"/>
                <a:ea typeface="微软雅黑" pitchFamily="34" charset="-122"/>
                <a:cs typeface="微软雅黑" pitchFamily="34" charset="-120"/>
              </a:rPr>
              <a:t>，所以我国锂矿</a:t>
            </a:r>
          </a:p>
          <a:p>
            <a:pPr latinLnBrk="1">
              <a:lnSpc>
                <a:spcPts val="3500"/>
              </a:lnSpc>
            </a:pPr>
            <a:r>
              <a:rPr lang="en-US" altLang="zh-CN" sz="2000" b="0" i="0" spc="-50">
                <a:solidFill>
                  <a:srgbClr val="000000"/>
                </a:solidFill>
                <a:latin typeface="微软雅黑" pitchFamily="34" charset="0"/>
                <a:ea typeface="微软雅黑" pitchFamily="34" charset="-122"/>
                <a:cs typeface="微软雅黑" pitchFamily="34" charset="-120"/>
              </a:rPr>
              <a:t>储量全球占比排名上升不会增加出口量</a:t>
            </a:r>
            <a:r>
              <a:rPr lang="en-US" altLang="zh-CN" sz="2000" b="0" i="0" spc="-50" dirty="0">
                <a:solidFill>
                  <a:srgbClr val="000000"/>
                </a:solidFill>
                <a:latin typeface="微软雅黑" pitchFamily="34" charset="0"/>
                <a:ea typeface="微软雅黑" pitchFamily="34" charset="-122"/>
                <a:cs typeface="微软雅黑" pitchFamily="34" charset="-120"/>
              </a:rPr>
              <a:t>，而是减少进口量，降低对外依赖程度，C错误。</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1.xml><?xml version="1.0" encoding="utf-8"?>
<p:sld xmlns:a="http://schemas.openxmlformats.org/drawingml/2006/main" xmlns:r="http://schemas.openxmlformats.org/officeDocument/2006/relationships" xmlns:p="http://schemas.openxmlformats.org/presentationml/2006/main">
  <p:cSld name="Slide 93&amp;si=93">
    <p:spTree>
      <p:nvGrpSpPr>
        <p:cNvPr id="1" name=""/>
        <p:cNvGrpSpPr/>
        <p:nvPr/>
      </p:nvGrpSpPr>
      <p:grpSpPr>
        <a:xfrm>
          <a:off x="0" y="0"/>
          <a:ext cx="0" cy="0"/>
          <a:chOff x="0" y="0"/>
          <a:chExt cx="0" cy="0"/>
        </a:xfrm>
      </p:grpSpPr>
      <p:sp>
        <p:nvSpPr>
          <p:cNvPr id="2" name="QM_5_BD.118_1#46d2759eb?pid=437357a6a&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spc="-50" dirty="0">
                <a:solidFill>
                  <a:srgbClr val="000000"/>
                </a:solidFill>
                <a:latin typeface="仿宋" pitchFamily="34" charset="0"/>
                <a:ea typeface="仿宋" pitchFamily="34" charset="-122"/>
                <a:cs typeface="仿宋" pitchFamily="34" charset="-120"/>
              </a:rPr>
              <a:t>[安徽师范大学附中2024高二期中]</a:t>
            </a:r>
            <a:r>
              <a:rPr lang="en-US" altLang="zh-CN" sz="2000" b="0" i="0" spc="-50" dirty="0">
                <a:solidFill>
                  <a:srgbClr val="000000"/>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楷体" pitchFamily="34" charset="-122"/>
                <a:cs typeface="微软雅黑" pitchFamily="34" charset="-120"/>
              </a:rPr>
              <a:t>超级电网是欧洲第一个专门用于传输可再生能源电力的网络</a:t>
            </a:r>
            <a:r>
              <a:rPr lang="en-US" altLang="zh-CN" sz="2000" b="0" i="0" spc="-50">
                <a:solidFill>
                  <a:srgbClr val="000000"/>
                </a:solidFill>
                <a:latin typeface="Times New Roman" pitchFamily="34" charset="0"/>
                <a:ea typeface="KaiTi" pitchFamily="34" charset="-122"/>
                <a:cs typeface="Times New Roman" pitchFamily="34" charset="-120"/>
              </a:rPr>
              <a:t>，</a:t>
            </a:r>
            <a:r>
              <a:rPr lang="en-US" altLang="zh-CN" sz="2000" b="0" i="0" spc="-50">
                <a:solidFill>
                  <a:srgbClr val="000000"/>
                </a:solidFill>
                <a:latin typeface="微软雅黑" pitchFamily="34" charset="0"/>
                <a:ea typeface="楷体" pitchFamily="34" charset="-122"/>
                <a:cs typeface="微软雅黑" pitchFamily="34" charset="-120"/>
              </a:rPr>
              <a:t>不</a:t>
            </a:r>
          </a:p>
          <a:p>
            <a:pPr latinLnBrk="1">
              <a:lnSpc>
                <a:spcPts val="3600"/>
              </a:lnSpc>
            </a:pPr>
            <a:r>
              <a:rPr lang="en-US" altLang="zh-CN" sz="2000" b="0" i="0" spc="-50">
                <a:solidFill>
                  <a:srgbClr val="000000"/>
                </a:solidFill>
                <a:latin typeface="微软雅黑" pitchFamily="34" charset="0"/>
                <a:ea typeface="楷体" pitchFamily="34" charset="-122"/>
                <a:cs typeface="微软雅黑" pitchFamily="34" charset="-120"/>
              </a:rPr>
              <a:t>仅可以平衡整个欧洲大陆的电力需求</a:t>
            </a:r>
            <a:r>
              <a:rPr lang="en-US" altLang="zh-CN" sz="2000" b="0" i="0" spc="-50" dirty="0">
                <a:solidFill>
                  <a:srgbClr val="000000"/>
                </a:solidFill>
                <a:latin typeface="Times New Roman" pitchFamily="34" charset="0"/>
                <a:ea typeface="KaiTi" pitchFamily="34" charset="-122"/>
                <a:cs typeface="Times New Roman" pitchFamily="34" charset="-120"/>
              </a:rPr>
              <a:t>，</a:t>
            </a:r>
            <a:r>
              <a:rPr lang="en-US" altLang="zh-CN" sz="2000" b="0" i="0" spc="-50">
                <a:solidFill>
                  <a:srgbClr val="000000"/>
                </a:solidFill>
                <a:latin typeface="微软雅黑" pitchFamily="34" charset="0"/>
                <a:ea typeface="楷体" pitchFamily="34" charset="-122"/>
                <a:cs typeface="微软雅黑" pitchFamily="34" charset="-120"/>
              </a:rPr>
              <a:t>而且能够及时把所产生的能源以电力形式传输到邻近国家</a:t>
            </a:r>
            <a:r>
              <a:rPr lang="en-US" altLang="zh-CN" sz="2000" b="0" i="0" spc="-50">
                <a:solidFill>
                  <a:srgbClr val="000000"/>
                </a:solidFill>
                <a:latin typeface="Times New Roman" pitchFamily="34" charset="0"/>
                <a:ea typeface="KaiTi" pitchFamily="34" charset="-122"/>
                <a:cs typeface="Times New Roman" pitchFamily="34" charset="-120"/>
              </a:rPr>
              <a:t>，</a:t>
            </a:r>
          </a:p>
          <a:p>
            <a:pPr latinLnBrk="1">
              <a:lnSpc>
                <a:spcPts val="3400"/>
              </a:lnSpc>
            </a:pPr>
            <a:r>
              <a:rPr lang="en-US" altLang="zh-CN" sz="2000" b="0" i="0" spc="-50">
                <a:solidFill>
                  <a:srgbClr val="000000"/>
                </a:solidFill>
                <a:latin typeface="微软雅黑" pitchFamily="34" charset="0"/>
                <a:ea typeface="楷体" pitchFamily="34" charset="-122"/>
                <a:cs typeface="微软雅黑" pitchFamily="34" charset="-120"/>
              </a:rPr>
              <a:t>进一步提高能源的利用率</a:t>
            </a:r>
            <a:r>
              <a:rPr lang="en-US" altLang="zh-CN" sz="2000" b="0" i="0" spc="-50" dirty="0">
                <a:solidFill>
                  <a:srgbClr val="000000"/>
                </a:solidFill>
                <a:latin typeface="Times New Roman" pitchFamily="34" charset="0"/>
                <a:ea typeface="KaiTi" pitchFamily="34" charset="-122"/>
                <a:cs typeface="Times New Roman" pitchFamily="34" charset="-120"/>
              </a:rPr>
              <a:t>。</a:t>
            </a:r>
            <a:r>
              <a:rPr lang="en-US" altLang="zh-CN" sz="2000" b="0" i="0" spc="-50" dirty="0">
                <a:solidFill>
                  <a:srgbClr val="000000"/>
                </a:solidFill>
                <a:latin typeface="微软雅黑" pitchFamily="34" charset="0"/>
                <a:ea typeface="楷体" pitchFamily="34" charset="-122"/>
                <a:cs typeface="微软雅黑" pitchFamily="34" charset="-120"/>
              </a:rPr>
              <a:t>下图为世界局部区域大型清洁能源发电站分布图</a:t>
            </a:r>
            <a:r>
              <a:rPr lang="en-US" altLang="zh-CN" sz="2000" b="0" i="0" spc="-50" dirty="0">
                <a:solidFill>
                  <a:srgbClr val="000000"/>
                </a:solidFill>
                <a:latin typeface="Times New Roman" pitchFamily="34" charset="0"/>
                <a:ea typeface="KaiTi" pitchFamily="34" charset="-122"/>
                <a:cs typeface="Times New Roman" pitchFamily="34" charset="-120"/>
              </a:rPr>
              <a:t>。据此完成下面小题。</a:t>
            </a:r>
            <a:endParaRPr lang="en-US" altLang="zh-CN" sz="2000" spc="-50" dirty="0"/>
          </a:p>
        </p:txBody>
      </p:sp>
      <p:pic>
        <p:nvPicPr>
          <p:cNvPr id="3" name="QM_5_BD.118_2#46d2759eb?pid=437357a6a&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703320" y="2406846"/>
            <a:ext cx="4791456" cy="338328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92.xml><?xml version="1.0" encoding="utf-8"?>
<p:sld xmlns:a="http://schemas.openxmlformats.org/drawingml/2006/main" xmlns:r="http://schemas.openxmlformats.org/officeDocument/2006/relationships" xmlns:p="http://schemas.openxmlformats.org/presentationml/2006/main">
  <p:cSld name="Slide 94&amp;si=94">
    <p:spTree>
      <p:nvGrpSpPr>
        <p:cNvPr id="1" name=""/>
        <p:cNvGrpSpPr/>
        <p:nvPr/>
      </p:nvGrpSpPr>
      <p:grpSpPr>
        <a:xfrm>
          <a:off x="0" y="0"/>
          <a:ext cx="0" cy="0"/>
          <a:chOff x="0" y="0"/>
          <a:chExt cx="0" cy="0"/>
        </a:xfrm>
      </p:grpSpPr>
      <p:sp>
        <p:nvSpPr>
          <p:cNvPr id="2" name="QC_6_BD.119_1#f54dda736?pid=46d2759eb&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7.</a:t>
            </a:r>
            <a:r>
              <a:rPr lang="en-US" altLang="zh-CN" sz="2000" b="0" i="0">
                <a:solidFill>
                  <a:srgbClr val="000000"/>
                </a:solidFill>
                <a:latin typeface="微软雅黑" pitchFamily="34" charset="0"/>
                <a:ea typeface="微软雅黑" pitchFamily="34" charset="-122"/>
                <a:cs typeface="微软雅黑" pitchFamily="34" charset="-120"/>
              </a:rPr>
              <a:t>图中能源类型为(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20_1#f54dda736.bracket?pid=46d2759eb&amp;color=0,0,0&amp;vpa=35&amp;vtp=1"/>
          <p:cNvSpPr/>
          <p:nvPr/>
        </p:nvSpPr>
        <p:spPr>
          <a:xfrm>
            <a:off x="2911539" y="96926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6_BD.119_2#f54dda736.choices?pid=46d2759eb&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A.①风能、②水能、③太阳能、</a:t>
            </a:r>
            <a:r>
              <a:rPr lang="en-US" altLang="zh-CN" sz="2000" b="0" i="0">
                <a:solidFill>
                  <a:srgbClr val="000000"/>
                </a:solidFill>
                <a:latin typeface="微软雅黑" pitchFamily="34" charset="0"/>
                <a:ea typeface="微软雅黑" pitchFamily="34" charset="-122"/>
                <a:cs typeface="微软雅黑" pitchFamily="34" charset="-120"/>
              </a:rPr>
              <a:t>④地热能</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.①太阳能、②风能、③水能、④地热能</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.①太阳能、②水能、③地热能、</a:t>
            </a:r>
            <a:r>
              <a:rPr lang="en-US" altLang="zh-CN" sz="2000" b="0" i="0">
                <a:solidFill>
                  <a:srgbClr val="000000"/>
                </a:solidFill>
                <a:latin typeface="微软雅黑" pitchFamily="34" charset="0"/>
                <a:ea typeface="微软雅黑" pitchFamily="34" charset="-122"/>
                <a:cs typeface="微软雅黑" pitchFamily="34" charset="-120"/>
              </a:rPr>
              <a:t>④风能</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.①水能、②太阳能、③地热能、④风能</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3.xml><?xml version="1.0" encoding="utf-8"?>
<p:sld xmlns:a="http://schemas.openxmlformats.org/drawingml/2006/main" xmlns:r="http://schemas.openxmlformats.org/officeDocument/2006/relationships" xmlns:p="http://schemas.openxmlformats.org/presentationml/2006/main">
  <p:cSld name="Slide 95&amp;si=95">
    <p:spTree>
      <p:nvGrpSpPr>
        <p:cNvPr id="1" name=""/>
        <p:cNvGrpSpPr/>
        <p:nvPr/>
      </p:nvGrpSpPr>
      <p:grpSpPr>
        <a:xfrm>
          <a:off x="0" y="0"/>
          <a:ext cx="0" cy="0"/>
          <a:chOff x="0" y="0"/>
          <a:chExt cx="0" cy="0"/>
        </a:xfrm>
      </p:grpSpPr>
      <p:sp>
        <p:nvSpPr>
          <p:cNvPr id="2" name="QC_6_AS.121_1#f54dda736?vop=1&amp;pid=46d2759eb&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本题考查能源类型。图中①能源主要分布于北非和阿拉伯半岛，这里晴天多</a:t>
            </a:r>
            <a:r>
              <a:rPr lang="en-US" altLang="zh-CN" sz="2000" b="0" i="0">
                <a:solidFill>
                  <a:srgbClr val="000000"/>
                </a:solidFill>
                <a:latin typeface="微软雅黑" pitchFamily="34" charset="0"/>
                <a:ea typeface="微软雅黑" pitchFamily="34" charset="-122"/>
                <a:cs typeface="微软雅黑" pitchFamily="34" charset="-120"/>
              </a:rPr>
              <a:t>，太阳能资源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丰富</a:t>
            </a:r>
            <a:r>
              <a:rPr lang="en-US" altLang="zh-CN" sz="2000" b="0" i="0" dirty="0">
                <a:solidFill>
                  <a:srgbClr val="000000"/>
                </a:solidFill>
                <a:latin typeface="微软雅黑" pitchFamily="34" charset="0"/>
                <a:ea typeface="微软雅黑" pitchFamily="34" charset="-122"/>
                <a:cs typeface="微软雅黑" pitchFamily="34" charset="-120"/>
              </a:rPr>
              <a:t>；②能源主要分布于大陆西部沿海地带，受西风影响，该区域风能资源丰富</a:t>
            </a:r>
            <a:r>
              <a:rPr lang="en-US" altLang="zh-CN" sz="2000" b="0" i="0">
                <a:solidFill>
                  <a:srgbClr val="000000"/>
                </a:solidFill>
                <a:latin typeface="微软雅黑" pitchFamily="34" charset="0"/>
                <a:ea typeface="微软雅黑" pitchFamily="34" charset="-122"/>
                <a:cs typeface="微软雅黑" pitchFamily="34" charset="-120"/>
              </a:rPr>
              <a:t>；由所学知识可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知</a:t>
            </a:r>
            <a:r>
              <a:rPr lang="en-US" altLang="zh-CN" sz="2000" b="0" i="0" dirty="0">
                <a:solidFill>
                  <a:srgbClr val="000000"/>
                </a:solidFill>
                <a:latin typeface="微软雅黑" pitchFamily="34" charset="0"/>
                <a:ea typeface="微软雅黑" pitchFamily="34" charset="-122"/>
                <a:cs typeface="微软雅黑" pitchFamily="34" charset="-120"/>
              </a:rPr>
              <a:t>，③能源多分布于河流中上游地区，该区域水能资源丰富；④</a:t>
            </a:r>
            <a:r>
              <a:rPr lang="en-US" altLang="zh-CN" sz="2000" b="0" i="0">
                <a:solidFill>
                  <a:srgbClr val="000000"/>
                </a:solidFill>
                <a:latin typeface="微软雅黑" pitchFamily="34" charset="0"/>
                <a:ea typeface="微软雅黑" pitchFamily="34" charset="-122"/>
                <a:cs typeface="微软雅黑" pitchFamily="34" charset="-120"/>
              </a:rPr>
              <a:t>能源主要分布于板块交界处附近，</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该区域地热能资源丰富</a:t>
            </a:r>
            <a:r>
              <a:rPr lang="en-US" altLang="zh-CN" sz="2000" b="0" i="0" dirty="0">
                <a:solidFill>
                  <a:srgbClr val="000000"/>
                </a:solidFill>
                <a:latin typeface="微软雅黑" pitchFamily="34" charset="0"/>
                <a:ea typeface="微软雅黑" pitchFamily="34" charset="-122"/>
                <a:cs typeface="微软雅黑" pitchFamily="34" charset="-120"/>
              </a:rPr>
              <a:t>。故选B。</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4.xml><?xml version="1.0" encoding="utf-8"?>
<p:sld xmlns:a="http://schemas.openxmlformats.org/drawingml/2006/main" xmlns:r="http://schemas.openxmlformats.org/officeDocument/2006/relationships" xmlns:p="http://schemas.openxmlformats.org/presentationml/2006/main">
  <p:cSld name="Slide 96&amp;si=96">
    <p:spTree>
      <p:nvGrpSpPr>
        <p:cNvPr id="1" name=""/>
        <p:cNvGrpSpPr/>
        <p:nvPr/>
      </p:nvGrpSpPr>
      <p:grpSpPr>
        <a:xfrm>
          <a:off x="0" y="0"/>
          <a:ext cx="0" cy="0"/>
          <a:chOff x="0" y="0"/>
          <a:chExt cx="0" cy="0"/>
        </a:xfrm>
      </p:grpSpPr>
      <p:sp>
        <p:nvSpPr>
          <p:cNvPr id="2" name="QC_6_BD.122_1#eb9914864?pid=46d2759eb&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8.</a:t>
            </a:r>
            <a:r>
              <a:rPr lang="en-US" altLang="zh-CN" sz="2000" b="0" i="0">
                <a:solidFill>
                  <a:srgbClr val="000000"/>
                </a:solidFill>
                <a:latin typeface="微软雅黑" pitchFamily="34" charset="0"/>
                <a:ea typeface="微软雅黑" pitchFamily="34" charset="-122"/>
                <a:cs typeface="微软雅黑" pitchFamily="34" charset="-120"/>
              </a:rPr>
              <a:t>超级电网的建设带来的影响有(</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23_1#eb9914864.bracket?pid=46d2759eb&amp;color=0,0,0&amp;vpa=36&amp;vtp=1"/>
          <p:cNvSpPr/>
          <p:nvPr/>
        </p:nvSpPr>
        <p:spPr>
          <a:xfrm>
            <a:off x="4435539" y="96926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6_BD.122_2#eb9914864.choices?pid=46d2759eb&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.解决了欧洲各国的能源安全问题</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.增强了清洁能源发电的稳定性</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C.促成了欧洲政治经济一体化</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.增加了全球温室气体的排放</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5.xml><?xml version="1.0" encoding="utf-8"?>
<p:sld xmlns:a="http://schemas.openxmlformats.org/drawingml/2006/main" xmlns:r="http://schemas.openxmlformats.org/officeDocument/2006/relationships" xmlns:p="http://schemas.openxmlformats.org/presentationml/2006/main">
  <p:cSld name="Slide 97&amp;si=97">
    <p:spTree>
      <p:nvGrpSpPr>
        <p:cNvPr id="1" name=""/>
        <p:cNvGrpSpPr/>
        <p:nvPr/>
      </p:nvGrpSpPr>
      <p:grpSpPr>
        <a:xfrm>
          <a:off x="0" y="0"/>
          <a:ext cx="0" cy="0"/>
          <a:chOff x="0" y="0"/>
          <a:chExt cx="0" cy="0"/>
        </a:xfrm>
      </p:grpSpPr>
      <p:sp>
        <p:nvSpPr>
          <p:cNvPr id="2" name="QC_6_AS.124_1#eb9914864?vop=1&amp;pid=46d2759eb&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本题考查材料分析能力。超级电网可以平衡欧洲大陆电力需求</a:t>
            </a:r>
            <a:r>
              <a:rPr lang="en-US" altLang="zh-CN" sz="2000" b="0" i="0">
                <a:solidFill>
                  <a:srgbClr val="000000"/>
                </a:solidFill>
                <a:latin typeface="微软雅黑" pitchFamily="34" charset="0"/>
                <a:ea typeface="微软雅黑" pitchFamily="34" charset="-122"/>
                <a:cs typeface="微软雅黑" pitchFamily="34" charset="-120"/>
              </a:rPr>
              <a:t>，将不同地区的可再生能源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进行调配</a:t>
            </a:r>
            <a:r>
              <a:rPr lang="en-US" altLang="zh-CN" sz="2000" b="0" i="0" dirty="0">
                <a:solidFill>
                  <a:srgbClr val="000000"/>
                </a:solidFill>
                <a:latin typeface="微软雅黑" pitchFamily="34" charset="0"/>
                <a:ea typeface="微软雅黑" pitchFamily="34" charset="-122"/>
                <a:cs typeface="微软雅黑" pitchFamily="34" charset="-120"/>
              </a:rPr>
              <a:t>，从而在一定程度上增强了清洁能源发电的稳定性，B正确；</a:t>
            </a:r>
            <a:r>
              <a:rPr lang="en-US" altLang="zh-CN" sz="2000" b="0" i="0">
                <a:solidFill>
                  <a:srgbClr val="000000"/>
                </a:solidFill>
                <a:latin typeface="微软雅黑" pitchFamily="34" charset="0"/>
                <a:ea typeface="微软雅黑" pitchFamily="34" charset="-122"/>
                <a:cs typeface="微软雅黑" pitchFamily="34" charset="-120"/>
              </a:rPr>
              <a:t>可缓解各国能源安全问题，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但无法解决</a:t>
            </a:r>
            <a:r>
              <a:rPr lang="en-US" altLang="zh-CN" sz="2000" b="0" i="0" dirty="0">
                <a:solidFill>
                  <a:srgbClr val="000000"/>
                </a:solidFill>
                <a:latin typeface="微软雅黑" pitchFamily="34" charset="0"/>
                <a:ea typeface="微软雅黑" pitchFamily="34" charset="-122"/>
                <a:cs typeface="微软雅黑" pitchFamily="34" charset="-120"/>
              </a:rPr>
              <a:t>，A错误；超级电网主要应用在能源领域，对促成欧洲政治经济一体化影响有限</a:t>
            </a:r>
            <a:r>
              <a:rPr lang="en-US" altLang="zh-CN" sz="2000" b="0" i="0">
                <a:solidFill>
                  <a:srgbClr val="000000"/>
                </a:solidFill>
                <a:latin typeface="微软雅黑" pitchFamily="34" charset="0"/>
                <a:ea typeface="微软雅黑" pitchFamily="34" charset="-122"/>
                <a:cs typeface="微软雅黑" pitchFamily="34" charset="-120"/>
              </a:rPr>
              <a:t>，C</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错误</a:t>
            </a:r>
            <a:r>
              <a:rPr lang="en-US" altLang="zh-CN" sz="2000" b="0" i="0" dirty="0">
                <a:solidFill>
                  <a:srgbClr val="000000"/>
                </a:solidFill>
                <a:latin typeface="微软雅黑" pitchFamily="34" charset="0"/>
                <a:ea typeface="微软雅黑" pitchFamily="34" charset="-122"/>
                <a:cs typeface="微软雅黑" pitchFamily="34" charset="-120"/>
              </a:rPr>
              <a:t>；超级电网促进了可再生能源的利用，可减少全球温室气体的排放，D错误。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6.xml><?xml version="1.0" encoding="utf-8"?>
<p:sld xmlns:a="http://schemas.openxmlformats.org/drawingml/2006/main" xmlns:r="http://schemas.openxmlformats.org/officeDocument/2006/relationships" xmlns:p="http://schemas.openxmlformats.org/presentationml/2006/main">
  <p:cSld name="Slide 98&amp;si=98">
    <p:spTree>
      <p:nvGrpSpPr>
        <p:cNvPr id="1" name=""/>
        <p:cNvGrpSpPr/>
        <p:nvPr/>
      </p:nvGrpSpPr>
      <p:grpSpPr>
        <a:xfrm>
          <a:off x="0" y="0"/>
          <a:ext cx="0" cy="0"/>
          <a:chOff x="0" y="0"/>
          <a:chExt cx="0" cy="0"/>
        </a:xfrm>
      </p:grpSpPr>
      <p:sp>
        <p:nvSpPr>
          <p:cNvPr id="2" name="QC_6_AS.124_2#eb9914864?vop=1&amp;pid=46d2759eb&amp;color=0,0,0&amp;mp=1&amp;vtp=1&amp;bt=1&amp;bbb=1"/>
          <p:cNvSpPr/>
          <p:nvPr/>
        </p:nvSpPr>
        <p:spPr>
          <a:xfrm>
            <a:off x="722376" y="972000"/>
            <a:ext cx="10753344" cy="405003"/>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【知识总结】</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矿产资源和能源资源的区别</a:t>
            </a:r>
            <a:endParaRPr lang="en-US" altLang="zh-CN" sz="2000" dirty="0"/>
          </a:p>
        </p:txBody>
      </p:sp>
      <p:graphicFrame>
        <p:nvGraphicFramePr>
          <p:cNvPr id="99" name="QC_6_AS.124_3#eb9914864?colgroup=4,35&amp;vop=1&amp;pid=46d2759eb&amp;color=0,0,0&amp;mp=1&amp;vtp=1&amp;bbb=1&amp;hb=1"/>
          <p:cNvGraphicFramePr>
            <a:graphicFrameLocks noGrp="1"/>
          </p:cNvGraphicFramePr>
          <p:nvPr>
            <p:extLst>
              <p:ext uri="{D42A27DB-BD31-4B8C-83A1-F6EECF244321}">
                <p14:modId xmlns:p14="http://schemas.microsoft.com/office/powerpoint/2010/main" val="2586393012"/>
              </p:ext>
            </p:extLst>
          </p:nvPr>
        </p:nvGraphicFramePr>
        <p:xfrm>
          <a:off x="722376" y="1513528"/>
          <a:ext cx="10725912" cy="1645158"/>
        </p:xfrm>
        <a:graphic>
          <a:graphicData uri="http://schemas.openxmlformats.org/drawingml/2006/table">
            <a:tbl>
              <a:tblPr/>
              <a:tblGrid>
                <a:gridCol w="1417320">
                  <a:extLst>
                    <a:ext uri="{9D8B030D-6E8A-4147-A177-3AD203B41FA5}">
                      <a16:colId xmlns:a16="http://schemas.microsoft.com/office/drawing/2014/main" val="20000"/>
                    </a:ext>
                  </a:extLst>
                </a:gridCol>
                <a:gridCol w="9308592">
                  <a:extLst>
                    <a:ext uri="{9D8B030D-6E8A-4147-A177-3AD203B41FA5}">
                      <a16:colId xmlns:a16="http://schemas.microsoft.com/office/drawing/2014/main" val="20001"/>
                    </a:ext>
                  </a:extLst>
                </a:gridCol>
              </a:tblGrid>
              <a:tr h="82257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矿产资源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指由地质作用形成的</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在当前和可预见将来的技术条件下</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具有开发利用价值的</a:t>
                      </a:r>
                      <a:r>
                        <a:rPr lang="en-US" altLang="zh-CN" sz="2000" b="0" i="0" spc="-100">
                          <a:solidFill>
                            <a:srgbClr val="000000"/>
                          </a:solidFill>
                          <a:latin typeface="微软雅黑" pitchFamily="34" charset="0"/>
                          <a:ea typeface="微软雅黑" pitchFamily="34" charset="-122"/>
                          <a:cs typeface="微软雅黑" pitchFamily="34" charset="-120"/>
                        </a:rPr>
                        <a:t>，</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呈固态</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液态和气态的自然矿物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82257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能源资源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指自然界中能提供热</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光</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动力和电能等各种形式的能量的物质资源</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包括煤炭</a:t>
                      </a:r>
                      <a:r>
                        <a:rPr lang="en-US" altLang="zh-CN" sz="2000" b="0" i="0" spc="-100">
                          <a:solidFill>
                            <a:srgbClr val="000000"/>
                          </a:solidFill>
                          <a:latin typeface="微软雅黑" pitchFamily="34" charset="0"/>
                          <a:ea typeface="微软雅黑" pitchFamily="34" charset="-122"/>
                          <a:cs typeface="微软雅黑" pitchFamily="34" charset="-120"/>
                        </a:rPr>
                        <a:t>、</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石油</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天然气</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风</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流水</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潮汐</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太阳能等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99"/>
                                        </p:tgtEl>
                                        <p:attrNameLst>
                                          <p:attrName>style.visibility</p:attrName>
                                        </p:attrNameLst>
                                      </p:cBhvr>
                                      <p:to>
                                        <p:strVal val="visible"/>
                                      </p:to>
                                    </p:set>
                                    <p:animEffect transition="in" filter="fade">
                                      <p:cBhvr>
                                        <p:cTn id="13"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7.xml><?xml version="1.0" encoding="utf-8"?>
<p:sld xmlns:a="http://schemas.openxmlformats.org/drawingml/2006/main" xmlns:r="http://schemas.openxmlformats.org/officeDocument/2006/relationships" xmlns:p="http://schemas.openxmlformats.org/presentationml/2006/main">
  <p:cSld name="Slide 99&amp;si=99">
    <p:spTree>
      <p:nvGrpSpPr>
        <p:cNvPr id="1" name=""/>
        <p:cNvGrpSpPr/>
        <p:nvPr/>
      </p:nvGrpSpPr>
      <p:grpSpPr>
        <a:xfrm>
          <a:off x="0" y="0"/>
          <a:ext cx="0" cy="0"/>
          <a:chOff x="0" y="0"/>
          <a:chExt cx="0" cy="0"/>
        </a:xfrm>
      </p:grpSpPr>
      <p:sp>
        <p:nvSpPr>
          <p:cNvPr id="2" name="QM_5_BD.125_1#39c5bbb6f?pid=437357a6a&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[福建泉州2024高二月考改编]</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我国湖盐产量较低</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但储量丰富</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青藏高原盐湖众多</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盛产富含</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钾</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镁</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硼</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锂等化学元素的湖盐</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图</a:t>
            </a:r>
            <a:r>
              <a:rPr lang="en-US" altLang="zh-CN" sz="2000" b="0" i="0" dirty="0">
                <a:solidFill>
                  <a:srgbClr val="000000"/>
                </a:solidFill>
                <a:latin typeface="Times New Roman" pitchFamily="34" charset="0"/>
                <a:ea typeface="KaiTi" pitchFamily="34" charset="-122"/>
                <a:cs typeface="Times New Roman" pitchFamily="34" charset="-120"/>
              </a:rPr>
              <a:t>a</a:t>
            </a:r>
            <a:r>
              <a:rPr lang="en-US" altLang="zh-CN" sz="2000" b="0" i="0" dirty="0">
                <a:solidFill>
                  <a:srgbClr val="000000"/>
                </a:solidFill>
                <a:latin typeface="微软雅黑" pitchFamily="34" charset="0"/>
                <a:ea typeface="楷体" pitchFamily="34" charset="-122"/>
                <a:cs typeface="微软雅黑" pitchFamily="34" charset="-120"/>
              </a:rPr>
              <a:t>示意我国三大原盐类型和主要产区分布</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图</a:t>
            </a:r>
            <a:r>
              <a:rPr lang="en-US" altLang="zh-CN" sz="2000" b="0" i="0" dirty="0">
                <a:solidFill>
                  <a:srgbClr val="000000"/>
                </a:solidFill>
                <a:latin typeface="Times New Roman" pitchFamily="34" charset="0"/>
                <a:ea typeface="KaiTi" pitchFamily="34" charset="-122"/>
                <a:cs typeface="Times New Roman" pitchFamily="34" charset="-120"/>
              </a:rPr>
              <a:t>b</a:t>
            </a:r>
            <a:r>
              <a:rPr lang="en-US" altLang="zh-CN" sz="2000" b="0" i="0" dirty="0">
                <a:solidFill>
                  <a:srgbClr val="000000"/>
                </a:solidFill>
                <a:latin typeface="微软雅黑" pitchFamily="34" charset="0"/>
                <a:ea typeface="楷体" pitchFamily="34" charset="-122"/>
                <a:cs typeface="微软雅黑" pitchFamily="34" charset="-120"/>
              </a:rPr>
              <a:t>示意</a:t>
            </a:r>
            <a:r>
              <a:rPr lang="en-US" altLang="zh-CN" sz="2000" b="0" i="0">
                <a:solidFill>
                  <a:srgbClr val="000000"/>
                </a:solidFill>
                <a:latin typeface="Times New Roman" pitchFamily="34" charset="0"/>
                <a:ea typeface="KaiTi" pitchFamily="34" charset="-122"/>
                <a:cs typeface="Times New Roman" pitchFamily="34" charset="-120"/>
              </a:rPr>
              <a:t>2022</a:t>
            </a:r>
            <a:r>
              <a:rPr lang="en-US" altLang="zh-CN" sz="2000" b="0" i="0">
                <a:solidFill>
                  <a:srgbClr val="000000"/>
                </a:solidFill>
                <a:latin typeface="微软雅黑" pitchFamily="34" charset="0"/>
                <a:ea typeface="楷体" pitchFamily="34" charset="-122"/>
                <a:cs typeface="微软雅黑" pitchFamily="34" charset="-120"/>
              </a:rPr>
              <a:t>年</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我国原盐需求结构</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5_BD.125_3#39c5bbb6f?iti=1&amp;htil=1&amp;pid=437357a6a&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399032" y="2406846"/>
            <a:ext cx="4014216" cy="2935224"/>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M_5_BD.125_4#39c5bbb6f?iti=2&amp;htil=1&amp;pid=437357a6a&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635240" y="2452566"/>
            <a:ext cx="2304288" cy="288950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M_5_BD.125_5#39c5bbb6f?iti=1&amp;htil=1&amp;pid=437357a6a&amp;color=0,0,0&amp;vtp=1"/>
          <p:cNvSpPr/>
          <p:nvPr/>
        </p:nvSpPr>
        <p:spPr>
          <a:xfrm>
            <a:off x="3321209" y="5469070"/>
            <a:ext cx="169862" cy="812800"/>
          </a:xfrm>
          <a:prstGeom prst="rect">
            <a:avLst/>
          </a:prstGeom>
          <a:noFill/>
          <a:ln/>
        </p:spPr>
        <p:txBody>
          <a:bodyPr wrap="square" lIns="0" tIns="0" rIns="0" bIns="0" rtlCol="0" anchor="t"/>
          <a:lstStyle/>
          <a:p>
            <a:pPr algn="ctr" latinLnBrk="1">
              <a:lnSpc>
                <a:spcPct val="150000"/>
              </a:lnSpc>
            </a:pPr>
            <a:r>
              <a:rPr lang="en-US" altLang="zh-CN" sz="2000" b="0" i="0" dirty="0">
                <a:solidFill>
                  <a:srgbClr val="000000"/>
                </a:solidFill>
                <a:latin typeface="Times New Roman" pitchFamily="34" charset="0"/>
                <a:ea typeface="KaiTi" pitchFamily="34" charset="-122"/>
                <a:cs typeface="Times New Roman" pitchFamily="34" charset="-120"/>
              </a:rPr>
              <a:t>a</a:t>
            </a:r>
            <a:endParaRPr lang="en-US" altLang="zh-CN" sz="2000" dirty="0"/>
          </a:p>
        </p:txBody>
      </p:sp>
      <p:sp>
        <p:nvSpPr>
          <p:cNvPr id="6" name="QM_5_BD.125_6#39c5bbb6f?iti=2&amp;htil=1&amp;pid=437357a6a&amp;color=0,0,0&amp;vtp=1"/>
          <p:cNvSpPr/>
          <p:nvPr/>
        </p:nvSpPr>
        <p:spPr>
          <a:xfrm>
            <a:off x="8695310" y="5469070"/>
            <a:ext cx="184150" cy="812800"/>
          </a:xfrm>
          <a:prstGeom prst="rect">
            <a:avLst/>
          </a:prstGeom>
          <a:noFill/>
          <a:ln/>
        </p:spPr>
        <p:txBody>
          <a:bodyPr wrap="square" lIns="0" tIns="0" rIns="0" bIns="0" rtlCol="0" anchor="t"/>
          <a:lstStyle/>
          <a:p>
            <a:pPr algn="ctr" latinLnBrk="1">
              <a:lnSpc>
                <a:spcPct val="150000"/>
              </a:lnSpc>
            </a:pPr>
            <a:r>
              <a:rPr lang="en-US" altLang="zh-CN" sz="2000" b="0" i="0" dirty="0">
                <a:solidFill>
                  <a:srgbClr val="000000"/>
                </a:solidFill>
                <a:latin typeface="Times New Roman" pitchFamily="34" charset="0"/>
                <a:ea typeface="KaiTi" pitchFamily="34" charset="-122"/>
                <a:cs typeface="Times New Roman" pitchFamily="34" charset="-120"/>
              </a:rPr>
              <a:t>b</a:t>
            </a:r>
            <a:endParaRPr lang="en-US" altLang="zh-CN" sz="2000" dirty="0"/>
          </a:p>
        </p:txBody>
      </p:sp>
    </p:spTree>
  </p:cSld>
  <p:clrMapOvr>
    <a:masterClrMapping/>
  </p:clrMapOvr>
  <p:transition>
    <p:fade/>
  </p:transition>
</p:sld>
</file>

<file path=ppt/slides/slide98.xml><?xml version="1.0" encoding="utf-8"?>
<p:sld xmlns:a="http://schemas.openxmlformats.org/drawingml/2006/main" xmlns:r="http://schemas.openxmlformats.org/officeDocument/2006/relationships" xmlns:p="http://schemas.openxmlformats.org/presentationml/2006/main">
  <p:cSld name="Slide 100&amp;si=100">
    <p:spTree>
      <p:nvGrpSpPr>
        <p:cNvPr id="1" name=""/>
        <p:cNvGrpSpPr/>
        <p:nvPr/>
      </p:nvGrpSpPr>
      <p:grpSpPr>
        <a:xfrm>
          <a:off x="0" y="0"/>
          <a:ext cx="0" cy="0"/>
          <a:chOff x="0" y="0"/>
          <a:chExt cx="0" cy="0"/>
        </a:xfrm>
      </p:grpSpPr>
      <p:sp>
        <p:nvSpPr>
          <p:cNvPr id="2" name="QC_6_BD.126_1#15c64778e?pid=39c5bbb6f&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9.相对于海盐，</a:t>
            </a:r>
            <a:r>
              <a:rPr lang="en-US" altLang="zh-CN" sz="2000" b="0" i="0">
                <a:solidFill>
                  <a:srgbClr val="000000"/>
                </a:solidFill>
                <a:latin typeface="微软雅黑" pitchFamily="34" charset="0"/>
                <a:ea typeface="微软雅黑" pitchFamily="34" charset="-122"/>
                <a:cs typeface="微软雅黑" pitchFamily="34" charset="-120"/>
              </a:rPr>
              <a:t>湖盐(</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27_1#15c64778e.bracket?pid=39c5bbb6f&amp;color=0,0,0&amp;vpa=37&amp;vtp=1"/>
          <p:cNvSpPr/>
          <p:nvPr/>
        </p:nvSpPr>
        <p:spPr>
          <a:xfrm>
            <a:off x="3165539" y="969265"/>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6_BD.126_2#15c64778e.choices?pid=39c5bbb6f&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A.主要分布在我国西部</a:t>
            </a:r>
            <a:r>
              <a:rPr lang="en-US" altLang="zh-CN" sz="2000" b="0" i="0">
                <a:solidFill>
                  <a:srgbClr val="000000"/>
                </a:solidFill>
                <a:latin typeface="微软雅黑" pitchFamily="34" charset="0"/>
                <a:ea typeface="微软雅黑" pitchFamily="34" charset="-122"/>
                <a:cs typeface="微软雅黑" pitchFamily="34" charset="-120"/>
              </a:rPr>
              <a:t>，资源开发难度大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.生产受环境条件影响大，产量不稳</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.成分复杂</a:t>
            </a:r>
            <a:r>
              <a:rPr lang="en-US" altLang="zh-CN" sz="2000" b="0" i="0">
                <a:solidFill>
                  <a:srgbClr val="000000"/>
                </a:solidFill>
                <a:latin typeface="微软雅黑" pitchFamily="34" charset="0"/>
                <a:ea typeface="微软雅黑" pitchFamily="34" charset="-122"/>
                <a:cs typeface="微软雅黑" pitchFamily="34" charset="-120"/>
              </a:rPr>
              <a:t>，不便于化工业提取利用</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.质量更优良，属于国家战略资源</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9.xml><?xml version="1.0" encoding="utf-8"?>
<p:sld xmlns:a="http://schemas.openxmlformats.org/drawingml/2006/main" xmlns:r="http://schemas.openxmlformats.org/officeDocument/2006/relationships" xmlns:p="http://schemas.openxmlformats.org/presentationml/2006/main">
  <p:cSld name="Slide 101&amp;si=101">
    <p:spTree>
      <p:nvGrpSpPr>
        <p:cNvPr id="1" name=""/>
        <p:cNvGrpSpPr/>
        <p:nvPr/>
      </p:nvGrpSpPr>
      <p:grpSpPr>
        <a:xfrm>
          <a:off x="0" y="0"/>
          <a:ext cx="0" cy="0"/>
          <a:chOff x="0" y="0"/>
          <a:chExt cx="0" cy="0"/>
        </a:xfrm>
      </p:grpSpPr>
      <p:sp>
        <p:nvSpPr>
          <p:cNvPr id="2" name="QC_6_AS.128_1#15c64778e?vop=1&amp;pid=39c5bbb6f&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本题考查自然资源的特征。由图文信息可知，我国湖盐主产区主要分布在我国西部</a:t>
            </a:r>
            <a:r>
              <a:rPr lang="en-US" altLang="zh-CN" sz="2000" b="0" i="0">
                <a:solidFill>
                  <a:srgbClr val="000000"/>
                </a:solidFill>
                <a:latin typeface="微软雅黑" pitchFamily="34" charset="0"/>
                <a:ea typeface="微软雅黑" pitchFamily="34" charset="-122"/>
                <a:cs typeface="微软雅黑" pitchFamily="34" charset="-120"/>
              </a:rPr>
              <a:t>，海盐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主产区集中分布在东部沿海</a:t>
            </a:r>
            <a:r>
              <a:rPr lang="en-US" altLang="zh-CN" sz="2000" b="0" i="0" dirty="0">
                <a:solidFill>
                  <a:srgbClr val="000000"/>
                </a:solidFill>
                <a:latin typeface="微软雅黑" pitchFamily="34" charset="0"/>
                <a:ea typeface="微软雅黑" pitchFamily="34" charset="-122"/>
                <a:cs typeface="微软雅黑" pitchFamily="34" charset="-120"/>
              </a:rPr>
              <a:t>。和海盐主产区相比，湖盐主产区交通不便，基础设施薄弱</a:t>
            </a:r>
            <a:r>
              <a:rPr lang="en-US" altLang="zh-CN" sz="2000" b="0" i="0">
                <a:solidFill>
                  <a:srgbClr val="000000"/>
                </a:solidFill>
                <a:latin typeface="微软雅黑" pitchFamily="34" charset="0"/>
                <a:ea typeface="微软雅黑" pitchFamily="34" charset="-122"/>
                <a:cs typeface="微软雅黑" pitchFamily="34" charset="-120"/>
              </a:rPr>
              <a:t>，生态环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境脆弱</a:t>
            </a:r>
            <a:r>
              <a:rPr lang="en-US" altLang="zh-CN" sz="2000" b="0" i="0" dirty="0">
                <a:solidFill>
                  <a:srgbClr val="000000"/>
                </a:solidFill>
                <a:latin typeface="微软雅黑" pitchFamily="34" charset="0"/>
                <a:ea typeface="微软雅黑" pitchFamily="34" charset="-122"/>
                <a:cs typeface="微软雅黑" pitchFamily="34" charset="-120"/>
              </a:rPr>
              <a:t>，环保压力大，导致湖盐资源开发难度大，A正确；海盐是以海水为原料晒制而成</a:t>
            </a:r>
            <a:r>
              <a:rPr lang="en-US" altLang="zh-CN" sz="2000" b="0" i="0">
                <a:solidFill>
                  <a:srgbClr val="000000"/>
                </a:solidFill>
                <a:latin typeface="微软雅黑" pitchFamily="34" charset="0"/>
                <a:ea typeface="微软雅黑" pitchFamily="34" charset="-122"/>
                <a:cs typeface="微软雅黑" pitchFamily="34" charset="-120"/>
              </a:rPr>
              <a:t>，湖盐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是从盐湖中直接采出或盐湖湖水经晒制而成</a:t>
            </a:r>
            <a:r>
              <a:rPr lang="en-US" altLang="zh-CN" sz="2000" b="0" i="0" dirty="0">
                <a:solidFill>
                  <a:srgbClr val="000000"/>
                </a:solidFill>
                <a:latin typeface="微软雅黑" pitchFamily="34" charset="0"/>
                <a:ea typeface="微软雅黑" pitchFamily="34" charset="-122"/>
                <a:cs typeface="微软雅黑" pitchFamily="34" charset="-120"/>
              </a:rPr>
              <a:t>，二者生产都受天气的影响，B错误；</a:t>
            </a:r>
            <a:r>
              <a:rPr lang="en-US" altLang="zh-CN" sz="2000" b="0" i="0">
                <a:solidFill>
                  <a:srgbClr val="000000"/>
                </a:solidFill>
                <a:latin typeface="微软雅黑" pitchFamily="34" charset="0"/>
                <a:ea typeface="微软雅黑" pitchFamily="34" charset="-122"/>
                <a:cs typeface="微软雅黑" pitchFamily="34" charset="-120"/>
              </a:rPr>
              <a:t>相对于海盐，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湖盐的成分较简单</a:t>
            </a:r>
            <a:r>
              <a:rPr lang="en-US" altLang="zh-CN" sz="2000" b="0" i="0" dirty="0">
                <a:solidFill>
                  <a:srgbClr val="000000"/>
                </a:solidFill>
                <a:latin typeface="微软雅黑" pitchFamily="34" charset="0"/>
                <a:ea typeface="微软雅黑" pitchFamily="34" charset="-122"/>
                <a:cs typeface="微软雅黑" pitchFamily="34" charset="-120"/>
              </a:rPr>
              <a:t>，C错误；由图可知，原盐不仅满足食用，还是重要的化工原料</a:t>
            </a:r>
            <a:r>
              <a:rPr lang="en-US" altLang="zh-CN" sz="2000" b="0" i="0">
                <a:solidFill>
                  <a:srgbClr val="000000"/>
                </a:solidFill>
                <a:latin typeface="微软雅黑" pitchFamily="34" charset="0"/>
                <a:ea typeface="微软雅黑" pitchFamily="34" charset="-122"/>
                <a:cs typeface="微软雅黑" pitchFamily="34" charset="-120"/>
              </a:rPr>
              <a:t>，因此海盐和</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湖盐都属于国家战略资源</a:t>
            </a:r>
            <a:r>
              <a:rPr lang="en-US" altLang="zh-CN" sz="2000" b="0" i="0" dirty="0">
                <a:solidFill>
                  <a:srgbClr val="000000"/>
                </a:solidFill>
                <a:latin typeface="微软雅黑" pitchFamily="34" charset="0"/>
                <a:ea typeface="微软雅黑" pitchFamily="34" charset="-122"/>
                <a:cs typeface="微软雅黑"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TotalTime>
  <Words>3633</Words>
  <Application>Microsoft Office PowerPoint</Application>
  <PresentationFormat>宽屏</PresentationFormat>
  <Paragraphs>567</Paragraphs>
  <Slides>107</Slides>
  <Notes>105</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107</vt:i4>
      </vt:variant>
    </vt:vector>
  </HeadingPairs>
  <TitlesOfParts>
    <vt:vector size="115" baseType="lpstr">
      <vt:lpstr>仿宋</vt:lpstr>
      <vt:lpstr>汉仪舒圆黑简体</vt:lpstr>
      <vt:lpstr>SimHei</vt:lpstr>
      <vt:lpstr>SimSun</vt:lpstr>
      <vt:lpstr>微软雅黑</vt:lpstr>
      <vt:lpstr>Arial</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和标 邓</cp:lastModifiedBy>
  <cp:revision>3</cp:revision>
  <dcterms:created xsi:type="dcterms:W3CDTF">2025-10-22T05:21:19Z</dcterms:created>
  <dcterms:modified xsi:type="dcterms:W3CDTF">2025-10-22T06:41:10Z</dcterms:modified>
  <cp:category/>
  <cp:contentStatus/>
</cp:coreProperties>
</file>