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9"/>
  </p:notesMasterIdLst>
  <p:sldIdLst>
    <p:sldId id="256" r:id="rId2"/>
    <p:sldId id="257" r:id="rId3"/>
    <p:sldId id="343" r:id="rId4"/>
    <p:sldId id="258" r:id="rId5"/>
    <p:sldId id="259" r:id="rId6"/>
    <p:sldId id="260" r:id="rId7"/>
    <p:sldId id="261" r:id="rId8"/>
    <p:sldId id="344" r:id="rId9"/>
    <p:sldId id="262" r:id="rId10"/>
    <p:sldId id="263" r:id="rId11"/>
    <p:sldId id="345" r:id="rId12"/>
    <p:sldId id="264" r:id="rId13"/>
    <p:sldId id="265" r:id="rId14"/>
    <p:sldId id="266" r:id="rId15"/>
    <p:sldId id="346" r:id="rId16"/>
    <p:sldId id="267" r:id="rId17"/>
    <p:sldId id="268" r:id="rId18"/>
    <p:sldId id="347" r:id="rId19"/>
    <p:sldId id="269" r:id="rId20"/>
    <p:sldId id="270" r:id="rId21"/>
    <p:sldId id="348" r:id="rId22"/>
    <p:sldId id="271" r:id="rId23"/>
    <p:sldId id="272" r:id="rId24"/>
    <p:sldId id="349" r:id="rId25"/>
    <p:sldId id="273" r:id="rId26"/>
    <p:sldId id="274" r:id="rId27"/>
    <p:sldId id="350" r:id="rId28"/>
    <p:sldId id="275" r:id="rId29"/>
    <p:sldId id="276" r:id="rId30"/>
    <p:sldId id="277" r:id="rId31"/>
    <p:sldId id="351" r:id="rId32"/>
    <p:sldId id="278" r:id="rId33"/>
    <p:sldId id="279" r:id="rId34"/>
    <p:sldId id="280" r:id="rId35"/>
    <p:sldId id="352" r:id="rId36"/>
    <p:sldId id="281" r:id="rId37"/>
    <p:sldId id="282" r:id="rId38"/>
    <p:sldId id="353" r:id="rId39"/>
    <p:sldId id="283" r:id="rId40"/>
    <p:sldId id="284" r:id="rId41"/>
    <p:sldId id="354" r:id="rId42"/>
    <p:sldId id="285" r:id="rId43"/>
    <p:sldId id="286" r:id="rId44"/>
    <p:sldId id="355" r:id="rId45"/>
    <p:sldId id="287" r:id="rId46"/>
    <p:sldId id="288" r:id="rId47"/>
    <p:sldId id="356" r:id="rId48"/>
    <p:sldId id="289" r:id="rId49"/>
    <p:sldId id="291" r:id="rId50"/>
    <p:sldId id="357" r:id="rId51"/>
    <p:sldId id="292" r:id="rId52"/>
    <p:sldId id="293" r:id="rId53"/>
    <p:sldId id="294" r:id="rId54"/>
    <p:sldId id="295" r:id="rId55"/>
    <p:sldId id="296" r:id="rId56"/>
    <p:sldId id="297" r:id="rId57"/>
    <p:sldId id="298"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71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01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dfc054f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4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7_1#a117c1a54?vop=1&amp;pid=bed269ec1&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本题考查西电东送工程。“青桂直流”特高压直流输电通道距离远，技术难度大</a:t>
            </a:r>
            <a:r>
              <a:rPr lang="en-US" altLang="zh-CN" sz="2000" b="0" i="0">
                <a:solidFill>
                  <a:srgbClr val="000000"/>
                </a:solidFill>
                <a:latin typeface="微软雅黑" pitchFamily="34" charset="0"/>
                <a:ea typeface="微软雅黑" pitchFamily="34" charset="-122"/>
                <a:cs typeface="微软雅黑" pitchFamily="34" charset="-120"/>
              </a:rPr>
              <a:t>，需要先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进的输电技术作为保障</a:t>
            </a:r>
            <a:r>
              <a:rPr lang="en-US" altLang="zh-CN" sz="2000" b="0" i="0" dirty="0">
                <a:solidFill>
                  <a:srgbClr val="000000"/>
                </a:solidFill>
                <a:latin typeface="微软雅黑" pitchFamily="34" charset="0"/>
                <a:ea typeface="微软雅黑" pitchFamily="34" charset="-122"/>
                <a:cs typeface="微软雅黑" pitchFamily="34" charset="-120"/>
              </a:rPr>
              <a:t>，同时需要投入大量资金，C正确；青海与广西距离远是“青桂直流</a:t>
            </a:r>
            <a:r>
              <a:rPr lang="en-US" altLang="zh-CN" sz="2000" b="0" i="0">
                <a:solidFill>
                  <a:srgbClr val="000000"/>
                </a:solidFill>
                <a:latin typeface="微软雅黑" pitchFamily="34" charset="0"/>
                <a:ea typeface="微软雅黑" pitchFamily="34" charset="-122"/>
                <a:cs typeface="微软雅黑" pitchFamily="34" charset="-120"/>
              </a:rPr>
              <a:t>”特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高压直流输电通道建设的不利因素</a:t>
            </a:r>
            <a:r>
              <a:rPr lang="en-US" altLang="zh-CN" sz="2000" b="0" i="0" dirty="0">
                <a:solidFill>
                  <a:srgbClr val="000000"/>
                </a:solidFill>
                <a:latin typeface="微软雅黑" pitchFamily="34" charset="0"/>
                <a:ea typeface="微软雅黑" pitchFamily="34" charset="-122"/>
                <a:cs typeface="微软雅黑" pitchFamily="34" charset="-120"/>
              </a:rPr>
              <a:t>，A错误；用能水平差异和能源分布差异是“青桂直流</a:t>
            </a:r>
            <a:r>
              <a:rPr lang="en-US" altLang="zh-CN" sz="2000" b="0" i="0">
                <a:solidFill>
                  <a:srgbClr val="000000"/>
                </a:solidFill>
                <a:latin typeface="微软雅黑" pitchFamily="34" charset="0"/>
                <a:ea typeface="微软雅黑" pitchFamily="34" charset="-122"/>
                <a:cs typeface="微软雅黑" pitchFamily="34" charset="-120"/>
              </a:rPr>
              <a:t>”特高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压直流输电通道建设的原因</a:t>
            </a:r>
            <a:r>
              <a:rPr lang="en-US" altLang="zh-CN" sz="2000" b="0" i="0" dirty="0">
                <a:solidFill>
                  <a:srgbClr val="000000"/>
                </a:solidFill>
                <a:latin typeface="微软雅黑" pitchFamily="34" charset="0"/>
                <a:ea typeface="微软雅黑" pitchFamily="34" charset="-122"/>
                <a:cs typeface="微软雅黑" pitchFamily="34" charset="-120"/>
              </a:rPr>
              <a:t>，不是建设的有利因素，B、D错误。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1651396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M_4_BD.8_1#236359810?pid=d9996d6a8&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[广西柳州2025月考]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自然资源是指天然存在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有使用价值</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可提高人类当前和未来福利的自然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环境因素的总和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自然资源是经济建设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社会发展和人类生存的重要物质基础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合理开发利用和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保护自然资源是人类所面临的永恒主题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2018</a:t>
            </a:r>
            <a:r>
              <a:rPr lang="en-US" altLang="zh-CN" sz="2000" b="0" i="0">
                <a:solidFill>
                  <a:srgbClr val="000000"/>
                </a:solidFill>
                <a:latin typeface="微软雅黑" pitchFamily="34" charset="0"/>
                <a:ea typeface="楷体" pitchFamily="34" charset="-122"/>
                <a:cs typeface="微软雅黑" pitchFamily="34" charset="-120"/>
              </a:rPr>
              <a:t>年中国自然资源综合利用效益评价结果</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4_BD.8_2#236359810?pid=d9996d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06824" y="2897886"/>
            <a:ext cx="3584448" cy="26426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9_1#7f6126ce1?pid=23635981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我国自然资源综合利用效益空间上总体呈现的特征是(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9_2#7f6126ce1.choices?pid=23635981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.自东北向西南逐渐降低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.东部地区＞西北地区＞中部地区</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.东部地区＞中部地区</a:t>
            </a:r>
            <a:r>
              <a:rPr lang="en-US" altLang="zh-CN" sz="2000" b="0" i="0">
                <a:solidFill>
                  <a:srgbClr val="000000"/>
                </a:solidFill>
                <a:latin typeface="微软雅黑" pitchFamily="34" charset="0"/>
                <a:ea typeface="微软雅黑" pitchFamily="34" charset="-122"/>
                <a:cs typeface="微软雅黑" pitchFamily="34" charset="-120"/>
              </a:rPr>
              <a:t>＞西北地区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.自北向南逐渐升高</a:t>
            </a:r>
            <a:endParaRPr lang="en-US" altLang="zh-CN" sz="2000" dirty="0"/>
          </a:p>
        </p:txBody>
      </p:sp>
      <p:sp>
        <p:nvSpPr>
          <p:cNvPr id="4" name="QC_5_AN.10_1#7f6126ce1.bracket?pid=236359810&amp;color=0,0,0&amp;vpa=3&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1_1#7f6126ce1?vop=1&amp;pid=236359810&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本题考查读图分析能力。根据图文材料可知，我国自然资源综合利用效益中东部较高</a:t>
            </a:r>
            <a:r>
              <a:rPr lang="en-US" altLang="zh-CN" sz="2000" b="0" i="0">
                <a:solidFill>
                  <a:srgbClr val="000000"/>
                </a:solidFill>
                <a:latin typeface="微软雅黑" pitchFamily="34" charset="0"/>
                <a:ea typeface="微软雅黑" pitchFamily="34" charset="-122"/>
                <a:cs typeface="微软雅黑" pitchFamily="34" charset="-120"/>
              </a:rPr>
              <a:t>，东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北</a:t>
            </a:r>
            <a:r>
              <a:rPr lang="en-US" altLang="zh-CN" sz="2000" b="0" i="0" dirty="0">
                <a:solidFill>
                  <a:srgbClr val="000000"/>
                </a:solidFill>
                <a:latin typeface="微软雅黑" pitchFamily="34" charset="0"/>
                <a:ea typeface="微软雅黑" pitchFamily="34" charset="-122"/>
                <a:cs typeface="微软雅黑" pitchFamily="34" charset="-120"/>
              </a:rPr>
              <a:t>、西南较低，西北最低，故我国自然资源综合利用效益空间上总体呈现特征为东部地区</a:t>
            </a:r>
            <a:r>
              <a:rPr lang="en-US" altLang="zh-CN" sz="2000" b="0" i="0">
                <a:solidFill>
                  <a:srgbClr val="000000"/>
                </a:solidFill>
                <a:latin typeface="微软雅黑" pitchFamily="34" charset="0"/>
                <a:ea typeface="微软雅黑" pitchFamily="34" charset="-122"/>
                <a:cs typeface="微软雅黑" pitchFamily="34" charset="-120"/>
              </a:rPr>
              <a:t>＞中部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地区</a:t>
            </a:r>
            <a:r>
              <a:rPr lang="en-US" altLang="zh-CN" sz="2000" b="0" i="0" dirty="0">
                <a:solidFill>
                  <a:srgbClr val="000000"/>
                </a:solidFill>
                <a:latin typeface="微软雅黑" pitchFamily="34" charset="0"/>
                <a:ea typeface="微软雅黑" pitchFamily="34" charset="-122"/>
                <a:cs typeface="微软雅黑" pitchFamily="34" charset="-120"/>
              </a:rPr>
              <a:t>＞西北地区，C正确，B错误；东北和西南的综合利用效益较低，A错误</a:t>
            </a:r>
            <a:r>
              <a:rPr lang="en-US" altLang="zh-CN" sz="2000" b="0" i="0">
                <a:solidFill>
                  <a:srgbClr val="000000"/>
                </a:solidFill>
                <a:latin typeface="微软雅黑" pitchFamily="34" charset="0"/>
                <a:ea typeface="微软雅黑" pitchFamily="34" charset="-122"/>
                <a:cs typeface="微软雅黑" pitchFamily="34" charset="-120"/>
              </a:rPr>
              <a:t>；东部综合利用效益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最高</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515214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2_1#6043884c7?pid=23635981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4.为减小我国自然资源综合利用效益的空间差距，</a:t>
            </a: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6043884c7.bracket?pid=236359810&amp;color=0,0,0&amp;vpa=4&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2_2#6043884c7?pid=23635981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①加大自然资源的开发力度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提高中西部地区自然资源利用的生态和经济效益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增强地区间自然资源协调利用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改变地区间自然资源空间分配不均衡的局面</a:t>
            </a:r>
            <a:endParaRPr lang="en-US" altLang="zh-CN" sz="2000" dirty="0"/>
          </a:p>
        </p:txBody>
      </p:sp>
      <p:sp>
        <p:nvSpPr>
          <p:cNvPr id="5" name="QC_5_BD.12_3#6043884c7.choices?pid=236359810&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4_1#6043884c7?vop=1&amp;pid=236359810&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本题考查减小自然资源开发空间差距的措施。加大资源的开发力度不能提高利用效益</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；相比东部地区，中西部地区资源利用综合效益低</a:t>
            </a:r>
            <a:r>
              <a:rPr lang="en-US" altLang="zh-CN" sz="2000" b="0" i="0">
                <a:solidFill>
                  <a:srgbClr val="000000"/>
                </a:solidFill>
                <a:latin typeface="微软雅黑" pitchFamily="34" charset="0"/>
                <a:ea typeface="微软雅黑" pitchFamily="34" charset="-122"/>
                <a:cs typeface="微软雅黑" pitchFamily="34" charset="-120"/>
              </a:rPr>
              <a:t>，故要提高中西部地区自然资源利用的生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态和经济效益</a:t>
            </a:r>
            <a:r>
              <a:rPr lang="en-US" altLang="zh-CN" sz="2000" b="0" i="0" dirty="0">
                <a:solidFill>
                  <a:srgbClr val="000000"/>
                </a:solidFill>
                <a:latin typeface="微软雅黑" pitchFamily="34" charset="0"/>
                <a:ea typeface="微软雅黑" pitchFamily="34" charset="-122"/>
                <a:cs typeface="微软雅黑" pitchFamily="34" charset="-120"/>
              </a:rPr>
              <a:t>，②正确；增强地区间自然资源协调利用，可以提高资源利用的经济效益，③</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自然资源的区域分布一般具有不均匀性和不流动性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故自然资源空间分配不均衡的局面无法改变，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错误。综上所述，②③正确，故选B。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2512099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M_4_BD.15_1#ca147c2c6?htil=1&amp;pid=d9996d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19074" y="1060704"/>
            <a:ext cx="2212848"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5_2#ca147c2c6?htil=1&amp;pid=d9996d6a8&amp;color=0,0,0&amp;vtp=1&amp;bt=1&amp;bbb=1&amp;hb=1"/>
          <p:cNvSpPr/>
          <p:nvPr/>
        </p:nvSpPr>
        <p:spPr>
          <a:xfrm>
            <a:off x="722376" y="1005840"/>
            <a:ext cx="8412480"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[湖南岳阳一中2024高二月考]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我国出现了能源供需偏紧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价剧烈波动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多地有序用电等能源短缺状况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因此发挥煤炭在我国能源领域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的基础性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兜底性保障作用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是我国经济安全与社会稳定的重要保障</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示意</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年我国能源消费结构</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5_BD.16_1#57312a4bd?htil=1&amp;pid=ca147c2c6&amp;color=0,0,0&amp;vtp=1&amp;bbb=1"/>
          <p:cNvSpPr/>
          <p:nvPr/>
        </p:nvSpPr>
        <p:spPr>
          <a:xfrm>
            <a:off x="722376" y="2817495"/>
            <a:ext cx="8412480"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5.下列关于图示时期我国能源消费结构特征的说法，</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16_2#57312a4bd.choices?htil=1&amp;pid=ca147c2c6&amp;color=0,0,0&amp;vtp=1&amp;bbb=1"/>
          <p:cNvSpPr/>
          <p:nvPr/>
        </p:nvSpPr>
        <p:spPr>
          <a:xfrm>
            <a:off x="722376" y="3280283"/>
            <a:ext cx="8412480"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.清洁能源占比呈上升趋势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.煤炭使用量不断减少</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C.以常规能源为主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.石油占比略有下降</a:t>
            </a:r>
            <a:endParaRPr lang="en-US" altLang="zh-CN" sz="2000" dirty="0"/>
          </a:p>
        </p:txBody>
      </p:sp>
      <p:sp>
        <p:nvSpPr>
          <p:cNvPr id="6" name="QC_5_AN.17_1#57312a4bd.bracket?pid=ca147c2c6&amp;color=0,0,0&amp;vpa=5&amp;vtp=1"/>
          <p:cNvSpPr/>
          <p:nvPr/>
        </p:nvSpPr>
        <p:spPr>
          <a:xfrm>
            <a:off x="7737539" y="28174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d9996d6a8.fixed?pid=dfc054f5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d9996d6a8.fixed?pid=dfc054f5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第一章综合训练</a:t>
            </a:r>
            <a:endParaRPr lang="en-US" altLang="zh-CN" sz="4400" dirty="0"/>
          </a:p>
        </p:txBody>
      </p:sp>
      <p:pic>
        <p:nvPicPr>
          <p:cNvPr id="4" name="C_3#d9996d6a8.fixed?pid=dfc054f5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9996d6a8.fixed?pid=dfc054f5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8_1#57312a4bd?vop=1&amp;pid=ca147c2c6&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本题考查读图分析能力。读图可知，清洁能源占比呈上升趋势、以常规能源为主</a:t>
            </a:r>
            <a:r>
              <a:rPr lang="en-US" altLang="zh-CN" sz="2000" b="0" i="0">
                <a:solidFill>
                  <a:srgbClr val="000000"/>
                </a:solidFill>
                <a:latin typeface="微软雅黑" pitchFamily="34" charset="0"/>
                <a:ea typeface="微软雅黑" pitchFamily="34" charset="-122"/>
                <a:cs typeface="微软雅黑" pitchFamily="34" charset="-120"/>
              </a:rPr>
              <a:t>、石油占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比略有下降都是图示时期我国能源消费结构特征</a:t>
            </a:r>
            <a:r>
              <a:rPr lang="en-US" altLang="zh-CN" sz="2000" b="0" i="0" dirty="0">
                <a:solidFill>
                  <a:srgbClr val="000000"/>
                </a:solidFill>
                <a:latin typeface="微软雅黑" pitchFamily="34" charset="0"/>
                <a:ea typeface="微软雅黑" pitchFamily="34" charset="-122"/>
                <a:cs typeface="微软雅黑" pitchFamily="34" charset="-120"/>
              </a:rPr>
              <a:t>，A、C、D不符合题意；煤炭占比下降</a:t>
            </a:r>
            <a:r>
              <a:rPr lang="en-US" altLang="zh-CN" sz="2000" b="0" i="0">
                <a:solidFill>
                  <a:srgbClr val="000000"/>
                </a:solidFill>
                <a:latin typeface="微软雅黑" pitchFamily="34" charset="0"/>
                <a:ea typeface="微软雅黑" pitchFamily="34" charset="-122"/>
                <a:cs typeface="微软雅黑" pitchFamily="34" charset="-120"/>
              </a:rPr>
              <a:t>，但不代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表使用量不断减少</a:t>
            </a:r>
            <a:r>
              <a:rPr lang="en-US" altLang="zh-CN" sz="2000" b="0" i="0" dirty="0">
                <a:solidFill>
                  <a:srgbClr val="000000"/>
                </a:solidFill>
                <a:latin typeface="微软雅黑" pitchFamily="34" charset="0"/>
                <a:ea typeface="微软雅黑" pitchFamily="34" charset="-122"/>
                <a:cs typeface="微软雅黑" pitchFamily="34" charset="-120"/>
              </a:rPr>
              <a:t>，B符合题意。故选B。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1645807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19_1#6ccd8027a?pid=ca147c2c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煤炭成为我国能源兜底保障的原因是(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6ccd8027a.bracket?pid=ca147c2c6&amp;color=0,0,0&amp;vpa=6&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9_2#6ccd8027a.choices?pid=ca147c2c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A.煤炭储量丰富</a:t>
            </a:r>
            <a:r>
              <a:rPr lang="en-US" altLang="zh-CN" sz="2000" b="0" i="0">
                <a:solidFill>
                  <a:srgbClr val="000000"/>
                </a:solidFill>
                <a:latin typeface="微软雅黑" pitchFamily="34" charset="0"/>
                <a:ea typeface="微软雅黑" pitchFamily="34" charset="-122"/>
                <a:cs typeface="微软雅黑" pitchFamily="34" charset="-120"/>
              </a:rPr>
              <a:t>，资源禀赋高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.处于基础地位，开发投资少</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.清洁能源量少</a:t>
            </a:r>
            <a:r>
              <a:rPr lang="en-US" altLang="zh-CN" sz="2000" b="0" i="0">
                <a:solidFill>
                  <a:srgbClr val="000000"/>
                </a:solidFill>
                <a:latin typeface="微软雅黑" pitchFamily="34" charset="0"/>
                <a:ea typeface="微软雅黑" pitchFamily="34" charset="-122"/>
                <a:cs typeface="微软雅黑" pitchFamily="34" charset="-120"/>
              </a:rPr>
              <a:t>，石油占比低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.能源结构调整，煤炭地位稳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1_1#6ccd8027a?vop=1&amp;pid=ca147c2c6&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本题考查自然资源的特征。煤炭成为我国能源兜底保障的原因是我国煤炭储量丰富</a:t>
            </a:r>
            <a:r>
              <a:rPr lang="en-US" altLang="zh-CN" sz="2000" b="0" i="0">
                <a:solidFill>
                  <a:srgbClr val="000000"/>
                </a:solidFill>
                <a:latin typeface="微软雅黑" pitchFamily="34" charset="0"/>
                <a:ea typeface="微软雅黑" pitchFamily="34" charset="-122"/>
                <a:cs typeface="微软雅黑" pitchFamily="34" charset="-120"/>
              </a:rPr>
              <a:t>，资源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禀赋高</a:t>
            </a:r>
            <a:r>
              <a:rPr lang="en-US" altLang="zh-CN" sz="2000" b="0" i="0" dirty="0">
                <a:solidFill>
                  <a:srgbClr val="000000"/>
                </a:solidFill>
                <a:latin typeface="微软雅黑" pitchFamily="34" charset="0"/>
                <a:ea typeface="微软雅黑" pitchFamily="34" charset="-122"/>
                <a:cs typeface="微软雅黑" pitchFamily="34" charset="-120"/>
              </a:rPr>
              <a:t>，可保障能源供应，A正确；处于基础地位，开发投资并不少，B错误</a:t>
            </a:r>
            <a:r>
              <a:rPr lang="en-US" altLang="zh-CN" sz="2000" b="0" i="0">
                <a:solidFill>
                  <a:srgbClr val="000000"/>
                </a:solidFill>
                <a:latin typeface="微软雅黑" pitchFamily="34" charset="0"/>
                <a:ea typeface="微软雅黑" pitchFamily="34" charset="-122"/>
                <a:cs typeface="微软雅黑" pitchFamily="34" charset="-120"/>
              </a:rPr>
              <a:t>；目前我国清洁能源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在能源消费结构中的占比仍然较低</a:t>
            </a:r>
            <a:r>
              <a:rPr lang="en-US" altLang="zh-CN" sz="2000" b="0" i="0" dirty="0">
                <a:solidFill>
                  <a:srgbClr val="000000"/>
                </a:solidFill>
                <a:latin typeface="微软雅黑" pitchFamily="34" charset="0"/>
                <a:ea typeface="微软雅黑" pitchFamily="34" charset="-122"/>
                <a:cs typeface="微软雅黑" pitchFamily="34" charset="-120"/>
              </a:rPr>
              <a:t>，同时，我国石油储量相对较少</a:t>
            </a:r>
            <a:r>
              <a:rPr lang="en-US" altLang="zh-CN" sz="2000" b="0" i="0">
                <a:solidFill>
                  <a:srgbClr val="000000"/>
                </a:solidFill>
                <a:latin typeface="微软雅黑" pitchFamily="34" charset="0"/>
                <a:ea typeface="微软雅黑" pitchFamily="34" charset="-122"/>
                <a:cs typeface="微软雅黑" pitchFamily="34" charset="-120"/>
              </a:rPr>
              <a:t>，对外部石油供应的依赖度较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，但这两个因素并不是煤炭成为我国能源兜底保障的主要原因，C错误；能源结构调整</a:t>
            </a:r>
            <a:r>
              <a:rPr lang="en-US" altLang="zh-CN" sz="2000" b="0" i="0">
                <a:solidFill>
                  <a:srgbClr val="000000"/>
                </a:solidFill>
                <a:latin typeface="微软雅黑" pitchFamily="34" charset="0"/>
                <a:ea typeface="微软雅黑" pitchFamily="34" charset="-122"/>
                <a:cs typeface="微软雅黑" pitchFamily="34" charset="-120"/>
              </a:rPr>
              <a:t>，煤炭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占比会下降</a:t>
            </a:r>
            <a:r>
              <a:rPr lang="en-US" altLang="zh-CN" sz="2000" b="0" i="0" dirty="0">
                <a:solidFill>
                  <a:srgbClr val="000000"/>
                </a:solidFill>
                <a:latin typeface="微软雅黑" pitchFamily="34" charset="0"/>
                <a:ea typeface="微软雅黑" pitchFamily="34" charset="-122"/>
                <a:cs typeface="微软雅黑" pitchFamily="34" charset="-120"/>
              </a:rPr>
              <a:t>，且与兜底保障无关，D错误。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3562017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2_1#0ee031bd2?pid=ca147c2c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7.我国能源消费中，</a:t>
            </a:r>
            <a:r>
              <a:rPr lang="en-US" altLang="zh-CN" sz="2000" b="0" i="0">
                <a:solidFill>
                  <a:srgbClr val="000000"/>
                </a:solidFill>
                <a:latin typeface="微软雅黑" pitchFamily="34" charset="0"/>
                <a:ea typeface="微软雅黑" pitchFamily="34" charset="-122"/>
                <a:cs typeface="微软雅黑" pitchFamily="34" charset="-120"/>
              </a:rPr>
              <a:t>确保煤炭发挥兜底性保障作用的措施是(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0ee031bd2.bracket?pid=ca147c2c6&amp;color=0,0,0&amp;vpa=7&amp;vtp=1"/>
          <p:cNvSpPr/>
          <p:nvPr/>
        </p:nvSpPr>
        <p:spPr>
          <a:xfrm>
            <a:off x="747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2_2#0ee031bd2.choices?pid=ca147c2c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.增加煤炭资源的进口量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.加大小煤矿的开采力度</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C.增加煤炭消费总量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.释放煤炭主产区的产能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4_1#0ee031bd2?vop=1&amp;pid=ca147c2c6&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本题考查自然资源开发利用措施。我国能源消费中</a:t>
            </a:r>
            <a:r>
              <a:rPr lang="en-US" altLang="zh-CN" sz="2000" b="0" i="0">
                <a:solidFill>
                  <a:srgbClr val="000000"/>
                </a:solidFill>
                <a:latin typeface="微软雅黑" pitchFamily="34" charset="0"/>
                <a:ea typeface="微软雅黑" pitchFamily="34" charset="-122"/>
                <a:cs typeface="微软雅黑" pitchFamily="34" charset="-120"/>
              </a:rPr>
              <a:t>，确保煤炭发挥兜底性保障作用的措施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是释放煤炭主产区的产能</a:t>
            </a:r>
            <a:r>
              <a:rPr lang="en-US" altLang="zh-CN" sz="2000" b="0" i="0" dirty="0">
                <a:solidFill>
                  <a:srgbClr val="000000"/>
                </a:solidFill>
                <a:latin typeface="微软雅黑" pitchFamily="34" charset="0"/>
                <a:ea typeface="微软雅黑" pitchFamily="34" charset="-122"/>
                <a:cs typeface="微软雅黑" pitchFamily="34" charset="-120"/>
              </a:rPr>
              <a:t>，加强煤炭清洁高效利用</a:t>
            </a:r>
            <a:r>
              <a:rPr lang="en-US" altLang="zh-CN" sz="2000" b="0" i="0">
                <a:solidFill>
                  <a:srgbClr val="000000"/>
                </a:solidFill>
                <a:latin typeface="微软雅黑" pitchFamily="34" charset="0"/>
                <a:ea typeface="微软雅黑" pitchFamily="34" charset="-122"/>
                <a:cs typeface="微软雅黑" pitchFamily="34" charset="-120"/>
              </a:rPr>
              <a:t>，能更好发挥煤炭在能源供应中的兜底性保障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作用</a:t>
            </a:r>
            <a:r>
              <a:rPr lang="en-US" altLang="zh-CN" sz="2000" b="0" i="0" dirty="0">
                <a:solidFill>
                  <a:srgbClr val="000000"/>
                </a:solidFill>
                <a:latin typeface="微软雅黑" pitchFamily="34" charset="0"/>
                <a:ea typeface="微软雅黑" pitchFamily="34" charset="-122"/>
                <a:cs typeface="微软雅黑" pitchFamily="34" charset="-120"/>
              </a:rPr>
              <a:t>，D正确；增加煤炭资源的进口量会使资源的对外依存度增加，不利于兜底性保障，A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加大小煤矿的开采力度与增加煤炭消费总量</a:t>
            </a:r>
            <a:r>
              <a:rPr lang="en-US" altLang="zh-CN" sz="2000" b="0" i="0" dirty="0">
                <a:solidFill>
                  <a:srgbClr val="000000"/>
                </a:solidFill>
                <a:latin typeface="微软雅黑" pitchFamily="34" charset="0"/>
                <a:ea typeface="微软雅黑" pitchFamily="34" charset="-122"/>
                <a:cs typeface="微软雅黑" pitchFamily="34" charset="-120"/>
              </a:rPr>
              <a:t>，不利于环境保护</a:t>
            </a:r>
            <a:r>
              <a:rPr lang="en-US" altLang="zh-CN" sz="2000" b="0" i="0">
                <a:solidFill>
                  <a:srgbClr val="000000"/>
                </a:solidFill>
                <a:latin typeface="微软雅黑" pitchFamily="34" charset="0"/>
                <a:ea typeface="微软雅黑" pitchFamily="34" charset="-122"/>
                <a:cs typeface="微软雅黑" pitchFamily="34" charset="-120"/>
              </a:rPr>
              <a:t>，同时也不利于发挥兜底性保障作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4011615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4_BD.25_1#bb350cb17?pid=d9996d6a8&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[湖南永州2025月考]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推动常规水电由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电能供应者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逐步转向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电能供应者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灵活调节者</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有助于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构建适应清洁能源占比逐渐提高的新型电力系统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是我国如期实现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双碳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目标的重要举措</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保障国家能源安全的内在要求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下图为某流域水风光一体化运行原则示意图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25_2#bb350cb17?pid=d9996d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11296" y="2440686"/>
            <a:ext cx="516636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6_1#fc5838aed?pid=bb350cb1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8.图中①②</a:t>
            </a:r>
            <a:r>
              <a:rPr lang="en-US" altLang="zh-CN" sz="2000" b="0" i="0">
                <a:solidFill>
                  <a:srgbClr val="000000"/>
                </a:solidFill>
                <a:latin typeface="微软雅黑" pitchFamily="34" charset="0"/>
                <a:ea typeface="微软雅黑" pitchFamily="34" charset="-122"/>
                <a:cs typeface="微软雅黑" pitchFamily="34" charset="-120"/>
              </a:rPr>
              <a:t>分别是(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fc5838aed.bracket?pid=bb350cb17&amp;color=0,0,0&amp;vpa=8&amp;vtp=1"/>
          <p:cNvSpPr/>
          <p:nvPr/>
        </p:nvSpPr>
        <p:spPr>
          <a:xfrm>
            <a:off x="291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6_2#fc5838aed.choices?pid=bb350cb17&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A.水电、风电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.水电、光伏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.风电、光伏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.风电、水电</a:t>
            </a:r>
            <a:endParaRPr lang="en-US" altLang="zh-CN" sz="2000" dirty="0"/>
          </a:p>
        </p:txBody>
      </p:sp>
      <p:sp>
        <p:nvSpPr>
          <p:cNvPr id="5" name="QC_5_AS.28_1#fc5838aed?vop=1&amp;pid=bb350cb17&amp;color=0,0,0&amp;vtp=1&amp;bbb=1"/>
          <p:cNvSpPr/>
          <p:nvPr/>
        </p:nvSpPr>
        <p:spPr>
          <a:xfrm>
            <a:off x="722376" y="3257741"/>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本题考查能源的类型。</a:t>
            </a:r>
            <a:endParaRPr lang="en-US" altLang="zh-CN" sz="2200" dirty="0"/>
          </a:p>
        </p:txBody>
      </p:sp>
      <p:pic>
        <p:nvPicPr>
          <p:cNvPr id="6" name="QC_5_AS.28_2#fc5838aed?vop=1&amp;pid=bb350cb1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40480" y="3829685"/>
            <a:ext cx="4517136"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2993759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28_3#fc5838aed?vop=1&amp;pid=bb350cb17&amp;color=0,0,0&amp;mp=1&amp;vtp=1&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综上所述，A正确。</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解答本题的关键是明确不同能源的特点</a:t>
            </a:r>
            <a:r>
              <a:rPr lang="en-US" altLang="zh-CN" sz="2000" b="0" i="0">
                <a:solidFill>
                  <a:srgbClr val="000000"/>
                </a:solidFill>
                <a:latin typeface="微软雅黑" pitchFamily="34" charset="0"/>
                <a:ea typeface="微软雅黑" pitchFamily="34" charset="-122"/>
                <a:cs typeface="微软雅黑" pitchFamily="34" charset="-120"/>
              </a:rPr>
              <a:t>。影响河流水能资源丰富程度的关键因素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是地势落差和流量大小</a:t>
            </a:r>
            <a:r>
              <a:rPr lang="en-US" altLang="zh-CN" sz="2000" b="0" i="0" dirty="0">
                <a:solidFill>
                  <a:srgbClr val="000000"/>
                </a:solidFill>
                <a:latin typeface="微软雅黑" pitchFamily="34" charset="0"/>
                <a:ea typeface="微软雅黑" pitchFamily="34" charset="-122"/>
                <a:cs typeface="微软雅黑" pitchFamily="34" charset="-120"/>
              </a:rPr>
              <a:t>；一天当中日照时长、太阳高度等影响太阳辐射强度，日照时间长</a:t>
            </a:r>
            <a:r>
              <a:rPr lang="en-US" altLang="zh-CN" sz="2000" b="0" i="0">
                <a:solidFill>
                  <a:srgbClr val="000000"/>
                </a:solidFill>
                <a:latin typeface="微软雅黑" pitchFamily="34" charset="0"/>
                <a:ea typeface="微软雅黑" pitchFamily="34" charset="-122"/>
                <a:cs typeface="微软雅黑" pitchFamily="34" charset="-120"/>
              </a:rPr>
              <a:t>，太阳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高度大</a:t>
            </a:r>
            <a:r>
              <a:rPr lang="en-US" altLang="zh-CN" sz="2000" b="0" i="0" dirty="0">
                <a:solidFill>
                  <a:srgbClr val="000000"/>
                </a:solidFill>
                <a:latin typeface="微软雅黑" pitchFamily="34" charset="0"/>
                <a:ea typeface="微软雅黑" pitchFamily="34" charset="-122"/>
                <a:cs typeface="微软雅黑" pitchFamily="34" charset="-120"/>
              </a:rPr>
              <a:t>，太阳辐射强，太阳能资源丰富。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6409635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29_1#8f15b8a4d?pid=bb350cb1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9.提升流域丰水期清洁能源占比，</a:t>
            </a:r>
            <a:r>
              <a:rPr lang="en-US" altLang="zh-CN" sz="2000" b="0" i="0">
                <a:solidFill>
                  <a:srgbClr val="000000"/>
                </a:solidFill>
                <a:latin typeface="微软雅黑" pitchFamily="34" charset="0"/>
                <a:ea typeface="微软雅黑" pitchFamily="34" charset="-122"/>
                <a:cs typeface="微软雅黑" pitchFamily="34" charset="-120"/>
              </a:rPr>
              <a:t>下列措施可行的有(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8f15b8a4d.bracket?pid=bb350cb17&amp;color=0,0,0&amp;vpa=9&amp;vtp=1"/>
          <p:cNvSpPr/>
          <p:nvPr/>
        </p:nvSpPr>
        <p:spPr>
          <a:xfrm>
            <a:off x="670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9_2#8f15b8a4d?pid=bb350cb1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①限制丰水期水电量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②提升输电通道能力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③扩大新能源开发量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多建储能基础设施</a:t>
            </a:r>
            <a:endParaRPr lang="en-US" altLang="zh-CN" sz="2000" dirty="0"/>
          </a:p>
        </p:txBody>
      </p:sp>
      <p:sp>
        <p:nvSpPr>
          <p:cNvPr id="5" name="QC_5_BD.29_3#8f15b8a4d.choices?pid=bb350cb17&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1_1#8f15b8a4d?vop=1&amp;pid=bb350cb17&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本题考查自然资源的可持续利用。根据材料信息“推动常规水电由‘电能供应者</a:t>
            </a:r>
            <a:r>
              <a:rPr lang="en-US" altLang="zh-CN" sz="2000" b="0" i="0">
                <a:solidFill>
                  <a:srgbClr val="000000"/>
                </a:solidFill>
                <a:latin typeface="微软雅黑" pitchFamily="34" charset="0"/>
                <a:ea typeface="微软雅黑" pitchFamily="34" charset="-122"/>
                <a:cs typeface="微软雅黑" pitchFamily="34" charset="-120"/>
              </a:rPr>
              <a:t>’逐步转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a:t>
            </a:r>
            <a:r>
              <a:rPr lang="en-US" altLang="zh-CN" sz="2000" b="0" i="0" dirty="0">
                <a:solidFill>
                  <a:srgbClr val="000000"/>
                </a:solidFill>
                <a:latin typeface="微软雅黑" pitchFamily="34" charset="0"/>
                <a:ea typeface="微软雅黑" pitchFamily="34" charset="-122"/>
                <a:cs typeface="微软雅黑" pitchFamily="34" charset="-120"/>
              </a:rPr>
              <a:t>‘电能供应者+灵活调节者’，有助于构建适应清洁能源占比逐渐提高的新型电力系统”</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清洁能源发电量不稳定</a:t>
            </a:r>
            <a:r>
              <a:rPr lang="en-US" altLang="zh-CN" sz="2000" b="0" i="0" dirty="0">
                <a:solidFill>
                  <a:srgbClr val="000000"/>
                </a:solidFill>
                <a:latin typeface="微软雅黑" pitchFamily="34" charset="0"/>
                <a:ea typeface="微软雅黑" pitchFamily="34" charset="-122"/>
                <a:cs typeface="微软雅黑" pitchFamily="34" charset="-120"/>
              </a:rPr>
              <a:t>，受储能能力限制，发电量与需求量不匹配时可能导致弃电</a:t>
            </a:r>
            <a:r>
              <a:rPr lang="en-US" altLang="zh-CN" sz="2000" b="0" i="0">
                <a:solidFill>
                  <a:srgbClr val="000000"/>
                </a:solidFill>
                <a:latin typeface="微软雅黑" pitchFamily="34" charset="0"/>
                <a:ea typeface="微软雅黑" pitchFamily="34" charset="-122"/>
                <a:cs typeface="微软雅黑" pitchFamily="34" charset="-120"/>
              </a:rPr>
              <a:t>，所以应多建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储能基础设施</a:t>
            </a:r>
            <a:r>
              <a:rPr lang="en-US" altLang="zh-CN" sz="2000" b="0" i="0" dirty="0">
                <a:solidFill>
                  <a:srgbClr val="000000"/>
                </a:solidFill>
                <a:latin typeface="微软雅黑" pitchFamily="34" charset="0"/>
                <a:ea typeface="微软雅黑" pitchFamily="34" charset="-122"/>
                <a:cs typeface="微软雅黑" pitchFamily="34" charset="-120"/>
              </a:rPr>
              <a:t>，④正确；根据丰水期图示，通道能力限制发电总量，</a:t>
            </a:r>
            <a:r>
              <a:rPr lang="en-US" altLang="zh-CN" sz="2000" b="0" i="0">
                <a:solidFill>
                  <a:srgbClr val="000000"/>
                </a:solidFill>
                <a:latin typeface="微软雅黑" pitchFamily="34" charset="0"/>
                <a:ea typeface="微软雅黑" pitchFamily="34" charset="-122"/>
                <a:cs typeface="微软雅黑" pitchFamily="34" charset="-120"/>
              </a:rPr>
              <a:t>所以应提升输电通道能力，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正确；限制丰水期水电量与提升流域丰水期清洁能源占比矛盾，①错误</a:t>
            </a:r>
            <a:r>
              <a:rPr lang="en-US" altLang="zh-CN" sz="2000" b="0" i="0">
                <a:solidFill>
                  <a:srgbClr val="000000"/>
                </a:solidFill>
                <a:latin typeface="微软雅黑" pitchFamily="34" charset="0"/>
                <a:ea typeface="微软雅黑" pitchFamily="34" charset="-122"/>
                <a:cs typeface="微软雅黑" pitchFamily="34" charset="-120"/>
              </a:rPr>
              <a:t>；可开发清洁能源的资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源有限</a:t>
            </a:r>
            <a:r>
              <a:rPr lang="en-US" altLang="zh-CN" sz="2000" b="0" i="0" dirty="0">
                <a:solidFill>
                  <a:srgbClr val="000000"/>
                </a:solidFill>
                <a:latin typeface="微软雅黑" pitchFamily="34" charset="0"/>
                <a:ea typeface="微软雅黑" pitchFamily="34" charset="-122"/>
                <a:cs typeface="微软雅黑" pitchFamily="34" charset="-120"/>
              </a:rPr>
              <a:t>，且有通道能力限制，不能盲目扩大开发量，③错误。故选D。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M_4_BD.32_1#6b42042aa?htil=2&amp;pid=d9996d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28432" y="1060704"/>
            <a:ext cx="3429000" cy="2770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2_2#6b42042aa?htil=2&amp;pid=d9996d6a8&amp;color=0,0,0&amp;vtp=1&amp;bt=1&amp;bbb=1&amp;hb=1"/>
          <p:cNvSpPr/>
          <p:nvPr/>
        </p:nvSpPr>
        <p:spPr>
          <a:xfrm>
            <a:off x="722376" y="1005840"/>
            <a:ext cx="718718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[浙江舟山中学2024高二月考]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海洋表层水体的</a:t>
            </a:r>
            <a:r>
              <a:rPr lang="en-US" altLang="zh-CN" sz="2000" b="0" i="0" dirty="0">
                <a:solidFill>
                  <a:srgbClr val="000000"/>
                </a:solidFill>
                <a:latin typeface="Times New Roman" pitchFamily="34" charset="0"/>
                <a:ea typeface="KaiTi" pitchFamily="34" charset="-122"/>
                <a:cs typeface="Times New Roman" pitchFamily="34" charset="-120"/>
              </a:rPr>
              <a:t>pH</a:t>
            </a:r>
            <a:r>
              <a:rPr lang="en-US" altLang="zh-CN" sz="2000" b="0" i="0" dirty="0">
                <a:solidFill>
                  <a:srgbClr val="000000"/>
                </a:solidFill>
                <a:latin typeface="微软雅黑" pitchFamily="34" charset="0"/>
                <a:ea typeface="楷体" pitchFamily="34" charset="-122"/>
                <a:cs typeface="微软雅黑" pitchFamily="34" charset="-120"/>
              </a:rPr>
              <a:t>约为</a:t>
            </a:r>
            <a:r>
              <a:rPr lang="en-US" altLang="zh-CN" sz="2000" b="0" i="0" dirty="0">
                <a:solidFill>
                  <a:srgbClr val="000000"/>
                </a:solidFill>
                <a:latin typeface="Times New Roman" pitchFamily="34" charset="0"/>
                <a:ea typeface="KaiTi" pitchFamily="34" charset="-122"/>
                <a:cs typeface="Times New Roman" pitchFamily="34" charset="-120"/>
              </a:rPr>
              <a:t>8.2</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呈弱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碱性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长期以来这种稳定的化学环境维持着海洋生态系统的平衡</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海洋酸化</a:t>
            </a:r>
            <a:r>
              <a:rPr lang="en-US" altLang="zh-CN" sz="2000" b="0" i="0" dirty="0">
                <a:solidFill>
                  <a:srgbClr val="000000"/>
                </a:solidFill>
                <a:latin typeface="Times New Roman" pitchFamily="34" charset="0"/>
                <a:ea typeface="KaiTi" pitchFamily="34" charset="-122"/>
                <a:cs typeface="Times New Roman" pitchFamily="34" charset="-120"/>
              </a:rPr>
              <a:t>（pH</a:t>
            </a:r>
            <a:r>
              <a:rPr lang="en-US" altLang="zh-CN" sz="2000" b="0" i="0" dirty="0">
                <a:solidFill>
                  <a:srgbClr val="000000"/>
                </a:solidFill>
                <a:latin typeface="微软雅黑" pitchFamily="34" charset="0"/>
                <a:ea typeface="楷体" pitchFamily="34" charset="-122"/>
                <a:cs typeface="微软雅黑" pitchFamily="34" charset="-120"/>
              </a:rPr>
              <a:t>降低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是全球气候变化下海洋系统面临的又一重要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生态环境问题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下图为香港周边不同海域</a:t>
            </a:r>
            <a:r>
              <a:rPr lang="en-US" altLang="zh-CN" sz="2000" b="0" i="0">
                <a:solidFill>
                  <a:srgbClr val="000000"/>
                </a:solidFill>
                <a:latin typeface="Times New Roman" pitchFamily="34" charset="0"/>
                <a:ea typeface="KaiTi" pitchFamily="34" charset="-122"/>
                <a:cs typeface="Times New Roman" pitchFamily="34" charset="-120"/>
              </a:rPr>
              <a:t>1986—2017</a:t>
            </a:r>
            <a:r>
              <a:rPr lang="en-US" altLang="zh-CN" sz="2000" b="0" i="0">
                <a:solidFill>
                  <a:srgbClr val="000000"/>
                </a:solidFill>
                <a:latin typeface="微软雅黑" pitchFamily="34" charset="0"/>
                <a:ea typeface="楷体" pitchFamily="34" charset="-122"/>
                <a:cs typeface="微软雅黑" pitchFamily="34" charset="-120"/>
              </a:rPr>
              <a:t>年的年均酸</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碱度变化等值线图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4023752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3_1#7bddd319e?pid=6b42042a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图中海域海洋酸化会使(</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33_2#7bddd319e.choices?pid=6b42042a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A.贝类生物数量减少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.近岸的海洋污染减轻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.海水的腐蚀性会减弱</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.沿海的陆地酸雨加重</a:t>
            </a:r>
            <a:endParaRPr lang="en-US" altLang="zh-CN" sz="2000" dirty="0"/>
          </a:p>
        </p:txBody>
      </p:sp>
      <p:sp>
        <p:nvSpPr>
          <p:cNvPr id="4" name="QC_5_AN.34_1#7bddd319e.bracket?pid=6b42042aa&amp;color=0,0,0&amp;vpa=10&amp;vtp=1"/>
          <p:cNvSpPr/>
          <p:nvPr/>
        </p:nvSpPr>
        <p:spPr>
          <a:xfrm>
            <a:off x="3822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5_1#7bddd319e?vop=1&amp;pid=6b42042aa&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本题考查环境问题的影响。图中海域海洋酸化会使海水腐蚀性加强</a:t>
            </a:r>
            <a:r>
              <a:rPr lang="en-US" altLang="zh-CN" sz="2000" b="0" i="0">
                <a:solidFill>
                  <a:srgbClr val="000000"/>
                </a:solidFill>
                <a:latin typeface="微软雅黑" pitchFamily="34" charset="0"/>
                <a:ea typeface="微软雅黑" pitchFamily="34" charset="-122"/>
                <a:cs typeface="微软雅黑" pitchFamily="34" charset="-120"/>
              </a:rPr>
              <a:t>，贝类生物的甲壳受到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腐蚀</a:t>
            </a:r>
            <a:r>
              <a:rPr lang="en-US" altLang="zh-CN" sz="2000" b="0" i="0" dirty="0">
                <a:solidFill>
                  <a:srgbClr val="000000"/>
                </a:solidFill>
                <a:latin typeface="微软雅黑" pitchFamily="34" charset="0"/>
                <a:ea typeface="微软雅黑" pitchFamily="34" charset="-122"/>
                <a:cs typeface="微软雅黑" pitchFamily="34" charset="-120"/>
              </a:rPr>
              <a:t>，遭到伤害，使得数量减少，A正确，C错误；近岸的海洋污染会加剧，B错误</a:t>
            </a:r>
            <a:r>
              <a:rPr lang="en-US" altLang="zh-CN" sz="2000" b="0" i="0">
                <a:solidFill>
                  <a:srgbClr val="000000"/>
                </a:solidFill>
                <a:latin typeface="微软雅黑" pitchFamily="34" charset="0"/>
                <a:ea typeface="微软雅黑" pitchFamily="34" charset="-122"/>
                <a:cs typeface="微软雅黑" pitchFamily="34" charset="-120"/>
              </a:rPr>
              <a:t>；沿海的陆地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酸雨与海洋关系不大</a:t>
            </a:r>
            <a:r>
              <a:rPr lang="en-US" altLang="zh-CN" sz="2000" b="0" i="0" dirty="0">
                <a:solidFill>
                  <a:srgbClr val="000000"/>
                </a:solidFill>
                <a:latin typeface="微软雅黑" pitchFamily="34" charset="0"/>
                <a:ea typeface="微软雅黑" pitchFamily="34" charset="-122"/>
                <a:cs typeface="微软雅黑" pitchFamily="34" charset="-120"/>
              </a:rPr>
              <a:t>，与空气中的酸性气体有关，D错误。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453306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6_1#45942f4d0?pid=6b42042a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11.从全球范围看，</a:t>
            </a:r>
            <a:r>
              <a:rPr lang="en-US" altLang="zh-CN" sz="2000" b="0" i="0">
                <a:solidFill>
                  <a:srgbClr val="000000"/>
                </a:solidFill>
                <a:latin typeface="微软雅黑" pitchFamily="34" charset="0"/>
                <a:ea typeface="微软雅黑" pitchFamily="34" charset="-122"/>
                <a:cs typeface="微软雅黑" pitchFamily="34" charset="-120"/>
              </a:rPr>
              <a:t>引发海洋酸化的主要原因是(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45942f4d0.bracket?pid=6b42042aa&amp;color=0,0,0&amp;vpa=11&amp;vtp=1"/>
          <p:cNvSpPr/>
          <p:nvPr/>
        </p:nvSpPr>
        <p:spPr>
          <a:xfrm>
            <a:off x="610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6_2#45942f4d0.choices?pid=6b42042a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A.荒漠化加剧</a:t>
            </a:r>
            <a:r>
              <a:rPr lang="en-US" altLang="zh-CN" sz="2000" b="0" i="0">
                <a:solidFill>
                  <a:srgbClr val="000000"/>
                </a:solidFill>
                <a:latin typeface="微软雅黑" pitchFamily="34" charset="0"/>
                <a:ea typeface="微软雅黑" pitchFamily="34" charset="-122"/>
                <a:cs typeface="微软雅黑" pitchFamily="34" charset="-120"/>
              </a:rPr>
              <a:t>，径流含沙量增大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.燃烧化石燃料，二氧化碳增加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.大量砍伐森林</a:t>
            </a:r>
            <a:r>
              <a:rPr lang="en-US" altLang="zh-CN" sz="2000" b="0" i="0">
                <a:solidFill>
                  <a:srgbClr val="000000"/>
                </a:solidFill>
                <a:latin typeface="微软雅黑" pitchFamily="34" charset="0"/>
                <a:ea typeface="微软雅黑" pitchFamily="34" charset="-122"/>
                <a:cs typeface="微软雅黑" pitchFamily="34" charset="-120"/>
              </a:rPr>
              <a:t>，水土流失加剧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.海洋生物大量死亡，生物沉积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bed269ec1?pid=d9996d6a8&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[河北衡水2025高二质量检测]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26</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全国规模最大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新能源占比最高的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沙戈荒</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新能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源外送基地电源项目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青海省柴达木格尔木东沙漠基地电源项目开工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该项目按照风光火储一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体化方式规划</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新能源装机占比</a:t>
            </a:r>
            <a:r>
              <a:rPr lang="en-US" altLang="zh-CN" sz="2000" b="0" i="0" dirty="0">
                <a:solidFill>
                  <a:srgbClr val="000000"/>
                </a:solidFill>
                <a:latin typeface="Times New Roman" pitchFamily="34" charset="0"/>
                <a:ea typeface="KaiTi" pitchFamily="34" charset="-122"/>
                <a:cs typeface="Times New Roman" pitchFamily="34" charset="-120"/>
              </a:rPr>
              <a:t>85%，</a:t>
            </a:r>
            <a:r>
              <a:rPr lang="en-US" altLang="zh-CN" sz="2000" b="0" i="0" dirty="0">
                <a:solidFill>
                  <a:srgbClr val="000000"/>
                </a:solidFill>
                <a:latin typeface="微软雅黑" pitchFamily="34" charset="0"/>
                <a:ea typeface="楷体" pitchFamily="34" charset="-122"/>
                <a:cs typeface="微软雅黑" pitchFamily="34" charset="-120"/>
              </a:rPr>
              <a:t>建成投运后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每年可通过全国首条跨省跨经营区的特高压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外送通道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青桂直流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特高压直流输电通道向广西输送约</a:t>
            </a:r>
            <a:r>
              <a:rPr lang="en-US" altLang="zh-CN" sz="2000" b="0" i="0" dirty="0">
                <a:solidFill>
                  <a:srgbClr val="000000"/>
                </a:solidFill>
                <a:latin typeface="Times New Roman" pitchFamily="34" charset="0"/>
                <a:ea typeface="KaiTi" pitchFamily="34" charset="-122"/>
                <a:cs typeface="Times New Roman" pitchFamily="34" charset="-120"/>
              </a:rPr>
              <a:t>365</a:t>
            </a:r>
            <a:r>
              <a:rPr lang="en-US" altLang="zh-CN" sz="2000" b="0" i="0" dirty="0">
                <a:solidFill>
                  <a:srgbClr val="000000"/>
                </a:solidFill>
                <a:latin typeface="微软雅黑" pitchFamily="34" charset="0"/>
                <a:ea typeface="楷体" pitchFamily="34" charset="-122"/>
                <a:cs typeface="微软雅黑" pitchFamily="34" charset="-120"/>
              </a:rPr>
              <a:t>亿千瓦时清洁能源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下图为柴达</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木盆地及格尔木位置图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1_2#bed269ec1?pid=d9996d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41064" y="3355086"/>
            <a:ext cx="4315968"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8_1#45942f4d0?vop=1&amp;pid=6b42042aa&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本题考查环境问题产生的原因。从全球范围看，</a:t>
            </a:r>
            <a:r>
              <a:rPr lang="en-US" altLang="zh-CN" sz="2000" b="0" i="0">
                <a:solidFill>
                  <a:srgbClr val="000000"/>
                </a:solidFill>
                <a:latin typeface="微软雅黑" pitchFamily="34" charset="0"/>
                <a:ea typeface="微软雅黑" pitchFamily="34" charset="-122"/>
                <a:cs typeface="微软雅黑" pitchFamily="34" charset="-120"/>
              </a:rPr>
              <a:t>引发海洋酸化的主要原因是燃烧化石燃料，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二氧化碳增加</a:t>
            </a:r>
            <a:r>
              <a:rPr lang="en-US" altLang="zh-CN" sz="2000" b="0" i="0" dirty="0">
                <a:solidFill>
                  <a:srgbClr val="000000"/>
                </a:solidFill>
                <a:latin typeface="微软雅黑" pitchFamily="34" charset="0"/>
                <a:ea typeface="微软雅黑" pitchFamily="34" charset="-122"/>
                <a:cs typeface="微软雅黑" pitchFamily="34" charset="-120"/>
              </a:rPr>
              <a:t>，二氧化碳溶于水导致水体酸化，B正确</a:t>
            </a:r>
            <a:r>
              <a:rPr lang="en-US" altLang="zh-CN" sz="2000" b="0" i="0">
                <a:solidFill>
                  <a:srgbClr val="000000"/>
                </a:solidFill>
                <a:latin typeface="微软雅黑" pitchFamily="34" charset="0"/>
                <a:ea typeface="微软雅黑" pitchFamily="34" charset="-122"/>
                <a:cs typeface="微软雅黑" pitchFamily="34" charset="-120"/>
              </a:rPr>
              <a:t>；荒漠化和水土流失现象对海洋的影响不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，不会引发海洋酸化，A、C错误；生物沉积会导致海底有机质含量增加</a:t>
            </a:r>
            <a:r>
              <a:rPr lang="en-US" altLang="zh-CN" sz="2000" b="0" i="0">
                <a:solidFill>
                  <a:srgbClr val="000000"/>
                </a:solidFill>
                <a:latin typeface="微软雅黑" pitchFamily="34" charset="0"/>
                <a:ea typeface="微软雅黑" pitchFamily="34" charset="-122"/>
                <a:cs typeface="微软雅黑" pitchFamily="34" charset="-120"/>
              </a:rPr>
              <a:t>，但不会导致海水酸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2522029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4_BD.39_1#07c29b82e?pid=d9996d6a8&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[黑龙江大庆2025高二期中]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氮浓度是反映湖泊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水库水体富营养化程度的重要指标之一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江苏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省沙河水库是太湖流域上游丘陵地区的一座大型水库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a:t>
            </a:r>
            <a:r>
              <a:rPr lang="en-US" altLang="zh-CN" sz="2000" b="0" i="0" dirty="0">
                <a:solidFill>
                  <a:srgbClr val="000000"/>
                </a:solidFill>
                <a:latin typeface="Times New Roman" pitchFamily="34" charset="0"/>
                <a:ea typeface="KaiTi" pitchFamily="34" charset="-122"/>
                <a:cs typeface="Times New Roman" pitchFamily="34" charset="-120"/>
              </a:rPr>
              <a:t>7—8</a:t>
            </a:r>
            <a:r>
              <a:rPr lang="en-US" altLang="zh-CN" sz="2000" b="0" i="0" dirty="0">
                <a:solidFill>
                  <a:srgbClr val="000000"/>
                </a:solidFill>
                <a:latin typeface="微软雅黑" pitchFamily="34" charset="0"/>
                <a:ea typeface="楷体" pitchFamily="34" charset="-122"/>
                <a:cs typeface="微软雅黑" pitchFamily="34" charset="-120"/>
              </a:rPr>
              <a:t>月氮浓度超过环保标准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水体富</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营养化问题突出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下图示意沙河水库氮浓度的年变化</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39_2#07c29b82e?pid=d9996d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68496" y="2440686"/>
            <a:ext cx="4261104"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0_1#b2d18f5be?pid=07c29b82e&amp;color=0,0,0&amp;vtp=1&amp;bbb=1"/>
          <p:cNvSpPr/>
          <p:nvPr/>
        </p:nvSpPr>
        <p:spPr>
          <a:xfrm>
            <a:off x="722376" y="442188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12.为应对7—8月沙河水库氮浓度过高的问题，</a:t>
            </a:r>
            <a:r>
              <a:rPr lang="en-US" altLang="zh-CN" sz="2000" b="0" i="0">
                <a:solidFill>
                  <a:srgbClr val="000000"/>
                </a:solidFill>
                <a:latin typeface="微软雅黑" pitchFamily="34" charset="0"/>
                <a:ea typeface="微软雅黑" pitchFamily="34" charset="-122"/>
                <a:cs typeface="微软雅黑" pitchFamily="34" charset="-120"/>
              </a:rPr>
              <a:t>建议(</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1_1#b2d18f5be.bracket?pid=07c29b82e&amp;color=0,0,0&amp;vpa=12&amp;vtp=1"/>
          <p:cNvSpPr/>
          <p:nvPr/>
        </p:nvSpPr>
        <p:spPr>
          <a:xfrm>
            <a:off x="6681851" y="442188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40_2#b2d18f5be?pid=07c29b82e&amp;color=0,0,0&amp;vtp=1&amp;bbb=1"/>
          <p:cNvSpPr/>
          <p:nvPr/>
        </p:nvSpPr>
        <p:spPr>
          <a:xfrm>
            <a:off x="722376" y="4874895"/>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①减少流域化肥用量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②营造入库人工湿地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③加大水库下泄流量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水库入口修闸拦水</a:t>
            </a:r>
            <a:endParaRPr lang="en-US" altLang="zh-CN" sz="2000" dirty="0"/>
          </a:p>
        </p:txBody>
      </p:sp>
      <p:sp>
        <p:nvSpPr>
          <p:cNvPr id="7" name="QC_5_BD.40_3#b2d18f5be.choices?pid=07c29b82e&amp;color=0,0,0&amp;vtp=1&amp;bbb=1"/>
          <p:cNvSpPr/>
          <p:nvPr/>
        </p:nvSpPr>
        <p:spPr>
          <a:xfrm>
            <a:off x="722376" y="533209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2_1#b2d18f5be?vop=1&amp;pid=07c29b82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本题考查治理环境污染的措施。减少流域内化肥用量</a:t>
            </a:r>
            <a:r>
              <a:rPr lang="en-US" altLang="zh-CN" sz="2000" b="0" i="0">
                <a:solidFill>
                  <a:srgbClr val="000000"/>
                </a:solidFill>
                <a:latin typeface="微软雅黑" pitchFamily="34" charset="0"/>
                <a:ea typeface="微软雅黑" pitchFamily="34" charset="-122"/>
                <a:cs typeface="微软雅黑" pitchFamily="34" charset="-120"/>
              </a:rPr>
              <a:t>，可以减少在夏季降水量增大时因侵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蚀坡面土壤而带入水库的营养物质来源</a:t>
            </a:r>
            <a:r>
              <a:rPr lang="en-US" altLang="zh-CN" sz="2000" b="0" i="0" dirty="0">
                <a:solidFill>
                  <a:srgbClr val="000000"/>
                </a:solidFill>
                <a:latin typeface="微软雅黑" pitchFamily="34" charset="0"/>
                <a:ea typeface="微软雅黑" pitchFamily="34" charset="-122"/>
                <a:cs typeface="微软雅黑" pitchFamily="34" charset="-120"/>
              </a:rPr>
              <a:t>，①正确；人工湿地可以吸附拦截部分营养物质</a:t>
            </a:r>
            <a:r>
              <a:rPr lang="en-US" altLang="zh-CN" sz="2000" b="0" i="0">
                <a:solidFill>
                  <a:srgbClr val="000000"/>
                </a:solidFill>
                <a:latin typeface="微软雅黑" pitchFamily="34" charset="0"/>
                <a:ea typeface="微软雅黑" pitchFamily="34" charset="-122"/>
                <a:cs typeface="微软雅黑" pitchFamily="34" charset="-120"/>
              </a:rPr>
              <a:t>，减少入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库氮元素含量</a:t>
            </a:r>
            <a:r>
              <a:rPr lang="en-US" altLang="zh-CN" sz="2000" b="0" i="0" dirty="0">
                <a:solidFill>
                  <a:srgbClr val="000000"/>
                </a:solidFill>
                <a:latin typeface="微软雅黑" pitchFamily="34" charset="0"/>
                <a:ea typeface="微软雅黑" pitchFamily="34" charset="-122"/>
                <a:cs typeface="微软雅黑" pitchFamily="34" charset="-120"/>
              </a:rPr>
              <a:t>，②正确；加大水库下泄流量会导致水体中的氮元素更快地向下游扩散</a:t>
            </a:r>
            <a:r>
              <a:rPr lang="en-US" altLang="zh-CN" sz="2000" b="0" i="0">
                <a:solidFill>
                  <a:srgbClr val="000000"/>
                </a:solidFill>
                <a:latin typeface="微软雅黑" pitchFamily="34" charset="0"/>
                <a:ea typeface="微软雅黑" pitchFamily="34" charset="-122"/>
                <a:cs typeface="微软雅黑" pitchFamily="34" charset="-120"/>
              </a:rPr>
              <a:t>，但并不能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从根本上解决氮浓度过高的问题</a:t>
            </a:r>
            <a:r>
              <a:rPr lang="en-US" altLang="zh-CN" sz="2000" b="0" i="0" dirty="0">
                <a:solidFill>
                  <a:srgbClr val="000000"/>
                </a:solidFill>
                <a:latin typeface="微软雅黑" pitchFamily="34" charset="0"/>
                <a:ea typeface="微软雅黑" pitchFamily="34" charset="-122"/>
                <a:cs typeface="微软雅黑" pitchFamily="34" charset="-120"/>
              </a:rPr>
              <a:t>，③错误；水库入口修闸拦水不利于水体交换</a:t>
            </a:r>
            <a:r>
              <a:rPr lang="en-US" altLang="zh-CN" sz="2000" b="0" i="0">
                <a:solidFill>
                  <a:srgbClr val="000000"/>
                </a:solidFill>
                <a:latin typeface="微软雅黑" pitchFamily="34" charset="0"/>
                <a:ea typeface="微软雅黑" pitchFamily="34" charset="-122"/>
                <a:cs typeface="微软雅黑" pitchFamily="34" charset="-120"/>
              </a:rPr>
              <a:t>，会导致氮浓度升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6906117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3_1#8269f1be7?pid=07c29b82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13.有些年份的8月，沙河水库会出现在几天内氮浓度迅速升高的现象，</a:t>
            </a:r>
            <a:r>
              <a:rPr lang="en-US" altLang="zh-CN" sz="2000" b="0" i="0">
                <a:solidFill>
                  <a:srgbClr val="000000"/>
                </a:solidFill>
                <a:latin typeface="微软雅黑" pitchFamily="34" charset="0"/>
                <a:ea typeface="微软雅黑" pitchFamily="34" charset="-122"/>
                <a:cs typeface="微软雅黑" pitchFamily="34" charset="-120"/>
              </a:rPr>
              <a:t>可能是因为(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4_1#8269f1be7.bracket?pid=07c29b82e&amp;color=0,0,0&amp;vpa=13&amp;vtp=1"/>
          <p:cNvSpPr/>
          <p:nvPr/>
        </p:nvSpPr>
        <p:spPr>
          <a:xfrm>
            <a:off x="1006798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3_2#8269f1be7.choices?pid=07c29b82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.连续多日干旱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B.台风登陆侵袭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C.灌溉用水量大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.藻类繁殖过快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5_1#8269f1be7?vop=1&amp;pid=07c29b82e&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本题考查环境污染的原因。台风登陆侵袭时，会带来大量降雨，使得水库水量增加</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大量的雨水冲刷地面</a:t>
            </a:r>
            <a:r>
              <a:rPr lang="en-US" altLang="zh-CN" sz="2000" b="0" i="0" dirty="0">
                <a:solidFill>
                  <a:srgbClr val="000000"/>
                </a:solidFill>
                <a:latin typeface="微软雅黑" pitchFamily="34" charset="0"/>
                <a:ea typeface="微软雅黑" pitchFamily="34" charset="-122"/>
                <a:cs typeface="微软雅黑" pitchFamily="34" charset="-120"/>
              </a:rPr>
              <a:t>，会将大量的氮元素带入水库，导致氮浓度迅速升高，B正确</a:t>
            </a:r>
            <a:r>
              <a:rPr lang="en-US" altLang="zh-CN" sz="2000" b="0" i="0">
                <a:solidFill>
                  <a:srgbClr val="000000"/>
                </a:solidFill>
                <a:latin typeface="微软雅黑" pitchFamily="34" charset="0"/>
                <a:ea typeface="微软雅黑" pitchFamily="34" charset="-122"/>
                <a:cs typeface="微软雅黑" pitchFamily="34" charset="-120"/>
              </a:rPr>
              <a:t>；连续多日干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旱</a:t>
            </a:r>
            <a:r>
              <a:rPr lang="en-US" altLang="zh-CN" sz="2000" b="0" i="0" dirty="0">
                <a:solidFill>
                  <a:srgbClr val="000000"/>
                </a:solidFill>
                <a:latin typeface="微软雅黑" pitchFamily="34" charset="0"/>
                <a:ea typeface="微软雅黑" pitchFamily="34" charset="-122"/>
                <a:cs typeface="微软雅黑" pitchFamily="34" charset="-120"/>
              </a:rPr>
              <a:t>、灌溉用水量大，都会使得水库水量减少，但氮浓度变化较小，A、C错误</a:t>
            </a:r>
            <a:r>
              <a:rPr lang="en-US" altLang="zh-CN" sz="2000" b="0" i="0">
                <a:solidFill>
                  <a:srgbClr val="000000"/>
                </a:solidFill>
                <a:latin typeface="微软雅黑" pitchFamily="34" charset="0"/>
                <a:ea typeface="微软雅黑" pitchFamily="34" charset="-122"/>
                <a:cs typeface="微软雅黑" pitchFamily="34" charset="-120"/>
              </a:rPr>
              <a:t>；藻类繁殖过快是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氮浓度升高的表现</a:t>
            </a:r>
            <a:r>
              <a:rPr lang="en-US" altLang="zh-CN" sz="2000" b="0" i="0" dirty="0">
                <a:solidFill>
                  <a:srgbClr val="000000"/>
                </a:solidFill>
                <a:latin typeface="微软雅黑" pitchFamily="34" charset="0"/>
                <a:ea typeface="微软雅黑" pitchFamily="34" charset="-122"/>
                <a:cs typeface="微软雅黑" pitchFamily="34" charset="-120"/>
              </a:rPr>
              <a:t>，而不是原因，D错误。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28173451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QM_4_BD.46_1#efae00b49?htil=3&amp;pid=d9996d6a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61374" y="1060704"/>
            <a:ext cx="3374136" cy="2898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46_2#efae00b49?htil=3&amp;pid=d9996d6a8&amp;color=0,0,0&amp;vtp=1&amp;bt=1&amp;bbb=1&amp;hb=1&amp;hs=1"/>
          <p:cNvSpPr/>
          <p:nvPr/>
        </p:nvSpPr>
        <p:spPr>
          <a:xfrm>
            <a:off x="722376" y="1005840"/>
            <a:ext cx="7251192"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水资源系统具有自然和社会双重属性</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容易受自然条件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人类活动等干扰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从水资源的自然属性考虑</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选取年降水量变差系数绝对值</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产水系数作为暴露度指标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从社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会属性考虑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选取城镇化率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供需比</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人口密度与地区生产总值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密度作为暴露度指标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反映区域城镇化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社会经济用水水平对水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资源的压力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如图为</a:t>
            </a:r>
            <a:r>
              <a:rPr lang="en-US" altLang="zh-CN" sz="2000" b="0" i="0">
                <a:solidFill>
                  <a:srgbClr val="000000"/>
                </a:solidFill>
                <a:latin typeface="Times New Roman" pitchFamily="34" charset="0"/>
                <a:ea typeface="KaiTi" pitchFamily="34" charset="-122"/>
                <a:cs typeface="Times New Roman" pitchFamily="34" charset="-120"/>
              </a:rPr>
              <a:t>2010—2022</a:t>
            </a:r>
            <a:r>
              <a:rPr lang="en-US" altLang="zh-CN" sz="2000" b="0" i="0">
                <a:solidFill>
                  <a:srgbClr val="000000"/>
                </a:solidFill>
                <a:latin typeface="微软雅黑" pitchFamily="34" charset="0"/>
                <a:ea typeface="楷体" pitchFamily="34" charset="-122"/>
                <a:cs typeface="微软雅黑" pitchFamily="34" charset="-120"/>
              </a:rPr>
              <a:t>年广东省各地级市水资源系统暴</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露度指数空间分布图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47_1#811de070e?pid=efae00b49&amp;color=0,0,0&amp;vtp=1&amp;bt=1&amp;bbb=1&amp;hs=1">
            <a:extLst>
              <a:ext uri="{FF2B5EF4-FFF2-40B4-BE49-F238E27FC236}">
                <a16:creationId xmlns:a16="http://schemas.microsoft.com/office/drawing/2014/main" id="{37C622E5-9F61-C508-68B3-4FF9D9747391}"/>
              </a:ext>
            </a:extLst>
          </p:cNvPr>
          <p:cNvSpPr/>
          <p:nvPr/>
        </p:nvSpPr>
        <p:spPr>
          <a:xfrm>
            <a:off x="722376" y="41890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14.2010—2022</a:t>
            </a:r>
            <a:r>
              <a:rPr lang="en-US" altLang="zh-CN" sz="2000" b="0" i="0">
                <a:solidFill>
                  <a:srgbClr val="000000"/>
                </a:solidFill>
                <a:latin typeface="微软雅黑" pitchFamily="34" charset="0"/>
                <a:ea typeface="微软雅黑" pitchFamily="34" charset="-122"/>
                <a:cs typeface="微软雅黑" pitchFamily="34" charset="-120"/>
              </a:rPr>
              <a:t>年广东省各地级市水资源系统暴露度指数空间分布特征表现为(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47_2#811de070e.choices?pid=efae00b49&amp;color=0,0,0&amp;vtp=1&amp;bbb=1">
            <a:extLst>
              <a:ext uri="{FF2B5EF4-FFF2-40B4-BE49-F238E27FC236}">
                <a16:creationId xmlns:a16="http://schemas.microsoft.com/office/drawing/2014/main" id="{EC53CFD6-6939-FBDE-C30E-DDECB0C6C93D}"/>
              </a:ext>
            </a:extLst>
          </p:cNvPr>
          <p:cNvSpPr/>
          <p:nvPr/>
        </p:nvSpPr>
        <p:spPr>
          <a:xfrm>
            <a:off x="722376" y="465518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.呈现北高南低分布格局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.深圳市远远小于佛山市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C.粤西的阳江和云浮较大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.广州市与中山市差别小</a:t>
            </a:r>
            <a:endParaRPr lang="en-US" altLang="zh-CN" sz="2000" dirty="0"/>
          </a:p>
        </p:txBody>
      </p:sp>
      <p:sp>
        <p:nvSpPr>
          <p:cNvPr id="6" name="QC_5_AN.48_1#811de070e.bracket?pid=efae00b49&amp;color=0,0,0&amp;vpa=14&amp;vtp=1">
            <a:extLst>
              <a:ext uri="{FF2B5EF4-FFF2-40B4-BE49-F238E27FC236}">
                <a16:creationId xmlns:a16="http://schemas.microsoft.com/office/drawing/2014/main" id="{13A3A9AD-2D45-7015-B95A-E70CEC5C35BD}"/>
              </a:ext>
            </a:extLst>
          </p:cNvPr>
          <p:cNvSpPr/>
          <p:nvPr/>
        </p:nvSpPr>
        <p:spPr>
          <a:xfrm>
            <a:off x="9596501" y="41890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49_1#811de070e?vop=1&amp;pid=efae00b49&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本题考查自然资源的空间分布特征。据图可知，</a:t>
            </a:r>
            <a:r>
              <a:rPr lang="en-US" altLang="zh-CN" sz="2000" b="0" i="0">
                <a:solidFill>
                  <a:srgbClr val="000000"/>
                </a:solidFill>
                <a:latin typeface="微软雅黑" pitchFamily="34" charset="0"/>
                <a:ea typeface="微软雅黑" pitchFamily="34" charset="-122"/>
                <a:cs typeface="微软雅黑" pitchFamily="34" charset="-120"/>
              </a:rPr>
              <a:t>2010—2022年广东省各地级市水资源系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统暴露度指数空间分布总体上呈现南高北低的空间格局</a:t>
            </a:r>
            <a:r>
              <a:rPr lang="en-US" altLang="zh-CN" sz="2000" b="0" i="0" dirty="0">
                <a:solidFill>
                  <a:srgbClr val="000000"/>
                </a:solidFill>
                <a:latin typeface="微软雅黑" pitchFamily="34" charset="0"/>
                <a:ea typeface="微软雅黑" pitchFamily="34" charset="-122"/>
                <a:cs typeface="微软雅黑" pitchFamily="34" charset="-120"/>
              </a:rPr>
              <a:t>，A错误；深圳市暴露度指数在0.4～</a:t>
            </a:r>
            <a:r>
              <a:rPr lang="en-US" altLang="zh-CN" sz="2000" b="0" i="0">
                <a:solidFill>
                  <a:srgbClr val="000000"/>
                </a:solidFill>
                <a:latin typeface="微软雅黑" pitchFamily="34" charset="0"/>
                <a:ea typeface="微软雅黑" pitchFamily="34" charset="-122"/>
                <a:cs typeface="微软雅黑" pitchFamily="34" charset="-120"/>
              </a:rPr>
              <a:t>0.7，</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佛山市暴露度指数在</a:t>
            </a:r>
            <a:r>
              <a:rPr lang="en-US" altLang="zh-CN" sz="2000" b="0" i="0" dirty="0">
                <a:solidFill>
                  <a:srgbClr val="000000"/>
                </a:solidFill>
                <a:latin typeface="微软雅黑" pitchFamily="34" charset="0"/>
                <a:ea typeface="微软雅黑" pitchFamily="34" charset="-122"/>
                <a:cs typeface="微软雅黑" pitchFamily="34" charset="-120"/>
              </a:rPr>
              <a:t>0.3～0.4，粤西的阳江、云浮的暴露度指数均小于0.1，B、C错误；</a:t>
            </a:r>
            <a:r>
              <a:rPr lang="en-US" altLang="zh-CN" sz="2000" b="0" i="0">
                <a:solidFill>
                  <a:srgbClr val="000000"/>
                </a:solidFill>
                <a:latin typeface="微软雅黑" pitchFamily="34" charset="0"/>
                <a:ea typeface="微软雅黑" pitchFamily="34" charset="-122"/>
                <a:cs typeface="微软雅黑" pitchFamily="34" charset="-120"/>
              </a:rPr>
              <a:t>广州市、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中山市的暴露度指数在</a:t>
            </a:r>
            <a:r>
              <a:rPr lang="en-US" altLang="zh-CN" sz="2000" b="0" i="0" dirty="0">
                <a:solidFill>
                  <a:srgbClr val="000000"/>
                </a:solidFill>
                <a:latin typeface="微软雅黑" pitchFamily="34" charset="0"/>
                <a:ea typeface="微软雅黑" pitchFamily="34" charset="-122"/>
                <a:cs typeface="微软雅黑" pitchFamily="34" charset="-120"/>
              </a:rPr>
              <a:t>0.2～0.3，说明广州市与中山市差别小，D正确。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9f5ce5e81?pid=bed269ec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该基地电源项目中占比最高的新能源是(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9f5ce5e81.bracket?pid=bed269ec1&amp;color=0,0,0&amp;vpa=1&amp;vtp=1"/>
          <p:cNvSpPr/>
          <p:nvPr/>
        </p:nvSpPr>
        <p:spPr>
          <a:xfrm>
            <a:off x="545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_2#9f5ce5e81.choices?pid=bed269ec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24529" algn="l"/>
                <a:tab pos="5864957" algn="l"/>
                <a:tab pos="8410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.太阳能和风能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B.地热能和生物能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C.核能和风能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.氢能和水能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7079123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50_1#f4e0fd517?pid=efae00b49&amp;color=0,0,0&amp;vtp=1&amp;bt=1&amp;bbb=1"/>
          <p:cNvSpPr/>
          <p:nvPr/>
        </p:nvSpPr>
        <p:spPr>
          <a:xfrm>
            <a:off x="722376" y="969264"/>
            <a:ext cx="10942638"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a:solidFill>
                  <a:srgbClr val="000000"/>
                </a:solidFill>
                <a:latin typeface="微软雅黑" pitchFamily="34" charset="0"/>
                <a:ea typeface="微软雅黑" pitchFamily="34" charset="-122"/>
                <a:cs typeface="微软雅黑" pitchFamily="34" charset="-120"/>
              </a:rPr>
              <a:t>以珠江口为中心的珠三角核心区域水资源系统暴露度指数呈图示分布特征的主要原因是(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1_1#f4e0fd517.bracket?pid=efae00b49&amp;color=0,0,0&amp;vpa=15&amp;vtp=1"/>
          <p:cNvSpPr/>
          <p:nvPr/>
        </p:nvSpPr>
        <p:spPr>
          <a:xfrm>
            <a:off x="10934764" y="969264"/>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0_2#f4e0fd517.choices?pid=efae00b4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A.人口密集、工业集中</a:t>
            </a:r>
            <a:r>
              <a:rPr lang="en-US" altLang="zh-CN" sz="2000" b="0" i="0">
                <a:solidFill>
                  <a:srgbClr val="000000"/>
                </a:solidFill>
                <a:latin typeface="微软雅黑" pitchFamily="34" charset="0"/>
                <a:ea typeface="微软雅黑" pitchFamily="34" charset="-122"/>
                <a:cs typeface="微软雅黑" pitchFamily="34" charset="-120"/>
              </a:rPr>
              <a:t>、需水量大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.年均降水量明显高于其他地区</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.耕地集中、农业发达</a:t>
            </a:r>
            <a:r>
              <a:rPr lang="en-US" altLang="zh-CN" sz="2000" b="0" i="0">
                <a:solidFill>
                  <a:srgbClr val="000000"/>
                </a:solidFill>
                <a:latin typeface="微软雅黑" pitchFamily="34" charset="0"/>
                <a:ea typeface="微软雅黑" pitchFamily="34" charset="-122"/>
                <a:cs typeface="微软雅黑" pitchFamily="34" charset="-120"/>
              </a:rPr>
              <a:t>、灌溉量大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.人口、经济密度较小，需水量少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2_1#f4e0fd517?vop=1&amp;pid=efae00b49&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本题考查人类活动对资源环境的影响。根据图示可知</a:t>
            </a:r>
            <a:r>
              <a:rPr lang="en-US" altLang="zh-CN" sz="2000" b="0" i="0">
                <a:solidFill>
                  <a:srgbClr val="000000"/>
                </a:solidFill>
                <a:latin typeface="微软雅黑" pitchFamily="34" charset="0"/>
                <a:ea typeface="微软雅黑" pitchFamily="34" charset="-122"/>
                <a:cs typeface="微软雅黑" pitchFamily="34" charset="-120"/>
              </a:rPr>
              <a:t>，珠三角核心区域水资源系统暴露度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指数明显高于其他地区</a:t>
            </a:r>
            <a:r>
              <a:rPr lang="en-US" altLang="zh-CN" sz="2000" b="0" i="0" dirty="0">
                <a:solidFill>
                  <a:srgbClr val="000000"/>
                </a:solidFill>
                <a:latin typeface="微软雅黑" pitchFamily="34" charset="0"/>
                <a:ea typeface="微软雅黑" pitchFamily="34" charset="-122"/>
                <a:cs typeface="微软雅黑" pitchFamily="34" charset="-120"/>
              </a:rPr>
              <a:t>。根据所学知识可知，珠三角核心区域人口密集、工业集中</a:t>
            </a:r>
            <a:r>
              <a:rPr lang="en-US" altLang="zh-CN" sz="2000" b="0" i="0">
                <a:solidFill>
                  <a:srgbClr val="000000"/>
                </a:solidFill>
                <a:latin typeface="微软雅黑" pitchFamily="34" charset="0"/>
                <a:ea typeface="微软雅黑" pitchFamily="34" charset="-122"/>
                <a:cs typeface="微软雅黑" pitchFamily="34" charset="-120"/>
              </a:rPr>
              <a:t>，城镇化进程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较快</a:t>
            </a:r>
            <a:r>
              <a:rPr lang="en-US" altLang="zh-CN" sz="2000" b="0" i="0" dirty="0">
                <a:solidFill>
                  <a:srgbClr val="000000"/>
                </a:solidFill>
                <a:latin typeface="微软雅黑" pitchFamily="34" charset="0"/>
                <a:ea typeface="微软雅黑" pitchFamily="34" charset="-122"/>
                <a:cs typeface="微软雅黑" pitchFamily="34" charset="-120"/>
              </a:rPr>
              <a:t>，社会经济发展水平较高，对水资源的需求量大于其他地区</a:t>
            </a:r>
            <a:r>
              <a:rPr lang="en-US" altLang="zh-CN" sz="2000" b="0" i="0">
                <a:solidFill>
                  <a:srgbClr val="000000"/>
                </a:solidFill>
                <a:latin typeface="微软雅黑" pitchFamily="34" charset="0"/>
                <a:ea typeface="微软雅黑" pitchFamily="34" charset="-122"/>
                <a:cs typeface="微软雅黑" pitchFamily="34" charset="-120"/>
              </a:rPr>
              <a:t>，因此该区域水资源系统暴露度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指数较高</a:t>
            </a:r>
            <a:r>
              <a:rPr lang="en-US" altLang="zh-CN" sz="2000" b="0" i="0" dirty="0">
                <a:solidFill>
                  <a:srgbClr val="000000"/>
                </a:solidFill>
                <a:latin typeface="微软雅黑" pitchFamily="34" charset="0"/>
                <a:ea typeface="微软雅黑" pitchFamily="34" charset="-122"/>
                <a:cs typeface="微软雅黑" pitchFamily="34" charset="-120"/>
              </a:rPr>
              <a:t>；而粤西、粤北地区人口、经济密度较小，因此暴露度指数也较低，A正确，D</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珠三角核心区域人口密集</a:t>
            </a:r>
            <a:r>
              <a:rPr lang="en-US" altLang="zh-CN" sz="2000" b="0" i="0" dirty="0">
                <a:solidFill>
                  <a:srgbClr val="000000"/>
                </a:solidFill>
                <a:latin typeface="微软雅黑" pitchFamily="34" charset="0"/>
                <a:ea typeface="微软雅黑" pitchFamily="34" charset="-122"/>
                <a:cs typeface="微软雅黑" pitchFamily="34" charset="-120"/>
              </a:rPr>
              <a:t>、工业集中，耕地数量较少，C错误</a:t>
            </a:r>
            <a:r>
              <a:rPr lang="en-US" altLang="zh-CN" sz="2000" b="0" i="0">
                <a:solidFill>
                  <a:srgbClr val="000000"/>
                </a:solidFill>
                <a:latin typeface="微软雅黑" pitchFamily="34" charset="0"/>
                <a:ea typeface="微软雅黑" pitchFamily="34" charset="-122"/>
                <a:cs typeface="微软雅黑" pitchFamily="34" charset="-120"/>
              </a:rPr>
              <a:t>；该区域年均降水量与其他地区相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差不大</a:t>
            </a: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4_BD.53_1#a9ccfc767?pid=d9996d6a8&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[河南洛阳多校联盟2025高二联考]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天然草地退化严重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使原本隐藏在草地深处的黑褐色土壤腐殖质层暴露出来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这一现象被称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为黑土滩退化草地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是草地退化最严重的一种表现形式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近年来黑土滩退化草地在青藏高原迅速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扩大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青藏高原黑土滩退化草地修复是一项系统性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复杂性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长期性的工程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青藏高原地区水资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源分配不均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未来修复高寒退化草地的方向之一是合理管理和调控水资源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5_BD.54_1#83e74f280?pid=a9ccfc767&amp;color=0,0,0&amp;vtp=1&amp;bbb=1"/>
          <p:cNvSpPr/>
          <p:nvPr/>
        </p:nvSpPr>
        <p:spPr>
          <a:xfrm>
            <a:off x="722376" y="324637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（1）简析近年来黑土滩退化草地在青藏高原迅速扩大的主要原因。（6分）</a:t>
            </a:r>
            <a:endParaRPr lang="en-US" altLang="zh-CN" sz="2000" dirty="0"/>
          </a:p>
        </p:txBody>
      </p:sp>
      <p:sp>
        <p:nvSpPr>
          <p:cNvPr id="4" name="QO_5_AN.55_1#83e74f280?vop=1&amp;pid=a9ccfc767&amp;color=0,0,0&amp;vtp=1&amp;bbb=1&amp;hb=1"/>
          <p:cNvSpPr/>
          <p:nvPr/>
        </p:nvSpPr>
        <p:spPr>
          <a:xfrm>
            <a:off x="722376" y="371055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全球气候变暖，蒸发加剧；过度放牧，降低了草原生态系统的自动调节能力；</a:t>
            </a:r>
            <a:r>
              <a:rPr lang="en-US" altLang="zh-CN" sz="2000" b="1" i="0">
                <a:solidFill>
                  <a:srgbClr val="00B050"/>
                </a:solidFill>
                <a:latin typeface="微软雅黑" pitchFamily="34" charset="0"/>
                <a:ea typeface="微软雅黑" pitchFamily="34" charset="-122"/>
                <a:cs typeface="微软雅黑" pitchFamily="34" charset="-120"/>
              </a:rPr>
              <a:t>经济欠发达，</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草地管理技术滞后</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5" name="QO_5_AS.56_1#83e74f280?vop=1&amp;pid=a9ccfc767&amp;color=0,0,0&amp;vtp=1&amp;bbb=1&amp;hb=1"/>
          <p:cNvSpPr/>
          <p:nvPr/>
        </p:nvSpPr>
        <p:spPr>
          <a:xfrm>
            <a:off x="722376" y="466115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本题考查生态问题的成因。全球气候变暖引起蒸发加剧，草地退化；牧场超载</a:t>
            </a:r>
            <a:r>
              <a:rPr lang="en-US" altLang="zh-CN" sz="2000" b="0" i="0">
                <a:solidFill>
                  <a:srgbClr val="000000"/>
                </a:solidFill>
                <a:latin typeface="微软雅黑" pitchFamily="34" charset="0"/>
                <a:ea typeface="微软雅黑" pitchFamily="34" charset="-122"/>
                <a:cs typeface="微软雅黑" pitchFamily="34" charset="-120"/>
              </a:rPr>
              <a:t>，牲畜大量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dirty="0">
                <a:solidFill>
                  <a:srgbClr val="000000"/>
                </a:solidFill>
                <a:latin typeface="微软雅黑" pitchFamily="34" charset="0"/>
                <a:ea typeface="微软雅黑" pitchFamily="34" charset="-122"/>
                <a:cs typeface="微软雅黑" pitchFamily="34" charset="-120"/>
              </a:rPr>
              <a:t>，过度放牧引起的草地退化和沙化现象也越来越严重；该地经济欠发达，</a:t>
            </a:r>
            <a:r>
              <a:rPr lang="en-US" altLang="zh-CN" sz="2000" b="0" i="0">
                <a:solidFill>
                  <a:srgbClr val="000000"/>
                </a:solidFill>
                <a:latin typeface="微软雅黑" pitchFamily="34" charset="0"/>
                <a:ea typeface="微软雅黑" pitchFamily="34" charset="-122"/>
                <a:cs typeface="微软雅黑" pitchFamily="34" charset="-120"/>
              </a:rPr>
              <a:t>草地管理技术滞后。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BD.57_1#869156435?pid=a9ccfc76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（2）指出青藏高原黑土滩退化草地可能导致的环境问题。（6分）</a:t>
            </a:r>
            <a:endParaRPr lang="en-US" altLang="zh-CN" sz="2000" dirty="0"/>
          </a:p>
        </p:txBody>
      </p:sp>
      <p:sp>
        <p:nvSpPr>
          <p:cNvPr id="3" name="QO_5_AN.58_1#869156435?vop=1&amp;pid=a9ccfc767&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草地（土地）沙化；生物多样性减少；水土流失加剧；沙尘暴发生频率增加</a:t>
            </a:r>
            <a:r>
              <a:rPr lang="en-US" altLang="zh-CN" sz="2000" b="1" i="0">
                <a:solidFill>
                  <a:srgbClr val="00B050"/>
                </a:solidFill>
                <a:latin typeface="微软雅黑" pitchFamily="34" charset="0"/>
                <a:ea typeface="微软雅黑" pitchFamily="34" charset="-122"/>
                <a:cs typeface="微软雅黑" pitchFamily="34" charset="-120"/>
              </a:rPr>
              <a:t>。（任答三点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得</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59_1#869156435?vop=1&amp;pid=a9ccfc767&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本题考查生态环境问题。生态环境问题包括生态破坏、环境污染和资源短缺。</a:t>
            </a:r>
            <a:r>
              <a:rPr lang="en-US" altLang="zh-CN" sz="2000" b="0" i="0">
                <a:solidFill>
                  <a:srgbClr val="000000"/>
                </a:solidFill>
                <a:latin typeface="微软雅黑" pitchFamily="34" charset="0"/>
                <a:ea typeface="微软雅黑" pitchFamily="34" charset="-122"/>
                <a:cs typeface="微软雅黑" pitchFamily="34" charset="-120"/>
              </a:rPr>
              <a:t>根据材料，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黑土滩退化草地是原本隐藏在草地深处的黑褐色土壤腐殖质层暴露出来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腐殖质层不断被流水、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风力等外力侵蚀</a:t>
            </a:r>
            <a:r>
              <a:rPr lang="en-US" altLang="zh-CN" sz="2000" b="0" i="0" dirty="0">
                <a:solidFill>
                  <a:srgbClr val="000000"/>
                </a:solidFill>
                <a:latin typeface="微软雅黑" pitchFamily="34" charset="0"/>
                <a:ea typeface="微软雅黑" pitchFamily="34" charset="-122"/>
                <a:cs typeface="微软雅黑" pitchFamily="34" charset="-120"/>
              </a:rPr>
              <a:t>，土壤有机质减少，土地生产力下降甚至丧失，出现土地沙化现象</a:t>
            </a:r>
            <a:r>
              <a:rPr lang="en-US" altLang="zh-CN" sz="2000" b="0" i="0">
                <a:solidFill>
                  <a:srgbClr val="000000"/>
                </a:solidFill>
                <a:latin typeface="微软雅黑" pitchFamily="34" charset="0"/>
                <a:ea typeface="微软雅黑" pitchFamily="34" charset="-122"/>
                <a:cs typeface="微软雅黑" pitchFamily="34" charset="-120"/>
              </a:rPr>
              <a:t>；土壤不断被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侵蚀</a:t>
            </a:r>
            <a:r>
              <a:rPr lang="en-US" altLang="zh-CN" sz="2000" b="0" i="0" dirty="0">
                <a:solidFill>
                  <a:srgbClr val="000000"/>
                </a:solidFill>
                <a:latin typeface="微软雅黑" pitchFamily="34" charset="0"/>
                <a:ea typeface="微软雅黑" pitchFamily="34" charset="-122"/>
                <a:cs typeface="微软雅黑" pitchFamily="34" charset="-120"/>
              </a:rPr>
              <a:t>，植被覆盖率降低，影响生物多样性；植被减少，土地逐渐沙化，易发生水土流失</a:t>
            </a:r>
            <a:r>
              <a:rPr lang="en-US" altLang="zh-CN" sz="2000" b="0" i="0">
                <a:solidFill>
                  <a:srgbClr val="000000"/>
                </a:solidFill>
                <a:latin typeface="微软雅黑" pitchFamily="34" charset="0"/>
                <a:ea typeface="微软雅黑" pitchFamily="34" charset="-122"/>
                <a:cs typeface="微软雅黑" pitchFamily="34" charset="-120"/>
              </a:rPr>
              <a:t>；地表裸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露</a:t>
            </a:r>
            <a:r>
              <a:rPr lang="en-US" altLang="zh-CN" sz="2000" b="0" i="0" dirty="0">
                <a:solidFill>
                  <a:srgbClr val="000000"/>
                </a:solidFill>
                <a:latin typeface="微软雅黑" pitchFamily="34" charset="0"/>
                <a:ea typeface="微软雅黑" pitchFamily="34" charset="-122"/>
                <a:cs typeface="微软雅黑" pitchFamily="34" charset="-120"/>
              </a:rPr>
              <a:t>，高原地区风力大，沙尘暴发生频率增加。【</a:t>
            </a:r>
            <a:r>
              <a:rPr lang="en-US" altLang="zh-CN" sz="2000" b="1" i="0" dirty="0">
                <a:solidFill>
                  <a:srgbClr val="000000"/>
                </a:solidFill>
                <a:latin typeface="微软雅黑" pitchFamily="34" charset="0"/>
                <a:ea typeface="微软雅黑" pitchFamily="34" charset="-122"/>
                <a:cs typeface="微软雅黑" pitchFamily="34" charset="-120"/>
              </a:rPr>
              <a:t>影响类】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BD.60_1#0b061f4ec?pid=a9ccfc76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（3）从水资源角度，简述青藏高原防治黑土滩退化草地的可行性措施。（6分）</a:t>
            </a:r>
            <a:endParaRPr lang="en-US" altLang="zh-CN" sz="2000" dirty="0"/>
          </a:p>
        </p:txBody>
      </p:sp>
      <p:sp>
        <p:nvSpPr>
          <p:cNvPr id="3" name="QO_5_AN.61_1#0b061f4ec?vop=1&amp;pid=a9ccfc767&amp;color=0,0,0&amp;vtp=1&amp;bbb=1&amp;hb=1"/>
          <p:cNvSpPr/>
          <p:nvPr/>
        </p:nvSpPr>
        <p:spPr>
          <a:xfrm>
            <a:off x="722376" y="146900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建立水资源监测系统，以了解水资源的变化趋势和水文循环过程</a:t>
            </a:r>
            <a:r>
              <a:rPr lang="en-US" altLang="zh-CN" sz="2000" b="1" i="0">
                <a:solidFill>
                  <a:srgbClr val="00B050"/>
                </a:solidFill>
                <a:latin typeface="微软雅黑" pitchFamily="34" charset="0"/>
                <a:ea typeface="微软雅黑" pitchFamily="34" charset="-122"/>
                <a:cs typeface="微软雅黑" pitchFamily="34" charset="-120"/>
              </a:rPr>
              <a:t>；合理规划和调整高寒地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区的水资源利用</a:t>
            </a:r>
            <a:r>
              <a:rPr lang="en-US" altLang="zh-CN" sz="2000" b="1" i="0" dirty="0">
                <a:solidFill>
                  <a:srgbClr val="00B050"/>
                </a:solidFill>
                <a:latin typeface="微软雅黑" pitchFamily="34" charset="0"/>
                <a:ea typeface="微软雅黑" pitchFamily="34" charset="-122"/>
                <a:cs typeface="微软雅黑" pitchFamily="34" charset="-120"/>
              </a:rPr>
              <a:t>，提高水资源利用率；采取水土保持措施，减少土壤侵蚀和水资源流失</a:t>
            </a:r>
            <a:r>
              <a:rPr lang="en-US" altLang="zh-CN" sz="2000" b="1" i="0">
                <a:solidFill>
                  <a:srgbClr val="00B050"/>
                </a:solidFill>
                <a:latin typeface="微软雅黑" pitchFamily="34" charset="0"/>
                <a:ea typeface="微软雅黑" pitchFamily="34" charset="-122"/>
                <a:cs typeface="微软雅黑" pitchFamily="34" charset="-120"/>
              </a:rPr>
              <a:t>，加强对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高寒地区水资源的保护和节约</a:t>
            </a:r>
            <a:r>
              <a:rPr lang="en-US" altLang="zh-CN" sz="2000" b="1" i="0" dirty="0">
                <a:solidFill>
                  <a:srgbClr val="00B050"/>
                </a:solidFill>
                <a:latin typeface="微软雅黑" pitchFamily="34" charset="0"/>
                <a:ea typeface="微软雅黑" pitchFamily="34" charset="-122"/>
                <a:cs typeface="微软雅黑" pitchFamily="34" charset="-120"/>
              </a:rPr>
              <a:t>；可与相关地区建立合作机制，共享水资源信息</a:t>
            </a:r>
            <a:r>
              <a:rPr lang="en-US" altLang="zh-CN" sz="2000" b="1" i="0">
                <a:solidFill>
                  <a:srgbClr val="00B050"/>
                </a:solidFill>
                <a:latin typeface="微软雅黑" pitchFamily="34" charset="0"/>
                <a:ea typeface="微软雅黑" pitchFamily="34" charset="-122"/>
                <a:cs typeface="微软雅黑" pitchFamily="34" charset="-120"/>
              </a:rPr>
              <a:t>、协调水资源利用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和调度</a:t>
            </a:r>
            <a:r>
              <a:rPr lang="en-US" altLang="zh-CN" sz="2000" b="1" i="0" dirty="0">
                <a:solidFill>
                  <a:srgbClr val="00B050"/>
                </a:solidFill>
                <a:latin typeface="微软雅黑" pitchFamily="34" charset="0"/>
                <a:ea typeface="微软雅黑" pitchFamily="34" charset="-122"/>
                <a:cs typeface="微软雅黑" pitchFamily="34" charset="-120"/>
              </a:rPr>
              <a:t>，实现水资源的合理分配和共同利用。（任答三点得6分）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AS.62_1#0b061f4ec?vop=1&amp;pid=a9ccfc767&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本题考查水资源的利用。根据材料“青藏高原地区水资源分配不均</a:t>
            </a:r>
            <a:r>
              <a:rPr lang="en-US" altLang="zh-CN" sz="2000" b="0" i="0">
                <a:solidFill>
                  <a:srgbClr val="000000"/>
                </a:solidFill>
                <a:latin typeface="微软雅黑" pitchFamily="34" charset="0"/>
                <a:ea typeface="微软雅黑" pitchFamily="34" charset="-122"/>
                <a:cs typeface="微软雅黑" pitchFamily="34" charset="-120"/>
              </a:rPr>
              <a:t>，未来修复高寒退化草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地的方向之一是合理管理和调控水资源</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，从水资源角度防治黑土滩退化草地应从提高该地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水资源的利用率</a:t>
            </a:r>
            <a:r>
              <a:rPr lang="en-US" altLang="zh-CN" sz="2000" b="0" i="0" dirty="0">
                <a:solidFill>
                  <a:srgbClr val="000000"/>
                </a:solidFill>
                <a:latin typeface="微软雅黑" pitchFamily="34" charset="0"/>
                <a:ea typeface="微软雅黑" pitchFamily="34" charset="-122"/>
                <a:cs typeface="微软雅黑" pitchFamily="34" charset="-120"/>
              </a:rPr>
              <a:t>、减少水资源流失、合理分配水资源等方面进行分析</a:t>
            </a:r>
            <a:r>
              <a:rPr lang="en-US" altLang="zh-CN" sz="2000" b="0" i="0">
                <a:solidFill>
                  <a:srgbClr val="000000"/>
                </a:solidFill>
                <a:latin typeface="微软雅黑" pitchFamily="34" charset="0"/>
                <a:ea typeface="微软雅黑" pitchFamily="34" charset="-122"/>
                <a:cs typeface="微软雅黑" pitchFamily="34" charset="-120"/>
              </a:rPr>
              <a:t>。从水资源角度治理土地退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化就要了解该地区的水文信息</a:t>
            </a:r>
            <a:r>
              <a:rPr lang="en-US" altLang="zh-CN" sz="2000" b="0" i="0" dirty="0">
                <a:solidFill>
                  <a:srgbClr val="000000"/>
                </a:solidFill>
                <a:latin typeface="微软雅黑" pitchFamily="34" charset="0"/>
                <a:ea typeface="微软雅黑" pitchFamily="34" charset="-122"/>
                <a:cs typeface="微软雅黑" pitchFamily="34" charset="-120"/>
              </a:rPr>
              <a:t>，建立水资源监测系统，</a:t>
            </a:r>
            <a:r>
              <a:rPr lang="en-US" altLang="zh-CN" sz="2000" b="0" i="0">
                <a:solidFill>
                  <a:srgbClr val="000000"/>
                </a:solidFill>
                <a:latin typeface="微软雅黑" pitchFamily="34" charset="0"/>
                <a:ea typeface="微软雅黑" pitchFamily="34" charset="-122"/>
                <a:cs typeface="微软雅黑" pitchFamily="34" charset="-120"/>
              </a:rPr>
              <a:t>以了解水资源的变化趋势和水文循环过程；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合理规划和调整高寒地区的水资源利用</a:t>
            </a:r>
            <a:r>
              <a:rPr lang="en-US" altLang="zh-CN" sz="2000" b="0" i="0" dirty="0">
                <a:solidFill>
                  <a:srgbClr val="000000"/>
                </a:solidFill>
                <a:latin typeface="微软雅黑" pitchFamily="34" charset="0"/>
                <a:ea typeface="微软雅黑" pitchFamily="34" charset="-122"/>
                <a:cs typeface="微软雅黑" pitchFamily="34" charset="-120"/>
              </a:rPr>
              <a:t>，提高水资源利用率；由于草地退化</a:t>
            </a:r>
            <a:r>
              <a:rPr lang="en-US" altLang="zh-CN" sz="2000" b="0" i="0">
                <a:solidFill>
                  <a:srgbClr val="000000"/>
                </a:solidFill>
                <a:latin typeface="微软雅黑" pitchFamily="34" charset="0"/>
                <a:ea typeface="微软雅黑" pitchFamily="34" charset="-122"/>
                <a:cs typeface="微软雅黑" pitchFamily="34" charset="-120"/>
              </a:rPr>
              <a:t>，会出现水土流失问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，采取水土保持措施，减少土壤侵蚀和水资源流失，加强对高寒地区水资源的保护和节约</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同地区水资源分配不合理</a:t>
            </a:r>
            <a:r>
              <a:rPr lang="en-US" altLang="zh-CN" sz="2000" b="0" i="0" dirty="0">
                <a:solidFill>
                  <a:srgbClr val="000000"/>
                </a:solidFill>
                <a:latin typeface="微软雅黑" pitchFamily="34" charset="0"/>
                <a:ea typeface="微软雅黑" pitchFamily="34" charset="-122"/>
                <a:cs typeface="微软雅黑" pitchFamily="34" charset="-120"/>
              </a:rPr>
              <a:t>，可与相关地区建立合作机制，共享水资源信息</a:t>
            </a:r>
            <a:r>
              <a:rPr lang="en-US" altLang="zh-CN" sz="2000" b="0" i="0">
                <a:solidFill>
                  <a:srgbClr val="000000"/>
                </a:solidFill>
                <a:latin typeface="微软雅黑" pitchFamily="34" charset="0"/>
                <a:ea typeface="微软雅黑" pitchFamily="34" charset="-122"/>
                <a:cs typeface="微软雅黑" pitchFamily="34" charset="-120"/>
              </a:rPr>
              <a:t>、协调水资源利用和调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，实现水资源的合理分配和共同利用。</a:t>
            </a:r>
            <a:r>
              <a:rPr lang="en-US" altLang="zh-CN" sz="2000" b="1" i="0" dirty="0">
                <a:solidFill>
                  <a:srgbClr val="000000"/>
                </a:solidFill>
                <a:latin typeface="微软雅黑" pitchFamily="34" charset="0"/>
                <a:ea typeface="微软雅黑" pitchFamily="34" charset="-122"/>
                <a:cs typeface="微软雅黑"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9f5ce5e81?vop=1&amp;pid=bed269ec1&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本题考查自然资源及其属性。</a:t>
            </a:r>
            <a:endParaRPr lang="en-US" altLang="zh-CN" sz="2200" dirty="0"/>
          </a:p>
        </p:txBody>
      </p:sp>
      <p:graphicFrame>
        <p:nvGraphicFramePr>
          <p:cNvPr id="6" name="QC_5_AS.4_2#9f5ce5e81?colgroup=35,5&amp;vop=1&amp;pid=bed269ec1&amp;color=0,0,0&amp;vtp=1&amp;bbb=1&amp;hb=1"/>
          <p:cNvGraphicFramePr>
            <a:graphicFrameLocks noGrp="1"/>
          </p:cNvGraphicFramePr>
          <p:nvPr>
            <p:extLst>
              <p:ext uri="{D42A27DB-BD31-4B8C-83A1-F6EECF244321}">
                <p14:modId xmlns:p14="http://schemas.microsoft.com/office/powerpoint/2010/main" val="3035137862"/>
              </p:ext>
            </p:extLst>
          </p:nvPr>
        </p:nvGraphicFramePr>
        <p:xfrm>
          <a:off x="722376" y="1579753"/>
          <a:ext cx="10725912" cy="2497836"/>
        </p:xfrm>
        <a:graphic>
          <a:graphicData uri="http://schemas.openxmlformats.org/drawingml/2006/table">
            <a:tbl>
              <a:tblPr/>
              <a:tblGrid>
                <a:gridCol w="9235440">
                  <a:extLst>
                    <a:ext uri="{9D8B030D-6E8A-4147-A177-3AD203B41FA5}">
                      <a16:colId xmlns:a16="http://schemas.microsoft.com/office/drawing/2014/main" val="20000"/>
                    </a:ext>
                  </a:extLst>
                </a:gridCol>
                <a:gridCol w="1490472">
                  <a:extLst>
                    <a:ext uri="{9D8B030D-6E8A-4147-A177-3AD203B41FA5}">
                      <a16:colId xmlns:a16="http://schemas.microsoft.com/office/drawing/2014/main" val="20001"/>
                    </a:ext>
                  </a:extLst>
                </a:gridCol>
              </a:tblGrid>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柴达木盆地地处内陆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气候干旱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沙漠广布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降水少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晴天多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太阳能资源丰</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同时该地地形平坦开阔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植被稀少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多大风天气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风能资源丰富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所以该基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地电源项目中占比最高的新能源是太阳能和风能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青海柴达木盆地地区植被稀少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生物能占比极低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柴达木盆地科技水平较低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且该项目未利用核能发电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氢能尚未大规模应用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水能是常规能源的一种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不属于新能源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4_3#9f5ce5e81?vop=1&amp;pid=bed269ec1&amp;color=0,0,0&amp;mp=1&amp;vtp=1&amp;bt=1&amp;bbb=1&amp;hb=1"/>
          <p:cNvSpPr/>
          <p:nvPr/>
        </p:nvSpPr>
        <p:spPr>
          <a:xfrm>
            <a:off x="722376" y="1005840"/>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新能源和清洁能源的区别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新能源指的是在现今技术基础上</a:t>
            </a:r>
            <a:r>
              <a:rPr lang="en-US" altLang="zh-CN" sz="2000" b="0" i="0" dirty="0">
                <a:solidFill>
                  <a:srgbClr val="000000"/>
                </a:solidFill>
                <a:latin typeface="微软雅黑" pitchFamily="34" charset="0"/>
                <a:ea typeface="微软雅黑" pitchFamily="34" charset="-122"/>
                <a:cs typeface="微软雅黑" pitchFamily="34" charset="-120"/>
              </a:rPr>
              <a:t>，系统地开发利用的可再生能源，包括太阳能、风能、</a:t>
            </a:r>
            <a:r>
              <a:rPr lang="en-US" altLang="zh-CN" sz="2000" b="0" i="0">
                <a:solidFill>
                  <a:srgbClr val="000000"/>
                </a:solidFill>
                <a:latin typeface="微软雅黑" pitchFamily="34" charset="0"/>
                <a:ea typeface="微软雅黑" pitchFamily="34" charset="-122"/>
                <a:cs typeface="微软雅黑" pitchFamily="34" charset="-120"/>
              </a:rPr>
              <a:t>生物能、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地热能和海洋能等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清洁能源是相对于传统高污染能源的概念</a:t>
            </a:r>
            <a:r>
              <a:rPr lang="en-US" altLang="zh-CN" sz="2000" b="0" i="0" spc="-50" dirty="0">
                <a:solidFill>
                  <a:srgbClr val="000000"/>
                </a:solidFill>
                <a:latin typeface="微软雅黑" pitchFamily="34" charset="0"/>
                <a:ea typeface="微软雅黑" pitchFamily="34" charset="-122"/>
                <a:cs typeface="微软雅黑" pitchFamily="34" charset="-120"/>
              </a:rPr>
              <a:t>，是符合一定的排放标准，对环境的影响程度更低</a:t>
            </a:r>
            <a:r>
              <a:rPr lang="en-US" altLang="zh-CN" sz="2000" b="0" i="0" spc="-50">
                <a:solidFill>
                  <a:srgbClr val="000000"/>
                </a:solidFill>
                <a:latin typeface="微软雅黑" pitchFamily="34" charset="0"/>
                <a:ea typeface="微软雅黑" pitchFamily="34" charset="-122"/>
                <a:cs typeface="微软雅黑" pitchFamily="34" charset="-120"/>
              </a:rPr>
              <a:t>，利于</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环境的可持续发展的能源</a:t>
            </a:r>
            <a:r>
              <a:rPr lang="en-US" altLang="zh-CN" sz="2000" b="0" i="0" spc="-50" dirty="0">
                <a:solidFill>
                  <a:srgbClr val="000000"/>
                </a:solidFill>
                <a:latin typeface="微软雅黑" pitchFamily="34" charset="0"/>
                <a:ea typeface="微软雅黑" pitchFamily="34" charset="-122"/>
                <a:cs typeface="微软雅黑" pitchFamily="34" charset="-120"/>
              </a:rPr>
              <a:t>，包括核能、太阳能、生物能、水能、风能、地热能、潮汐能、氢能等。</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1607206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5_1#a117c1a54?pid=bed269ec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2.“青桂直流”</a:t>
            </a:r>
            <a:r>
              <a:rPr lang="en-US" altLang="zh-CN" sz="2000" b="0" i="0">
                <a:solidFill>
                  <a:srgbClr val="000000"/>
                </a:solidFill>
                <a:latin typeface="微软雅黑" pitchFamily="34" charset="0"/>
                <a:ea typeface="微软雅黑" pitchFamily="34" charset="-122"/>
                <a:cs typeface="微软雅黑" pitchFamily="34" charset="-120"/>
              </a:rPr>
              <a:t>特高压直流输电通道的建设主要得益于(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a117c1a54.bracket?pid=bed269ec1&amp;color=0,0,0&amp;vpa=2&amp;vtp=1"/>
          <p:cNvSpPr/>
          <p:nvPr/>
        </p:nvSpPr>
        <p:spPr>
          <a:xfrm>
            <a:off x="694772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_2#a117c1a54.choices?pid=bed269ec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.距离和政策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B.用能水平差异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C.技术和资金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.能源分布差异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TotalTime>
  <Words>1566</Words>
  <Application>Microsoft Office PowerPoint</Application>
  <PresentationFormat>宽屏</PresentationFormat>
  <Paragraphs>251</Paragraphs>
  <Slides>57</Slides>
  <Notes>42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57</vt:i4>
      </vt:variant>
    </vt:vector>
  </HeadingPairs>
  <TitlesOfParts>
    <vt:vector size="65"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2025-10-22T00:21:42Z</dcterms:created>
  <dcterms:modified xsi:type="dcterms:W3CDTF">2025-10-22T00:47:44Z</dcterms:modified>
  <cp:category/>
  <cp:contentStatus/>
</cp:coreProperties>
</file>