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6" r:id="rId2"/>
    <p:sldId id="257" r:id="rId3"/>
    <p:sldId id="278" r:id="rId4"/>
    <p:sldId id="258" r:id="rId5"/>
    <p:sldId id="260" r:id="rId6"/>
    <p:sldId id="279" r:id="rId7"/>
    <p:sldId id="261" r:id="rId8"/>
    <p:sldId id="262" r:id="rId9"/>
    <p:sldId id="263" r:id="rId10"/>
    <p:sldId id="280" r:id="rId11"/>
    <p:sldId id="264" r:id="rId12"/>
    <p:sldId id="266" r:id="rId13"/>
    <p:sldId id="281" r:id="rId14"/>
    <p:sldId id="267" r:id="rId15"/>
    <p:sldId id="268" r:id="rId16"/>
    <p:sldId id="282" r:id="rId17"/>
    <p:sldId id="269" r:id="rId18"/>
    <p:sldId id="270" r:id="rId19"/>
    <p:sldId id="283" r:id="rId20"/>
    <p:sldId id="271" r:id="rId21"/>
    <p:sldId id="272" r:id="rId22"/>
    <p:sldId id="273" r:id="rId23"/>
    <p:sldId id="274" r:id="rId24"/>
    <p:sldId id="275" r:id="rId25"/>
    <p:sldId id="276" r:id="rId26"/>
    <p:sldId id="277" r:id="rId2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25" d="100"/>
        <a:sy n="125" d="100"/>
      </p:scale>
      <p:origin x="0" y="-11261"/>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07655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2#df=ec5abb92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第三章高考强化</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fe66bbba7ab66dfaac8#tid=68f7565aba80cb000ac8e35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a:ln/>
        </p:spPr>
        <p:txBody>
          <a:bodyPr wrap="square" lIns="0" tIns="0" rIns="0" bIns="0" rtlCol="0" anchor="ctr"/>
          <a:lstStyle/>
          <a:p>
            <a:pPr algn="ctr">
              <a:lnSpc>
                <a:spcPct val="120000"/>
              </a:lnSpc>
            </a:pPr>
            <a:r>
              <a:rPr lang="en-US" sz="2000" b="1" i="0" dirty="0">
                <a:solidFill>
                  <a:srgbClr val="649226"/>
                </a:solidFill>
                <a:latin typeface="微软雅黑" pitchFamily="34" charset="0"/>
                <a:ea typeface="微软雅黑" pitchFamily="34" charset="-122"/>
                <a:cs typeface="微软雅黑" pitchFamily="34" charset="-120"/>
              </a:rPr>
              <a:t>地理  选择性必修3  资源、环境与国家安全  XJ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4.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F088EA-CE59-A934-8E3E-5BB16AED179B}"/>
            </a:ext>
          </a:extLst>
        </p:cNvPr>
        <p:cNvGrpSpPr/>
        <p:nvPr/>
      </p:nvGrpSpPr>
      <p:grpSpPr>
        <a:xfrm>
          <a:off x="0" y="0"/>
          <a:ext cx="0" cy="0"/>
          <a:chOff x="0" y="0"/>
          <a:chExt cx="0" cy="0"/>
        </a:xfrm>
      </p:grpSpPr>
    </p:spTree>
    <p:extLst>
      <p:ext uri="{BB962C8B-B14F-4D97-AF65-F5344CB8AC3E}">
        <p14:creationId xmlns:p14="http://schemas.microsoft.com/office/powerpoint/2010/main" val="22868153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M_4_BD.8_1#1319c2825?pid=88f38ddb0&amp;color=0,0,0&amp;vtp=1&amp;bt=1&amp;bbb=1&amp;hb=1"/>
          <p:cNvSpPr/>
          <p:nvPr/>
        </p:nvSpPr>
        <p:spPr>
          <a:xfrm>
            <a:off x="722376" y="1005840"/>
            <a:ext cx="10753344" cy="1290638"/>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[湖南2023·5~7]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碳排放强度与社会经济发展水平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创新投入密切相关</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碳中和需要付出经济代</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价</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下图示意某年甲国和乙国重点制造业部门产品的贸易额</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每吨二氧化碳排放的研发投入与经</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济产出情况</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r>
              <a:rPr lang="en-US" altLang="zh-CN" sz="100" b="0" i="0" kern="0" spc="-99900" dirty="0">
                <a:solidFill>
                  <a:srgbClr val="FFFFFF"/>
                </a:solidFill>
                <a:latin typeface="Times New Roman" pitchFamily="34" charset="0"/>
                <a:ea typeface="KaiTi" pitchFamily="34" charset="-122"/>
                <a:cs typeface="Times New Roman" pitchFamily="34" charset="-120"/>
              </a:rPr>
              <a:t>#1</a:t>
            </a:r>
            <a:endParaRPr lang="en-US" altLang="zh-CN" sz="2000" dirty="0"/>
          </a:p>
        </p:txBody>
      </p:sp>
      <p:pic>
        <p:nvPicPr>
          <p:cNvPr id="3" name="QM_4_BD.8_2#1319c2825?pid=88f38ddb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822192" y="2424811"/>
            <a:ext cx="4553712" cy="25968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9_1#2f0022510?pid=1319c2825&amp;color=0,0,0&amp;vtp=1&amp;bt=1&amp;bbb=1">
            <a:extLst>
              <a:ext uri="{FF2B5EF4-FFF2-40B4-BE49-F238E27FC236}">
                <a16:creationId xmlns:a16="http://schemas.microsoft.com/office/drawing/2014/main" id="{AF5917FE-ADAA-7C08-89FA-0DE24C2937D6}"/>
              </a:ext>
            </a:extLst>
          </p:cNvPr>
          <p:cNvSpPr/>
          <p:nvPr/>
        </p:nvSpPr>
        <p:spPr>
          <a:xfrm>
            <a:off x="722376" y="5155311"/>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3.乙国出口的产品中，单位GDP</a:t>
            </a:r>
            <a:r>
              <a:rPr lang="en-US" altLang="zh-CN" sz="2000" b="0" i="0">
                <a:solidFill>
                  <a:srgbClr val="000000"/>
                </a:solidFill>
                <a:latin typeface="微软雅黑" pitchFamily="34" charset="0"/>
                <a:ea typeface="微软雅黑" pitchFamily="34" charset="-122"/>
                <a:cs typeface="微软雅黑" pitchFamily="34" charset="-120"/>
              </a:rPr>
              <a:t>二氧化碳排放量最少的是(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10_1#2f0022510.bracket?pid=1319c2825&amp;color=0,0,0&amp;vpa=3&amp;vtp=1">
            <a:extLst>
              <a:ext uri="{FF2B5EF4-FFF2-40B4-BE49-F238E27FC236}">
                <a16:creationId xmlns:a16="http://schemas.microsoft.com/office/drawing/2014/main" id="{E3D4EABD-E5B3-42D3-745A-0943570C0EEB}"/>
              </a:ext>
            </a:extLst>
          </p:cNvPr>
          <p:cNvSpPr/>
          <p:nvPr/>
        </p:nvSpPr>
        <p:spPr>
          <a:xfrm>
            <a:off x="7247001" y="5155311"/>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5_BD.9_2#2f0022510.choices?pid=1319c2825&amp;color=0,0,0&amp;vtp=1&amp;bbb=1">
            <a:extLst>
              <a:ext uri="{FF2B5EF4-FFF2-40B4-BE49-F238E27FC236}">
                <a16:creationId xmlns:a16="http://schemas.microsoft.com/office/drawing/2014/main" id="{9E98F83D-3849-089F-17B7-F467F8A60AE0}"/>
              </a:ext>
            </a:extLst>
          </p:cNvPr>
          <p:cNvSpPr/>
          <p:nvPr/>
        </p:nvSpPr>
        <p:spPr>
          <a:xfrm>
            <a:off x="722376" y="5614924"/>
            <a:ext cx="10753344" cy="405003"/>
          </a:xfrm>
          <a:prstGeom prst="rect">
            <a:avLst/>
          </a:prstGeom>
          <a:noFill/>
          <a:ln/>
        </p:spPr>
        <p:txBody>
          <a:bodyPr wrap="none" lIns="0" tIns="0" rIns="0" bIns="0" rtlCol="0" anchor="t"/>
          <a:lstStyle/>
          <a:p>
            <a:pPr latinLnBrk="1">
              <a:lnSpc>
                <a:spcPts val="3600"/>
              </a:lnSpc>
              <a:tabLst>
                <a:tab pos="3205529" algn="l"/>
                <a:tab pos="5610957" algn="l"/>
                <a:tab pos="8537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.金属及金属制品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B.化工制品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C.机械制造产品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.电子产品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AS.11_1#2f0022510?vop=1&amp;pid=1319c2825&amp;color=0,0,0&amp;vtp=1&amp;bt=1&amp;bbb=1&amp;hb=1"/>
          <p:cNvSpPr/>
          <p:nvPr/>
        </p:nvSpPr>
        <p:spPr>
          <a:xfrm>
            <a:off x="722376" y="100584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本题考查材料分析能力。读图可知，图上横坐标表示每吨二氧化碳排放创造的GDP</a:t>
            </a:r>
            <a:r>
              <a:rPr lang="en-US" altLang="zh-CN" sz="2000" b="0" i="0">
                <a:solidFill>
                  <a:srgbClr val="000000"/>
                </a:solidFill>
                <a:latin typeface="微软雅黑" pitchFamily="34" charset="0"/>
                <a:ea typeface="微软雅黑" pitchFamily="34" charset="-122"/>
                <a:cs typeface="微软雅黑" pitchFamily="34" charset="-120"/>
              </a:rPr>
              <a:t>，越往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右表示每吨二氧化碳排放创造的</a:t>
            </a:r>
            <a:r>
              <a:rPr lang="en-US" altLang="zh-CN" sz="2000" b="0" i="0" dirty="0">
                <a:solidFill>
                  <a:srgbClr val="000000"/>
                </a:solidFill>
                <a:latin typeface="微软雅黑" pitchFamily="34" charset="0"/>
                <a:ea typeface="微软雅黑" pitchFamily="34" charset="-122"/>
                <a:cs typeface="微软雅黑" pitchFamily="34" charset="-120"/>
              </a:rPr>
              <a:t>GDP越多，因此越往右表示单位GDP二氧化碳排放量越少</a:t>
            </a:r>
            <a:r>
              <a:rPr lang="en-US" altLang="zh-CN" sz="2000" b="0" i="0">
                <a:solidFill>
                  <a:srgbClr val="000000"/>
                </a:solidFill>
                <a:latin typeface="微软雅黑" pitchFamily="34" charset="0"/>
                <a:ea typeface="微软雅黑" pitchFamily="34" charset="-122"/>
                <a:cs typeface="微软雅黑" pitchFamily="34" charset="-120"/>
              </a:rPr>
              <a:t>。因此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乙国出口的产品中</a:t>
            </a:r>
            <a:r>
              <a:rPr lang="en-US" altLang="zh-CN" sz="2000" b="0" i="0" dirty="0">
                <a:solidFill>
                  <a:srgbClr val="000000"/>
                </a:solidFill>
                <a:latin typeface="微软雅黑" pitchFamily="34" charset="0"/>
                <a:ea typeface="微软雅黑" pitchFamily="34" charset="-122"/>
                <a:cs typeface="微软雅黑" pitchFamily="34" charset="-120"/>
              </a:rPr>
              <a:t>，单位GDP二氧化碳排放量最少的是电子产品，D正确。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B3091D-58F4-7815-4560-666B4E761997}"/>
            </a:ext>
          </a:extLst>
        </p:cNvPr>
        <p:cNvGrpSpPr/>
        <p:nvPr/>
      </p:nvGrpSpPr>
      <p:grpSpPr>
        <a:xfrm>
          <a:off x="0" y="0"/>
          <a:ext cx="0" cy="0"/>
          <a:chOff x="0" y="0"/>
          <a:chExt cx="0" cy="0"/>
        </a:xfrm>
      </p:grpSpPr>
    </p:spTree>
    <p:extLst>
      <p:ext uri="{BB962C8B-B14F-4D97-AF65-F5344CB8AC3E}">
        <p14:creationId xmlns:p14="http://schemas.microsoft.com/office/powerpoint/2010/main" val="42263653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BD.12_1#8a9dca08e?pid=1319c2825&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4.与乙国相比，</a:t>
            </a:r>
            <a:r>
              <a:rPr lang="en-US" altLang="zh-CN" sz="2000" b="0" i="0">
                <a:solidFill>
                  <a:srgbClr val="000000"/>
                </a:solidFill>
                <a:latin typeface="微软雅黑" pitchFamily="34" charset="0"/>
                <a:ea typeface="微软雅黑" pitchFamily="34" charset="-122"/>
                <a:cs typeface="微软雅黑" pitchFamily="34" charset="-120"/>
              </a:rPr>
              <a:t>甲国生产同类制造业产品的(</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3_1#8a9dca08e.bracket?pid=1319c2825&amp;color=0,0,0&amp;vpa=4&amp;vtp=1"/>
          <p:cNvSpPr/>
          <p:nvPr/>
        </p:nvSpPr>
        <p:spPr>
          <a:xfrm>
            <a:off x="5705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2_2#8a9dca08e.choices?pid=1319c2825&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.环境成本高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B.人力成本高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C.营销成本高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.研发成本高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AS.14_1#8a9dca08e?vop=1&amp;pid=1319c2825&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本题考查工业区位因素。由材料可知，碳排放强度与社会经济发展水平</a:t>
            </a:r>
            <a:r>
              <a:rPr lang="en-US" altLang="zh-CN" sz="2000" b="0" i="0">
                <a:solidFill>
                  <a:srgbClr val="000000"/>
                </a:solidFill>
                <a:latin typeface="微软雅黑" pitchFamily="34" charset="0"/>
                <a:ea typeface="微软雅黑" pitchFamily="34" charset="-122"/>
                <a:cs typeface="微软雅黑" pitchFamily="34" charset="-120"/>
              </a:rPr>
              <a:t>、创新投入密切相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关</a:t>
            </a:r>
            <a:r>
              <a:rPr lang="en-US" altLang="zh-CN" sz="2000" b="0" i="0" dirty="0">
                <a:solidFill>
                  <a:srgbClr val="000000"/>
                </a:solidFill>
                <a:latin typeface="微软雅黑" pitchFamily="34" charset="0"/>
                <a:ea typeface="微软雅黑" pitchFamily="34" charset="-122"/>
                <a:cs typeface="微软雅黑" pitchFamily="34" charset="-120"/>
              </a:rPr>
              <a:t>。由图可知，与乙国相比，甲国生产同类制造业产品每吨二氧化碳排放创造的GDP少</a:t>
            </a:r>
            <a:r>
              <a:rPr lang="en-US" altLang="zh-CN" sz="2000" b="0" i="0">
                <a:solidFill>
                  <a:srgbClr val="000000"/>
                </a:solidFill>
                <a:latin typeface="微软雅黑" pitchFamily="34" charset="0"/>
                <a:ea typeface="微软雅黑" pitchFamily="34" charset="-122"/>
                <a:cs typeface="微软雅黑" pitchFamily="34" charset="-120"/>
              </a:rPr>
              <a:t>，每吨二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氧化碳排放的研发投入低</a:t>
            </a:r>
            <a:r>
              <a:rPr lang="en-US" altLang="zh-CN" sz="2000" b="0" i="0" dirty="0">
                <a:solidFill>
                  <a:srgbClr val="000000"/>
                </a:solidFill>
                <a:latin typeface="微软雅黑" pitchFamily="34" charset="0"/>
                <a:ea typeface="微软雅黑" pitchFamily="34" charset="-122"/>
                <a:cs typeface="微软雅黑" pitchFamily="34" charset="-120"/>
              </a:rPr>
              <a:t>，说明甲国社会经济发展水平较低，且同类制造业产品中</a:t>
            </a:r>
            <a:r>
              <a:rPr lang="en-US" altLang="zh-CN" sz="2000" b="0" i="0">
                <a:solidFill>
                  <a:srgbClr val="000000"/>
                </a:solidFill>
                <a:latin typeface="微软雅黑" pitchFamily="34" charset="0"/>
                <a:ea typeface="微软雅黑" pitchFamily="34" charset="-122"/>
                <a:cs typeface="微软雅黑" pitchFamily="34" charset="-120"/>
              </a:rPr>
              <a:t>，甲国出口乙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国贸易额大于乙国出口甲国贸易额</a:t>
            </a:r>
            <a:r>
              <a:rPr lang="en-US" altLang="zh-CN" sz="2000" b="0" i="0" dirty="0">
                <a:solidFill>
                  <a:srgbClr val="000000"/>
                </a:solidFill>
                <a:latin typeface="微软雅黑" pitchFamily="34" charset="0"/>
                <a:ea typeface="微软雅黑" pitchFamily="34" charset="-122"/>
                <a:cs typeface="微软雅黑" pitchFamily="34" charset="-120"/>
              </a:rPr>
              <a:t>，说明甲国生产同类制造业产品的总量大</a:t>
            </a:r>
            <a:r>
              <a:rPr lang="en-US" altLang="zh-CN" sz="2000" b="0" i="0">
                <a:solidFill>
                  <a:srgbClr val="000000"/>
                </a:solidFill>
                <a:latin typeface="微软雅黑" pitchFamily="34" charset="0"/>
                <a:ea typeface="微软雅黑" pitchFamily="34" charset="-122"/>
                <a:cs typeface="微软雅黑" pitchFamily="34" charset="-120"/>
              </a:rPr>
              <a:t>，排放的二氧化碳总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量高</a:t>
            </a:r>
            <a:r>
              <a:rPr lang="en-US" altLang="zh-CN" sz="2000" b="0" i="0" dirty="0">
                <a:solidFill>
                  <a:srgbClr val="000000"/>
                </a:solidFill>
                <a:latin typeface="微软雅黑" pitchFamily="34" charset="0"/>
                <a:ea typeface="微软雅黑" pitchFamily="34" charset="-122"/>
                <a:cs typeface="微软雅黑" pitchFamily="34" charset="-120"/>
              </a:rPr>
              <a:t>，所以甲国生产同类制造业产品的环境成本高，A正确，D错误。从材料中无法获取甲</a:t>
            </a:r>
            <a:r>
              <a:rPr lang="en-US" altLang="zh-CN" sz="2000" b="0" i="0">
                <a:solidFill>
                  <a:srgbClr val="000000"/>
                </a:solidFill>
                <a:latin typeface="微软雅黑" pitchFamily="34" charset="0"/>
                <a:ea typeface="微软雅黑" pitchFamily="34" charset="-122"/>
                <a:cs typeface="微软雅黑" pitchFamily="34" charset="-120"/>
              </a:rPr>
              <a:t>、乙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两国人力成本</a:t>
            </a:r>
            <a:r>
              <a:rPr lang="en-US" altLang="zh-CN" sz="2000" b="0" i="0" dirty="0">
                <a:solidFill>
                  <a:srgbClr val="000000"/>
                </a:solidFill>
                <a:latin typeface="微软雅黑" pitchFamily="34" charset="0"/>
                <a:ea typeface="微软雅黑" pitchFamily="34" charset="-122"/>
                <a:cs typeface="微软雅黑" pitchFamily="34" charset="-120"/>
              </a:rPr>
              <a:t>、营销成本的相关信息，B、C错误。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D66803-1F22-02DD-1994-3A88862B0CD7}"/>
            </a:ext>
          </a:extLst>
        </p:cNvPr>
        <p:cNvGrpSpPr/>
        <p:nvPr/>
      </p:nvGrpSpPr>
      <p:grpSpPr>
        <a:xfrm>
          <a:off x="0" y="0"/>
          <a:ext cx="0" cy="0"/>
          <a:chOff x="0" y="0"/>
          <a:chExt cx="0" cy="0"/>
        </a:xfrm>
      </p:grpSpPr>
    </p:spTree>
    <p:extLst>
      <p:ext uri="{BB962C8B-B14F-4D97-AF65-F5344CB8AC3E}">
        <p14:creationId xmlns:p14="http://schemas.microsoft.com/office/powerpoint/2010/main" val="11036205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BD.15_1#b4438923f?pid=1319c2825&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5.根据上图中两国重点制造业部门产品的投入产出效果，</a:t>
            </a:r>
            <a:r>
              <a:rPr lang="en-US" altLang="zh-CN" sz="2000" b="0" i="0">
                <a:solidFill>
                  <a:srgbClr val="000000"/>
                </a:solidFill>
                <a:latin typeface="微软雅黑" pitchFamily="34" charset="0"/>
                <a:ea typeface="微软雅黑" pitchFamily="34" charset="-122"/>
                <a:cs typeface="微软雅黑" pitchFamily="34" charset="-120"/>
              </a:rPr>
              <a:t>甲国应优先考虑(</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6_1#b4438923f.bracket?pid=1319c2825&amp;color=0,0,0&amp;vpa=5&amp;vtp=1"/>
          <p:cNvSpPr/>
          <p:nvPr/>
        </p:nvSpPr>
        <p:spPr>
          <a:xfrm>
            <a:off x="9007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5_2#b4438923f?pid=1319c2825&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48329" algn="l"/>
                <a:tab pos="5483957" algn="l"/>
                <a:tab pos="8219586" algn="l"/>
              </a:tabLst>
            </a:pPr>
            <a:r>
              <a:rPr lang="en-US" altLang="zh-CN" sz="2000" b="0" i="0">
                <a:solidFill>
                  <a:srgbClr val="000000"/>
                </a:solidFill>
                <a:latin typeface="微软雅黑" pitchFamily="34" charset="0"/>
                <a:ea typeface="微软雅黑" pitchFamily="34" charset="-122"/>
                <a:cs typeface="微软雅黑" pitchFamily="34" charset="-120"/>
              </a:rPr>
              <a:t>①扩大国际市场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②提高创新能力</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③强化产业升级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承接产业转移</a:t>
            </a:r>
            <a:endParaRPr lang="en-US" altLang="zh-CN" sz="2000" dirty="0"/>
          </a:p>
        </p:txBody>
      </p:sp>
      <p:sp>
        <p:nvSpPr>
          <p:cNvPr id="5" name="QC_5_BD.15_3#b4438923f.choices?pid=1319c2825&amp;color=0,0,0&amp;vtp=1&amp;bbb=1"/>
          <p:cNvSpPr/>
          <p:nvPr/>
        </p:nvSpPr>
        <p:spPr>
          <a:xfrm>
            <a:off x="722376" y="18881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AS.17_1#b4438923f?vop=1&amp;pid=1319c2825&amp;color=0,0,0&amp;vtp=1&amp;bt=1&amp;bbb=1&amp;hb=1"/>
          <p:cNvSpPr/>
          <p:nvPr/>
        </p:nvSpPr>
        <p:spPr>
          <a:xfrm>
            <a:off x="722376" y="100584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本题考查工业发展方向。读图可知，同类制造业产品，甲国出口乙国的贸易额较大</a:t>
            </a:r>
            <a:r>
              <a:rPr lang="en-US" altLang="zh-CN" sz="2000" b="0" i="0">
                <a:solidFill>
                  <a:srgbClr val="000000"/>
                </a:solidFill>
                <a:latin typeface="微软雅黑" pitchFamily="34" charset="0"/>
                <a:ea typeface="微软雅黑" pitchFamily="34" charset="-122"/>
                <a:cs typeface="微软雅黑" pitchFamily="34" charset="-120"/>
              </a:rPr>
              <a:t>，说明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甲国制造业部门产品的国际市场较广阔</a:t>
            </a:r>
            <a:r>
              <a:rPr lang="en-US" altLang="zh-CN" sz="2000" b="0" i="0" dirty="0">
                <a:solidFill>
                  <a:srgbClr val="000000"/>
                </a:solidFill>
                <a:latin typeface="微软雅黑" pitchFamily="34" charset="0"/>
                <a:ea typeface="微软雅黑" pitchFamily="34" charset="-122"/>
                <a:cs typeface="微软雅黑" pitchFamily="34" charset="-120"/>
              </a:rPr>
              <a:t>，扩大国际市场不是甲国应该优先考虑的，①错误</a:t>
            </a:r>
            <a:r>
              <a:rPr lang="en-US" altLang="zh-CN" sz="2000" b="0" i="0">
                <a:solidFill>
                  <a:srgbClr val="000000"/>
                </a:solidFill>
                <a:latin typeface="微软雅黑" pitchFamily="34" charset="0"/>
                <a:ea typeface="微软雅黑" pitchFamily="34" charset="-122"/>
                <a:cs typeface="微软雅黑" pitchFamily="34" charset="-120"/>
              </a:rPr>
              <a:t>；甲国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每吨二氧化碳排放的研发投入和每吨二氧化碳排放创造的</a:t>
            </a:r>
            <a:r>
              <a:rPr lang="en-US" altLang="zh-CN" sz="2000" b="0" i="0" dirty="0">
                <a:solidFill>
                  <a:srgbClr val="000000"/>
                </a:solidFill>
                <a:latin typeface="微软雅黑" pitchFamily="34" charset="0"/>
                <a:ea typeface="微软雅黑" pitchFamily="34" charset="-122"/>
                <a:cs typeface="微软雅黑" pitchFamily="34" charset="-120"/>
              </a:rPr>
              <a:t>GDP较少，社会经济发展水平较低</a:t>
            </a:r>
            <a:r>
              <a:rPr lang="en-US" altLang="zh-CN" sz="2000" b="0" i="0">
                <a:solidFill>
                  <a:srgbClr val="000000"/>
                </a:solidFill>
                <a:latin typeface="微软雅黑" pitchFamily="34" charset="0"/>
                <a:ea typeface="微软雅黑" pitchFamily="34" charset="-122"/>
                <a:cs typeface="微软雅黑" pitchFamily="34" charset="-120"/>
              </a:rPr>
              <a:t>，因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此甲国应优先考虑提高创新能力</a:t>
            </a:r>
            <a:r>
              <a:rPr lang="en-US" altLang="zh-CN" sz="2000" b="0" i="0" dirty="0">
                <a:solidFill>
                  <a:srgbClr val="000000"/>
                </a:solidFill>
                <a:latin typeface="微软雅黑" pitchFamily="34" charset="0"/>
                <a:ea typeface="微软雅黑" pitchFamily="34" charset="-122"/>
                <a:cs typeface="微软雅黑" pitchFamily="34" charset="-120"/>
              </a:rPr>
              <a:t>，强化产业升级，进而增加每吨二氧化碳排放创造的GDP</a:t>
            </a:r>
            <a:r>
              <a:rPr lang="en-US" altLang="zh-CN" sz="2000" b="0" i="0">
                <a:solidFill>
                  <a:srgbClr val="000000"/>
                </a:solidFill>
                <a:latin typeface="微软雅黑" pitchFamily="34" charset="0"/>
                <a:ea typeface="微软雅黑" pitchFamily="34" charset="-122"/>
                <a:cs typeface="微软雅黑" pitchFamily="34" charset="-120"/>
              </a:rPr>
              <a:t>，提高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投入产出效果</a:t>
            </a:r>
            <a:r>
              <a:rPr lang="en-US" altLang="zh-CN" sz="2000" b="0" i="0" dirty="0">
                <a:solidFill>
                  <a:srgbClr val="000000"/>
                </a:solidFill>
                <a:latin typeface="微软雅黑" pitchFamily="34" charset="0"/>
                <a:ea typeface="微软雅黑" pitchFamily="34" charset="-122"/>
                <a:cs typeface="微软雅黑" pitchFamily="34" charset="-120"/>
              </a:rPr>
              <a:t>，②③正确；通常产业转出地转出的是相对落后的产业部门和环节</a:t>
            </a:r>
            <a:r>
              <a:rPr lang="en-US" altLang="zh-CN" sz="2000" b="0" i="0">
                <a:solidFill>
                  <a:srgbClr val="000000"/>
                </a:solidFill>
                <a:latin typeface="微软雅黑" pitchFamily="34" charset="0"/>
                <a:ea typeface="微软雅黑" pitchFamily="34" charset="-122"/>
                <a:cs typeface="微软雅黑" pitchFamily="34" charset="-120"/>
              </a:rPr>
              <a:t>，单纯承接这类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产业</a:t>
            </a:r>
            <a:r>
              <a:rPr lang="en-US" altLang="zh-CN" sz="2000" b="0" i="0" dirty="0">
                <a:solidFill>
                  <a:srgbClr val="000000"/>
                </a:solidFill>
                <a:latin typeface="微软雅黑" pitchFamily="34" charset="0"/>
                <a:ea typeface="微软雅黑" pitchFamily="34" charset="-122"/>
                <a:cs typeface="微软雅黑" pitchFamily="34" charset="-120"/>
              </a:rPr>
              <a:t>，对提高甲国重点制造业部门产品的投入产出效果意义不大，不应优先考虑，④错误。</a:t>
            </a:r>
            <a:r>
              <a:rPr lang="en-US" altLang="zh-CN" sz="2000" b="0" i="0">
                <a:solidFill>
                  <a:srgbClr val="000000"/>
                </a:solidFill>
                <a:latin typeface="微软雅黑" pitchFamily="34" charset="0"/>
                <a:ea typeface="微软雅黑" pitchFamily="34" charset="-122"/>
                <a:cs typeface="微软雅黑" pitchFamily="34" charset="-120"/>
              </a:rPr>
              <a:t>故B</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B7AD7A-8858-B015-2B19-9761CF66AFEC}"/>
            </a:ext>
          </a:extLst>
        </p:cNvPr>
        <p:cNvGrpSpPr/>
        <p:nvPr/>
      </p:nvGrpSpPr>
      <p:grpSpPr>
        <a:xfrm>
          <a:off x="0" y="0"/>
          <a:ext cx="0" cy="0"/>
          <a:chOff x="0" y="0"/>
          <a:chExt cx="0" cy="0"/>
        </a:xfrm>
      </p:grpSpPr>
    </p:spTree>
    <p:extLst>
      <p:ext uri="{BB962C8B-B14F-4D97-AF65-F5344CB8AC3E}">
        <p14:creationId xmlns:p14="http://schemas.microsoft.com/office/powerpoint/2010/main" val="4200163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88f38ddb0.fixed?pid=ec5abb928&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3#88f38ddb0.fixed?pid=ec5abb928&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第三章高考强化</a:t>
            </a:r>
            <a:endParaRPr lang="en-US" altLang="zh-CN" sz="4400" dirty="0"/>
          </a:p>
        </p:txBody>
      </p:sp>
      <p:pic>
        <p:nvPicPr>
          <p:cNvPr id="4" name="C_3#88f38ddb0.fixed?pid=ec5abb928&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88f38ddb0.fixed?pid=ec5abb928&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O_4_BD.18_1#2507ac2f7?pid=88f38ddb0&amp;color=0,0,0&amp;vtp=1&amp;bt=1&amp;bbb=1&amp;hb=1"/>
          <p:cNvSpPr/>
          <p:nvPr/>
        </p:nvSpPr>
        <p:spPr>
          <a:xfrm>
            <a:off x="722376" y="1005840"/>
            <a:ext cx="10753344" cy="31418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[陕晋宁青2025·16]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阅读图文材料，完成下列要求。（16分）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长岛又称庙岛群岛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位于黄渤海交汇处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由南北长山岛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大小黑山岛等</a:t>
            </a:r>
            <a:r>
              <a:rPr lang="en-US" altLang="zh-CN" sz="2000" b="0" i="0" dirty="0">
                <a:solidFill>
                  <a:srgbClr val="000000"/>
                </a:solidFill>
                <a:latin typeface="微软雅黑" pitchFamily="34" charset="0"/>
                <a:ea typeface="微软雅黑" pitchFamily="34" charset="-122"/>
                <a:cs typeface="微软雅黑" pitchFamily="34" charset="-120"/>
              </a:rPr>
              <a:t>151</a:t>
            </a:r>
            <a:r>
              <a:rPr lang="en-US" altLang="zh-CN" sz="2000" b="0" i="0" dirty="0">
                <a:solidFill>
                  <a:srgbClr val="000000"/>
                </a:solidFill>
                <a:latin typeface="微软雅黑" pitchFamily="34" charset="0"/>
                <a:ea typeface="楷体" pitchFamily="34" charset="-122"/>
                <a:cs typeface="微软雅黑" pitchFamily="34" charset="-120"/>
              </a:rPr>
              <a:t>个岛屿组成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岛</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陆面积</a:t>
            </a:r>
            <a:r>
              <a:rPr lang="en-US" altLang="zh-CN" sz="2000" b="0" i="0">
                <a:solidFill>
                  <a:srgbClr val="000000"/>
                </a:solidFill>
                <a:latin typeface="微软雅黑" pitchFamily="34" charset="0"/>
                <a:ea typeface="微软雅黑" pitchFamily="34" charset="-122"/>
                <a:cs typeface="微软雅黑" pitchFamily="34" charset="-120"/>
              </a:rPr>
              <a:t>59</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km</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30000">
                <a:solidFill>
                  <a:srgbClr val="000000"/>
                </a:solidFill>
                <a:latin typeface="Times New Roman" pitchFamily="34" charset="0"/>
                <a:ea typeface="微软雅黑" pitchFamily="34" charset="-122"/>
                <a:cs typeface="Times New Roman" pitchFamily="34" charset="-120"/>
              </a:rPr>
              <a:t>2</a:t>
            </a:r>
            <a:r>
              <a:rPr lang="en-US" altLang="zh-CN" sz="100" b="0" i="0" kern="0" spc="-9990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长岛地处鸟类迁徙大通道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森林覆盖率达</a:t>
            </a:r>
            <a:r>
              <a:rPr lang="en-US" altLang="zh-CN" sz="2000" b="0" i="0" dirty="0">
                <a:solidFill>
                  <a:srgbClr val="000000"/>
                </a:solidFill>
                <a:latin typeface="微软雅黑" pitchFamily="34" charset="0"/>
                <a:ea typeface="微软雅黑" pitchFamily="34" charset="-122"/>
                <a:cs typeface="微软雅黑" pitchFamily="34" charset="-120"/>
              </a:rPr>
              <a:t>60</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生态渔业和生态旅游是其主导产</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业</a:t>
            </a:r>
            <a:r>
              <a:rPr lang="en-US" altLang="zh-CN" sz="2000" b="0" i="0" dirty="0">
                <a:solidFill>
                  <a:srgbClr val="000000"/>
                </a:solidFill>
                <a:latin typeface="微软雅黑" pitchFamily="34" charset="0"/>
                <a:ea typeface="微软雅黑" pitchFamily="34" charset="-122"/>
                <a:cs typeface="微软雅黑" pitchFamily="34" charset="-120"/>
              </a:rPr>
              <a:t>。2021</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山东省烟台市率先提出打造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长岛国际零碳岛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近年来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长岛在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蓝色粮仓</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建设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绿能开发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低碳旅游项目开发等方面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取得了诸多成就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建设国际零碳岛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将使长岛成为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我国输出低碳发展成果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推广应用零碳技术的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示范窗口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下图示意长岛位置及其增加碳汇</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减少碳排的途径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O_4_BD.18_3#2507ac2f7?htil=1&amp;pid=88f38ddb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331720" y="4284218"/>
            <a:ext cx="2148840" cy="176479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18_4#2507ac2f7?htil=1&amp;pid=88f38ddb0&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70648" y="4549394"/>
            <a:ext cx="2633472" cy="14996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O_5_BD.19_1#96b458281?pid=2507ac2f7&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（1）简析长岛建设国际零碳岛的有利条件。（6分）</a:t>
            </a:r>
            <a:endParaRPr lang="en-US" altLang="zh-CN" sz="2000" dirty="0"/>
          </a:p>
        </p:txBody>
      </p:sp>
      <p:sp>
        <p:nvSpPr>
          <p:cNvPr id="3" name="QO_5_AN.20_1#96b458281?vop=1&amp;pid=2507ac2f7&amp;color=0,0,0&amp;vtp=1&amp;bbb=1&amp;hb=1"/>
          <p:cNvSpPr/>
          <p:nvPr/>
        </p:nvSpPr>
        <p:spPr>
          <a:xfrm>
            <a:off x="722376" y="146900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自然条件优越，可再生能源丰富；生态基础好，碳汇能力强；</a:t>
            </a:r>
            <a:r>
              <a:rPr lang="en-US" altLang="zh-CN" sz="2000" b="1" i="0">
                <a:solidFill>
                  <a:srgbClr val="00B050"/>
                </a:solidFill>
                <a:latin typeface="微软雅黑" pitchFamily="34" charset="0"/>
                <a:ea typeface="微软雅黑" pitchFamily="34" charset="-122"/>
                <a:cs typeface="微软雅黑" pitchFamily="34" charset="-120"/>
              </a:rPr>
              <a:t>以生态渔业和生态旅游为主，</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碳排放低</a:t>
            </a:r>
            <a:r>
              <a:rPr lang="en-US" altLang="zh-CN" sz="2000" b="1" i="0" dirty="0">
                <a:solidFill>
                  <a:srgbClr val="00B050"/>
                </a:solidFill>
                <a:latin typeface="微软雅黑" pitchFamily="34" charset="0"/>
                <a:ea typeface="微软雅黑" pitchFamily="34" charset="-122"/>
                <a:cs typeface="微软雅黑" pitchFamily="34" charset="-120"/>
              </a:rPr>
              <a:t>；政府政策支持。（每点2分，任答三点得6分）</a:t>
            </a:r>
            <a:endParaRPr lang="en-US" altLang="zh-CN" sz="2000" dirty="0"/>
          </a:p>
        </p:txBody>
      </p:sp>
      <p:sp>
        <p:nvSpPr>
          <p:cNvPr id="4" name="QO_5_AS.21_1#96b458281?vop=1&amp;pid=2507ac2f7&amp;color=0,0,0&amp;vtp=1&amp;bbb=1&amp;hb=1"/>
          <p:cNvSpPr/>
          <p:nvPr/>
        </p:nvSpPr>
        <p:spPr>
          <a:xfrm>
            <a:off x="722376" y="241960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本题考查产业区位因素。长岛建设国际碳岛零的有利条件可从自然禀赋、生态基础</a:t>
            </a:r>
            <a:r>
              <a:rPr lang="en-US" altLang="zh-CN" sz="2000" b="0" i="0">
                <a:solidFill>
                  <a:srgbClr val="000000"/>
                </a:solidFill>
                <a:latin typeface="微软雅黑" pitchFamily="34" charset="0"/>
                <a:ea typeface="微软雅黑" pitchFamily="34" charset="-122"/>
                <a:cs typeface="微软雅黑" pitchFamily="34" charset="-120"/>
              </a:rPr>
              <a:t>、产业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特征</a:t>
            </a:r>
            <a:r>
              <a:rPr lang="en-US" altLang="zh-CN" sz="2000" b="0" i="0" dirty="0">
                <a:solidFill>
                  <a:srgbClr val="000000"/>
                </a:solidFill>
                <a:latin typeface="微软雅黑" pitchFamily="34" charset="0"/>
                <a:ea typeface="微软雅黑" pitchFamily="34" charset="-122"/>
                <a:cs typeface="微软雅黑" pitchFamily="34" charset="-120"/>
              </a:rPr>
              <a:t>、政策支持等角度分析。长岛地处黄渤海交汇处，岛屿周边海域潮汐能、</a:t>
            </a:r>
            <a:r>
              <a:rPr lang="en-US" altLang="zh-CN" sz="2000" b="0" i="0">
                <a:solidFill>
                  <a:srgbClr val="000000"/>
                </a:solidFill>
                <a:latin typeface="微软雅黑" pitchFamily="34" charset="0"/>
                <a:ea typeface="微软雅黑" pitchFamily="34" charset="-122"/>
                <a:cs typeface="微软雅黑" pitchFamily="34" charset="-120"/>
              </a:rPr>
              <a:t>波浪能资源富集；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位于东亚季风区</a:t>
            </a:r>
            <a:r>
              <a:rPr lang="en-US" altLang="zh-CN" sz="2000" b="0" i="0" dirty="0">
                <a:solidFill>
                  <a:srgbClr val="000000"/>
                </a:solidFill>
                <a:latin typeface="微软雅黑" pitchFamily="34" charset="0"/>
                <a:ea typeface="微软雅黑" pitchFamily="34" charset="-122"/>
                <a:cs typeface="微软雅黑" pitchFamily="34" charset="-120"/>
              </a:rPr>
              <a:t>，风能资源得天独厚；夏季白昼时间长，太阳能开发潜力大</a:t>
            </a:r>
            <a:r>
              <a:rPr lang="en-US" altLang="zh-CN" sz="2000" b="0" i="0">
                <a:solidFill>
                  <a:srgbClr val="000000"/>
                </a:solidFill>
                <a:latin typeface="微软雅黑" pitchFamily="34" charset="0"/>
                <a:ea typeface="微软雅黑" pitchFamily="34" charset="-122"/>
                <a:cs typeface="微软雅黑" pitchFamily="34" charset="-120"/>
              </a:rPr>
              <a:t>，这些自然条件使得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该地可再生能源丰富</a:t>
            </a:r>
            <a:r>
              <a:rPr lang="en-US" altLang="zh-CN" sz="2000" b="0" i="0" dirty="0">
                <a:solidFill>
                  <a:srgbClr val="000000"/>
                </a:solidFill>
                <a:latin typeface="微软雅黑" pitchFamily="34" charset="0"/>
                <a:ea typeface="微软雅黑" pitchFamily="34" charset="-122"/>
                <a:cs typeface="微软雅黑" pitchFamily="34" charset="-120"/>
              </a:rPr>
              <a:t>。岛上森林覆盖率高，周边海域分布“海底森林”（海草）等</a:t>
            </a:r>
            <a:r>
              <a:rPr lang="en-US" altLang="zh-CN" sz="2000" b="0" i="0">
                <a:solidFill>
                  <a:srgbClr val="000000"/>
                </a:solidFill>
                <a:latin typeface="微软雅黑" pitchFamily="34" charset="0"/>
                <a:ea typeface="微软雅黑" pitchFamily="34" charset="-122"/>
                <a:cs typeface="微软雅黑" pitchFamily="34" charset="-120"/>
              </a:rPr>
              <a:t>，海陆生态基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础好</a:t>
            </a:r>
            <a:r>
              <a:rPr lang="en-US" altLang="zh-CN" sz="2000" b="0" i="0" dirty="0">
                <a:solidFill>
                  <a:srgbClr val="000000"/>
                </a:solidFill>
                <a:latin typeface="微软雅黑" pitchFamily="34" charset="0"/>
                <a:ea typeface="微软雅黑" pitchFamily="34" charset="-122"/>
                <a:cs typeface="微软雅黑" pitchFamily="34" charset="-120"/>
              </a:rPr>
              <a:t>，碳汇能力强。该地以生态渔业和生态旅游为主导产业，</a:t>
            </a:r>
            <a:r>
              <a:rPr lang="en-US" altLang="zh-CN" sz="2000" b="0" i="0">
                <a:solidFill>
                  <a:srgbClr val="000000"/>
                </a:solidFill>
                <a:latin typeface="微软雅黑" pitchFamily="34" charset="0"/>
                <a:ea typeface="微软雅黑" pitchFamily="34" charset="-122"/>
                <a:cs typeface="微软雅黑" pitchFamily="34" charset="-120"/>
              </a:rPr>
              <a:t>并使用新能源汽车等清洁交通工具，</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碳排放低</a:t>
            </a:r>
            <a:r>
              <a:rPr lang="en-US" altLang="zh-CN" sz="2000" b="0" i="0" dirty="0">
                <a:solidFill>
                  <a:srgbClr val="000000"/>
                </a:solidFill>
                <a:latin typeface="微软雅黑" pitchFamily="34" charset="0"/>
                <a:ea typeface="微软雅黑" pitchFamily="34" charset="-122"/>
                <a:cs typeface="微软雅黑" pitchFamily="34" charset="-120"/>
              </a:rPr>
              <a:t>。国家和地方政策扶持，引导资源配置与绿色产业发展。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5" end="5"/>
                                            </p:txEl>
                                          </p:spTgt>
                                        </p:tgtEl>
                                        <p:attrNameLst>
                                          <p:attrName>style.visibility</p:attrName>
                                        </p:attrNameLst>
                                      </p:cBhvr>
                                      <p:to>
                                        <p:strVal val="visible"/>
                                      </p:to>
                                    </p:set>
                                    <p:animEffect transition="in" filter="fade">
                                      <p:cBhvr>
                                        <p:cTn id="36"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O_5_BD.22_1#07a5e4f4e?pid=2507ac2f7&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（2）从碳汇和碳排方面，说明长岛建设国际零碳岛的主要途径。（6分）</a:t>
            </a:r>
            <a:endParaRPr lang="en-US" altLang="zh-CN" sz="2000" dirty="0"/>
          </a:p>
        </p:txBody>
      </p:sp>
      <p:sp>
        <p:nvSpPr>
          <p:cNvPr id="3" name="QO_5_AN.23_1#07a5e4f4e?vop=1&amp;pid=2507ac2f7&amp;color=0,0,0&amp;vtp=1&amp;bbb=1&amp;hb=1"/>
          <p:cNvSpPr/>
          <p:nvPr/>
        </p:nvSpPr>
        <p:spPr>
          <a:xfrm>
            <a:off x="722376" y="1469009"/>
            <a:ext cx="10753344" cy="17833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碳汇：保护森林，修复湿地，增强固碳能力；通过“海底森林”等，开发海洋蓝碳</a:t>
            </a:r>
            <a:r>
              <a:rPr lang="en-US" altLang="zh-CN" sz="2000" b="1" i="0">
                <a:solidFill>
                  <a:srgbClr val="00B050"/>
                </a:solidFill>
                <a:latin typeface="微软雅黑" pitchFamily="34" charset="0"/>
                <a:ea typeface="微软雅黑" pitchFamily="34" charset="-122"/>
                <a:cs typeface="微软雅黑" pitchFamily="34" charset="-120"/>
              </a:rPr>
              <a:t>；修复</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近海生态</a:t>
            </a:r>
            <a:r>
              <a:rPr lang="en-US" altLang="zh-CN" sz="2000" b="1" i="0" dirty="0">
                <a:solidFill>
                  <a:srgbClr val="00B050"/>
                </a:solidFill>
                <a:latin typeface="微软雅黑" pitchFamily="34" charset="0"/>
                <a:ea typeface="微软雅黑" pitchFamily="34" charset="-122"/>
                <a:cs typeface="微软雅黑" pitchFamily="34" charset="-120"/>
              </a:rPr>
              <a:t>，促进贝类等生长，增加海洋碳汇。（每点2分，任答一点得2分）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碳排</a:t>
            </a:r>
            <a:r>
              <a:rPr lang="en-US" altLang="zh-CN" sz="2000" b="1" i="0" dirty="0">
                <a:solidFill>
                  <a:srgbClr val="00B050"/>
                </a:solidFill>
                <a:latin typeface="微软雅黑" pitchFamily="34" charset="0"/>
                <a:ea typeface="微软雅黑" pitchFamily="34" charset="-122"/>
                <a:cs typeface="微软雅黑" pitchFamily="34" charset="-120"/>
              </a:rPr>
              <a:t>：优化能源结构，使用清洁能源；产业转型，发展低碳产业；采用“绿色”建筑</a:t>
            </a:r>
            <a:r>
              <a:rPr lang="en-US" altLang="zh-CN" sz="2000" b="1" i="0">
                <a:solidFill>
                  <a:srgbClr val="00B050"/>
                </a:solidFill>
                <a:latin typeface="微软雅黑" pitchFamily="34" charset="0"/>
                <a:ea typeface="微软雅黑" pitchFamily="34" charset="-122"/>
                <a:cs typeface="微软雅黑" pitchFamily="34" charset="-120"/>
              </a:rPr>
              <a:t>，执行零碳</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标准</a:t>
            </a:r>
            <a:r>
              <a:rPr lang="en-US" altLang="zh-CN" sz="2000" b="1" i="0" dirty="0">
                <a:solidFill>
                  <a:srgbClr val="00B050"/>
                </a:solidFill>
                <a:latin typeface="微软雅黑" pitchFamily="34" charset="0"/>
                <a:ea typeface="微软雅黑" pitchFamily="34" charset="-122"/>
                <a:cs typeface="微软雅黑" pitchFamily="34" charset="-120"/>
              </a:rPr>
              <a:t>；推广新能源车船使用，推动交通全电替代。（每点2分，任答两点得4分）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O_5_AS.24_1#07a5e4f4e?vop=1&amp;pid=2507ac2f7&amp;color=0,0,0&amp;vtp=1&amp;bt=1&amp;bbb=1&amp;hb=1"/>
          <p:cNvSpPr/>
          <p:nvPr/>
        </p:nvSpPr>
        <p:spPr>
          <a:xfrm>
            <a:off x="722376" y="100584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本题考查碳汇和碳排的途径。从碳汇（增加碳吸收）和碳排（减少碳排放）角度</a:t>
            </a:r>
            <a:r>
              <a:rPr lang="en-US" altLang="zh-CN" sz="2000" b="0" i="0">
                <a:solidFill>
                  <a:srgbClr val="000000"/>
                </a:solidFill>
                <a:latin typeface="微软雅黑" pitchFamily="34" charset="0"/>
                <a:ea typeface="微软雅黑" pitchFamily="34" charset="-122"/>
                <a:cs typeface="微软雅黑" pitchFamily="34" charset="-120"/>
              </a:rPr>
              <a:t>，结合长</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岛地理特征与生态优势</a:t>
            </a:r>
            <a:r>
              <a:rPr lang="en-US" altLang="zh-CN" sz="2000" b="0" i="0" dirty="0">
                <a:solidFill>
                  <a:srgbClr val="000000"/>
                </a:solidFill>
                <a:latin typeface="微软雅黑" pitchFamily="34" charset="0"/>
                <a:ea typeface="微软雅黑" pitchFamily="34" charset="-122"/>
                <a:cs typeface="微软雅黑" pitchFamily="34" charset="-120"/>
              </a:rPr>
              <a:t>，其建设国际零碳岛的主要途径分析如下。</a:t>
            </a:r>
            <a:endParaRPr lang="en-US" altLang="zh-CN" sz="2200" dirty="0"/>
          </a:p>
        </p:txBody>
      </p:sp>
      <p:graphicFrame>
        <p:nvGraphicFramePr>
          <p:cNvPr id="20" name="QO_5_AS.24_2#07a5e4f4e?colgroup=3,37&amp;vop=1&amp;pid=2507ac2f7&amp;color=0,0,0&amp;vtp=1&amp;bbb=1&amp;hb=1"/>
          <p:cNvGraphicFramePr>
            <a:graphicFrameLocks noGrp="1"/>
          </p:cNvGraphicFramePr>
          <p:nvPr>
            <p:extLst>
              <p:ext uri="{D42A27DB-BD31-4B8C-83A1-F6EECF244321}">
                <p14:modId xmlns:p14="http://schemas.microsoft.com/office/powerpoint/2010/main" val="3236284420"/>
              </p:ext>
            </p:extLst>
          </p:nvPr>
        </p:nvGraphicFramePr>
        <p:xfrm>
          <a:off x="722376" y="2050923"/>
          <a:ext cx="10725912" cy="2888869"/>
        </p:xfrm>
        <a:graphic>
          <a:graphicData uri="http://schemas.openxmlformats.org/drawingml/2006/table">
            <a:tbl>
              <a:tblPr/>
              <a:tblGrid>
                <a:gridCol w="950976">
                  <a:extLst>
                    <a:ext uri="{9D8B030D-6E8A-4147-A177-3AD203B41FA5}">
                      <a16:colId xmlns:a16="http://schemas.microsoft.com/office/drawing/2014/main" val="20000"/>
                    </a:ext>
                  </a:extLst>
                </a:gridCol>
                <a:gridCol w="9774936">
                  <a:extLst>
                    <a:ext uri="{9D8B030D-6E8A-4147-A177-3AD203B41FA5}">
                      <a16:colId xmlns:a16="http://schemas.microsoft.com/office/drawing/2014/main" val="20001"/>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角度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具体分析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rowSpan="3">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碳汇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岛屿陆地空间有限</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可通过保护森林和修复湿地</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提升现有生态系统质量</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增强固碳</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能力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vMerge="1">
                  <a:txBody>
                    <a:bodyPr/>
                    <a:lstStyle/>
                    <a:p>
                      <a:endParaRPr lang="zh-CN"/>
                    </a:p>
                  </a:txBody>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依托黄渤海交汇的海洋资源</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通过“海底森林”等海洋生态系统</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加速海洋固碳</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开</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发海洋蓝碳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22579">
                <a:tc vMerge="1">
                  <a:txBody>
                    <a:bodyPr/>
                    <a:lstStyle/>
                    <a:p>
                      <a:endParaRPr lang="zh-CN"/>
                    </a:p>
                  </a:txBody>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通过修复近海生态系统</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促进贝类等生长,丰富海洋生物</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并通过生物钙化</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沉积作用</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等固碳</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增加海洋碳汇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graphicFrame>
        <p:nvGraphicFramePr>
          <p:cNvPr id="21" name="QO_5_AS.24_3#07a5e4f4e?colgroup=3,37&amp;vop=1&amp;pid=2507ac2f7&amp;color=0,0,0&amp;mp=1&amp;vtp=1&amp;bt=1&amp;bbb=1&amp;hb=1"/>
          <p:cNvGraphicFramePr>
            <a:graphicFrameLocks noGrp="1"/>
          </p:cNvGraphicFramePr>
          <p:nvPr>
            <p:extLst>
              <p:ext uri="{D42A27DB-BD31-4B8C-83A1-F6EECF244321}">
                <p14:modId xmlns:p14="http://schemas.microsoft.com/office/powerpoint/2010/main" val="2886990384"/>
              </p:ext>
            </p:extLst>
          </p:nvPr>
        </p:nvGraphicFramePr>
        <p:xfrm>
          <a:off x="722376" y="1511300"/>
          <a:ext cx="10725912" cy="3315208"/>
        </p:xfrm>
        <a:graphic>
          <a:graphicData uri="http://schemas.openxmlformats.org/drawingml/2006/table">
            <a:tbl>
              <a:tblPr/>
              <a:tblGrid>
                <a:gridCol w="950976">
                  <a:extLst>
                    <a:ext uri="{9D8B030D-6E8A-4147-A177-3AD203B41FA5}">
                      <a16:colId xmlns:a16="http://schemas.microsoft.com/office/drawing/2014/main" val="20000"/>
                    </a:ext>
                  </a:extLst>
                </a:gridCol>
                <a:gridCol w="9774936">
                  <a:extLst>
                    <a:ext uri="{9D8B030D-6E8A-4147-A177-3AD203B41FA5}">
                      <a16:colId xmlns:a16="http://schemas.microsoft.com/office/drawing/2014/main" val="20001"/>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角度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具体分析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rowSpan="4">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碳排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依托当地风能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太阳能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潮汐能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波浪能等资源优势</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优化能源结构</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使用清洁能源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vMerge="1">
                  <a:txBody>
                    <a:bodyPr/>
                    <a:lstStyle/>
                    <a:p>
                      <a:endParaRPr lang="zh-CN"/>
                    </a:p>
                  </a:txBody>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通过推广新能源渔船</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生态养殖等</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促进渔业碳减排</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通过发展旅游业</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打造绿色低</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碳旅游品牌</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促进产业转型升级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22579">
                <a:tc vMerge="1">
                  <a:txBody>
                    <a:bodyPr/>
                    <a:lstStyle/>
                    <a:p>
                      <a:endParaRPr lang="zh-CN"/>
                    </a:p>
                  </a:txBody>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新建建筑执行零碳标准</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优先使用海草</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贝壳等本地生态建材</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减少水泥</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钢铁等高</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碳材料使用</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从建筑全生命周期控制碳排放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22579">
                <a:tc vMerge="1">
                  <a:txBody>
                    <a:bodyPr/>
                    <a:lstStyle/>
                    <a:p>
                      <a:endParaRPr lang="zh-CN"/>
                    </a:p>
                  </a:txBody>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利用岛屿面积小</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交通网络简单</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清洁能源丰富等优势</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推广新能源汽车和船的使</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用</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推动交通全电替代</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减少碳排放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2" name="QO_5_AS.24_3#07a5e4f4e?colgroup=3,37&amp;vop=1&amp;pid=2507ac2f7&amp;color=0,0,0&amp;mp=1&amp;vtp=1&amp;bt=1&amp;bbb=1">
            <a:extLst>
              <a:ext uri="{FF2B5EF4-FFF2-40B4-BE49-F238E27FC236}">
                <a16:creationId xmlns:a16="http://schemas.microsoft.com/office/drawing/2014/main" id="{25565610-1DF0-B4AA-CF1C-C1C4736502A4}"/>
              </a:ext>
            </a:extLst>
          </p:cNvPr>
          <p:cNvSpPr txBox="1"/>
          <p:nvPr/>
        </p:nvSpPr>
        <p:spPr>
          <a:xfrm>
            <a:off x="10935327" y="969264"/>
            <a:ext cx="512961" cy="416909"/>
          </a:xfrm>
          <a:prstGeom prst="rect">
            <a:avLst/>
          </a:prstGeom>
          <a:noFill/>
        </p:spPr>
        <p:txBody>
          <a:bodyPr vert="horz" wrap="none"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O_5_BD.25_1#4e2cc8e47?pid=2507ac2f7&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（3）简述长岛着力打造国际零碳岛对全球类似海岛可持续发展的示范意义。（4分）</a:t>
            </a:r>
            <a:endParaRPr lang="en-US" altLang="zh-CN" sz="2000" dirty="0"/>
          </a:p>
        </p:txBody>
      </p:sp>
      <p:sp>
        <p:nvSpPr>
          <p:cNvPr id="3" name="QO_5_AN.26_1#4e2cc8e47?vop=1&amp;pid=2507ac2f7&amp;color=0,0,0&amp;vtp=1&amp;bbb=1&amp;hb=1"/>
          <p:cNvSpPr/>
          <p:nvPr/>
        </p:nvSpPr>
        <p:spPr>
          <a:xfrm>
            <a:off x="722376" y="146900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采用可再生能源多能互补，摆脱化石能源依赖；产业低碳转型，兼顾经济与减排</a:t>
            </a:r>
            <a:r>
              <a:rPr lang="en-US" altLang="zh-CN" sz="2000" b="1" i="0">
                <a:solidFill>
                  <a:srgbClr val="00B050"/>
                </a:solidFill>
                <a:latin typeface="微软雅黑" pitchFamily="34" charset="0"/>
                <a:ea typeface="微软雅黑" pitchFamily="34" charset="-122"/>
                <a:cs typeface="微软雅黑" pitchFamily="34" charset="-120"/>
              </a:rPr>
              <a:t>；强化海</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洋碳汇与陆地森林和湿地保护</a:t>
            </a:r>
            <a:r>
              <a:rPr lang="en-US" altLang="zh-CN" sz="2000" b="1" i="0" dirty="0">
                <a:solidFill>
                  <a:srgbClr val="00B050"/>
                </a:solidFill>
                <a:latin typeface="微软雅黑" pitchFamily="34" charset="0"/>
                <a:ea typeface="微软雅黑" pitchFamily="34" charset="-122"/>
                <a:cs typeface="微软雅黑" pitchFamily="34" charset="-120"/>
              </a:rPr>
              <a:t>，构建“蓝碳+绿碳”协同增汇模式。（每点2分，任答两点得4分）</a:t>
            </a:r>
            <a:endParaRPr lang="en-US" altLang="zh-CN" sz="2000" dirty="0"/>
          </a:p>
        </p:txBody>
      </p:sp>
      <p:sp>
        <p:nvSpPr>
          <p:cNvPr id="4" name="QO_5_AS.27_1#4e2cc8e47?vop=1&amp;pid=2507ac2f7&amp;color=0,0,0&amp;vtp=1&amp;bbb=1&amp;hb=1"/>
          <p:cNvSpPr/>
          <p:nvPr/>
        </p:nvSpPr>
        <p:spPr>
          <a:xfrm>
            <a:off x="722376" y="241960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本题考查生态脆弱性岛屿的可持续发展。小尺度岛屿因空间集中、产业单一</a:t>
            </a:r>
            <a:r>
              <a:rPr lang="en-US" altLang="zh-CN" sz="2000" b="0" i="0">
                <a:solidFill>
                  <a:srgbClr val="000000"/>
                </a:solidFill>
                <a:latin typeface="微软雅黑" pitchFamily="34" charset="0"/>
                <a:ea typeface="微软雅黑" pitchFamily="34" charset="-122"/>
                <a:cs typeface="微软雅黑" pitchFamily="34" charset="-120"/>
              </a:rPr>
              <a:t>，更易实现全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领域零碳化</a:t>
            </a:r>
            <a:r>
              <a:rPr lang="en-US" altLang="zh-CN" sz="2000" b="0" i="0" dirty="0">
                <a:solidFill>
                  <a:srgbClr val="000000"/>
                </a:solidFill>
                <a:latin typeface="微软雅黑" pitchFamily="34" charset="0"/>
                <a:ea typeface="微软雅黑" pitchFamily="34" charset="-122"/>
                <a:cs typeface="微软雅黑" pitchFamily="34" charset="-120"/>
              </a:rPr>
              <a:t>，长岛的举措为全球类似海岛提供“低成本、可复制”的零碳范式。结合风能、</a:t>
            </a:r>
            <a:r>
              <a:rPr lang="en-US" altLang="zh-CN" sz="2000" b="0" i="0">
                <a:solidFill>
                  <a:srgbClr val="000000"/>
                </a:solidFill>
                <a:latin typeface="微软雅黑" pitchFamily="34" charset="0"/>
                <a:ea typeface="微软雅黑" pitchFamily="34" charset="-122"/>
                <a:cs typeface="微软雅黑" pitchFamily="34" charset="-120"/>
              </a:rPr>
              <a:t>光伏、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潮汐发电等构建多元化能源网络</a:t>
            </a:r>
            <a:r>
              <a:rPr lang="en-US" altLang="zh-CN" sz="2000" b="0" i="0" dirty="0">
                <a:solidFill>
                  <a:srgbClr val="000000"/>
                </a:solidFill>
                <a:latin typeface="微软雅黑" pitchFamily="34" charset="0"/>
                <a:ea typeface="微软雅黑" pitchFamily="34" charset="-122"/>
                <a:cs typeface="微软雅黑" pitchFamily="34" charset="-120"/>
              </a:rPr>
              <a:t>，突破海岛单一能源限制，实现100%清洁能源使用</a:t>
            </a:r>
            <a:r>
              <a:rPr lang="en-US" altLang="zh-CN" sz="2000" b="0" i="0">
                <a:solidFill>
                  <a:srgbClr val="000000"/>
                </a:solidFill>
                <a:latin typeface="微软雅黑" pitchFamily="34" charset="0"/>
                <a:ea typeface="微软雅黑" pitchFamily="34" charset="-122"/>
                <a:cs typeface="微软雅黑" pitchFamily="34" charset="-120"/>
              </a:rPr>
              <a:t>；岛内产业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进行优化升级</a:t>
            </a:r>
            <a:r>
              <a:rPr lang="en-US" altLang="zh-CN" sz="2000" b="0" i="0" dirty="0">
                <a:solidFill>
                  <a:srgbClr val="000000"/>
                </a:solidFill>
                <a:latin typeface="微软雅黑" pitchFamily="34" charset="0"/>
                <a:ea typeface="微软雅黑" pitchFamily="34" charset="-122"/>
                <a:cs typeface="微软雅黑" pitchFamily="34" charset="-120"/>
              </a:rPr>
              <a:t>，在促进经济发展的同时降低碳排放，实现经济发展和减排双赢；</a:t>
            </a:r>
            <a:r>
              <a:rPr lang="en-US" altLang="zh-CN" sz="2000" b="0" i="0">
                <a:solidFill>
                  <a:srgbClr val="000000"/>
                </a:solidFill>
                <a:latin typeface="微软雅黑" pitchFamily="34" charset="0"/>
                <a:ea typeface="微软雅黑" pitchFamily="34" charset="-122"/>
                <a:cs typeface="微软雅黑" pitchFamily="34" charset="-120"/>
              </a:rPr>
              <a:t>海洋碳汇速度快，</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陆地碳汇稳定性强</a:t>
            </a:r>
            <a:r>
              <a:rPr lang="en-US" altLang="zh-CN" sz="2000" b="0" i="0" dirty="0">
                <a:solidFill>
                  <a:srgbClr val="000000"/>
                </a:solidFill>
                <a:latin typeface="微软雅黑" pitchFamily="34" charset="0"/>
                <a:ea typeface="微软雅黑" pitchFamily="34" charset="-122"/>
                <a:cs typeface="微软雅黑" pitchFamily="34" charset="-120"/>
              </a:rPr>
              <a:t>，通过保护海洋生态环境和陆地植被等，构建“蓝碳+绿碳”协同增汇模式。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59853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4_BD.1_1#832edc059?pid=88f38ddb0&amp;color=0,0,0&amp;vtp=1&amp;bt=1&amp;bbb=1&amp;hb=1"/>
          <p:cNvSpPr/>
          <p:nvPr/>
        </p:nvSpPr>
        <p:spPr>
          <a:xfrm>
            <a:off x="722376" y="100584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[黑吉辽蒙2025·5~6]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牡蛎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贻贝等双壳贝类环境适应性强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主要滤食浮游生物和有机颗粒</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其</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生长过程中吸收并固定二氧化碳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福建省莆田市秀屿区是重要的双壳贝类养殖基地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近年来</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田市持续开展海上养殖转型升级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引导海上养殖向生态化方向发展</a:t>
            </a:r>
            <a:r>
              <a:rPr lang="en-US" altLang="zh-CN" sz="2000" b="0" i="0" dirty="0">
                <a:solidFill>
                  <a:srgbClr val="000000"/>
                </a:solidFill>
                <a:latin typeface="Times New Roman" pitchFamily="34" charset="0"/>
                <a:ea typeface="KaiTi" pitchFamily="34" charset="-122"/>
                <a:cs typeface="Times New Roman" pitchFamily="34" charset="-120"/>
              </a:rPr>
              <a:t>。2022</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5</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福州市某企业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出资</a:t>
            </a:r>
            <a:r>
              <a:rPr lang="en-US" altLang="zh-CN" sz="2000" b="0" i="0" dirty="0">
                <a:solidFill>
                  <a:srgbClr val="000000"/>
                </a:solidFill>
                <a:latin typeface="Times New Roman" pitchFamily="34" charset="0"/>
                <a:ea typeface="KaiTi" pitchFamily="34" charset="-122"/>
                <a:cs typeface="Times New Roman" pitchFamily="34" charset="-120"/>
              </a:rPr>
              <a:t>20</a:t>
            </a:r>
            <a:r>
              <a:rPr lang="en-US" altLang="zh-CN" sz="2000" b="0" i="0" dirty="0">
                <a:solidFill>
                  <a:srgbClr val="000000"/>
                </a:solidFill>
                <a:latin typeface="微软雅黑" pitchFamily="34" charset="0"/>
                <a:ea typeface="楷体" pitchFamily="34" charset="-122"/>
                <a:cs typeface="微软雅黑" pitchFamily="34" charset="-120"/>
              </a:rPr>
              <a:t>余万元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向秀屿区某水产养殖公司购买双壳贝类碳汇</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用于抵消其生产经营活动中的碳排</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是全国首例双壳贝类碳汇交易</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5_BD.2_1#c67659c88?pid=832edc059&amp;color=0,0,0&amp;vtp=1&amp;bt=1&amp;bbb=1">
            <a:extLst>
              <a:ext uri="{FF2B5EF4-FFF2-40B4-BE49-F238E27FC236}">
                <a16:creationId xmlns:a16="http://schemas.microsoft.com/office/drawing/2014/main" id="{3C7CB885-FDF4-4B3F-58A6-EAB3B51B2E32}"/>
              </a:ext>
            </a:extLst>
          </p:cNvPr>
          <p:cNvSpPr/>
          <p:nvPr/>
        </p:nvSpPr>
        <p:spPr>
          <a:xfrm>
            <a:off x="722376" y="327469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扩大秀屿区牡蛎养殖碳汇量的有效措施是(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3_1#c67659c88.bracket?pid=832edc059&amp;color=0,0,0&amp;vpa=1&amp;vtp=1">
            <a:extLst>
              <a:ext uri="{FF2B5EF4-FFF2-40B4-BE49-F238E27FC236}">
                <a16:creationId xmlns:a16="http://schemas.microsoft.com/office/drawing/2014/main" id="{B1AF43D2-8411-2058-057F-629C01DFF4FA}"/>
              </a:ext>
            </a:extLst>
          </p:cNvPr>
          <p:cNvSpPr/>
          <p:nvPr/>
        </p:nvSpPr>
        <p:spPr>
          <a:xfrm>
            <a:off x="5692839" y="327469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2_2#c67659c88.choices?pid=832edc059&amp;color=0,0,0&amp;vtp=1&amp;bbb=1">
            <a:extLst>
              <a:ext uri="{FF2B5EF4-FFF2-40B4-BE49-F238E27FC236}">
                <a16:creationId xmlns:a16="http://schemas.microsoft.com/office/drawing/2014/main" id="{02E0809A-733F-0842-36FD-EEF85D4B3F19}"/>
              </a:ext>
            </a:extLst>
          </p:cNvPr>
          <p:cNvSpPr/>
          <p:nvPr/>
        </p:nvSpPr>
        <p:spPr>
          <a:xfrm>
            <a:off x="722376" y="3735197"/>
            <a:ext cx="10753344" cy="405003"/>
          </a:xfrm>
          <a:prstGeom prst="rect">
            <a:avLst/>
          </a:prstGeom>
          <a:noFill/>
          <a:ln/>
        </p:spPr>
        <p:txBody>
          <a:bodyPr wrap="none" lIns="0" tIns="0" rIns="0" bIns="0" rtlCol="0" anchor="t"/>
          <a:lstStyle/>
          <a:p>
            <a:pPr latinLnBrk="1">
              <a:lnSpc>
                <a:spcPts val="3600"/>
              </a:lnSpc>
              <a:tabLst>
                <a:tab pos="2507029" algn="l"/>
                <a:tab pos="5483957" algn="l"/>
                <a:tab pos="7965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.增加养殖品种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B.降低企业的碳排放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C.改善养殖水质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.提升养殖单产水平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AS.4_1#c67659c88?vop=1&amp;pid=832edc059&amp;color=0,0,0&amp;vtp=1&amp;bt=1&amp;bbb=1&amp;hb=1"/>
          <p:cNvSpPr/>
          <p:nvPr/>
        </p:nvSpPr>
        <p:spPr>
          <a:xfrm>
            <a:off x="722376" y="100584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本题考查增加碳汇的措施。牡蛎等双壳贝类生长过程中能吸收并固定二氧化碳，</a:t>
            </a:r>
            <a:r>
              <a:rPr lang="en-US" altLang="zh-CN" sz="2000" b="0" i="0">
                <a:solidFill>
                  <a:srgbClr val="000000"/>
                </a:solidFill>
                <a:latin typeface="微软雅黑" pitchFamily="34" charset="0"/>
                <a:ea typeface="微软雅黑" pitchFamily="34" charset="-122"/>
                <a:cs typeface="微软雅黑" pitchFamily="34" charset="-120"/>
              </a:rPr>
              <a:t>形成碳汇。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要扩大秀屿区牡蛎养殖碳汇量</a:t>
            </a:r>
            <a:r>
              <a:rPr lang="en-US" altLang="zh-CN" sz="2000" b="0" i="0" dirty="0">
                <a:solidFill>
                  <a:srgbClr val="000000"/>
                </a:solidFill>
                <a:latin typeface="微软雅黑" pitchFamily="34" charset="0"/>
                <a:ea typeface="微软雅黑" pitchFamily="34" charset="-122"/>
                <a:cs typeface="微软雅黑" pitchFamily="34" charset="-120"/>
              </a:rPr>
              <a:t>，需从提高贝类的固碳能力或扩大养殖规模入手</a:t>
            </a:r>
            <a:r>
              <a:rPr lang="en-US" altLang="zh-CN" sz="2000" b="0" i="0">
                <a:solidFill>
                  <a:srgbClr val="000000"/>
                </a:solidFill>
                <a:latin typeface="微软雅黑" pitchFamily="34" charset="0"/>
                <a:ea typeface="微软雅黑" pitchFamily="34" charset="-122"/>
                <a:cs typeface="微软雅黑" pitchFamily="34" charset="-120"/>
              </a:rPr>
              <a:t>。增加养殖品种可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以提高生物多样性</a:t>
            </a:r>
            <a:r>
              <a:rPr lang="en-US" altLang="zh-CN" sz="2000" b="0" i="0" dirty="0">
                <a:solidFill>
                  <a:srgbClr val="000000"/>
                </a:solidFill>
                <a:latin typeface="微软雅黑" pitchFamily="34" charset="0"/>
                <a:ea typeface="微软雅黑" pitchFamily="34" charset="-122"/>
                <a:cs typeface="微软雅黑" pitchFamily="34" charset="-120"/>
              </a:rPr>
              <a:t>，但不同贝类的固碳效率差异较大，不一定能提高碳汇量，A错误</a:t>
            </a:r>
            <a:r>
              <a:rPr lang="en-US" altLang="zh-CN" sz="2000" b="0" i="0">
                <a:solidFill>
                  <a:srgbClr val="000000"/>
                </a:solidFill>
                <a:latin typeface="微软雅黑" pitchFamily="34" charset="0"/>
                <a:ea typeface="微软雅黑" pitchFamily="34" charset="-122"/>
                <a:cs typeface="微软雅黑" pitchFamily="34" charset="-120"/>
              </a:rPr>
              <a:t>；降低企业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碳排放是减排措施</a:t>
            </a:r>
            <a:r>
              <a:rPr lang="en-US" altLang="zh-CN" sz="2000" b="0" i="0" dirty="0">
                <a:solidFill>
                  <a:srgbClr val="000000"/>
                </a:solidFill>
                <a:latin typeface="微软雅黑" pitchFamily="34" charset="0"/>
                <a:ea typeface="微软雅黑" pitchFamily="34" charset="-122"/>
                <a:cs typeface="微软雅黑" pitchFamily="34" charset="-120"/>
              </a:rPr>
              <a:t>，并不能增加牡蛎养殖碳汇量，B错误</a:t>
            </a:r>
            <a:r>
              <a:rPr lang="en-US" altLang="zh-CN" sz="2000" b="0" i="0">
                <a:solidFill>
                  <a:srgbClr val="000000"/>
                </a:solidFill>
                <a:latin typeface="微软雅黑" pitchFamily="34" charset="0"/>
                <a:ea typeface="微软雅黑" pitchFamily="34" charset="-122"/>
                <a:cs typeface="微软雅黑" pitchFamily="34" charset="-120"/>
              </a:rPr>
              <a:t>；改善养殖水质可能对牡蛎生长环境有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益</a:t>
            </a:r>
            <a:r>
              <a:rPr lang="en-US" altLang="zh-CN" sz="2000" b="0" i="0" dirty="0">
                <a:solidFill>
                  <a:srgbClr val="000000"/>
                </a:solidFill>
                <a:latin typeface="微软雅黑" pitchFamily="34" charset="0"/>
                <a:ea typeface="微软雅黑" pitchFamily="34" charset="-122"/>
                <a:cs typeface="微软雅黑" pitchFamily="34" charset="-120"/>
              </a:rPr>
              <a:t>，但题目问的是“扩大秀屿区牡蛎养殖碳汇量的有效措施”，</a:t>
            </a:r>
            <a:r>
              <a:rPr lang="en-US" altLang="zh-CN" sz="2000" b="0" i="0">
                <a:solidFill>
                  <a:srgbClr val="000000"/>
                </a:solidFill>
                <a:latin typeface="微软雅黑" pitchFamily="34" charset="0"/>
                <a:ea typeface="微软雅黑" pitchFamily="34" charset="-122"/>
                <a:cs typeface="微软雅黑" pitchFamily="34" charset="-120"/>
              </a:rPr>
              <a:t>水质优化对固碳能力的提升有限，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错误；提高养殖单产水平，可在不改变养殖面积的情况下增加牡蛎数量</a:t>
            </a:r>
            <a:r>
              <a:rPr lang="en-US" altLang="zh-CN" sz="2000" b="0" i="0">
                <a:solidFill>
                  <a:srgbClr val="000000"/>
                </a:solidFill>
                <a:latin typeface="微软雅黑" pitchFamily="34" charset="0"/>
                <a:ea typeface="微软雅黑" pitchFamily="34" charset="-122"/>
                <a:cs typeface="微软雅黑" pitchFamily="34" charset="-120"/>
              </a:rPr>
              <a:t>，从而固定更多二氧化</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碳</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175CF6-648B-F963-D52A-64582A01D4C7}"/>
            </a:ext>
          </a:extLst>
        </p:cNvPr>
        <p:cNvGrpSpPr/>
        <p:nvPr/>
      </p:nvGrpSpPr>
      <p:grpSpPr>
        <a:xfrm>
          <a:off x="0" y="0"/>
          <a:ext cx="0" cy="0"/>
          <a:chOff x="0" y="0"/>
          <a:chExt cx="0" cy="0"/>
        </a:xfrm>
      </p:grpSpPr>
    </p:spTree>
    <p:extLst>
      <p:ext uri="{BB962C8B-B14F-4D97-AF65-F5344CB8AC3E}">
        <p14:creationId xmlns:p14="http://schemas.microsoft.com/office/powerpoint/2010/main" val="21860245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BD.5_1#efb9c0b47?pid=832edc05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秀屿区开展双壳贝类碳汇交易能够(</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_1#efb9c0b47.bracket?pid=832edc059&amp;color=0,0,0&amp;vpa=2&amp;vtp=1"/>
          <p:cNvSpPr/>
          <p:nvPr/>
        </p:nvSpPr>
        <p:spPr>
          <a:xfrm>
            <a:off x="4943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5_2#efb9c0b47.choices?pid=832edc059&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888029" algn="l"/>
                <a:tab pos="5483957" algn="l"/>
                <a:tab pos="8346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.提高资源利用率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B.鼓励生态养殖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C.改善海岸带景观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.提升贝类价格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AS.7_1#efb9c0b47?vop=1&amp;pid=832edc059&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本题考查碳汇交易的意义。碳汇交易通过市场机制将生态价值转化为经济价值</a:t>
            </a:r>
            <a:r>
              <a:rPr lang="en-US" altLang="zh-CN" sz="2000" b="0" i="0">
                <a:solidFill>
                  <a:srgbClr val="000000"/>
                </a:solidFill>
                <a:latin typeface="微软雅黑" pitchFamily="34" charset="0"/>
                <a:ea typeface="微软雅黑" pitchFamily="34" charset="-122"/>
                <a:cs typeface="微软雅黑" pitchFamily="34" charset="-120"/>
              </a:rPr>
              <a:t>，旨在激励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环保行为</a:t>
            </a:r>
            <a:r>
              <a:rPr lang="en-US" altLang="zh-CN" sz="2000" b="0" i="0" dirty="0">
                <a:solidFill>
                  <a:srgbClr val="000000"/>
                </a:solidFill>
                <a:latin typeface="微软雅黑" pitchFamily="34" charset="0"/>
                <a:ea typeface="微软雅黑" pitchFamily="34" charset="-122"/>
                <a:cs typeface="微软雅黑" pitchFamily="34" charset="-120"/>
              </a:rPr>
              <a:t>。碳汇交易对提高资源利用率的作用较小，A错误</a:t>
            </a:r>
            <a:r>
              <a:rPr lang="en-US" altLang="zh-CN" sz="2000" b="0" i="0">
                <a:solidFill>
                  <a:srgbClr val="000000"/>
                </a:solidFill>
                <a:latin typeface="微软雅黑" pitchFamily="34" charset="0"/>
                <a:ea typeface="微软雅黑" pitchFamily="34" charset="-122"/>
                <a:cs typeface="微软雅黑" pitchFamily="34" charset="-120"/>
              </a:rPr>
              <a:t>；开展碳汇交易可使双壳贝类养殖户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因生态养殖获得经济回报</a:t>
            </a:r>
            <a:r>
              <a:rPr lang="en-US" altLang="zh-CN" sz="2000" b="0" i="0" dirty="0">
                <a:solidFill>
                  <a:srgbClr val="000000"/>
                </a:solidFill>
                <a:latin typeface="微软雅黑" pitchFamily="34" charset="0"/>
                <a:ea typeface="微软雅黑" pitchFamily="34" charset="-122"/>
                <a:cs typeface="微软雅黑" pitchFamily="34" charset="-120"/>
              </a:rPr>
              <a:t>，直接激励养殖户转向生态化养殖模式，B正确</a:t>
            </a:r>
            <a:r>
              <a:rPr lang="en-US" altLang="zh-CN" sz="2000" b="0" i="0">
                <a:solidFill>
                  <a:srgbClr val="000000"/>
                </a:solidFill>
                <a:latin typeface="微软雅黑" pitchFamily="34" charset="0"/>
                <a:ea typeface="微软雅黑" pitchFamily="34" charset="-122"/>
                <a:cs typeface="微软雅黑" pitchFamily="34" charset="-120"/>
              </a:rPr>
              <a:t>；开展双壳贝类碳汇交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易并不能改善海岸带景观</a:t>
            </a:r>
            <a:r>
              <a:rPr lang="en-US" altLang="zh-CN" sz="2000" b="0" i="0" dirty="0">
                <a:solidFill>
                  <a:srgbClr val="000000"/>
                </a:solidFill>
                <a:latin typeface="微软雅黑" pitchFamily="34" charset="0"/>
                <a:ea typeface="微软雅黑" pitchFamily="34" charset="-122"/>
                <a:cs typeface="微软雅黑" pitchFamily="34" charset="-120"/>
              </a:rPr>
              <a:t>，C错误；碳汇交易可能增加养殖户收入</a:t>
            </a:r>
            <a:r>
              <a:rPr lang="en-US" altLang="zh-CN" sz="2000" b="0" i="0">
                <a:solidFill>
                  <a:srgbClr val="000000"/>
                </a:solidFill>
                <a:latin typeface="微软雅黑" pitchFamily="34" charset="0"/>
                <a:ea typeface="微软雅黑" pitchFamily="34" charset="-122"/>
                <a:cs typeface="微软雅黑" pitchFamily="34" charset="-120"/>
              </a:rPr>
              <a:t>，但贝类市场价格主要受供需</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关系及成本等的影响</a:t>
            </a:r>
            <a:r>
              <a:rPr lang="en-US" altLang="zh-CN" sz="2000" b="0" i="0" dirty="0">
                <a:solidFill>
                  <a:srgbClr val="000000"/>
                </a:solidFill>
                <a:latin typeface="微软雅黑" pitchFamily="34" charset="0"/>
                <a:ea typeface="微软雅黑" pitchFamily="34" charset="-122"/>
                <a:cs typeface="微软雅黑" pitchFamily="34" charset="-120"/>
              </a:rPr>
              <a:t>，碳汇交易本身对贝类价格的影响较小，D错误。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7_2#efb9c0b47?vop=1&amp;pid=832edc059&amp;color=0,0,0&amp;mp=1&amp;vtp=1&amp;bt=1&amp;bbb=1&amp;hb=1"/>
          <p:cNvSpPr/>
          <p:nvPr/>
        </p:nvSpPr>
        <p:spPr>
          <a:xfrm>
            <a:off x="722376" y="1005840"/>
            <a:ext cx="10753344" cy="36375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碳汇交易的意义</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1）推动生态文明建设：将生态保护与经济效益相结合，激励当地采取造林、</a:t>
            </a:r>
            <a:r>
              <a:rPr lang="en-US" altLang="zh-CN" sz="2000" b="0" i="0">
                <a:solidFill>
                  <a:srgbClr val="000000"/>
                </a:solidFill>
                <a:latin typeface="微软雅黑" pitchFamily="34" charset="0"/>
                <a:ea typeface="微软雅黑" pitchFamily="34" charset="-122"/>
                <a:cs typeface="微软雅黑" pitchFamily="34" charset="-120"/>
              </a:rPr>
              <a:t>湿地修复等措施，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提升生态系统固碳能力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2）促进区域公平发展：①乡村振兴，碳汇资源多分布在乡村地区</a:t>
            </a:r>
            <a:r>
              <a:rPr lang="en-US" altLang="zh-CN" sz="2000" b="0" i="0">
                <a:solidFill>
                  <a:srgbClr val="000000"/>
                </a:solidFill>
                <a:latin typeface="微软雅黑" pitchFamily="34" charset="0"/>
                <a:ea typeface="微软雅黑" pitchFamily="34" charset="-122"/>
                <a:cs typeface="微软雅黑" pitchFamily="34" charset="-120"/>
              </a:rPr>
              <a:t>，碳汇交易可直接反哺乡村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经济</a:t>
            </a:r>
            <a:r>
              <a:rPr lang="en-US" altLang="zh-CN" sz="2000" b="0" i="0" dirty="0">
                <a:solidFill>
                  <a:srgbClr val="000000"/>
                </a:solidFill>
                <a:latin typeface="微软雅黑" pitchFamily="34" charset="0"/>
                <a:ea typeface="微软雅黑" pitchFamily="34" charset="-122"/>
                <a:cs typeface="微软雅黑" pitchFamily="34" charset="-120"/>
              </a:rPr>
              <a:t>，提高当地收入；②国际公平，发展中国家通过出售碳汇获得资金和技术</a:t>
            </a:r>
            <a:r>
              <a:rPr lang="en-US" altLang="zh-CN" sz="2000" b="0" i="0">
                <a:solidFill>
                  <a:srgbClr val="000000"/>
                </a:solidFill>
                <a:latin typeface="微软雅黑" pitchFamily="34" charset="0"/>
                <a:ea typeface="微软雅黑" pitchFamily="34" charset="-122"/>
                <a:cs typeface="微软雅黑" pitchFamily="34" charset="-120"/>
              </a:rPr>
              <a:t>，提高可持续发展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水平</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3）降低全社会减排成本：企业可通过购买碳汇，低成本履约，避免高额罚款</a:t>
            </a:r>
            <a:r>
              <a:rPr lang="en-US" altLang="zh-CN" sz="2000" b="0" i="0">
                <a:solidFill>
                  <a:srgbClr val="000000"/>
                </a:solidFill>
                <a:latin typeface="微软雅黑" pitchFamily="34" charset="0"/>
                <a:ea typeface="微软雅黑" pitchFamily="34" charset="-122"/>
                <a:cs typeface="微软雅黑" pitchFamily="34" charset="-120"/>
              </a:rPr>
              <a:t>，政府通过市场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机制实现总量控制目标</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911</Words>
  <Application>Microsoft Office PowerPoint</Application>
  <PresentationFormat>宽屏</PresentationFormat>
  <Paragraphs>134</Paragraphs>
  <Slides>26</Slides>
  <Notes>20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26</vt:i4>
      </vt:variant>
    </vt:vector>
  </HeadingPairs>
  <TitlesOfParts>
    <vt:vector size="34"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anlyzong</cp:lastModifiedBy>
  <cp:revision>3</cp:revision>
  <dcterms:created xsi:type="dcterms:W3CDTF">2025-10-22T00:32:34Z</dcterms:created>
  <dcterms:modified xsi:type="dcterms:W3CDTF">2025-10-22T00:40:28Z</dcterms:modified>
  <cp:category/>
  <cp:contentStatus/>
</cp:coreProperties>
</file>