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1"/>
  </p:notesMasterIdLst>
  <p:sldIdLst>
    <p:sldId id="256" r:id="rId2"/>
    <p:sldId id="257" r:id="rId3"/>
    <p:sldId id="258" r:id="rId4"/>
    <p:sldId id="375" r:id="rId5"/>
    <p:sldId id="259" r:id="rId6"/>
    <p:sldId id="260" r:id="rId7"/>
    <p:sldId id="261" r:id="rId8"/>
    <p:sldId id="376" r:id="rId9"/>
    <p:sldId id="262" r:id="rId10"/>
    <p:sldId id="263" r:id="rId11"/>
    <p:sldId id="377" r:id="rId12"/>
    <p:sldId id="264" r:id="rId13"/>
    <p:sldId id="265" r:id="rId14"/>
    <p:sldId id="266" r:id="rId15"/>
    <p:sldId id="378" r:id="rId16"/>
    <p:sldId id="267" r:id="rId17"/>
    <p:sldId id="268" r:id="rId18"/>
    <p:sldId id="379" r:id="rId19"/>
    <p:sldId id="269" r:id="rId20"/>
    <p:sldId id="270" r:id="rId21"/>
    <p:sldId id="380" r:id="rId22"/>
    <p:sldId id="271" r:id="rId23"/>
    <p:sldId id="272" r:id="rId24"/>
    <p:sldId id="381" r:id="rId25"/>
    <p:sldId id="273" r:id="rId26"/>
    <p:sldId id="274" r:id="rId27"/>
    <p:sldId id="275" r:id="rId28"/>
    <p:sldId id="382" r:id="rId29"/>
    <p:sldId id="276" r:id="rId30"/>
    <p:sldId id="277" r:id="rId31"/>
    <p:sldId id="278" r:id="rId32"/>
    <p:sldId id="279" r:id="rId33"/>
    <p:sldId id="383" r:id="rId34"/>
    <p:sldId id="280" r:id="rId35"/>
    <p:sldId id="281" r:id="rId36"/>
    <p:sldId id="384" r:id="rId37"/>
    <p:sldId id="282" r:id="rId38"/>
    <p:sldId id="283" r:id="rId39"/>
    <p:sldId id="385" r:id="rId40"/>
    <p:sldId id="284" r:id="rId41"/>
    <p:sldId id="285" r:id="rId42"/>
    <p:sldId id="386" r:id="rId43"/>
    <p:sldId id="286" r:id="rId44"/>
    <p:sldId id="287" r:id="rId45"/>
    <p:sldId id="387" r:id="rId46"/>
    <p:sldId id="288" r:id="rId47"/>
    <p:sldId id="289" r:id="rId48"/>
    <p:sldId id="388" r:id="rId49"/>
    <p:sldId id="290" r:id="rId50"/>
    <p:sldId id="291" r:id="rId51"/>
    <p:sldId id="389" r:id="rId52"/>
    <p:sldId id="292" r:id="rId53"/>
    <p:sldId id="293" r:id="rId54"/>
    <p:sldId id="294" r:id="rId55"/>
    <p:sldId id="390" r:id="rId56"/>
    <p:sldId id="295" r:id="rId57"/>
    <p:sldId id="297" r:id="rId58"/>
    <p:sldId id="391" r:id="rId59"/>
    <p:sldId id="298" r:id="rId60"/>
    <p:sldId id="299" r:id="rId61"/>
    <p:sldId id="300" r:id="rId62"/>
    <p:sldId id="392" r:id="rId63"/>
    <p:sldId id="301" r:id="rId64"/>
    <p:sldId id="302" r:id="rId65"/>
    <p:sldId id="393" r:id="rId66"/>
    <p:sldId id="303" r:id="rId67"/>
    <p:sldId id="304" r:id="rId68"/>
    <p:sldId id="305" r:id="rId69"/>
    <p:sldId id="394" r:id="rId70"/>
    <p:sldId id="306" r:id="rId71"/>
    <p:sldId id="307" r:id="rId72"/>
    <p:sldId id="395" r:id="rId73"/>
    <p:sldId id="308" r:id="rId74"/>
    <p:sldId id="309" r:id="rId75"/>
    <p:sldId id="396" r:id="rId76"/>
    <p:sldId id="310" r:id="rId77"/>
    <p:sldId id="311" r:id="rId78"/>
    <p:sldId id="397" r:id="rId79"/>
    <p:sldId id="312" r:id="rId80"/>
    <p:sldId id="314" r:id="rId81"/>
    <p:sldId id="315" r:id="rId82"/>
    <p:sldId id="398" r:id="rId83"/>
    <p:sldId id="316" r:id="rId84"/>
    <p:sldId id="317" r:id="rId85"/>
    <p:sldId id="399" r:id="rId86"/>
    <p:sldId id="318" r:id="rId87"/>
    <p:sldId id="319" r:id="rId88"/>
    <p:sldId id="320" r:id="rId89"/>
    <p:sldId id="400" r:id="rId90"/>
    <p:sldId id="321" r:id="rId91"/>
    <p:sldId id="322" r:id="rId92"/>
    <p:sldId id="323" r:id="rId93"/>
    <p:sldId id="324" r:id="rId94"/>
    <p:sldId id="401" r:id="rId95"/>
    <p:sldId id="325" r:id="rId96"/>
    <p:sldId id="326" r:id="rId97"/>
    <p:sldId id="327" r:id="rId98"/>
    <p:sldId id="402" r:id="rId99"/>
    <p:sldId id="328" r:id="rId100"/>
    <p:sldId id="329" r:id="rId101"/>
    <p:sldId id="403" r:id="rId102"/>
    <p:sldId id="330" r:id="rId103"/>
    <p:sldId id="331" r:id="rId104"/>
    <p:sldId id="404" r:id="rId105"/>
    <p:sldId id="332" r:id="rId106"/>
    <p:sldId id="333" r:id="rId107"/>
    <p:sldId id="405" r:id="rId108"/>
    <p:sldId id="334" r:id="rId109"/>
    <p:sldId id="335" r:id="rId110"/>
    <p:sldId id="336" r:id="rId111"/>
    <p:sldId id="406" r:id="rId112"/>
    <p:sldId id="337" r:id="rId113"/>
    <p:sldId id="338" r:id="rId114"/>
    <p:sldId id="407" r:id="rId115"/>
    <p:sldId id="339" r:id="rId116"/>
    <p:sldId id="340" r:id="rId117"/>
    <p:sldId id="408" r:id="rId118"/>
    <p:sldId id="341" r:id="rId119"/>
    <p:sldId id="342" r:id="rId120"/>
    <p:sldId id="343" r:id="rId121"/>
    <p:sldId id="409" r:id="rId122"/>
    <p:sldId id="344" r:id="rId123"/>
    <p:sldId id="345" r:id="rId124"/>
    <p:sldId id="410" r:id="rId125"/>
    <p:sldId id="346" r:id="rId126"/>
    <p:sldId id="347" r:id="rId127"/>
    <p:sldId id="348" r:id="rId128"/>
    <p:sldId id="349" r:id="rId129"/>
    <p:sldId id="350" r:id="rId13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82" d="100"/>
          <a:sy n="82" d="100"/>
        </p:scale>
        <p:origin x="614" y="58"/>
      </p:cViewPr>
      <p:guideLst/>
    </p:cSldViewPr>
  </p:slideViewPr>
  <p:notesTextViewPr>
    <p:cViewPr>
      <p:scale>
        <a:sx n="1" d="1"/>
        <a:sy n="1" d="1"/>
      </p:scale>
      <p:origin x="0" y="0"/>
    </p:cViewPr>
  </p:notesTextViewPr>
  <p:sorterViewPr>
    <p:cViewPr>
      <p:scale>
        <a:sx n="125" d="100"/>
        <a:sy n="125" d="100"/>
      </p:scale>
      <p:origin x="0" y="-6756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245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678944d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对“非粮化”现象出现的原因及表现理解有误</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54776b8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我国耕地资源概况</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901c048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我国粮食安全现状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3eda168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耕地资源保护与粮食安全</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678944d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对“非粮化”现象出现的原因及表现理解有误</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2#df=30f3fd38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耕地资源与国家粮食安全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fe66bbba7ab66dfaac8#tid=68f7565a7a4d3800093b19b9#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a:ln/>
        </p:spPr>
        <p:txBody>
          <a:bodyPr wrap="square" lIns="0" tIns="0" rIns="0" bIns="0" rtlCol="0" anchor="ctr"/>
          <a:lstStyle/>
          <a:p>
            <a:pPr algn="ctr">
              <a:lnSpc>
                <a:spcPct val="120000"/>
              </a:lnSpc>
            </a:pPr>
            <a:r>
              <a:rPr lang="en-US" sz="2000" b="1" i="0" dirty="0">
                <a:solidFill>
                  <a:srgbClr val="649226"/>
                </a:solidFill>
                <a:latin typeface="微软雅黑" pitchFamily="34" charset="0"/>
                <a:ea typeface="微软雅黑" pitchFamily="34" charset="-122"/>
                <a:cs typeface="微软雅黑" pitchFamily="34" charset="-120"/>
              </a:rPr>
              <a:t>地理  选择性必修3  资源、环境与国家安全  XJ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7_AS.7_1#ddb1e8e06?vop=1&amp;pid=65be3af59&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本题考查我国耕地资源概况。由图b可知，我国耕地后备资源中荒草地占比最大，A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我国耕地后备资源主要分布在新</a:t>
            </a:r>
            <a:r>
              <a:rPr lang="en-US" altLang="zh-CN" sz="2000" b="0" i="0" dirty="0">
                <a:solidFill>
                  <a:srgbClr val="000000"/>
                </a:solidFill>
                <a:latin typeface="微软雅黑" pitchFamily="34" charset="0"/>
                <a:ea typeface="微软雅黑" pitchFamily="34" charset="-122"/>
                <a:cs typeface="微软雅黑" pitchFamily="34" charset="-120"/>
              </a:rPr>
              <a:t>、黑、豫、云、甘等省级行政区，以干旱半干旱区为主</a:t>
            </a:r>
            <a:r>
              <a:rPr lang="en-US" altLang="zh-CN" sz="2000" b="0" i="0">
                <a:solidFill>
                  <a:srgbClr val="000000"/>
                </a:solidFill>
                <a:latin typeface="微软雅黑" pitchFamily="34" charset="0"/>
                <a:ea typeface="微软雅黑" pitchFamily="34" charset="-122"/>
                <a:cs typeface="微软雅黑" pitchFamily="34" charset="-120"/>
              </a:rPr>
              <a:t>，后备耕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地资源以平地或起伏较小的坡地为主</a:t>
            </a:r>
            <a:r>
              <a:rPr lang="en-US" altLang="zh-CN" sz="2000" b="0" i="0" dirty="0">
                <a:solidFill>
                  <a:srgbClr val="000000"/>
                </a:solidFill>
                <a:latin typeface="微软雅黑" pitchFamily="34" charset="0"/>
                <a:ea typeface="微软雅黑" pitchFamily="34" charset="-122"/>
                <a:cs typeface="微软雅黑" pitchFamily="34" charset="-120"/>
              </a:rPr>
              <a:t>，开发利用不易产生滑坡、泥石流等问题，B错误</a:t>
            </a:r>
            <a:r>
              <a:rPr lang="en-US" altLang="zh-CN" sz="2000" b="0" i="0">
                <a:solidFill>
                  <a:srgbClr val="000000"/>
                </a:solidFill>
                <a:latin typeface="微软雅黑" pitchFamily="34" charset="0"/>
                <a:ea typeface="微软雅黑" pitchFamily="34" charset="-122"/>
                <a:cs typeface="微软雅黑" pitchFamily="34" charset="-120"/>
              </a:rPr>
              <a:t>；我国耕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地后备资源分布分散</a:t>
            </a:r>
            <a:r>
              <a:rPr lang="en-US" altLang="zh-CN" sz="2000" b="0" i="0" dirty="0">
                <a:solidFill>
                  <a:srgbClr val="000000"/>
                </a:solidFill>
                <a:latin typeface="微软雅黑" pitchFamily="34" charset="0"/>
                <a:ea typeface="微软雅黑" pitchFamily="34" charset="-122"/>
                <a:cs typeface="微软雅黑" pitchFamily="34" charset="-120"/>
              </a:rPr>
              <a:t>，开发难度大，C错误；山东临海，耕地后备资源以滩涂为主，D正确。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C_6_AS.100_1#4c53b89fa?vop=1&amp;pid=8a5234ca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本题考查实现粮食安全的途径。江南丘陵气温高，降水较多，湿度大</a:t>
            </a:r>
            <a:r>
              <a:rPr lang="en-US" altLang="zh-CN" sz="2000" b="0" i="0">
                <a:solidFill>
                  <a:srgbClr val="000000"/>
                </a:solidFill>
                <a:latin typeface="微软雅黑" pitchFamily="34" charset="0"/>
                <a:ea typeface="微软雅黑" pitchFamily="34" charset="-122"/>
                <a:cs typeface="微软雅黑" pitchFamily="34" charset="-120"/>
              </a:rPr>
              <a:t>，易导致种子霉变或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发芽</a:t>
            </a:r>
            <a:r>
              <a:rPr lang="en-US" altLang="zh-CN" sz="2000" b="0" i="0" dirty="0">
                <a:solidFill>
                  <a:srgbClr val="000000"/>
                </a:solidFill>
                <a:latin typeface="微软雅黑" pitchFamily="34" charset="0"/>
                <a:ea typeface="微软雅黑" pitchFamily="34" charset="-122"/>
                <a:cs typeface="微软雅黑" pitchFamily="34" charset="-120"/>
              </a:rPr>
              <a:t>，A错误；青藏高原地区年均温低、空气干燥（气候寒冷抑制种子代谢</a:t>
            </a:r>
            <a:r>
              <a:rPr lang="en-US" altLang="zh-CN" sz="2000" b="0" i="0">
                <a:solidFill>
                  <a:srgbClr val="000000"/>
                </a:solidFill>
                <a:latin typeface="微软雅黑" pitchFamily="34" charset="0"/>
                <a:ea typeface="微软雅黑" pitchFamily="34" charset="-122"/>
                <a:cs typeface="微软雅黑" pitchFamily="34" charset="-120"/>
              </a:rPr>
              <a:t>），符合种子长期保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存需求</a:t>
            </a:r>
            <a:r>
              <a:rPr lang="en-US" altLang="zh-CN" sz="2000" b="0" i="0" dirty="0">
                <a:solidFill>
                  <a:srgbClr val="000000"/>
                </a:solidFill>
                <a:latin typeface="微软雅黑" pitchFamily="34" charset="0"/>
                <a:ea typeface="微软雅黑" pitchFamily="34" charset="-122"/>
                <a:cs typeface="微软雅黑" pitchFamily="34" charset="-120"/>
              </a:rPr>
              <a:t>，B正确；黄土高原夏季高温会加快种子代谢，不利于种子长期保存，C错误</a:t>
            </a:r>
            <a:r>
              <a:rPr lang="en-US" altLang="zh-CN" sz="2000" b="0" i="0">
                <a:solidFill>
                  <a:srgbClr val="000000"/>
                </a:solidFill>
                <a:latin typeface="微软雅黑" pitchFamily="34" charset="0"/>
                <a:ea typeface="微软雅黑" pitchFamily="34" charset="-122"/>
                <a:cs typeface="微软雅黑" pitchFamily="34" charset="-120"/>
              </a:rPr>
              <a:t>；珠江三角洲</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气候湿热</a:t>
            </a:r>
            <a:r>
              <a:rPr lang="en-US" altLang="zh-CN" sz="2000" b="0" i="0" dirty="0">
                <a:solidFill>
                  <a:srgbClr val="000000"/>
                </a:solidFill>
                <a:latin typeface="微软雅黑" pitchFamily="34" charset="0"/>
                <a:ea typeface="微软雅黑" pitchFamily="34" charset="-122"/>
                <a:cs typeface="微软雅黑" pitchFamily="34" charset="-120"/>
              </a:rPr>
              <a:t>，不利于种子长期保存，D错误。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BD722-75C0-7990-959C-67EED816F794}"/>
            </a:ext>
          </a:extLst>
        </p:cNvPr>
        <p:cNvGrpSpPr/>
        <p:nvPr/>
      </p:nvGrpSpPr>
      <p:grpSpPr>
        <a:xfrm>
          <a:off x="0" y="0"/>
          <a:ext cx="0" cy="0"/>
          <a:chOff x="0" y="0"/>
          <a:chExt cx="0" cy="0"/>
        </a:xfrm>
      </p:grpSpPr>
    </p:spTree>
    <p:extLst>
      <p:ext uri="{BB962C8B-B14F-4D97-AF65-F5344CB8AC3E}">
        <p14:creationId xmlns:p14="http://schemas.microsoft.com/office/powerpoint/2010/main" val="21005726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pic>
        <p:nvPicPr>
          <p:cNvPr id="2" name="QM_5_BD.101_1#39ed98f6b?htil=7&amp;pid=0f13aae18&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00198" y="1026864"/>
            <a:ext cx="3639312"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01_2#39ed98f6b?htil=7&amp;pid=0f13aae18&amp;color=0,0,0&amp;vtp=1&amp;bt=1&amp;bbb=1&amp;hb=1&amp;hs=1"/>
          <p:cNvSpPr/>
          <p:nvPr/>
        </p:nvSpPr>
        <p:spPr>
          <a:xfrm>
            <a:off x="722376" y="972000"/>
            <a:ext cx="6976872"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[黑龙江齐齐哈尔2024一模]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25</a:t>
            </a:r>
            <a:r>
              <a:rPr lang="en-US" altLang="zh-CN" sz="2000" b="0" i="0" dirty="0">
                <a:solidFill>
                  <a:srgbClr val="000000"/>
                </a:solidFill>
                <a:latin typeface="微软雅黑" pitchFamily="34" charset="0"/>
                <a:ea typeface="楷体" pitchFamily="34" charset="-122"/>
                <a:cs typeface="微软雅黑" pitchFamily="34" charset="-120"/>
              </a:rPr>
              <a:t>日是第</a:t>
            </a:r>
            <a:r>
              <a:rPr lang="en-US" altLang="zh-CN" sz="2000" b="0" i="0" dirty="0">
                <a:solidFill>
                  <a:srgbClr val="000000"/>
                </a:solidFill>
                <a:latin typeface="Times New Roman" pitchFamily="34" charset="0"/>
                <a:ea typeface="KaiTi" pitchFamily="34" charset="-122"/>
                <a:cs typeface="Times New Roman" pitchFamily="34" charset="-120"/>
              </a:rPr>
              <a:t>33</a:t>
            </a:r>
            <a:r>
              <a:rPr lang="en-US" altLang="zh-CN" sz="2000" b="0" i="0" dirty="0">
                <a:solidFill>
                  <a:srgbClr val="000000"/>
                </a:solidFill>
                <a:latin typeface="微软雅黑" pitchFamily="34" charset="0"/>
                <a:ea typeface="楷体" pitchFamily="34" charset="-122"/>
                <a:cs typeface="微软雅黑" pitchFamily="34" charset="-120"/>
              </a:rPr>
              <a:t>个全国</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土地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主题是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节约集约用地严守耕地红线</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耕地利用集约度是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指生产过程中单位时间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单位耕地面积上的非土地要素的投入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数量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可分为劳动集约度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人力投入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和资本集约度</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资金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技术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设备等投入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a:solidFill>
                  <a:srgbClr val="000000"/>
                </a:solidFill>
                <a:latin typeface="Times New Roman" pitchFamily="34" charset="0"/>
                <a:ea typeface="KaiTi" pitchFamily="34" charset="-122"/>
                <a:cs typeface="Times New Roman" pitchFamily="34" charset="-120"/>
              </a:rPr>
              <a:t>1988—2019</a:t>
            </a:r>
            <a:r>
              <a:rPr lang="en-US" altLang="zh-CN" sz="2000" b="0" i="0">
                <a:solidFill>
                  <a:srgbClr val="000000"/>
                </a:solidFill>
                <a:latin typeface="微软雅黑" pitchFamily="34" charset="0"/>
                <a:ea typeface="楷体" pitchFamily="34" charset="-122"/>
                <a:cs typeface="微软雅黑" pitchFamily="34" charset="-120"/>
              </a:rPr>
              <a:t>年黄河三角</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洲耕地利用集约度变化示意图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02_1#2259d21f5?htil=7&amp;pid=39ed98f6b&amp;color=0,0,0&amp;vtp=1&amp;bbb=1&amp;hs=1"/>
          <p:cNvSpPr/>
          <p:nvPr/>
        </p:nvSpPr>
        <p:spPr>
          <a:xfrm>
            <a:off x="722376" y="36980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黄河三角洲耕地利用首先需要(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03_1#2259d21f5.bracket?pid=39ed98f6b&amp;color=0,0,0&amp;vpa=28&amp;vtp=1"/>
          <p:cNvSpPr/>
          <p:nvPr/>
        </p:nvSpPr>
        <p:spPr>
          <a:xfrm>
            <a:off x="4435539" y="36980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102_2#2259d21f5.choices?htil=7&amp;pid=39ed98f6b&amp;color=0,0,0&amp;vtp=1&amp;bbb=1"/>
          <p:cNvSpPr/>
          <p:nvPr/>
        </p:nvSpPr>
        <p:spPr>
          <a:xfrm>
            <a:off x="722376" y="4155255"/>
            <a:ext cx="10753344" cy="405003"/>
          </a:xfrm>
          <a:prstGeom prst="rect">
            <a:avLst/>
          </a:prstGeom>
          <a:noFill/>
          <a:ln/>
        </p:spPr>
        <p:txBody>
          <a:bodyPr wrap="none" lIns="0" tIns="0" rIns="0" bIns="0" rtlCol="0" anchor="t"/>
          <a:lstStyle/>
          <a:p>
            <a:pPr latinLnBrk="1">
              <a:lnSpc>
                <a:spcPts val="3600"/>
              </a:lnSpc>
              <a:tabLst>
                <a:tab pos="2634029" algn="l"/>
                <a:tab pos="5483957" algn="l"/>
                <a:tab pos="8092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.平整土地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B.改良盐碱地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C.培育良种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.补充水资源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6_AS.104_1#2259d21f5?vop=1&amp;pid=39ed98f6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本题考查我国耕地资源开发利用现状。黄河三角洲地区位于入海口附近，地势低平</a:t>
            </a:r>
            <a:r>
              <a:rPr lang="en-US" altLang="zh-CN" sz="2000" b="0" i="0">
                <a:solidFill>
                  <a:srgbClr val="000000"/>
                </a:solidFill>
                <a:latin typeface="微软雅黑" pitchFamily="34" charset="0"/>
                <a:ea typeface="微软雅黑" pitchFamily="34" charset="-122"/>
                <a:cs typeface="微软雅黑" pitchFamily="34" charset="-120"/>
              </a:rPr>
              <a:t>，多低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洼地</a:t>
            </a:r>
            <a:r>
              <a:rPr lang="en-US" altLang="zh-CN" sz="2000" b="0" i="0" dirty="0">
                <a:solidFill>
                  <a:srgbClr val="000000"/>
                </a:solidFill>
                <a:latin typeface="微软雅黑" pitchFamily="34" charset="0"/>
                <a:ea typeface="微软雅黑" pitchFamily="34" charset="-122"/>
                <a:cs typeface="微软雅黑" pitchFamily="34" charset="-120"/>
              </a:rPr>
              <a:t>，且常受海水侵袭，多形成盐碱地，故黄河三角洲耕地利用首先需要改良盐碱地,B正确</a:t>
            </a:r>
            <a:r>
              <a:rPr lang="en-US" altLang="zh-CN" sz="2000" b="0" i="0">
                <a:solidFill>
                  <a:srgbClr val="000000"/>
                </a:solidFill>
                <a:latin typeface="微软雅黑" pitchFamily="34" charset="0"/>
                <a:ea typeface="微软雅黑" pitchFamily="34" charset="-122"/>
                <a:cs typeface="微软雅黑" pitchFamily="34" charset="-120"/>
              </a:rPr>
              <a:t>；黄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河三角洲地形起伏较小</a:t>
            </a:r>
            <a:r>
              <a:rPr lang="en-US" altLang="zh-CN" sz="2000" b="0" i="0" dirty="0">
                <a:solidFill>
                  <a:srgbClr val="000000"/>
                </a:solidFill>
                <a:latin typeface="微软雅黑" pitchFamily="34" charset="0"/>
                <a:ea typeface="微软雅黑" pitchFamily="34" charset="-122"/>
                <a:cs typeface="微软雅黑" pitchFamily="34" charset="-120"/>
              </a:rPr>
              <a:t>，平整土地的需求不大，A错误</a:t>
            </a:r>
            <a:r>
              <a:rPr lang="en-US" altLang="zh-CN" sz="2000" b="0" i="0">
                <a:solidFill>
                  <a:srgbClr val="000000"/>
                </a:solidFill>
                <a:latin typeface="微软雅黑" pitchFamily="34" charset="0"/>
                <a:ea typeface="微软雅黑" pitchFamily="34" charset="-122"/>
                <a:cs typeface="微软雅黑" pitchFamily="34" charset="-120"/>
              </a:rPr>
              <a:t>；培育良种和补充水资源均是农业生产过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程中的具体措施</a:t>
            </a:r>
            <a:r>
              <a:rPr lang="en-US" altLang="zh-CN" sz="2000" b="0" i="0" dirty="0">
                <a:solidFill>
                  <a:srgbClr val="000000"/>
                </a:solidFill>
                <a:latin typeface="微软雅黑" pitchFamily="34" charset="0"/>
                <a:ea typeface="微软雅黑" pitchFamily="34" charset="-122"/>
                <a:cs typeface="微软雅黑" pitchFamily="34" charset="-120"/>
              </a:rPr>
              <a:t>，与黄河三角洲耕地利用关系较小，C、D错误。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69CED-B2E2-1519-A408-87B888072903}"/>
            </a:ext>
          </a:extLst>
        </p:cNvPr>
        <p:cNvGrpSpPr/>
        <p:nvPr/>
      </p:nvGrpSpPr>
      <p:grpSpPr>
        <a:xfrm>
          <a:off x="0" y="0"/>
          <a:ext cx="0" cy="0"/>
          <a:chOff x="0" y="0"/>
          <a:chExt cx="0" cy="0"/>
        </a:xfrm>
      </p:grpSpPr>
    </p:spTree>
    <p:extLst>
      <p:ext uri="{BB962C8B-B14F-4D97-AF65-F5344CB8AC3E}">
        <p14:creationId xmlns:p14="http://schemas.microsoft.com/office/powerpoint/2010/main" val="208144699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6_BD.105_1#1090ab332?pid=39ed98f6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提高黄河三角洲耕地利用集约度的合理措施有(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6_1#1090ab332.bracket?pid=39ed98f6b&amp;color=0,0,0&amp;vpa=29&amp;vtp=1"/>
          <p:cNvSpPr/>
          <p:nvPr/>
        </p:nvSpPr>
        <p:spPr>
          <a:xfrm>
            <a:off x="6200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05_2#1090ab332?pid=39ed98f6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①做好土地规划工作</a:t>
            </a:r>
            <a:r>
              <a:rPr lang="en-US" altLang="zh-CN" sz="2000" b="0" i="0">
                <a:solidFill>
                  <a:srgbClr val="000000"/>
                </a:solidFill>
                <a:latin typeface="微软雅黑" pitchFamily="34" charset="0"/>
                <a:ea typeface="微软雅黑" pitchFamily="34" charset="-122"/>
                <a:cs typeface="微软雅黑" pitchFamily="34" charset="-120"/>
              </a:rPr>
              <a:t>，建立自然保护区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引导和完善耕地流转</a:t>
            </a:r>
            <a:r>
              <a:rPr lang="en-US" altLang="zh-CN" sz="2000" b="0" i="0">
                <a:solidFill>
                  <a:srgbClr val="000000"/>
                </a:solidFill>
                <a:latin typeface="微软雅黑" pitchFamily="34" charset="0"/>
                <a:ea typeface="微软雅黑" pitchFamily="34" charset="-122"/>
                <a:cs typeface="微软雅黑" pitchFamily="34" charset="-120"/>
              </a:rPr>
              <a:t>，提高生产效率</a:t>
            </a:r>
            <a:endParaRPr lang="en-US" altLang="zh-CN" sz="2000" dirty="0"/>
          </a:p>
          <a:p>
            <a:pPr latinLnBrk="1">
              <a:lnSpc>
                <a:spcPts val="3400"/>
              </a:lnSpc>
              <a:tabLst>
                <a:tab pos="54585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增强开垦的力度</a:t>
            </a:r>
            <a:r>
              <a:rPr lang="en-US" altLang="zh-CN" sz="2000" b="0" i="0">
                <a:solidFill>
                  <a:srgbClr val="000000"/>
                </a:solidFill>
                <a:latin typeface="微软雅黑" pitchFamily="34" charset="0"/>
                <a:ea typeface="微软雅黑" pitchFamily="34" charset="-122"/>
                <a:cs typeface="微软雅黑" pitchFamily="34" charset="-120"/>
              </a:rPr>
              <a:t>，大力发展粮食生产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加大政策扶持力度</a:t>
            </a:r>
            <a:r>
              <a:rPr lang="en-US" altLang="zh-CN" sz="2000" b="0" i="0">
                <a:solidFill>
                  <a:srgbClr val="000000"/>
                </a:solidFill>
                <a:latin typeface="微软雅黑" pitchFamily="34" charset="0"/>
                <a:ea typeface="微软雅黑" pitchFamily="34" charset="-122"/>
                <a:cs typeface="微软雅黑" pitchFamily="34" charset="-120"/>
              </a:rPr>
              <a:t>，建设高标准农田</a:t>
            </a:r>
            <a:endParaRPr lang="en-US" altLang="zh-CN" sz="2000" dirty="0"/>
          </a:p>
        </p:txBody>
      </p:sp>
      <p:sp>
        <p:nvSpPr>
          <p:cNvPr id="5" name="QC_6_BD.105_3#1090ab332.choices?pid=39ed98f6b&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6_AS.107_1#1090ab332?vop=1&amp;pid=39ed98f6b&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本题考查保障粮食安全及耕地的措施。</a:t>
            </a:r>
            <a:endParaRPr lang="en-US" altLang="zh-CN" sz="2200" dirty="0"/>
          </a:p>
        </p:txBody>
      </p:sp>
      <p:graphicFrame>
        <p:nvGraphicFramePr>
          <p:cNvPr id="79" name="QC_6_AS.107_2#1090ab332?colgroup=37,3&amp;vop=1&amp;pid=39ed98f6b&amp;color=0,0,0&amp;vtp=1&amp;bbb=1&amp;hb=1"/>
          <p:cNvGraphicFramePr>
            <a:graphicFrameLocks noGrp="1"/>
          </p:cNvGraphicFramePr>
          <p:nvPr>
            <p:extLst>
              <p:ext uri="{D42A27DB-BD31-4B8C-83A1-F6EECF244321}">
                <p14:modId xmlns:p14="http://schemas.microsoft.com/office/powerpoint/2010/main" val="2082252980"/>
              </p:ext>
            </p:extLst>
          </p:nvPr>
        </p:nvGraphicFramePr>
        <p:xfrm>
          <a:off x="722376" y="1545913"/>
          <a:ext cx="10725912" cy="2101596"/>
        </p:xfrm>
        <a:graphic>
          <a:graphicData uri="http://schemas.openxmlformats.org/drawingml/2006/table">
            <a:tbl>
              <a:tblPr/>
              <a:tblGrid>
                <a:gridCol w="9738360">
                  <a:extLst>
                    <a:ext uri="{9D8B030D-6E8A-4147-A177-3AD203B41FA5}">
                      <a16:colId xmlns:a16="http://schemas.microsoft.com/office/drawing/2014/main" val="20000"/>
                    </a:ext>
                  </a:extLst>
                </a:gridCol>
                <a:gridCol w="98755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建立自然保护区与提高黄河三角洲耕地利用集约度关系不大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①错误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耕地流转可以减少弃耕现象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利于耕地集中连片经营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利于机械化发展</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进而提高农</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业生产效率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保障我国粮食安全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增强开垦的力度</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不利于三角洲地区的生态保护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加大政策扶持力度</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改善农业生产条件</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建设高标准农田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利于促进农业可持续发展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④正确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C_6_AS.107_3#1090ab332?vop=1&amp;pid=39ed98f6b&amp;color=0,0,0&amp;vtp=1&amp;bbb=1"/>
          <p:cNvSpPr/>
          <p:nvPr/>
        </p:nvSpPr>
        <p:spPr>
          <a:xfrm>
            <a:off x="722376" y="3781113"/>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综上，②④正确，故选D。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2B4F2-64A3-EFF4-801E-DD3077767DE1}"/>
            </a:ext>
          </a:extLst>
        </p:cNvPr>
        <p:cNvGrpSpPr/>
        <p:nvPr/>
      </p:nvGrpSpPr>
      <p:grpSpPr>
        <a:xfrm>
          <a:off x="0" y="0"/>
          <a:ext cx="0" cy="0"/>
          <a:chOff x="0" y="0"/>
          <a:chExt cx="0" cy="0"/>
        </a:xfrm>
      </p:grpSpPr>
    </p:spTree>
    <p:extLst>
      <p:ext uri="{BB962C8B-B14F-4D97-AF65-F5344CB8AC3E}">
        <p14:creationId xmlns:p14="http://schemas.microsoft.com/office/powerpoint/2010/main" val="5973058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M_5_BD.108_1#5d178660a?pid=0f13aae18&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[山西吕梁2025高二期末]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受多种因素影响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目前我国许多耕地的粮食产量远低于其所处气候条</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件下的耕地生产潜力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自</a:t>
            </a:r>
            <a:r>
              <a:rPr lang="en-US" altLang="zh-CN" sz="2000" b="0" i="0" dirty="0">
                <a:solidFill>
                  <a:srgbClr val="000000"/>
                </a:solidFill>
                <a:latin typeface="Times New Roman" pitchFamily="34" charset="0"/>
                <a:ea typeface="KaiTi" pitchFamily="34" charset="-122"/>
                <a:cs typeface="Times New Roman" pitchFamily="34" charset="-120"/>
              </a:rPr>
              <a:t>1988</a:t>
            </a:r>
            <a:r>
              <a:rPr lang="en-US" altLang="zh-CN" sz="2000" b="0" i="0" dirty="0">
                <a:solidFill>
                  <a:srgbClr val="000000"/>
                </a:solidFill>
                <a:latin typeface="微软雅黑" pitchFamily="34" charset="0"/>
                <a:ea typeface="楷体" pitchFamily="34" charset="-122"/>
                <a:cs typeface="微软雅黑" pitchFamily="34" charset="-120"/>
              </a:rPr>
              <a:t>年开始我国就进行了大面积的中低产田改造</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该项工程旨在提高农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业综合生产能力和综合效益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全国改造中低产田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建设高标准农田超</a:t>
            </a:r>
            <a:r>
              <a:rPr lang="en-US" altLang="zh-CN" sz="2000" b="0" i="0">
                <a:solidFill>
                  <a:srgbClr val="000000"/>
                </a:solidFill>
                <a:latin typeface="Times New Roman" pitchFamily="34" charset="0"/>
                <a:ea typeface="KaiTi" pitchFamily="34" charset="-122"/>
                <a:cs typeface="Times New Roman" pitchFamily="34" charset="-120"/>
              </a:rPr>
              <a:t>10</a:t>
            </a:r>
            <a:r>
              <a:rPr lang="en-US" altLang="zh-CN" sz="2000" b="0" i="0">
                <a:solidFill>
                  <a:srgbClr val="000000"/>
                </a:solidFill>
                <a:latin typeface="微软雅黑" pitchFamily="34" charset="0"/>
                <a:ea typeface="楷体" pitchFamily="34" charset="-122"/>
                <a:cs typeface="微软雅黑" pitchFamily="34" charset="-120"/>
              </a:rPr>
              <a:t>亿亩</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亩</a:t>
            </a:r>
            <a:r>
              <a:rPr lang="en-US" altLang="zh-CN" sz="2000" b="0" i="0" dirty="0">
                <a:solidFill>
                  <a:srgbClr val="000000"/>
                </a:solidFill>
                <a:latin typeface="Times New Roman" pitchFamily="34" charset="0"/>
                <a:ea typeface="KaiTi" pitchFamily="34" charset="-122"/>
                <a:cs typeface="Times New Roman" pitchFamily="34" charset="-120"/>
              </a:rPr>
              <a:t>≈666.67</a:t>
            </a:r>
            <a:r>
              <a:rPr lang="en-US" altLang="zh-CN" sz="2000" b="0" i="0" dirty="0">
                <a:solidFill>
                  <a:srgbClr val="000000"/>
                </a:solidFill>
                <a:latin typeface="微软雅黑" pitchFamily="34" charset="0"/>
                <a:ea typeface="楷体" pitchFamily="34" charset="-122"/>
                <a:cs typeface="微软雅黑" pitchFamily="34" charset="-120"/>
              </a:rPr>
              <a:t>平方米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下图为我国不同地形类型下不同等级耕地的组成结构图</a:t>
            </a:r>
            <a:r>
              <a:rPr lang="en-US" altLang="zh-CN" sz="2000" b="0" i="0">
                <a:solidFill>
                  <a:srgbClr val="000000"/>
                </a:solidFill>
                <a:latin typeface="Times New Roman" pitchFamily="34" charset="0"/>
                <a:ea typeface="KaiTi" pitchFamily="34" charset="-122"/>
                <a:cs typeface="Times New Roman" pitchFamily="34" charset="-120"/>
              </a:rPr>
              <a:t>。据此完成下面</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5_BD.108_2#5d178660a?pid=0f13aae1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974336" y="3321246"/>
            <a:ext cx="2240280"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C_6_BD.109_1#cb12fd741?pid=5d178660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平原与丘陵山地耕地结构差异的主要表现是(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0_1#cb12fd741.bracket?pid=5d178660a&amp;color=0,0,0&amp;vpa=30&amp;vtp=1"/>
          <p:cNvSpPr/>
          <p:nvPr/>
        </p:nvSpPr>
        <p:spPr>
          <a:xfrm>
            <a:off x="595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09_2#cb12fd741.choices?pid=5d178660a&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A.平原以高产田为主，丘陵山地以中低产田为主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.平原和丘陵山地的耕地中均以中产田占比最高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.平原地区的高产田占比显著高于丘陵山地地区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.平原和丘陵山地之间的低产田占比的差异较小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366355128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C_6_AS.111_1#cb12fd741?vop=1&amp;pid=5d178660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本题考查读图分析能力。根据图示，平原地区的高产田占比约为30%，</a:t>
            </a:r>
            <a:r>
              <a:rPr lang="en-US" altLang="zh-CN" sz="2000" b="0" i="0" spc="-50">
                <a:solidFill>
                  <a:srgbClr val="000000"/>
                </a:solidFill>
                <a:latin typeface="微软雅黑" pitchFamily="34" charset="0"/>
                <a:ea typeface="微软雅黑" pitchFamily="34" charset="-122"/>
                <a:cs typeface="微软雅黑" pitchFamily="34" charset="-120"/>
              </a:rPr>
              <a:t>而中产田占比约为45</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a:t>
            </a:r>
            <a:r>
              <a:rPr lang="en-US" altLang="zh-CN" sz="2000" b="0" i="0" spc="-50" dirty="0">
                <a:solidFill>
                  <a:srgbClr val="000000"/>
                </a:solidFill>
                <a:latin typeface="微软雅黑" pitchFamily="34" charset="0"/>
                <a:ea typeface="微软雅黑" pitchFamily="34" charset="-122"/>
                <a:cs typeface="微软雅黑" pitchFamily="34" charset="-120"/>
              </a:rPr>
              <a:t>中产田占比最高，A错误；丘陵山地低产田占比约为50%，占比最高，B错误</a:t>
            </a:r>
            <a:r>
              <a:rPr lang="en-US" altLang="zh-CN" sz="2000" b="0" i="0" spc="-50">
                <a:solidFill>
                  <a:srgbClr val="000000"/>
                </a:solidFill>
                <a:latin typeface="微软雅黑" pitchFamily="34" charset="0"/>
                <a:ea typeface="微软雅黑" pitchFamily="34" charset="-122"/>
                <a:cs typeface="微软雅黑" pitchFamily="34" charset="-120"/>
              </a:rPr>
              <a:t>；平原地区的高产</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田占比约为</a:t>
            </a:r>
            <a:r>
              <a:rPr lang="en-US" altLang="zh-CN" sz="2000" b="0" i="0" spc="-50" dirty="0">
                <a:solidFill>
                  <a:srgbClr val="000000"/>
                </a:solidFill>
                <a:latin typeface="微软雅黑" pitchFamily="34" charset="0"/>
                <a:ea typeface="微软雅黑" pitchFamily="34" charset="-122"/>
                <a:cs typeface="微软雅黑" pitchFamily="34" charset="-120"/>
              </a:rPr>
              <a:t>30%，而丘陵山地地区的高产田占比约为15</a:t>
            </a:r>
            <a:r>
              <a:rPr lang="en-US" altLang="zh-CN" sz="2000" b="0" i="0" spc="-50">
                <a:solidFill>
                  <a:srgbClr val="000000"/>
                </a:solidFill>
                <a:latin typeface="微软雅黑" pitchFamily="34" charset="0"/>
                <a:ea typeface="微软雅黑" pitchFamily="34" charset="-122"/>
                <a:cs typeface="微软雅黑" pitchFamily="34" charset="-120"/>
              </a:rPr>
              <a:t>%，平原地区的高产田占比高于丘陵山地地</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区</a:t>
            </a:r>
            <a:r>
              <a:rPr lang="en-US" altLang="zh-CN" sz="2000" b="0" i="0" spc="-50" dirty="0">
                <a:solidFill>
                  <a:srgbClr val="000000"/>
                </a:solidFill>
                <a:latin typeface="微软雅黑" pitchFamily="34" charset="0"/>
                <a:ea typeface="微软雅黑" pitchFamily="34" charset="-122"/>
                <a:cs typeface="微软雅黑" pitchFamily="34" charset="-120"/>
              </a:rPr>
              <a:t>，两者存在显著差异，C正确；丘陵山地的低产田占比高于平原，而且差异较大，D错误。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B0B6C-87BC-6C16-A8AE-B5B0888BA2F9}"/>
            </a:ext>
          </a:extLst>
        </p:cNvPr>
        <p:cNvGrpSpPr/>
        <p:nvPr/>
      </p:nvGrpSpPr>
      <p:grpSpPr>
        <a:xfrm>
          <a:off x="0" y="0"/>
          <a:ext cx="0" cy="0"/>
          <a:chOff x="0" y="0"/>
          <a:chExt cx="0" cy="0"/>
        </a:xfrm>
      </p:grpSpPr>
    </p:spTree>
    <p:extLst>
      <p:ext uri="{BB962C8B-B14F-4D97-AF65-F5344CB8AC3E}">
        <p14:creationId xmlns:p14="http://schemas.microsoft.com/office/powerpoint/2010/main" val="21341474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BD.112_1#d8ca9b6c6?pid=5d178660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形成丘陵山地耕地质量特征的主要原因有(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3_1#d8ca9b6c6.bracket?pid=5d178660a&amp;color=0,0,0&amp;vpa=31&amp;vtp=1"/>
          <p:cNvSpPr/>
          <p:nvPr/>
        </p:nvSpPr>
        <p:spPr>
          <a:xfrm>
            <a:off x="570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12_2#d8ca9b6c6?pid=5d178660a&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839557" algn="l"/>
              </a:tabLst>
            </a:pPr>
            <a:r>
              <a:rPr lang="en-US" altLang="zh-CN" sz="2000" b="0" i="0">
                <a:solidFill>
                  <a:srgbClr val="000000"/>
                </a:solidFill>
                <a:latin typeface="微软雅黑" pitchFamily="34" charset="0"/>
                <a:ea typeface="微软雅黑" pitchFamily="34" charset="-122"/>
                <a:cs typeface="微软雅黑" pitchFamily="34" charset="-120"/>
              </a:rPr>
              <a:t>①土层浅薄并且砾石多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②灌溉水源不足</a:t>
            </a:r>
            <a:endParaRPr lang="en-US" altLang="zh-CN" sz="2000" dirty="0"/>
          </a:p>
          <a:p>
            <a:pPr latinLnBrk="1">
              <a:lnSpc>
                <a:spcPts val="3400"/>
              </a:lnSpc>
              <a:tabLst>
                <a:tab pos="5839557" algn="l"/>
              </a:tabLst>
            </a:pPr>
            <a:r>
              <a:rPr lang="en-US" altLang="zh-CN" sz="2000" b="0" i="0">
                <a:solidFill>
                  <a:srgbClr val="000000"/>
                </a:solidFill>
                <a:latin typeface="微软雅黑" pitchFamily="34" charset="0"/>
                <a:ea typeface="微软雅黑" pitchFamily="34" charset="-122"/>
                <a:cs typeface="微软雅黑" pitchFamily="34" charset="-120"/>
              </a:rPr>
              <a:t>③耕地碎片化且不规整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④昼夜温差较大</a:t>
            </a:r>
            <a:endParaRPr lang="en-US" altLang="zh-CN" sz="2000" dirty="0"/>
          </a:p>
        </p:txBody>
      </p:sp>
      <p:sp>
        <p:nvSpPr>
          <p:cNvPr id="5" name="QC_6_BD.112_3#d8ca9b6c6.choices?pid=5d178660a&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AS.114_1#d8ca9b6c6?vop=1&amp;pid=5d178660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本题考查我国耕地资源开发利用现状。丘陵山地地形坡度大，地表径流速度快，</a:t>
            </a:r>
            <a:r>
              <a:rPr lang="en-US" altLang="zh-CN" sz="2000" b="0" i="0">
                <a:solidFill>
                  <a:srgbClr val="000000"/>
                </a:solidFill>
                <a:latin typeface="微软雅黑" pitchFamily="34" charset="0"/>
                <a:ea typeface="微软雅黑" pitchFamily="34" charset="-122"/>
                <a:cs typeface="微软雅黑" pitchFamily="34" charset="-120"/>
              </a:rPr>
              <a:t>冲刷力强，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易导致水土流失</a:t>
            </a:r>
            <a:r>
              <a:rPr lang="en-US" altLang="zh-CN" sz="2000" b="0" i="0" dirty="0">
                <a:solidFill>
                  <a:srgbClr val="000000"/>
                </a:solidFill>
                <a:latin typeface="微软雅黑" pitchFamily="34" charset="0"/>
                <a:ea typeface="微软雅黑" pitchFamily="34" charset="-122"/>
                <a:cs typeface="微软雅黑" pitchFamily="34" charset="-120"/>
              </a:rPr>
              <a:t>，使得土壤养分流失，土层变薄，加之部分地区基岩裸露，砾石多</a:t>
            </a:r>
            <a:r>
              <a:rPr lang="en-US" altLang="zh-CN" sz="2000" b="0" i="0">
                <a:solidFill>
                  <a:srgbClr val="000000"/>
                </a:solidFill>
                <a:latin typeface="微软雅黑" pitchFamily="34" charset="0"/>
                <a:ea typeface="微软雅黑" pitchFamily="34" charset="-122"/>
                <a:cs typeface="微软雅黑" pitchFamily="34" charset="-120"/>
              </a:rPr>
              <a:t>，导致耕地质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量较差</a:t>
            </a:r>
            <a:r>
              <a:rPr lang="en-US" altLang="zh-CN" sz="2000" b="0" i="0" dirty="0">
                <a:solidFill>
                  <a:srgbClr val="000000"/>
                </a:solidFill>
                <a:latin typeface="微软雅黑" pitchFamily="34" charset="0"/>
                <a:ea typeface="微软雅黑" pitchFamily="34" charset="-122"/>
                <a:cs typeface="微软雅黑" pitchFamily="34" charset="-120"/>
              </a:rPr>
              <a:t>，①正确；灌溉水源不足是农业生产的限制条件而非耕地质量低的原因，②错误</a:t>
            </a:r>
            <a:r>
              <a:rPr lang="en-US" altLang="zh-CN" sz="2000" b="0" i="0">
                <a:solidFill>
                  <a:srgbClr val="000000"/>
                </a:solidFill>
                <a:latin typeface="微软雅黑" pitchFamily="34" charset="0"/>
                <a:ea typeface="微软雅黑" pitchFamily="34" charset="-122"/>
                <a:cs typeface="微软雅黑" pitchFamily="34" charset="-120"/>
              </a:rPr>
              <a:t>；丘陵山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地地势起伏较大</a:t>
            </a:r>
            <a:r>
              <a:rPr lang="en-US" altLang="zh-CN" sz="2000" b="0" i="0" dirty="0">
                <a:solidFill>
                  <a:srgbClr val="000000"/>
                </a:solidFill>
                <a:latin typeface="微软雅黑" pitchFamily="34" charset="0"/>
                <a:ea typeface="微软雅黑" pitchFamily="34" charset="-122"/>
                <a:cs typeface="微软雅黑" pitchFamily="34" charset="-120"/>
              </a:rPr>
              <a:t>、地表破碎，耕地碎片化且不规整，加大经营管理难度，耕地质量较低，③</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昼夜温差大通常有利于提高单产和农作物品质</a:t>
            </a:r>
            <a:r>
              <a:rPr lang="en-US" altLang="zh-CN" sz="2000" b="0" i="0" dirty="0">
                <a:solidFill>
                  <a:srgbClr val="000000"/>
                </a:solidFill>
                <a:latin typeface="微软雅黑" pitchFamily="34" charset="0"/>
                <a:ea typeface="微软雅黑" pitchFamily="34" charset="-122"/>
                <a:cs typeface="微软雅黑" pitchFamily="34" charset="-120"/>
              </a:rPr>
              <a:t>，④错误。故选B。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C1F85-165E-A720-D74D-9F3AA5B0A9AB}"/>
            </a:ext>
          </a:extLst>
        </p:cNvPr>
        <p:cNvGrpSpPr/>
        <p:nvPr/>
      </p:nvGrpSpPr>
      <p:grpSpPr>
        <a:xfrm>
          <a:off x="0" y="0"/>
          <a:ext cx="0" cy="0"/>
          <a:chOff x="0" y="0"/>
          <a:chExt cx="0" cy="0"/>
        </a:xfrm>
      </p:grpSpPr>
    </p:spTree>
    <p:extLst>
      <p:ext uri="{BB962C8B-B14F-4D97-AF65-F5344CB8AC3E}">
        <p14:creationId xmlns:p14="http://schemas.microsoft.com/office/powerpoint/2010/main" val="391317916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BD.115_1#dbd578788?pid=5d178660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我国大力改造中低产田的主要目的是(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6_1#dbd578788.bracket?pid=5d178660a&amp;color=0,0,0&amp;vpa=32&amp;vtp=1"/>
          <p:cNvSpPr/>
          <p:nvPr/>
        </p:nvSpPr>
        <p:spPr>
          <a:xfrm>
            <a:off x="519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15_2#dbd578788.choices?pid=5d178660a&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.维护生态平衡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B.保障粮食安全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C.优化农业结构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.发展地方经济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6.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6_AS.117_1#dbd578788?vop=1&amp;pid=5d178660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本题考查未来粮食安全的耕地保障。维护生态平衡是附加效果，核心是增加粮食产量</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；随着我国城镇化进程的加速，大量优质耕地被占用，耕地面积持续减少，同时</a:t>
            </a:r>
            <a:r>
              <a:rPr lang="en-US" altLang="zh-CN" sz="2000" b="0" i="0">
                <a:solidFill>
                  <a:srgbClr val="000000"/>
                </a:solidFill>
                <a:latin typeface="微软雅黑" pitchFamily="34" charset="0"/>
                <a:ea typeface="微软雅黑" pitchFamily="34" charset="-122"/>
                <a:cs typeface="微软雅黑" pitchFamily="34" charset="-120"/>
              </a:rPr>
              <a:t>，我国可开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垦的后备土地资源有限</a:t>
            </a:r>
            <a:r>
              <a:rPr lang="en-US" altLang="zh-CN" sz="2000" b="0" i="0" dirty="0">
                <a:solidFill>
                  <a:srgbClr val="000000"/>
                </a:solidFill>
                <a:latin typeface="微软雅黑" pitchFamily="34" charset="0"/>
                <a:ea typeface="微软雅黑" pitchFamily="34" charset="-122"/>
                <a:cs typeface="微软雅黑" pitchFamily="34" charset="-120"/>
              </a:rPr>
              <a:t>，为了保障国家粮食安全，必须提高现有耕地的单位面积产量</a:t>
            </a:r>
            <a:r>
              <a:rPr lang="en-US" altLang="zh-CN" sz="2000" b="0" i="0">
                <a:solidFill>
                  <a:srgbClr val="000000"/>
                </a:solidFill>
                <a:latin typeface="微软雅黑" pitchFamily="34" charset="0"/>
                <a:ea typeface="微软雅黑" pitchFamily="34" charset="-122"/>
                <a:cs typeface="微软雅黑" pitchFamily="34" charset="-120"/>
              </a:rPr>
              <a:t>，因此大力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改造中低产田</a:t>
            </a:r>
            <a:r>
              <a:rPr lang="en-US" altLang="zh-CN" sz="2000" b="0" i="0" dirty="0">
                <a:solidFill>
                  <a:srgbClr val="000000"/>
                </a:solidFill>
                <a:latin typeface="微软雅黑" pitchFamily="34" charset="0"/>
                <a:ea typeface="微软雅黑" pitchFamily="34" charset="-122"/>
                <a:cs typeface="微软雅黑" pitchFamily="34" charset="-120"/>
              </a:rPr>
              <a:t>、建设高标准农田成为必然选择，B正确；改造中低产田不直接优化农业结构，</a:t>
            </a:r>
            <a:r>
              <a:rPr lang="en-US" altLang="zh-CN" sz="2000" b="0" i="0">
                <a:solidFill>
                  <a:srgbClr val="000000"/>
                </a:solidFill>
                <a:latin typeface="微软雅黑" pitchFamily="34" charset="0"/>
                <a:ea typeface="微软雅黑" pitchFamily="34" charset="-122"/>
                <a:cs typeface="微软雅黑" pitchFamily="34" charset="-120"/>
              </a:rPr>
              <a:t>C错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；发展地方经济是间接结果，主要目的是保障粮食安全，D错误。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F9F71-7073-DBB9-1B5A-20EC2721B8BC}"/>
            </a:ext>
          </a:extLst>
        </p:cNvPr>
        <p:cNvGrpSpPr/>
        <p:nvPr/>
      </p:nvGrpSpPr>
      <p:grpSpPr>
        <a:xfrm>
          <a:off x="0" y="0"/>
          <a:ext cx="0" cy="0"/>
          <a:chOff x="0" y="0"/>
          <a:chExt cx="0" cy="0"/>
        </a:xfrm>
      </p:grpSpPr>
    </p:spTree>
    <p:extLst>
      <p:ext uri="{BB962C8B-B14F-4D97-AF65-F5344CB8AC3E}">
        <p14:creationId xmlns:p14="http://schemas.microsoft.com/office/powerpoint/2010/main" val="303573138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M_5_BD.118_1#8ff00fd72?pid=0f13aae18&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[内蒙古名校联盟2025高二期末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楷体" pitchFamily="34" charset="-122"/>
                <a:cs typeface="微软雅黑" pitchFamily="34" charset="-120"/>
              </a:rPr>
              <a:t>虚拟耕地资源是指生产某种商品或服务时需要投入的实际耕地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对中国粮食贸易中虚拟生态要素流动格局进行分析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虚拟耕地资源流动在空间上呈现出</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北耕南运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格局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并根据虚拟耕地资源流动量的正负值确定区域农业生态补偿支付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受偿的区域</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得出受偿区域为东北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西北和华北地区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支付区域主要为东部沿海地区和西南地区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国及区域粮食贸易中虚拟耕地资源流动趋势</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18_2#8ff00fd72?pid=0f13aae1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98264" y="3321246"/>
            <a:ext cx="3392424" cy="20574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6_BD.119_1#2fcd6f544?pid=8ff00fd7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我国东部沿海地区虚拟耕地资源净进口量大的主要原因有(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0_1#2fcd6f544.bracket?pid=8ff00fd72&amp;color=0,0,0&amp;vpa=33&amp;vtp=1"/>
          <p:cNvSpPr/>
          <p:nvPr/>
        </p:nvSpPr>
        <p:spPr>
          <a:xfrm>
            <a:off x="7483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19_2#2fcd6f544?pid=8ff00fd72&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①城镇化进程快</a:t>
            </a:r>
            <a:r>
              <a:rPr lang="en-US" altLang="zh-CN" sz="2000" b="0" i="0">
                <a:solidFill>
                  <a:srgbClr val="000000"/>
                </a:solidFill>
                <a:latin typeface="微软雅黑" pitchFamily="34" charset="0"/>
                <a:ea typeface="微软雅黑" pitchFamily="34" charset="-122"/>
                <a:cs typeface="微软雅黑" pitchFamily="34" charset="-120"/>
              </a:rPr>
              <a:t>，耕地占用面积大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人口数量多</a:t>
            </a:r>
            <a:r>
              <a:rPr lang="en-US" altLang="zh-CN" sz="2000" b="0" i="0">
                <a:solidFill>
                  <a:srgbClr val="000000"/>
                </a:solidFill>
                <a:latin typeface="微软雅黑" pitchFamily="34" charset="0"/>
                <a:ea typeface="微软雅黑" pitchFamily="34" charset="-122"/>
                <a:cs typeface="微软雅黑" pitchFamily="34" charset="-120"/>
              </a:rPr>
              <a:t>，农产品需求量大</a:t>
            </a:r>
            <a:endParaRPr lang="en-US" altLang="zh-CN" sz="2000" dirty="0"/>
          </a:p>
          <a:p>
            <a:pPr latinLnBrk="1">
              <a:lnSpc>
                <a:spcPts val="3400"/>
              </a:lnSpc>
              <a:tabLst>
                <a:tab pos="5229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耕地资源退化严重</a:t>
            </a:r>
            <a:r>
              <a:rPr lang="en-US" altLang="zh-CN" sz="2000" b="0" i="0">
                <a:solidFill>
                  <a:srgbClr val="000000"/>
                </a:solidFill>
                <a:latin typeface="微软雅黑" pitchFamily="34" charset="0"/>
                <a:ea typeface="微软雅黑" pitchFamily="34" charset="-122"/>
                <a:cs typeface="微软雅黑" pitchFamily="34" charset="-120"/>
              </a:rPr>
              <a:t>，粮食产量低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退耕还湿力度大</a:t>
            </a:r>
            <a:r>
              <a:rPr lang="en-US" altLang="zh-CN" sz="2000" b="0" i="0">
                <a:solidFill>
                  <a:srgbClr val="000000"/>
                </a:solidFill>
                <a:latin typeface="微软雅黑" pitchFamily="34" charset="0"/>
                <a:ea typeface="微软雅黑" pitchFamily="34" charset="-122"/>
                <a:cs typeface="微软雅黑" pitchFamily="34" charset="-120"/>
              </a:rPr>
              <a:t>，耕地资源大幅减少</a:t>
            </a:r>
            <a:endParaRPr lang="en-US" altLang="zh-CN" sz="2000" dirty="0"/>
          </a:p>
        </p:txBody>
      </p:sp>
      <p:sp>
        <p:nvSpPr>
          <p:cNvPr id="5" name="QC_6_BD.119_3#2fcd6f544.choices?pid=8ff00fd72&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QM_6_BD.8_1#24c8d022c?htil=1&amp;pid=54776b84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03024" y="1026864"/>
            <a:ext cx="3584448" cy="30540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8_2#24c8d022c?htil=1&amp;pid=54776b84a&amp;color=0,0,0&amp;vtp=1&amp;bt=1&amp;bbb=1&amp;hb=1"/>
          <p:cNvSpPr/>
          <p:nvPr/>
        </p:nvSpPr>
        <p:spPr>
          <a:xfrm>
            <a:off x="722376" y="972000"/>
            <a:ext cx="7040880"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[河南郑州2025高二期末]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四川省总面积</a:t>
            </a:r>
            <a:r>
              <a:rPr lang="en-US" altLang="zh-CN" sz="2000" b="0" i="0" dirty="0">
                <a:solidFill>
                  <a:srgbClr val="000000"/>
                </a:solidFill>
                <a:latin typeface="Times New Roman" pitchFamily="34" charset="0"/>
                <a:ea typeface="KaiTi" pitchFamily="34" charset="-122"/>
                <a:cs typeface="Times New Roman" pitchFamily="34" charset="-120"/>
              </a:rPr>
              <a:t>48.6</a:t>
            </a:r>
            <a:r>
              <a:rPr lang="en-US" altLang="zh-CN" sz="2000" b="0" i="0" dirty="0">
                <a:solidFill>
                  <a:srgbClr val="000000"/>
                </a:solidFill>
                <a:latin typeface="微软雅黑" pitchFamily="34" charset="0"/>
                <a:ea typeface="楷体" pitchFamily="34" charset="-122"/>
                <a:cs typeface="微软雅黑" pitchFamily="34" charset="-120"/>
              </a:rPr>
              <a:t>万平方千米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常住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人口</a:t>
            </a:r>
            <a:r>
              <a:rPr lang="en-US" altLang="zh-CN" sz="2000" b="0" i="0" dirty="0">
                <a:solidFill>
                  <a:srgbClr val="000000"/>
                </a:solidFill>
                <a:latin typeface="Times New Roman" pitchFamily="34" charset="0"/>
                <a:ea typeface="KaiTi" pitchFamily="34" charset="-122"/>
                <a:cs typeface="Times New Roman" pitchFamily="34" charset="-120"/>
              </a:rPr>
              <a:t>8364</a:t>
            </a:r>
            <a:r>
              <a:rPr lang="en-US" altLang="zh-CN" sz="2000" b="0" i="0" dirty="0">
                <a:solidFill>
                  <a:srgbClr val="000000"/>
                </a:solidFill>
                <a:latin typeface="微软雅黑" pitchFamily="34" charset="0"/>
                <a:ea typeface="楷体" pitchFamily="34" charset="-122"/>
                <a:cs typeface="微软雅黑" pitchFamily="34" charset="-120"/>
              </a:rPr>
              <a:t>万人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截至</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是我国粮食主产省之一</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农民转变了仅靠耕作获取收益的生计方式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转向兼业</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非农生产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耕地闲置现象持续发生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下图示意四川省土地利用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概况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Tree>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AS.121_1#2fcd6f544?vop=1&amp;pid=8ff00fd72&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本题考查我国耕地资源开发利用现状。由所学知识可知，我国东部地区经济水平高</a:t>
            </a:r>
            <a:r>
              <a:rPr lang="en-US" altLang="zh-CN" sz="2000" b="0" i="0" spc="-50">
                <a:solidFill>
                  <a:srgbClr val="000000"/>
                </a:solidFill>
                <a:latin typeface="微软雅黑" pitchFamily="34" charset="0"/>
                <a:ea typeface="微软雅黑" pitchFamily="34" charset="-122"/>
                <a:cs typeface="微软雅黑" pitchFamily="34" charset="-120"/>
              </a:rPr>
              <a:t>，城镇化</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进程快</a:t>
            </a:r>
            <a:r>
              <a:rPr lang="en-US" altLang="zh-CN" sz="2000" b="0" i="0" spc="-50" dirty="0">
                <a:solidFill>
                  <a:srgbClr val="000000"/>
                </a:solidFill>
                <a:latin typeface="微软雅黑" pitchFamily="34" charset="0"/>
                <a:ea typeface="微软雅黑" pitchFamily="34" charset="-122"/>
                <a:cs typeface="微软雅黑" pitchFamily="34" charset="-120"/>
              </a:rPr>
              <a:t>，城市建设占用耕地面积大，且人口数量多，粮食需求量大，</a:t>
            </a:r>
            <a:r>
              <a:rPr lang="en-US" altLang="zh-CN" sz="2000" b="0" i="0" spc="-50">
                <a:solidFill>
                  <a:srgbClr val="000000"/>
                </a:solidFill>
                <a:latin typeface="微软雅黑" pitchFamily="34" charset="0"/>
                <a:ea typeface="微软雅黑" pitchFamily="34" charset="-122"/>
                <a:cs typeface="微软雅黑" pitchFamily="34" charset="-120"/>
              </a:rPr>
              <a:t>所以虚拟耕地资源净进口量大，</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①②</a:t>
            </a:r>
            <a:r>
              <a:rPr lang="en-US" altLang="zh-CN" sz="2000" b="0" i="0" spc="-50" dirty="0">
                <a:solidFill>
                  <a:srgbClr val="000000"/>
                </a:solidFill>
                <a:latin typeface="微软雅黑" pitchFamily="34" charset="0"/>
                <a:ea typeface="微软雅黑" pitchFamily="34" charset="-122"/>
                <a:cs typeface="微软雅黑" pitchFamily="34" charset="-120"/>
              </a:rPr>
              <a:t>正确；耕地退化及退耕还湿不是虚拟耕地资源净进口量大的主要原因，③④错误。故选A。</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5500E-DAF3-4EEF-E413-010732DA9230}"/>
            </a:ext>
          </a:extLst>
        </p:cNvPr>
        <p:cNvGrpSpPr/>
        <p:nvPr/>
      </p:nvGrpSpPr>
      <p:grpSpPr>
        <a:xfrm>
          <a:off x="0" y="0"/>
          <a:ext cx="0" cy="0"/>
          <a:chOff x="0" y="0"/>
          <a:chExt cx="0" cy="0"/>
        </a:xfrm>
      </p:grpSpPr>
    </p:spTree>
    <p:extLst>
      <p:ext uri="{BB962C8B-B14F-4D97-AF65-F5344CB8AC3E}">
        <p14:creationId xmlns:p14="http://schemas.microsoft.com/office/powerpoint/2010/main" val="39494778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6_BD.122_1#9a2b23f8c?pid=8ff00fd7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以下所述我国农业生态受偿区域耕地资源的主要特点正确的是(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3_1#9a2b23f8c.bracket?pid=8ff00fd72&amp;color=0,0,0&amp;vpa=34&amp;vtp=1"/>
          <p:cNvSpPr/>
          <p:nvPr/>
        </p:nvSpPr>
        <p:spPr>
          <a:xfrm>
            <a:off x="799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22_2#9a2b23f8c.choices?pid=8ff00fd72&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229957" algn="l"/>
              </a:tabLst>
            </a:pPr>
            <a:r>
              <a:rPr lang="en-US" altLang="zh-CN" sz="2000" b="0" i="0" dirty="0">
                <a:solidFill>
                  <a:srgbClr val="000000"/>
                </a:solidFill>
                <a:latin typeface="微软雅黑" pitchFamily="34" charset="0"/>
                <a:ea typeface="微软雅黑" pitchFamily="34" charset="-122"/>
                <a:cs typeface="微软雅黑" pitchFamily="34" charset="-120"/>
              </a:rPr>
              <a:t>A.地广人稀</a:t>
            </a:r>
            <a:r>
              <a:rPr lang="en-US" altLang="zh-CN" sz="2000" b="0" i="0">
                <a:solidFill>
                  <a:srgbClr val="000000"/>
                </a:solidFill>
                <a:latin typeface="微软雅黑" pitchFamily="34" charset="0"/>
                <a:ea typeface="微软雅黑" pitchFamily="34" charset="-122"/>
                <a:cs typeface="微软雅黑" pitchFamily="34" charset="-120"/>
              </a:rPr>
              <a:t>，耕地人均占有率高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.耕地过度利用，撂荒现象严重</a:t>
            </a:r>
            <a:endParaRPr lang="en-US" altLang="zh-CN" sz="2000" dirty="0"/>
          </a:p>
          <a:p>
            <a:pPr latinLnBrk="1">
              <a:lnSpc>
                <a:spcPts val="3400"/>
              </a:lnSpc>
              <a:tabLst>
                <a:tab pos="5229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.土壤肥沃</a:t>
            </a:r>
            <a:r>
              <a:rPr lang="en-US" altLang="zh-CN" sz="2000" b="0" i="0">
                <a:solidFill>
                  <a:srgbClr val="000000"/>
                </a:solidFill>
                <a:latin typeface="微软雅黑" pitchFamily="34" charset="0"/>
                <a:ea typeface="微软雅黑" pitchFamily="34" charset="-122"/>
                <a:cs typeface="微软雅黑" pitchFamily="34" charset="-120"/>
              </a:rPr>
              <a:t>，耕地产出率高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.耕地分布分散，机械化水平低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3.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6_AS.124_1#9a2b23f8c?vop=1&amp;pid=8ff00fd7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本题考查耕地资源的特点。由材料可知，受偿区域为东北、西北和华北地区</a:t>
            </a:r>
            <a:r>
              <a:rPr lang="en-US" altLang="zh-CN" sz="2000" b="0" i="0">
                <a:solidFill>
                  <a:srgbClr val="000000"/>
                </a:solidFill>
                <a:latin typeface="微软雅黑" pitchFamily="34" charset="0"/>
                <a:ea typeface="微软雅黑" pitchFamily="34" charset="-122"/>
                <a:cs typeface="微软雅黑" pitchFamily="34" charset="-120"/>
              </a:rPr>
              <a:t>。华北地区和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东北地区平原面积广阔</a:t>
            </a:r>
            <a:r>
              <a:rPr lang="en-US" altLang="zh-CN" sz="2000" b="0" i="0" dirty="0">
                <a:solidFill>
                  <a:srgbClr val="000000"/>
                </a:solidFill>
                <a:latin typeface="微软雅黑" pitchFamily="34" charset="0"/>
                <a:ea typeface="微软雅黑" pitchFamily="34" charset="-122"/>
                <a:cs typeface="微软雅黑" pitchFamily="34" charset="-120"/>
              </a:rPr>
              <a:t>，且多冲积平原，西北地区耕地多分布在绿洲</a:t>
            </a:r>
            <a:r>
              <a:rPr lang="en-US" altLang="zh-CN" sz="2000" b="0" i="0">
                <a:solidFill>
                  <a:srgbClr val="000000"/>
                </a:solidFill>
                <a:latin typeface="微软雅黑" pitchFamily="34" charset="0"/>
                <a:ea typeface="微软雅黑" pitchFamily="34" charset="-122"/>
                <a:cs typeface="微软雅黑" pitchFamily="34" charset="-120"/>
              </a:rPr>
              <a:t>，这三大地区耕地的共同特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点是土壤肥沃</a:t>
            </a:r>
            <a:r>
              <a:rPr lang="en-US" altLang="zh-CN" sz="2000" b="0" i="0" dirty="0">
                <a:solidFill>
                  <a:srgbClr val="000000"/>
                </a:solidFill>
                <a:latin typeface="微软雅黑" pitchFamily="34" charset="0"/>
                <a:ea typeface="微软雅黑" pitchFamily="34" charset="-122"/>
                <a:cs typeface="微软雅黑" pitchFamily="34" charset="-120"/>
              </a:rPr>
              <a:t>，耕地产出率高，C正确；东北、西北地区地广人稀，耕地人均占有率较高</a:t>
            </a:r>
            <a:r>
              <a:rPr lang="en-US" altLang="zh-CN" sz="2000" b="0" i="0">
                <a:solidFill>
                  <a:srgbClr val="000000"/>
                </a:solidFill>
                <a:latin typeface="微软雅黑" pitchFamily="34" charset="0"/>
                <a:ea typeface="微软雅黑" pitchFamily="34" charset="-122"/>
                <a:cs typeface="微软雅黑" pitchFamily="34" charset="-120"/>
              </a:rPr>
              <a:t>，华北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地区人口稠密</a:t>
            </a:r>
            <a:r>
              <a:rPr lang="en-US" altLang="zh-CN" sz="2000" b="0" i="0" dirty="0">
                <a:solidFill>
                  <a:srgbClr val="000000"/>
                </a:solidFill>
                <a:latin typeface="微软雅黑" pitchFamily="34" charset="0"/>
                <a:ea typeface="微软雅黑" pitchFamily="34" charset="-122"/>
                <a:cs typeface="微软雅黑" pitchFamily="34" charset="-120"/>
              </a:rPr>
              <a:t>，耕地人均占有率较低，A错误；三大地区均未出现严重的耕地撂荒现象，B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三大地区农业机械化水平都比较高</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A4886-9DFF-D06C-5AD3-ACED3DDB6830}"/>
            </a:ext>
          </a:extLst>
        </p:cNvPr>
        <p:cNvGrpSpPr/>
        <p:nvPr/>
      </p:nvGrpSpPr>
      <p:grpSpPr>
        <a:xfrm>
          <a:off x="0" y="0"/>
          <a:ext cx="0" cy="0"/>
          <a:chOff x="0" y="0"/>
          <a:chExt cx="0" cy="0"/>
        </a:xfrm>
      </p:grpSpPr>
    </p:spTree>
    <p:extLst>
      <p:ext uri="{BB962C8B-B14F-4D97-AF65-F5344CB8AC3E}">
        <p14:creationId xmlns:p14="http://schemas.microsoft.com/office/powerpoint/2010/main" val="397773557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pic>
        <p:nvPicPr>
          <p:cNvPr id="2" name="QO_5_BD.125_1#da9af3998?htil=8&amp;pid=0f13aae18&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49455" y="1054296"/>
            <a:ext cx="2990088"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25_2#da9af3998?htil=8&amp;pid=0f13aae18&amp;color=0,0,0&amp;vtp=1&amp;bt=1&amp;bbb=1&amp;hb=1&amp;hs=1"/>
          <p:cNvSpPr/>
          <p:nvPr/>
        </p:nvSpPr>
        <p:spPr>
          <a:xfrm>
            <a:off x="722376" y="972000"/>
            <a:ext cx="7626096" cy="26846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[陕西咸阳2025高二期末]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a:t>
            </a:r>
            <a:r>
              <a:rPr lang="en-US" altLang="zh-CN" sz="2000" b="0" i="0">
                <a:solidFill>
                  <a:srgbClr val="000000"/>
                </a:solidFill>
                <a:latin typeface="微软雅黑" pitchFamily="34" charset="0"/>
                <a:ea typeface="微软雅黑" pitchFamily="34" charset="-122"/>
                <a:cs typeface="微软雅黑" pitchFamily="34" charset="-120"/>
              </a:rPr>
              <a:t>完成下列要求。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14分）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俄罗斯滨海边疆区与我国东北地区接壤</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两地自然地理环境有很</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高的相似性</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俄罗斯滨海边疆区是俄罗斯西伯利亚地区最重要的农产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品产区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但大多数耕地处于撂荒状态</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在我国强化粮食安全保障和鼓</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励农业</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走出去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的背景下</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大批中国企业到该地区投资农场种粮再</a:t>
            </a:r>
            <a:endParaRPr lang="en-US" altLang="zh-CN" sz="2000" dirty="0"/>
          </a:p>
        </p:txBody>
      </p:sp>
      <p:sp>
        <p:nvSpPr>
          <p:cNvPr id="4" name="QO_5_BD.125_2#da9af3998?htil=8&amp;pid=0f13aae18&amp;color=0,0,0&amp;vtp=1&amp;bt=1&amp;bbb=1&amp;hb=1&amp;hs=1">
            <a:extLst>
              <a:ext uri="{FF2B5EF4-FFF2-40B4-BE49-F238E27FC236}">
                <a16:creationId xmlns:a16="http://schemas.microsoft.com/office/drawing/2014/main" id="{4EF6B17B-037D-0211-A484-2CFA099746A4}"/>
              </a:ext>
            </a:extLst>
          </p:cNvPr>
          <p:cNvSpPr/>
          <p:nvPr/>
        </p:nvSpPr>
        <p:spPr>
          <a:xfrm>
            <a:off x="722376" y="3718375"/>
            <a:ext cx="10752014" cy="843153"/>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返销国内</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返销粮食因品质高而受国内消费者热捧</a:t>
            </a:r>
            <a:r>
              <a:rPr lang="en-US" altLang="zh-CN" sz="2000" b="0" i="0" dirty="0">
                <a:solidFill>
                  <a:srgbClr val="000000"/>
                </a:solidFill>
                <a:latin typeface="微软雅黑" pitchFamily="34" charset="0"/>
                <a:ea typeface="微软雅黑" pitchFamily="34" charset="-122"/>
                <a:cs typeface="微软雅黑"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微软雅黑" pitchFamily="34" charset="0"/>
                <a:ea typeface="微软雅黑" pitchFamily="34" charset="-122"/>
                <a:cs typeface="微软雅黑" pitchFamily="34" charset="-120"/>
              </a:rPr>
              <a:t>23</a:t>
            </a: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中国海关总署在其官网发</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布公告称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允许俄罗斯全境小麦进口</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下图示意俄罗斯滨海边疆区地理位置</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26.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O_6_BD.126_1#f00f86590?pid=da9af3998&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（1）简述我国允许俄罗斯全境小麦进口对我国粮食安全的积极影响。（6分）</a:t>
            </a:r>
            <a:endParaRPr lang="en-US" altLang="zh-CN" sz="2000" dirty="0"/>
          </a:p>
        </p:txBody>
      </p:sp>
      <p:sp>
        <p:nvSpPr>
          <p:cNvPr id="3" name="QO_6_AN.127_1#f00f86590?vop=1&amp;pid=da9af3998&amp;color=0,0,0&amp;vtp=1&amp;bbb=1&amp;hb=1"/>
          <p:cNvSpPr/>
          <p:nvPr/>
        </p:nvSpPr>
        <p:spPr>
          <a:xfrm>
            <a:off x="722376" y="1435169"/>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距离俄罗斯近，扩大俄罗斯小麦的进口数量能有效降低成本，稳定国内小麦价格</a:t>
            </a:r>
            <a:r>
              <a:rPr lang="en-US" altLang="zh-CN" sz="2000" b="1" i="0">
                <a:solidFill>
                  <a:srgbClr val="00B050"/>
                </a:solidFill>
                <a:latin typeface="微软雅黑" pitchFamily="34" charset="0"/>
                <a:ea typeface="微软雅黑" pitchFamily="34" charset="-122"/>
                <a:cs typeface="微软雅黑" pitchFamily="34" charset="-120"/>
              </a:rPr>
              <a:t>；俄罗斯</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小麦品质高</a:t>
            </a:r>
            <a:r>
              <a:rPr lang="en-US" altLang="zh-CN" sz="2000" b="1" i="0" dirty="0">
                <a:solidFill>
                  <a:srgbClr val="00B050"/>
                </a:solidFill>
                <a:latin typeface="微软雅黑" pitchFamily="34" charset="0"/>
                <a:ea typeface="微软雅黑" pitchFamily="34" charset="-122"/>
                <a:cs typeface="微软雅黑" pitchFamily="34" charset="-120"/>
              </a:rPr>
              <a:t>，出口量大，来源稳定；有利于拓宽我国小麦进口来源，</a:t>
            </a:r>
            <a:r>
              <a:rPr lang="en-US" altLang="zh-CN" sz="2000" b="1" i="0">
                <a:solidFill>
                  <a:srgbClr val="00B050"/>
                </a:solidFill>
                <a:latin typeface="微软雅黑" pitchFamily="34" charset="0"/>
                <a:ea typeface="微软雅黑" pitchFamily="34" charset="-122"/>
                <a:cs typeface="微软雅黑" pitchFamily="34" charset="-120"/>
              </a:rPr>
              <a:t>实施小麦进口多元化战略。</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6分）</a:t>
            </a:r>
            <a:endParaRPr lang="en-US" altLang="zh-CN" sz="2000" dirty="0"/>
          </a:p>
        </p:txBody>
      </p:sp>
      <p:sp>
        <p:nvSpPr>
          <p:cNvPr id="4" name="QO_6_AS.128_1#f00f86590?vop=1&amp;pid=da9af3998&amp;color=0,0,0&amp;vtp=1&amp;bbb=1&amp;hb=1"/>
          <p:cNvSpPr/>
          <p:nvPr/>
        </p:nvSpPr>
        <p:spPr>
          <a:xfrm>
            <a:off x="722376" y="284296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本题考查实现粮食安全的途径。读图并联系材料“</a:t>
            </a:r>
            <a:r>
              <a:rPr lang="en-US" altLang="zh-CN" sz="2000" b="0" i="0">
                <a:solidFill>
                  <a:srgbClr val="000000"/>
                </a:solidFill>
                <a:latin typeface="微软雅黑" pitchFamily="34" charset="0"/>
                <a:ea typeface="微软雅黑" pitchFamily="34" charset="-122"/>
                <a:cs typeface="微软雅黑" pitchFamily="34" charset="-120"/>
              </a:rPr>
              <a:t>俄罗斯滨海边疆区与我国东北地区接壤”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可知</a:t>
            </a:r>
            <a:r>
              <a:rPr lang="en-US" altLang="zh-CN" sz="2000" b="0" i="0" dirty="0">
                <a:solidFill>
                  <a:srgbClr val="000000"/>
                </a:solidFill>
                <a:latin typeface="微软雅黑" pitchFamily="34" charset="0"/>
                <a:ea typeface="微软雅黑" pitchFamily="34" charset="-122"/>
                <a:cs typeface="微软雅黑" pitchFamily="34" charset="-120"/>
              </a:rPr>
              <a:t>，俄罗斯距离我国较近，为陆上邻国，进口俄罗斯小麦能够降低进口的成本</a:t>
            </a:r>
            <a:r>
              <a:rPr lang="en-US" altLang="zh-CN" sz="2000" b="0" i="0">
                <a:solidFill>
                  <a:srgbClr val="000000"/>
                </a:solidFill>
                <a:latin typeface="微软雅黑" pitchFamily="34" charset="0"/>
                <a:ea typeface="微软雅黑" pitchFamily="34" charset="-122"/>
                <a:cs typeface="微软雅黑" pitchFamily="34" charset="-120"/>
              </a:rPr>
              <a:t>，有利于稳定我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国小麦的价格</a:t>
            </a:r>
            <a:r>
              <a:rPr lang="en-US" altLang="zh-CN" sz="2000" b="0" i="0" dirty="0">
                <a:solidFill>
                  <a:srgbClr val="000000"/>
                </a:solidFill>
                <a:latin typeface="微软雅黑" pitchFamily="34" charset="0"/>
                <a:ea typeface="微软雅黑" pitchFamily="34" charset="-122"/>
                <a:cs typeface="微软雅黑" pitchFamily="34" charset="-120"/>
              </a:rPr>
              <a:t>；俄罗斯土壤肥沃，昼夜温差大，小麦品质较高，产量较大，</a:t>
            </a:r>
            <a:r>
              <a:rPr lang="en-US" altLang="zh-CN" sz="2000" b="0" i="0">
                <a:solidFill>
                  <a:srgbClr val="000000"/>
                </a:solidFill>
                <a:latin typeface="微软雅黑" pitchFamily="34" charset="0"/>
                <a:ea typeface="微软雅黑" pitchFamily="34" charset="-122"/>
                <a:cs typeface="微软雅黑" pitchFamily="34" charset="-120"/>
              </a:rPr>
              <a:t>可以出口的量较稳定，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能够给我国提供稳定的小麦供给</a:t>
            </a:r>
            <a:r>
              <a:rPr lang="en-US" altLang="zh-CN" sz="2000" b="0" i="0" dirty="0">
                <a:solidFill>
                  <a:srgbClr val="000000"/>
                </a:solidFill>
                <a:latin typeface="微软雅黑" pitchFamily="34" charset="0"/>
                <a:ea typeface="微软雅黑" pitchFamily="34" charset="-122"/>
                <a:cs typeface="微软雅黑" pitchFamily="34" charset="-120"/>
              </a:rPr>
              <a:t>；允许俄罗斯全境小麦进口有利于拓宽我国的小麦进口来源</a:t>
            </a:r>
            <a:r>
              <a:rPr lang="en-US" altLang="zh-CN" sz="2000" b="0" i="0">
                <a:solidFill>
                  <a:srgbClr val="000000"/>
                </a:solidFill>
                <a:latin typeface="微软雅黑" pitchFamily="34" charset="0"/>
                <a:ea typeface="微软雅黑" pitchFamily="34" charset="-122"/>
                <a:cs typeface="微软雅黑" pitchFamily="34" charset="-120"/>
              </a:rPr>
              <a:t>，促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进小麦进口的多元化</a:t>
            </a:r>
            <a:r>
              <a:rPr lang="en-US" altLang="zh-CN" sz="2000" b="0" i="0" dirty="0">
                <a:solidFill>
                  <a:srgbClr val="000000"/>
                </a:solidFill>
                <a:latin typeface="微软雅黑" pitchFamily="34" charset="0"/>
                <a:ea typeface="微软雅黑" pitchFamily="34" charset="-122"/>
                <a:cs typeface="微软雅黑" pitchFamily="34" charset="-120"/>
              </a:rPr>
              <a:t>，减少国际粮食市场动荡的冲击。</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27.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O_6_BD.129_1#7199ed3d2?pid=da9af3998&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微软雅黑" pitchFamily="34" charset="0"/>
                <a:ea typeface="微软雅黑" pitchFamily="34" charset="-122"/>
                <a:cs typeface="微软雅黑" pitchFamily="34" charset="-120"/>
              </a:rPr>
              <a:t>（2）为有效规避粮食进口给我国带来的粮食安全风险，简述我国强化粮食安全保障的措施。（8分）</a:t>
            </a:r>
            <a:endParaRPr lang="en-US" altLang="zh-CN" sz="2000" spc="-50" dirty="0"/>
          </a:p>
        </p:txBody>
      </p:sp>
      <p:sp>
        <p:nvSpPr>
          <p:cNvPr id="3" name="QO_6_AN.130_1#7199ed3d2?vop=1&amp;pid=da9af3998&amp;color=0,0,0&amp;vtp=1&amp;bbb=1&amp;hb=1"/>
          <p:cNvSpPr/>
          <p:nvPr/>
        </p:nvSpPr>
        <p:spPr>
          <a:xfrm>
            <a:off x="722376" y="1435169"/>
            <a:ext cx="10753344" cy="1313434"/>
          </a:xfrm>
          <a:prstGeom prst="rect">
            <a:avLst/>
          </a:prstGeom>
          <a:noFill/>
          <a:ln/>
        </p:spPr>
        <p:txBody>
          <a:bodyPr wrap="none" lIns="0" tIns="0" rIns="0" bIns="0" rtlCol="0" anchor="t"/>
          <a:lstStyle/>
          <a:p>
            <a:pPr algn="l" latinLnBrk="1">
              <a:lnSpc>
                <a:spcPts val="3600"/>
              </a:lnSpc>
            </a:pPr>
            <a:r>
              <a:rPr lang="en-US" altLang="zh-CN" sz="2000" b="1" i="0" spc="-50" dirty="0">
                <a:solidFill>
                  <a:srgbClr val="00B050"/>
                </a:solidFill>
                <a:latin typeface="微软雅黑" pitchFamily="34" charset="0"/>
                <a:ea typeface="微软雅黑" pitchFamily="34" charset="-122"/>
                <a:cs typeface="微软雅黑" pitchFamily="34" charset="-120"/>
              </a:rPr>
              <a:t>[答案]</a:t>
            </a:r>
            <a:r>
              <a:rPr lang="en-US" altLang="zh-CN" sz="2000" b="1" i="0" spc="-50" dirty="0">
                <a:solidFill>
                  <a:srgbClr val="00B050"/>
                </a:solidFill>
                <a:latin typeface="SimSun" pitchFamily="34" charset="0"/>
                <a:ea typeface="SimSun" pitchFamily="34" charset="-122"/>
                <a:cs typeface="SimSun" pitchFamily="34" charset="-120"/>
              </a:rPr>
              <a:t> </a:t>
            </a:r>
            <a:r>
              <a:rPr lang="en-US" altLang="zh-CN" sz="2000" b="1" i="0" spc="-50" dirty="0">
                <a:solidFill>
                  <a:srgbClr val="00B050"/>
                </a:solidFill>
                <a:latin typeface="微软雅黑" pitchFamily="34" charset="0"/>
                <a:ea typeface="微软雅黑" pitchFamily="34" charset="-122"/>
                <a:cs typeface="微软雅黑" pitchFamily="34" charset="-120"/>
              </a:rPr>
              <a:t>坚持严格的耕地保护制度，继续保护耕地资源；增加科技投入，</a:t>
            </a:r>
            <a:r>
              <a:rPr lang="en-US" altLang="zh-CN" sz="2000" b="1" i="0" spc="-50">
                <a:solidFill>
                  <a:srgbClr val="00B050"/>
                </a:solidFill>
                <a:latin typeface="微软雅黑" pitchFamily="34" charset="0"/>
                <a:ea typeface="微软雅黑" pitchFamily="34" charset="-122"/>
                <a:cs typeface="微软雅黑" pitchFamily="34" charset="-120"/>
              </a:rPr>
              <a:t>促进农业技术的研发和推广，</a:t>
            </a:r>
          </a:p>
          <a:p>
            <a:pPr latinLnBrk="1">
              <a:lnSpc>
                <a:spcPts val="3600"/>
              </a:lnSpc>
            </a:pPr>
            <a:r>
              <a:rPr lang="en-US" altLang="zh-CN" sz="2000" b="1" i="0" spc="-50">
                <a:solidFill>
                  <a:srgbClr val="00B050"/>
                </a:solidFill>
                <a:latin typeface="微软雅黑" pitchFamily="34" charset="0"/>
                <a:ea typeface="微软雅黑" pitchFamily="34" charset="-122"/>
                <a:cs typeface="微软雅黑" pitchFamily="34" charset="-120"/>
              </a:rPr>
              <a:t>提高粮食作物产量</a:t>
            </a:r>
            <a:r>
              <a:rPr lang="en-US" altLang="zh-CN" sz="2000" b="1" i="0" spc="-50" dirty="0">
                <a:solidFill>
                  <a:srgbClr val="00B050"/>
                </a:solidFill>
                <a:latin typeface="微软雅黑" pitchFamily="34" charset="0"/>
                <a:ea typeface="微软雅黑" pitchFamily="34" charset="-122"/>
                <a:cs typeface="微软雅黑" pitchFamily="34" charset="-120"/>
              </a:rPr>
              <a:t>；加强农业基础设施和生态环境建设，</a:t>
            </a:r>
            <a:r>
              <a:rPr lang="en-US" altLang="zh-CN" sz="2000" b="1" i="0" spc="-50">
                <a:solidFill>
                  <a:srgbClr val="00B050"/>
                </a:solidFill>
                <a:latin typeface="微软雅黑" pitchFamily="34" charset="0"/>
                <a:ea typeface="微软雅黑" pitchFamily="34" charset="-122"/>
                <a:cs typeface="微软雅黑" pitchFamily="34" charset="-120"/>
              </a:rPr>
              <a:t>提高粮食综合发展能力和可持续发展能力；</a:t>
            </a:r>
          </a:p>
          <a:p>
            <a:pPr latinLnBrk="1">
              <a:lnSpc>
                <a:spcPts val="3500"/>
              </a:lnSpc>
            </a:pPr>
            <a:r>
              <a:rPr lang="en-US" altLang="zh-CN" sz="2000" b="1" i="0" spc="-50">
                <a:solidFill>
                  <a:srgbClr val="00B050"/>
                </a:solidFill>
                <a:latin typeface="微软雅黑" pitchFamily="34" charset="0"/>
                <a:ea typeface="微软雅黑" pitchFamily="34" charset="-122"/>
                <a:cs typeface="微软雅黑" pitchFamily="34" charset="-120"/>
              </a:rPr>
              <a:t>加快国家粮食储备调控体系的建立和完善</a:t>
            </a:r>
            <a:r>
              <a:rPr lang="en-US" altLang="zh-CN" sz="2000" b="1" i="0" spc="-50" dirty="0">
                <a:solidFill>
                  <a:srgbClr val="00B050"/>
                </a:solidFill>
                <a:latin typeface="微软雅黑" pitchFamily="34" charset="0"/>
                <a:ea typeface="微软雅黑" pitchFamily="34" charset="-122"/>
                <a:cs typeface="微软雅黑" pitchFamily="34" charset="-120"/>
              </a:rPr>
              <a:t>；实施“节约粮食”工程等。（任答四点得8分）</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O_6_AS.131_1#7199ed3d2?vop=1&amp;pid=da9af3998&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本题考查未来粮食安全的保障措施。我国人均耕地资源少，</a:t>
            </a:r>
            <a:r>
              <a:rPr lang="en-US" altLang="zh-CN" sz="2000" b="0" i="0">
                <a:solidFill>
                  <a:srgbClr val="000000"/>
                </a:solidFill>
                <a:latin typeface="微软雅黑" pitchFamily="34" charset="0"/>
                <a:ea typeface="微软雅黑" pitchFamily="34" charset="-122"/>
                <a:cs typeface="微软雅黑" pitchFamily="34" charset="-120"/>
              </a:rPr>
              <a:t>随着工业化和城镇化的推进，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以及生态退耕的实施</a:t>
            </a:r>
            <a:r>
              <a:rPr lang="en-US" altLang="zh-CN" sz="2000" b="0" i="0" dirty="0">
                <a:solidFill>
                  <a:srgbClr val="000000"/>
                </a:solidFill>
                <a:latin typeface="微软雅黑" pitchFamily="34" charset="0"/>
                <a:ea typeface="微软雅黑" pitchFamily="34" charset="-122"/>
                <a:cs typeface="微软雅黑" pitchFamily="34" charset="-120"/>
              </a:rPr>
              <a:t>，我国耕地资源数量和质量面临的形势严峻。坚守18亿亩耕地红线</a:t>
            </a:r>
            <a:r>
              <a:rPr lang="en-US" altLang="zh-CN" sz="2000" b="0" i="0">
                <a:solidFill>
                  <a:srgbClr val="000000"/>
                </a:solidFill>
                <a:latin typeface="微软雅黑" pitchFamily="34" charset="0"/>
                <a:ea typeface="微软雅黑" pitchFamily="34" charset="-122"/>
                <a:cs typeface="微软雅黑" pitchFamily="34" charset="-120"/>
              </a:rPr>
              <a:t>，进一步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完善耕地占补平衡政策</a:t>
            </a:r>
            <a:r>
              <a:rPr lang="en-US" altLang="zh-CN" sz="2000" b="0" i="0" dirty="0">
                <a:solidFill>
                  <a:srgbClr val="000000"/>
                </a:solidFill>
                <a:latin typeface="微软雅黑" pitchFamily="34" charset="0"/>
                <a:ea typeface="微软雅黑" pitchFamily="34" charset="-122"/>
                <a:cs typeface="微软雅黑" pitchFamily="34" charset="-120"/>
              </a:rPr>
              <a:t>，确保基本农田总量不减少、用途不改变、质量不下降</a:t>
            </a:r>
            <a:r>
              <a:rPr lang="en-US" altLang="zh-CN" sz="2000" b="0" i="0">
                <a:solidFill>
                  <a:srgbClr val="000000"/>
                </a:solidFill>
                <a:latin typeface="微软雅黑" pitchFamily="34" charset="0"/>
                <a:ea typeface="微软雅黑" pitchFamily="34" charset="-122"/>
                <a:cs typeface="微软雅黑" pitchFamily="34" charset="-120"/>
              </a:rPr>
              <a:t>，坚持严格的耕地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保护制度</a:t>
            </a:r>
            <a:r>
              <a:rPr lang="en-US" altLang="zh-CN" sz="2000" b="0" i="0" dirty="0">
                <a:solidFill>
                  <a:srgbClr val="000000"/>
                </a:solidFill>
                <a:latin typeface="微软雅黑" pitchFamily="34" charset="0"/>
                <a:ea typeface="微软雅黑" pitchFamily="34" charset="-122"/>
                <a:cs typeface="微软雅黑" pitchFamily="34" charset="-120"/>
              </a:rPr>
              <a:t>，继续保护耕地资源；增加科技投入，培育优良品种，促进农业技术的研发和推广</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高粮食作物单产</a:t>
            </a:r>
            <a:r>
              <a:rPr lang="en-US" altLang="zh-CN" sz="2000" b="0" i="0" dirty="0">
                <a:solidFill>
                  <a:srgbClr val="000000"/>
                </a:solidFill>
                <a:latin typeface="微软雅黑" pitchFamily="34" charset="0"/>
                <a:ea typeface="微软雅黑" pitchFamily="34" charset="-122"/>
                <a:cs typeface="微软雅黑" pitchFamily="34" charset="-120"/>
              </a:rPr>
              <a:t>，增加粮食总产量；加强农业基础设施和生态环境建设，提高耕地质量</a:t>
            </a:r>
            <a:r>
              <a:rPr lang="en-US" altLang="zh-CN" sz="2000" b="0" i="0">
                <a:solidFill>
                  <a:srgbClr val="000000"/>
                </a:solidFill>
                <a:latin typeface="微软雅黑" pitchFamily="34" charset="0"/>
                <a:ea typeface="微软雅黑" pitchFamily="34" charset="-122"/>
                <a:cs typeface="微软雅黑" pitchFamily="34" charset="-120"/>
              </a:rPr>
              <a:t>；加快国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家粮食储备调控体系的建立和完善</a:t>
            </a:r>
            <a:r>
              <a:rPr lang="en-US" altLang="zh-CN" sz="2000" b="0" i="0" dirty="0">
                <a:solidFill>
                  <a:srgbClr val="000000"/>
                </a:solidFill>
                <a:latin typeface="微软雅黑" pitchFamily="34" charset="0"/>
                <a:ea typeface="微软雅黑" pitchFamily="34" charset="-122"/>
                <a:cs typeface="微软雅黑" pitchFamily="34" charset="-120"/>
              </a:rPr>
              <a:t>，建立粮食储备机制，保障我国粮食安全；加大宣传教育</a:t>
            </a:r>
            <a:r>
              <a:rPr lang="en-US" altLang="zh-CN" sz="2000" b="0" i="0">
                <a:solidFill>
                  <a:srgbClr val="000000"/>
                </a:solidFill>
                <a:latin typeface="微软雅黑" pitchFamily="34" charset="0"/>
                <a:ea typeface="微软雅黑" pitchFamily="34" charset="-122"/>
                <a:cs typeface="微软雅黑" pitchFamily="34" charset="-120"/>
              </a:rPr>
              <a:t>，提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高公民意识</a:t>
            </a:r>
            <a:r>
              <a:rPr lang="en-US" altLang="zh-CN" sz="2000" b="0" i="0" dirty="0">
                <a:solidFill>
                  <a:srgbClr val="000000"/>
                </a:solidFill>
                <a:latin typeface="微软雅黑" pitchFamily="34" charset="0"/>
                <a:ea typeface="微软雅黑" pitchFamily="34" charset="-122"/>
                <a:cs typeface="微软雅黑" pitchFamily="34" charset="-120"/>
              </a:rPr>
              <a:t>，实施光盘行动，节约粮食。</a:t>
            </a:r>
            <a:r>
              <a:rPr lang="en-US" altLang="zh-CN" sz="2000" b="1" i="0" dirty="0">
                <a:solidFill>
                  <a:srgbClr val="000000"/>
                </a:solidFill>
                <a:latin typeface="微软雅黑" pitchFamily="34" charset="0"/>
                <a:ea typeface="微软雅黑" pitchFamily="34" charset="-122"/>
                <a:cs typeface="微软雅黑"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9.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7_BD.9_1#c3738c784?pid=24c8d022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四川省耕地资源的主要特征是(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9_2#c3738c784.choices?pid=24c8d022c&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A.耕地少，多分布于盆地、丘陵区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.平原面积广阔，耕地连片分布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.黑土肥沃，复种指数全国领先</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.后备耕地充足，开发潜力巨大</a:t>
            </a:r>
            <a:endParaRPr lang="en-US" altLang="zh-CN" sz="2000" dirty="0"/>
          </a:p>
        </p:txBody>
      </p:sp>
      <p:sp>
        <p:nvSpPr>
          <p:cNvPr id="4" name="QC_7_AN.10_1#c3738c784.bracket?pid=24c8d022c&amp;color=0,0,0&amp;vpa=3&amp;vtp=1"/>
          <p:cNvSpPr/>
          <p:nvPr/>
        </p:nvSpPr>
        <p:spPr>
          <a:xfrm>
            <a:off x="4435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AS.11_1#c3738c784?vop=1&amp;pid=24c8d022c&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本题考查耕地资源特征。读图可知，四川省高山高原面积广大，平原面积较小</a:t>
            </a:r>
            <a:r>
              <a:rPr lang="en-US" altLang="zh-CN" sz="2000" b="0" i="0">
                <a:solidFill>
                  <a:srgbClr val="000000"/>
                </a:solidFill>
                <a:latin typeface="微软雅黑" pitchFamily="34" charset="0"/>
                <a:ea typeface="微软雅黑" pitchFamily="34" charset="-122"/>
                <a:cs typeface="微软雅黑" pitchFamily="34" charset="-120"/>
              </a:rPr>
              <a:t>，故耕地较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少</a:t>
            </a:r>
            <a:r>
              <a:rPr lang="en-US" altLang="zh-CN" sz="2000" b="0" i="0" dirty="0">
                <a:solidFill>
                  <a:srgbClr val="000000"/>
                </a:solidFill>
                <a:latin typeface="微软雅黑" pitchFamily="34" charset="0"/>
                <a:ea typeface="微软雅黑" pitchFamily="34" charset="-122"/>
                <a:cs typeface="微软雅黑" pitchFamily="34" charset="-120"/>
              </a:rPr>
              <a:t>，且集中分布于东部盆地和低山丘陵区，A正确，B错误；黑土主要分布在我国东北地区，</a:t>
            </a:r>
            <a:r>
              <a:rPr lang="en-US" altLang="zh-CN" sz="2000" b="0" i="0">
                <a:solidFill>
                  <a:srgbClr val="000000"/>
                </a:solidFill>
                <a:latin typeface="微软雅黑" pitchFamily="34" charset="0"/>
                <a:ea typeface="微软雅黑" pitchFamily="34" charset="-122"/>
                <a:cs typeface="微软雅黑" pitchFamily="34" charset="-120"/>
              </a:rPr>
              <a:t>C错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；丘陵和山区占比较高，后备耕地资源有限，D错误。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2761939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BD.12_1#d35abcbfc?pid=24c8d022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耕地闲置现象对四川省粮食安全造成的直接威胁是(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d35abcbfc.bracket?pid=24c8d022c&amp;color=0,0,0&amp;vpa=4&amp;vtp=1"/>
          <p:cNvSpPr/>
          <p:nvPr/>
        </p:nvSpPr>
        <p:spPr>
          <a:xfrm>
            <a:off x="672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_2#d35abcbfc.choices?pid=24c8d022c&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.影响区域粮食单位面积产量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.降低农民人均可支配收入</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C.影响粮食播种面积的稳定性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.加剧水土流失等生态问题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AS.14_1#d35abcbfc?vop=1&amp;pid=24c8d022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本题考查耕地资源开发利用现状。结合所学知识</a:t>
            </a:r>
            <a:r>
              <a:rPr lang="en-US" altLang="zh-CN" sz="2000" b="0" i="0">
                <a:solidFill>
                  <a:srgbClr val="000000"/>
                </a:solidFill>
                <a:latin typeface="微软雅黑" pitchFamily="34" charset="0"/>
                <a:ea typeface="微软雅黑" pitchFamily="34" charset="-122"/>
                <a:cs typeface="微软雅黑" pitchFamily="34" charset="-120"/>
              </a:rPr>
              <a:t>，耕地闲置与区域粮食单位面积产量无直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接关系</a:t>
            </a:r>
            <a:r>
              <a:rPr lang="en-US" altLang="zh-CN" sz="2000" b="0" i="0" dirty="0">
                <a:solidFill>
                  <a:srgbClr val="000000"/>
                </a:solidFill>
                <a:latin typeface="微软雅黑" pitchFamily="34" charset="0"/>
                <a:ea typeface="微软雅黑" pitchFamily="34" charset="-122"/>
                <a:cs typeface="微软雅黑" pitchFamily="34" charset="-120"/>
              </a:rPr>
              <a:t>，A错误；耕地闲置是农民从事其他产业所致，农民从事其他产业，收入可能增加，B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耕地闲置会直接影响四川省粮食播种面积的稳定性</a:t>
            </a:r>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000" b="0" i="0">
                <a:solidFill>
                  <a:srgbClr val="000000"/>
                </a:solidFill>
                <a:latin typeface="微软雅黑" pitchFamily="34" charset="0"/>
                <a:ea typeface="微软雅黑" pitchFamily="34" charset="-122"/>
                <a:cs typeface="微软雅黑" pitchFamily="34" charset="-120"/>
              </a:rPr>
              <a:t>耕地闲置并不会直接导致水土流失，</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1347857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pic>
        <p:nvPicPr>
          <p:cNvPr id="2" name="QM_6_BD.15_1#d32d98984?htil=2&amp;pid=901c0488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629031" y="1026864"/>
            <a:ext cx="1773936" cy="42976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5_2#d32d98984?htil=2&amp;pid=901c04886&amp;color=0,0,0&amp;vtp=1&amp;bt=1&amp;bbb=1&amp;hb=1"/>
          <p:cNvSpPr/>
          <p:nvPr/>
        </p:nvSpPr>
        <p:spPr>
          <a:xfrm>
            <a:off x="722376" y="972000"/>
            <a:ext cx="8851392"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[陕西多校2025高二联考]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粮食安全是国家安全的基础</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也是社会经济稳定发展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的前提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下图分别示意我国粮食主产区</a:t>
            </a:r>
            <a:r>
              <a:rPr lang="en-US" altLang="zh-CN" sz="2000" b="0" i="0">
                <a:solidFill>
                  <a:srgbClr val="000000"/>
                </a:solidFill>
                <a:latin typeface="Times New Roman" pitchFamily="34" charset="0"/>
                <a:ea typeface="KaiTi" pitchFamily="34" charset="-122"/>
                <a:cs typeface="Times New Roman" pitchFamily="34" charset="-120"/>
              </a:rPr>
              <a:t>2018—2022</a:t>
            </a:r>
            <a:r>
              <a:rPr lang="en-US" altLang="zh-CN" sz="2000" b="0" i="0">
                <a:solidFill>
                  <a:srgbClr val="000000"/>
                </a:solidFill>
                <a:latin typeface="微软雅黑" pitchFamily="34" charset="0"/>
                <a:ea typeface="楷体" pitchFamily="34" charset="-122"/>
                <a:cs typeface="微软雅黑" pitchFamily="34" charset="-120"/>
              </a:rPr>
              <a:t>年粮食单产和现状粮食综合</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生产能力</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_1#af842b7cd?htil=2&amp;pid=d32d98984&amp;color=0,0,0&amp;vtp=1&amp;bbb=1"/>
          <p:cNvSpPr/>
          <p:nvPr/>
        </p:nvSpPr>
        <p:spPr>
          <a:xfrm>
            <a:off x="722376" y="2326455"/>
            <a:ext cx="8851392"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5.下列有关我国粮食主产区现状表述，</a:t>
            </a:r>
            <a:r>
              <a:rPr lang="en-US" altLang="zh-CN" sz="2000" b="0" i="0">
                <a:solidFill>
                  <a:srgbClr val="000000"/>
                </a:solidFill>
                <a:latin typeface="微软雅黑" pitchFamily="34" charset="0"/>
                <a:ea typeface="微软雅黑" pitchFamily="34" charset="-122"/>
                <a:cs typeface="微软雅黑" pitchFamily="34" charset="-120"/>
              </a:rPr>
              <a:t>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_2#af842b7cd.choices?htil=2&amp;pid=d32d98984&amp;color=0,0,0&amp;vtp=1&amp;bbb=1"/>
          <p:cNvSpPr/>
          <p:nvPr/>
        </p:nvSpPr>
        <p:spPr>
          <a:xfrm>
            <a:off x="722376" y="2789243"/>
            <a:ext cx="885139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A.粮食单产东高西低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.耕地面积北多南少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.机械化水平南高北低</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.现状粮食综合生产能力北高南低</a:t>
            </a:r>
            <a:endParaRPr lang="en-US" altLang="zh-CN" sz="2000" dirty="0"/>
          </a:p>
        </p:txBody>
      </p:sp>
      <p:sp>
        <p:nvSpPr>
          <p:cNvPr id="6" name="QC_7_AN.17_1#af842b7cd.bracket?pid=d32d98984&amp;color=0,0,0&amp;vpa=5&amp;vtp=1"/>
          <p:cNvSpPr/>
          <p:nvPr/>
        </p:nvSpPr>
        <p:spPr>
          <a:xfrm>
            <a:off x="6467539" y="23264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30f3fd381.fixed?pid=963b32d3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30f3fd381.fixed?pid=963b32d3f&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耕地资源与国家粮食安全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7_AS.18_1#af842b7cd?vop=1&amp;pid=d32d98984&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本题考查我国耕地资源开发利用现状。由图并结合所学可知，我国粮食单产东高西低</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不符合题意</a:t>
            </a:r>
            <a:r>
              <a:rPr lang="en-US" altLang="zh-CN" sz="2000" b="0" i="0" dirty="0">
                <a:solidFill>
                  <a:srgbClr val="000000"/>
                </a:solidFill>
                <a:latin typeface="微软雅黑" pitchFamily="34" charset="0"/>
                <a:ea typeface="微软雅黑" pitchFamily="34" charset="-122"/>
                <a:cs typeface="微软雅黑" pitchFamily="34" charset="-120"/>
              </a:rPr>
              <a:t>；我国耕地面积总体是北多南少，B不符合题意</a:t>
            </a:r>
            <a:r>
              <a:rPr lang="en-US" altLang="zh-CN" sz="2000" b="0" i="0">
                <a:solidFill>
                  <a:srgbClr val="000000"/>
                </a:solidFill>
                <a:latin typeface="微软雅黑" pitchFamily="34" charset="0"/>
                <a:ea typeface="微软雅黑" pitchFamily="34" charset="-122"/>
                <a:cs typeface="微软雅黑" pitchFamily="34" charset="-120"/>
              </a:rPr>
              <a:t>；由所学及现状粮食综合生产能力可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，农业机械化水平总体是北高南低，C符合题意；</a:t>
            </a:r>
            <a:r>
              <a:rPr lang="en-US" altLang="zh-CN" sz="2000" b="0" i="0">
                <a:solidFill>
                  <a:srgbClr val="000000"/>
                </a:solidFill>
                <a:latin typeface="微软雅黑" pitchFamily="34" charset="0"/>
                <a:ea typeface="微软雅黑" pitchFamily="34" charset="-122"/>
                <a:cs typeface="微软雅黑" pitchFamily="34" charset="-120"/>
              </a:rPr>
              <a:t>现状粮食综合生产能力北方总体高于南方，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呈现北高南低的特点</a:t>
            </a:r>
            <a:r>
              <a:rPr lang="en-US" altLang="zh-CN" sz="2000" b="0" i="0" dirty="0">
                <a:solidFill>
                  <a:srgbClr val="000000"/>
                </a:solidFill>
                <a:latin typeface="微软雅黑" pitchFamily="34" charset="0"/>
                <a:ea typeface="微软雅黑" pitchFamily="34" charset="-122"/>
                <a:cs typeface="微软雅黑" pitchFamily="34" charset="-120"/>
              </a:rPr>
              <a:t>，D不符合题意。故选C。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2938661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BD.19_1#e8b9baae3?pid=d32d9898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决定我国粮食播种面积的直接因素是(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e8b9baae3.bracket?pid=d32d98984&amp;color=0,0,0&amp;vpa=6&amp;vtp=1"/>
          <p:cNvSpPr/>
          <p:nvPr/>
        </p:nvSpPr>
        <p:spPr>
          <a:xfrm>
            <a:off x="519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9_2#e8b9baae3.choices?pid=d32d98984&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.耕地面积和复种指数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.粮食价格和粮食单产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C.农业政策和机械化水平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.耕地质量和农业劳动力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7_AS.21_1#e8b9baae3?vop=1&amp;pid=d32d9898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本题考查粮食安全的资源基础。耕地面积是粮食播种面积的基础</a:t>
            </a:r>
            <a:r>
              <a:rPr lang="en-US" altLang="zh-CN" sz="2000" b="0" i="0">
                <a:solidFill>
                  <a:srgbClr val="000000"/>
                </a:solidFill>
                <a:latin typeface="微软雅黑" pitchFamily="34" charset="0"/>
                <a:ea typeface="微软雅黑" pitchFamily="34" charset="-122"/>
                <a:cs typeface="微软雅黑" pitchFamily="34" charset="-120"/>
              </a:rPr>
              <a:t>，复种指数指在一定耕地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面积上一年内可种植粮食的次数</a:t>
            </a:r>
            <a:r>
              <a:rPr lang="en-US" altLang="zh-CN" sz="2000" b="0" i="0" dirty="0">
                <a:solidFill>
                  <a:srgbClr val="000000"/>
                </a:solidFill>
                <a:latin typeface="微软雅黑" pitchFamily="34" charset="0"/>
                <a:ea typeface="微软雅黑" pitchFamily="34" charset="-122"/>
                <a:cs typeface="微软雅黑" pitchFamily="34" charset="-120"/>
              </a:rPr>
              <a:t>，二者直接决定了我国粮食的播种面积，A正确</a:t>
            </a:r>
            <a:r>
              <a:rPr lang="en-US" altLang="zh-CN" sz="2000" b="0" i="0">
                <a:solidFill>
                  <a:srgbClr val="000000"/>
                </a:solidFill>
                <a:latin typeface="微软雅黑" pitchFamily="34" charset="0"/>
                <a:ea typeface="微软雅黑" pitchFamily="34" charset="-122"/>
                <a:cs typeface="微软雅黑" pitchFamily="34" charset="-120"/>
              </a:rPr>
              <a:t>；粮食价格会影</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响农民种植粮食的积极性</a:t>
            </a:r>
            <a:r>
              <a:rPr lang="en-US" altLang="zh-CN" sz="2000" b="0" i="0" dirty="0">
                <a:solidFill>
                  <a:srgbClr val="000000"/>
                </a:solidFill>
                <a:latin typeface="微软雅黑" pitchFamily="34" charset="0"/>
                <a:ea typeface="微软雅黑" pitchFamily="34" charset="-122"/>
                <a:cs typeface="微软雅黑" pitchFamily="34" charset="-120"/>
              </a:rPr>
              <a:t>，但不是决定粮食播种面积的直接因素，B错误</a:t>
            </a:r>
            <a:r>
              <a:rPr lang="en-US" altLang="zh-CN" sz="2000" b="0" i="0">
                <a:solidFill>
                  <a:srgbClr val="000000"/>
                </a:solidFill>
                <a:latin typeface="微软雅黑" pitchFamily="34" charset="0"/>
                <a:ea typeface="微软雅黑" pitchFamily="34" charset="-122"/>
                <a:cs typeface="微软雅黑" pitchFamily="34" charset="-120"/>
              </a:rPr>
              <a:t>；农业政策会影响粮食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播种面积</a:t>
            </a:r>
            <a:r>
              <a:rPr lang="en-US" altLang="zh-CN" sz="2000" b="0" i="0" dirty="0">
                <a:solidFill>
                  <a:srgbClr val="000000"/>
                </a:solidFill>
                <a:latin typeface="微软雅黑" pitchFamily="34" charset="0"/>
                <a:ea typeface="微软雅黑" pitchFamily="34" charset="-122"/>
                <a:cs typeface="微软雅黑" pitchFamily="34" charset="-120"/>
              </a:rPr>
              <a:t>，但机械化水平主要影响的是农业生产效率等，不是决定粮食播种面积的直接因素</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；耕地质量会影响粮食产量等，农业劳动力数量和素质主要影响农业生产方式等，D错误。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090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pic>
        <p:nvPicPr>
          <p:cNvPr id="2" name="QM_7_BD.22_1#e7488e5a3?htil=3&amp;pid=678944d7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38927" y="1026864"/>
            <a:ext cx="3401568" cy="33467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7_BD.22_2#e7488e5a3?htil=3&amp;pid=678944d79&amp;color=0,0,0&amp;vtp=1&amp;bt=1&amp;bbb=1&amp;hb=1"/>
          <p:cNvSpPr/>
          <p:nvPr/>
        </p:nvSpPr>
        <p:spPr>
          <a:xfrm>
            <a:off x="722376" y="972000"/>
            <a:ext cx="7214616"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[山东青岛2025高二期末]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粮食安全是治国安邦的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压舱石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耕地资源紧缺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耕地由种植粮食作物改种非粮食作物的现象</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作种植结构的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非粮化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下图为河南省</a:t>
            </a:r>
            <a:r>
              <a:rPr lang="en-US" altLang="zh-CN" sz="2000" b="0" i="0" dirty="0">
                <a:solidFill>
                  <a:srgbClr val="000000"/>
                </a:solidFill>
                <a:latin typeface="Times New Roman" pitchFamily="34" charset="0"/>
                <a:ea typeface="KaiTi" pitchFamily="34" charset="-122"/>
                <a:cs typeface="Times New Roman" pitchFamily="34" charset="-120"/>
              </a:rPr>
              <a:t>2020</a:t>
            </a:r>
            <a:r>
              <a:rPr lang="en-US" altLang="zh-CN" sz="2000" b="0" i="0" dirty="0">
                <a:solidFill>
                  <a:srgbClr val="000000"/>
                </a:solidFill>
                <a:latin typeface="微软雅黑" pitchFamily="34" charset="0"/>
                <a:ea typeface="楷体" pitchFamily="34" charset="-122"/>
                <a:cs typeface="微软雅黑" pitchFamily="34" charset="-120"/>
              </a:rPr>
              <a:t>年种植结构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非粮化</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水平分布图</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8_BD.23_1#8dc6bb700?pid=e7488e5a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三门峡市非粮化率高的原因主要有(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24_1#8dc6bb700.bracket?pid=e7488e5a3&amp;color=0,0,0&amp;vpa=7&amp;vtp=1"/>
          <p:cNvSpPr/>
          <p:nvPr/>
        </p:nvSpPr>
        <p:spPr>
          <a:xfrm>
            <a:off x="494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8_BD.23_2#8dc6bb700?pid=e7488e5a3&amp;color=0,0,0&amp;vtp=1&amp;bbb=1"/>
          <p:cNvSpPr/>
          <p:nvPr/>
        </p:nvSpPr>
        <p:spPr>
          <a:xfrm>
            <a:off x="722376" y="1436497"/>
            <a:ext cx="10753344" cy="1326134"/>
          </a:xfrm>
          <a:prstGeom prst="rect">
            <a:avLst/>
          </a:prstGeom>
          <a:noFill/>
          <a:ln/>
        </p:spPr>
        <p:txBody>
          <a:bodyPr wrap="none" lIns="0" tIns="0" rIns="0" bIns="0" rtlCol="0" anchor="t"/>
          <a:lstStyle/>
          <a:p>
            <a:pPr latinLnBrk="1">
              <a:lnSpc>
                <a:spcPts val="3600"/>
              </a:lnSpc>
              <a:tabLst>
                <a:tab pos="4950557" algn="l"/>
              </a:tabLst>
            </a:pPr>
            <a:r>
              <a:rPr lang="en-US" altLang="zh-CN" sz="2000" b="0" i="0">
                <a:solidFill>
                  <a:srgbClr val="000000"/>
                </a:solidFill>
                <a:latin typeface="微软雅黑" pitchFamily="34" charset="0"/>
                <a:ea typeface="微软雅黑" pitchFamily="34" charset="-122"/>
                <a:cs typeface="微软雅黑" pitchFamily="34" charset="-120"/>
              </a:rPr>
              <a:t>①地势起伏大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②水热条件差</a:t>
            </a:r>
            <a:endParaRPr lang="en-US" altLang="zh-CN" sz="2000" dirty="0"/>
          </a:p>
          <a:p>
            <a:pPr latinLnBrk="1">
              <a:lnSpc>
                <a:spcPts val="3700"/>
              </a:lnSpc>
              <a:tabLst>
                <a:tab pos="4950557" algn="l"/>
              </a:tabLst>
            </a:pPr>
            <a:r>
              <a:rPr lang="en-US" altLang="zh-CN" sz="2000" b="0" i="0">
                <a:solidFill>
                  <a:srgbClr val="000000"/>
                </a:solidFill>
                <a:latin typeface="微软雅黑" pitchFamily="34" charset="0"/>
                <a:ea typeface="微软雅黑" pitchFamily="34" charset="-122"/>
                <a:cs typeface="微软雅黑" pitchFamily="34" charset="-120"/>
              </a:rPr>
              <a:t>③机械化程度低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④政策支持</a:t>
            </a:r>
            <a:endParaRPr lang="en-US" altLang="zh-CN" sz="2000" dirty="0"/>
          </a:p>
          <a:p>
            <a:pPr latinLnBrk="1">
              <a:lnSpc>
                <a:spcPts val="3500"/>
              </a:lnSpc>
              <a:tabLst>
                <a:tab pos="4950557" algn="l"/>
              </a:tabLst>
            </a:pPr>
            <a:r>
              <a:rPr lang="en-US" altLang="zh-CN" sz="2000" b="0" i="0">
                <a:solidFill>
                  <a:srgbClr val="000000"/>
                </a:solidFill>
                <a:latin typeface="微软雅黑" pitchFamily="34" charset="0"/>
                <a:ea typeface="微软雅黑" pitchFamily="34" charset="-122"/>
                <a:cs typeface="微软雅黑" pitchFamily="34" charset="-120"/>
              </a:rPr>
              <a:t>⑤</a:t>
            </a:r>
            <a:r>
              <a:rPr lang="en-US" altLang="zh-CN" sz="2000" b="0" i="0" dirty="0">
                <a:solidFill>
                  <a:srgbClr val="000000"/>
                </a:solidFill>
                <a:latin typeface="微软雅黑" pitchFamily="34" charset="0"/>
                <a:ea typeface="微软雅黑" pitchFamily="34" charset="-122"/>
                <a:cs typeface="微软雅黑" pitchFamily="34" charset="-120"/>
              </a:rPr>
              <a:t>种粮比较收益低</a:t>
            </a:r>
            <a:endParaRPr lang="en-US" altLang="zh-CN" sz="2000" dirty="0"/>
          </a:p>
        </p:txBody>
      </p:sp>
      <p:sp>
        <p:nvSpPr>
          <p:cNvPr id="5" name="QC_8_BD.23_3#8dc6bb700.choices?pid=e7488e5a3&amp;color=0,0,0&amp;vtp=1&amp;bbb=1"/>
          <p:cNvSpPr/>
          <p:nvPr/>
        </p:nvSpPr>
        <p:spPr>
          <a:xfrm>
            <a:off x="722376" y="28152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8_AS.25_1#8dc6bb700?vop=1&amp;pid=e7488e5a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本题考查影响区域非粮化率的因素。由图可知，三门峡市山地较多，地势起伏大</a:t>
            </a:r>
            <a:r>
              <a:rPr lang="en-US" altLang="zh-CN" sz="2000" b="0" i="0">
                <a:solidFill>
                  <a:srgbClr val="000000"/>
                </a:solidFill>
                <a:latin typeface="微软雅黑" pitchFamily="34" charset="0"/>
                <a:ea typeface="微软雅黑" pitchFamily="34" charset="-122"/>
                <a:cs typeface="微软雅黑" pitchFamily="34" charset="-120"/>
              </a:rPr>
              <a:t>，不适宜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发展种植业种植粮食作物</a:t>
            </a:r>
            <a:r>
              <a:rPr lang="en-US" altLang="zh-CN" sz="2000" b="0" i="0" dirty="0">
                <a:solidFill>
                  <a:srgbClr val="000000"/>
                </a:solidFill>
                <a:latin typeface="微软雅黑" pitchFamily="34" charset="0"/>
                <a:ea typeface="微软雅黑" pitchFamily="34" charset="-122"/>
                <a:cs typeface="微软雅黑" pitchFamily="34" charset="-120"/>
              </a:rPr>
              <a:t>，导致非粮化率较高，①正确；三门峡市位于季风区，</a:t>
            </a:r>
            <a:r>
              <a:rPr lang="en-US" altLang="zh-CN" sz="2000" b="0" i="0">
                <a:solidFill>
                  <a:srgbClr val="000000"/>
                </a:solidFill>
                <a:latin typeface="微软雅黑" pitchFamily="34" charset="0"/>
                <a:ea typeface="微软雅黑" pitchFamily="34" charset="-122"/>
                <a:cs typeface="微软雅黑" pitchFamily="34" charset="-120"/>
              </a:rPr>
              <a:t>夏季水热条件好，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适合种植粮食作物</a:t>
            </a:r>
            <a:r>
              <a:rPr lang="en-US" altLang="zh-CN" sz="2000" b="0" i="0" dirty="0">
                <a:solidFill>
                  <a:srgbClr val="000000"/>
                </a:solidFill>
                <a:latin typeface="微软雅黑" pitchFamily="34" charset="0"/>
                <a:ea typeface="微软雅黑" pitchFamily="34" charset="-122"/>
                <a:cs typeface="微软雅黑" pitchFamily="34" charset="-120"/>
              </a:rPr>
              <a:t>，不应该导致较高的非粮化率，②错误；三门峡市山地较多，</a:t>
            </a:r>
            <a:r>
              <a:rPr lang="en-US" altLang="zh-CN" sz="2000" b="0" i="0">
                <a:solidFill>
                  <a:srgbClr val="000000"/>
                </a:solidFill>
                <a:latin typeface="微软雅黑" pitchFamily="34" charset="0"/>
                <a:ea typeface="微软雅黑" pitchFamily="34" charset="-122"/>
                <a:cs typeface="微软雅黑" pitchFamily="34" charset="-120"/>
              </a:rPr>
              <a:t>机械化程度低，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导致耕地由种植粮食作物改种非粮食作物</a:t>
            </a:r>
            <a:r>
              <a:rPr lang="en-US" altLang="zh-CN" sz="2000" b="0" i="0" dirty="0">
                <a:solidFill>
                  <a:srgbClr val="000000"/>
                </a:solidFill>
                <a:latin typeface="微软雅黑" pitchFamily="34" charset="0"/>
                <a:ea typeface="微软雅黑" pitchFamily="34" charset="-122"/>
                <a:cs typeface="微软雅黑" pitchFamily="34" charset="-120"/>
              </a:rPr>
              <a:t>，③正确；政策应支持粮食作物种植，</a:t>
            </a:r>
            <a:r>
              <a:rPr lang="en-US" altLang="zh-CN" sz="2000" b="0" i="0">
                <a:solidFill>
                  <a:srgbClr val="000000"/>
                </a:solidFill>
                <a:latin typeface="微软雅黑" pitchFamily="34" charset="0"/>
                <a:ea typeface="微软雅黑" pitchFamily="34" charset="-122"/>
                <a:cs typeface="微软雅黑" pitchFamily="34" charset="-120"/>
              </a:rPr>
              <a:t>使非粮化率降低，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错误；非粮食作物中的经济林、水果、蔬菜、花卉等经济效益均高于粮食作物</a:t>
            </a:r>
            <a:r>
              <a:rPr lang="en-US" altLang="zh-CN" sz="2000" b="0" i="0">
                <a:solidFill>
                  <a:srgbClr val="000000"/>
                </a:solidFill>
                <a:latin typeface="微软雅黑" pitchFamily="34" charset="0"/>
                <a:ea typeface="微软雅黑" pitchFamily="34" charset="-122"/>
                <a:cs typeface="微软雅黑" pitchFamily="34" charset="-120"/>
              </a:rPr>
              <a:t>，故种粮比较收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益低会导致非粮化率高</a:t>
            </a:r>
            <a:r>
              <a:rPr lang="en-US" altLang="zh-CN" sz="2000" b="0" i="0" dirty="0">
                <a:solidFill>
                  <a:srgbClr val="000000"/>
                </a:solidFill>
                <a:latin typeface="微软雅黑" pitchFamily="34" charset="0"/>
                <a:ea typeface="微软雅黑" pitchFamily="34" charset="-122"/>
                <a:cs typeface="微软雅黑" pitchFamily="34" charset="-120"/>
              </a:rPr>
              <a:t>，⑤正确。综上，B正确，A、C、D错误。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A8BAF-6E61-D4CB-9045-A66B2825CDF4}"/>
            </a:ext>
          </a:extLst>
        </p:cNvPr>
        <p:cNvGrpSpPr/>
        <p:nvPr/>
      </p:nvGrpSpPr>
      <p:grpSpPr>
        <a:xfrm>
          <a:off x="0" y="0"/>
          <a:ext cx="0" cy="0"/>
          <a:chOff x="0" y="0"/>
          <a:chExt cx="0" cy="0"/>
        </a:xfrm>
      </p:grpSpPr>
    </p:spTree>
    <p:extLst>
      <p:ext uri="{BB962C8B-B14F-4D97-AF65-F5344CB8AC3E}">
        <p14:creationId xmlns:p14="http://schemas.microsoft.com/office/powerpoint/2010/main" val="4213745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8_BD.26_1#358bf9379?pid=e7488e5a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8.为保障粮食安全，</a:t>
            </a:r>
            <a:r>
              <a:rPr lang="en-US" altLang="zh-CN" sz="2000" b="0" i="0">
                <a:solidFill>
                  <a:srgbClr val="000000"/>
                </a:solidFill>
                <a:latin typeface="微软雅黑" pitchFamily="34" charset="0"/>
                <a:ea typeface="微软雅黑" pitchFamily="34" charset="-122"/>
                <a:cs typeface="微软雅黑" pitchFamily="34" charset="-120"/>
              </a:rPr>
              <a:t>开封市降低非粮化率应采取的措施有(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27_1#358bf9379.bracket?pid=e7488e5a3&amp;color=0,0,0&amp;vpa=8&amp;vtp=1"/>
          <p:cNvSpPr/>
          <p:nvPr/>
        </p:nvSpPr>
        <p:spPr>
          <a:xfrm>
            <a:off x="722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8_BD.26_2#358bf9379?pid=e7488e5a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4950557" algn="l"/>
              </a:tabLst>
            </a:pPr>
            <a:r>
              <a:rPr lang="en-US" altLang="zh-CN" sz="2000" b="0" i="0">
                <a:solidFill>
                  <a:srgbClr val="000000"/>
                </a:solidFill>
                <a:latin typeface="微软雅黑" pitchFamily="34" charset="0"/>
                <a:ea typeface="微软雅黑" pitchFamily="34" charset="-122"/>
                <a:cs typeface="微软雅黑" pitchFamily="34" charset="-120"/>
              </a:rPr>
              <a:t>①提高粮食收购价格</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②提倡居民饮食结构的多样化</a:t>
            </a:r>
            <a:endParaRPr lang="en-US" altLang="zh-CN" sz="2000" dirty="0"/>
          </a:p>
          <a:p>
            <a:pPr latinLnBrk="1">
              <a:lnSpc>
                <a:spcPts val="3400"/>
              </a:lnSpc>
              <a:tabLst>
                <a:tab pos="4950557" algn="l"/>
              </a:tabLst>
            </a:pPr>
            <a:r>
              <a:rPr lang="en-US" altLang="zh-CN" sz="2000" b="0" i="0">
                <a:solidFill>
                  <a:srgbClr val="000000"/>
                </a:solidFill>
                <a:latin typeface="微软雅黑" pitchFamily="34" charset="0"/>
                <a:ea typeface="微软雅黑" pitchFamily="34" charset="-122"/>
                <a:cs typeface="微软雅黑" pitchFamily="34" charset="-120"/>
              </a:rPr>
              <a:t>③积极发展特色农业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④利用遥感技术动态监测耕地</a:t>
            </a:r>
            <a:endParaRPr lang="en-US" altLang="zh-CN" sz="2000" dirty="0"/>
          </a:p>
        </p:txBody>
      </p:sp>
      <p:sp>
        <p:nvSpPr>
          <p:cNvPr id="5" name="QC_8_BD.26_3#358bf9379.choices?pid=e7488e5a3&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1066986c2.fixed?pid=1c9dd139d&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1066986c2.fixed?pid=1c9dd139d&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我国耕地资源概况与粮食安全现状</a:t>
            </a:r>
            <a:endParaRPr lang="en-US" altLang="zh-CN" sz="4400" dirty="0"/>
          </a:p>
        </p:txBody>
      </p:sp>
      <p:pic>
        <p:nvPicPr>
          <p:cNvPr id="4" name="C_4#1066986c2.fixed?pid=1c9dd139d&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1066986c2.fixed?pid=1c9dd139d&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8_AS.28_1#358bf9379?vop=1&amp;pid=e7488e5a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本题考查保障粮食安全的措施。由图可知，开封市非粮化率较高</a:t>
            </a:r>
            <a:r>
              <a:rPr lang="en-US" altLang="zh-CN" sz="2000" b="0" i="0">
                <a:solidFill>
                  <a:srgbClr val="000000"/>
                </a:solidFill>
                <a:latin typeface="微软雅黑" pitchFamily="34" charset="0"/>
                <a:ea typeface="微软雅黑" pitchFamily="34" charset="-122"/>
                <a:cs typeface="微软雅黑" pitchFamily="34" charset="-120"/>
              </a:rPr>
              <a:t>，降低非粮化率可从扩大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耕地数量</a:t>
            </a:r>
            <a:r>
              <a:rPr lang="en-US" altLang="zh-CN" sz="2000" b="0" i="0" dirty="0">
                <a:solidFill>
                  <a:srgbClr val="000000"/>
                </a:solidFill>
                <a:latin typeface="微软雅黑" pitchFamily="34" charset="0"/>
                <a:ea typeface="微软雅黑" pitchFamily="34" charset="-122"/>
                <a:cs typeface="微软雅黑" pitchFamily="34" charset="-120"/>
              </a:rPr>
              <a:t>，保证耕地质量，提高农民种粮积极性等角度进行分析</a:t>
            </a:r>
            <a:r>
              <a:rPr lang="en-US" altLang="zh-CN" sz="2000" b="0" i="0">
                <a:solidFill>
                  <a:srgbClr val="000000"/>
                </a:solidFill>
                <a:latin typeface="微软雅黑" pitchFamily="34" charset="0"/>
                <a:ea typeface="微软雅黑" pitchFamily="34" charset="-122"/>
                <a:cs typeface="微软雅黑" pitchFamily="34" charset="-120"/>
              </a:rPr>
              <a:t>。提高粮食收购价格可提高农民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种植粮食作物的积极性</a:t>
            </a:r>
            <a:r>
              <a:rPr lang="en-US" altLang="zh-CN" sz="2000" b="0" i="0" dirty="0">
                <a:solidFill>
                  <a:srgbClr val="000000"/>
                </a:solidFill>
                <a:latin typeface="微软雅黑" pitchFamily="34" charset="0"/>
                <a:ea typeface="微软雅黑" pitchFamily="34" charset="-122"/>
                <a:cs typeface="微软雅黑" pitchFamily="34" charset="-120"/>
              </a:rPr>
              <a:t>，降低非粮化率，①正确；提倡居民饮食结构的多样化</a:t>
            </a:r>
            <a:r>
              <a:rPr lang="en-US" altLang="zh-CN" sz="2000" b="0" i="0">
                <a:solidFill>
                  <a:srgbClr val="000000"/>
                </a:solidFill>
                <a:latin typeface="微软雅黑" pitchFamily="34" charset="0"/>
                <a:ea typeface="微软雅黑" pitchFamily="34" charset="-122"/>
                <a:cs typeface="微软雅黑" pitchFamily="34" charset="-120"/>
              </a:rPr>
              <a:t>，会导致粮食作物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减少</a:t>
            </a:r>
            <a:r>
              <a:rPr lang="en-US" altLang="zh-CN" sz="2000" b="0" i="0" dirty="0">
                <a:solidFill>
                  <a:srgbClr val="000000"/>
                </a:solidFill>
                <a:latin typeface="微软雅黑" pitchFamily="34" charset="0"/>
                <a:ea typeface="微软雅黑" pitchFamily="34" charset="-122"/>
                <a:cs typeface="微软雅黑" pitchFamily="34" charset="-120"/>
              </a:rPr>
              <a:t>，使非粮化率上升，②错误；特色农业中除粮食生产外，还包括水果、花卉、蔬菜</a:t>
            </a:r>
            <a:r>
              <a:rPr lang="en-US" altLang="zh-CN" sz="2000" b="0" i="0">
                <a:solidFill>
                  <a:srgbClr val="000000"/>
                </a:solidFill>
                <a:latin typeface="微软雅黑" pitchFamily="34" charset="0"/>
                <a:ea typeface="微软雅黑" pitchFamily="34" charset="-122"/>
                <a:cs typeface="微软雅黑" pitchFamily="34" charset="-120"/>
              </a:rPr>
              <a:t>、经济林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a:t>
            </a:r>
            <a:r>
              <a:rPr lang="en-US" altLang="zh-CN" sz="2000" b="0" i="0" dirty="0">
                <a:solidFill>
                  <a:srgbClr val="000000"/>
                </a:solidFill>
                <a:latin typeface="微软雅黑" pitchFamily="34" charset="0"/>
                <a:ea typeface="微软雅黑" pitchFamily="34" charset="-122"/>
                <a:cs typeface="微软雅黑" pitchFamily="34" charset="-120"/>
              </a:rPr>
              <a:t>，故发展特色农业有可能会导致非粮化率上升，③错误；利用遥感技术动态监测耕地</a:t>
            </a:r>
            <a:r>
              <a:rPr lang="en-US" altLang="zh-CN" sz="2000" b="0" i="0">
                <a:solidFill>
                  <a:srgbClr val="000000"/>
                </a:solidFill>
                <a:latin typeface="微软雅黑" pitchFamily="34" charset="0"/>
                <a:ea typeface="微软雅黑" pitchFamily="34" charset="-122"/>
                <a:cs typeface="微软雅黑" pitchFamily="34" charset="-120"/>
              </a:rPr>
              <a:t>，确保耕</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地数量和质量</a:t>
            </a:r>
            <a:r>
              <a:rPr lang="en-US" altLang="zh-CN" sz="2000" b="0" i="0" dirty="0">
                <a:solidFill>
                  <a:srgbClr val="000000"/>
                </a:solidFill>
                <a:latin typeface="微软雅黑" pitchFamily="34" charset="0"/>
                <a:ea typeface="微软雅黑" pitchFamily="34" charset="-122"/>
                <a:cs typeface="微软雅黑" pitchFamily="34" charset="-120"/>
              </a:rPr>
              <a:t>，有助于保护耕地，降低非粮化率，④正确。综上，C正确，A、B、D错误。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8_AS.28_2#358bf9379?vop=1&amp;pid=e7488e5a3&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本题组易错之处在于不能全面分析非粮化的表现和原因</a:t>
            </a:r>
            <a:r>
              <a:rPr lang="en-US" altLang="zh-CN" sz="2000" b="0" i="0">
                <a:solidFill>
                  <a:srgbClr val="000000"/>
                </a:solidFill>
                <a:latin typeface="微软雅黑" pitchFamily="34" charset="0"/>
                <a:ea typeface="微软雅黑" pitchFamily="34" charset="-122"/>
                <a:cs typeface="微软雅黑" pitchFamily="34" charset="-120"/>
              </a:rPr>
              <a:t>。分析非粮化的表现和原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因应该从以下几个方面进行</a:t>
            </a:r>
            <a:r>
              <a:rPr lang="en-US" altLang="zh-CN" sz="2000" b="0" i="0" dirty="0">
                <a:solidFill>
                  <a:srgbClr val="000000"/>
                </a:solidFill>
                <a:latin typeface="微软雅黑" pitchFamily="34" charset="0"/>
                <a:ea typeface="微软雅黑" pitchFamily="34" charset="-122"/>
                <a:cs typeface="微软雅黑" pitchFamily="34" charset="-120"/>
              </a:rPr>
              <a:t>：一是耕地被闲置荒芜；</a:t>
            </a:r>
            <a:r>
              <a:rPr lang="en-US" altLang="zh-CN" sz="2000" b="0" i="0">
                <a:solidFill>
                  <a:srgbClr val="000000"/>
                </a:solidFill>
                <a:latin typeface="微软雅黑" pitchFamily="34" charset="0"/>
                <a:ea typeface="微软雅黑" pitchFamily="34" charset="-122"/>
                <a:cs typeface="微软雅黑" pitchFamily="34" charset="-120"/>
              </a:rPr>
              <a:t>二是耕地被用来种植除粮食以外的其他作物；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三是耕地被用来搞养殖项目</a:t>
            </a:r>
            <a:r>
              <a:rPr lang="en-US" altLang="zh-CN" sz="2000" b="0" i="0" dirty="0">
                <a:solidFill>
                  <a:srgbClr val="000000"/>
                </a:solidFill>
                <a:latin typeface="微软雅黑" pitchFamily="34" charset="0"/>
                <a:ea typeface="微软雅黑" pitchFamily="34" charset="-122"/>
                <a:cs typeface="微软雅黑" pitchFamily="34" charset="-120"/>
              </a:rPr>
              <a:t>；四是耕地建造建筑物</a:t>
            </a:r>
            <a:r>
              <a:rPr lang="en-US" altLang="zh-CN" sz="2000" b="0" i="0">
                <a:solidFill>
                  <a:srgbClr val="000000"/>
                </a:solidFill>
                <a:latin typeface="微软雅黑" pitchFamily="34" charset="0"/>
                <a:ea typeface="微软雅黑" pitchFamily="34" charset="-122"/>
                <a:cs typeface="微软雅黑" pitchFamily="34" charset="-120"/>
              </a:rPr>
              <a:t>。明确这些后就可以全面分析出影响非粮化率</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的因素及解决措施</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C_4#83a565346.fixed?pid=9fa1417c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83a565346.fixed?pid=9fa1417c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耕地资源保护与粮食安全</a:t>
            </a:r>
            <a:endParaRPr lang="en-US" altLang="zh-CN" sz="4400" dirty="0"/>
          </a:p>
        </p:txBody>
      </p:sp>
      <p:pic>
        <p:nvPicPr>
          <p:cNvPr id="4" name="C_4#83a565346.fixed?pid=9fa1417c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3a565346.fixed?pid=9fa1417c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2950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M_6_BD.29_1#6177f56a6?pid=d3eda168b&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[天津河西区2025高二期末]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粮食安全受生产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消费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储备和进出口等诸多因素影响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2005—2021</a:t>
            </a:r>
            <a:r>
              <a:rPr lang="en-US" altLang="zh-CN" sz="2000" b="0" i="0" dirty="0">
                <a:solidFill>
                  <a:srgbClr val="000000"/>
                </a:solidFill>
                <a:latin typeface="微软雅黑" pitchFamily="34" charset="0"/>
                <a:ea typeface="楷体" pitchFamily="34" charset="-122"/>
                <a:cs typeface="微软雅黑" pitchFamily="34" charset="-120"/>
              </a:rPr>
              <a:t>年我国三大谷物产量变化图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29_2#6177f56a6?pid=d3eda168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02736" y="1949646"/>
            <a:ext cx="4992624" cy="19110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30_1#0c5e80081?pid=6177f56a6&amp;color=0,0,0&amp;vtp=1&amp;bbb=1"/>
          <p:cNvSpPr/>
          <p:nvPr/>
        </p:nvSpPr>
        <p:spPr>
          <a:xfrm>
            <a:off x="722376" y="39943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1.2005—2021</a:t>
            </a:r>
            <a:r>
              <a:rPr lang="en-US" altLang="zh-CN" sz="2000" b="0" i="0">
                <a:solidFill>
                  <a:srgbClr val="000000"/>
                </a:solidFill>
                <a:latin typeface="微软雅黑" pitchFamily="34" charset="0"/>
                <a:ea typeface="微软雅黑" pitchFamily="34" charset="-122"/>
                <a:cs typeface="微软雅黑" pitchFamily="34" charset="-120"/>
              </a:rPr>
              <a:t>年我国三大谷物产量和结构的变化特点是(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1_1#0c5e80081.bracket?pid=6177f56a6&amp;color=0,0,0&amp;vpa=9&amp;vtp=1"/>
          <p:cNvSpPr/>
          <p:nvPr/>
        </p:nvSpPr>
        <p:spPr>
          <a:xfrm>
            <a:off x="7161276" y="399434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30_2#0c5e80081.choices?pid=6177f56a6&amp;color=0,0,0&amp;vtp=1&amp;bbb=1"/>
          <p:cNvSpPr/>
          <p:nvPr/>
        </p:nvSpPr>
        <p:spPr>
          <a:xfrm>
            <a:off x="722376" y="44529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A.总产量持续上升</a:t>
            </a:r>
            <a:r>
              <a:rPr lang="en-US" altLang="zh-CN" sz="2000" b="0" i="0">
                <a:solidFill>
                  <a:srgbClr val="000000"/>
                </a:solidFill>
                <a:latin typeface="微软雅黑" pitchFamily="34" charset="0"/>
                <a:ea typeface="微软雅黑" pitchFamily="34" charset="-122"/>
                <a:cs typeface="微软雅黑" pitchFamily="34" charset="-120"/>
              </a:rPr>
              <a:t>，玉米比重减少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.总产量波动上升，水稻比重增加</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.总产量持续上升</a:t>
            </a:r>
            <a:r>
              <a:rPr lang="en-US" altLang="zh-CN" sz="2000" b="0" i="0">
                <a:solidFill>
                  <a:srgbClr val="000000"/>
                </a:solidFill>
                <a:latin typeface="微软雅黑" pitchFamily="34" charset="0"/>
                <a:ea typeface="微软雅黑" pitchFamily="34" charset="-122"/>
                <a:cs typeface="微软雅黑" pitchFamily="34" charset="-120"/>
              </a:rPr>
              <a:t>，小麦比重减少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.总产量波动上升，玉米比重增加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AS.32_1#0c5e80081?vop=1&amp;pid=6177f56a6&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本题考查读图分析能力。读图可知，2005—2021年我国三大谷物（小麦、水稻、</a:t>
            </a:r>
            <a:r>
              <a:rPr lang="en-US" altLang="zh-CN" sz="2000" b="0" i="0">
                <a:solidFill>
                  <a:srgbClr val="000000"/>
                </a:solidFill>
                <a:latin typeface="微软雅黑" pitchFamily="34" charset="0"/>
                <a:ea typeface="微软雅黑" pitchFamily="34" charset="-122"/>
                <a:cs typeface="微软雅黑" pitchFamily="34" charset="-120"/>
              </a:rPr>
              <a:t>玉米）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的总产量呈现出波动上升的趋势</a:t>
            </a:r>
            <a:r>
              <a:rPr lang="en-US" altLang="zh-CN" sz="2000" b="0" i="0" dirty="0">
                <a:solidFill>
                  <a:srgbClr val="000000"/>
                </a:solidFill>
                <a:latin typeface="微软雅黑" pitchFamily="34" charset="0"/>
                <a:ea typeface="微软雅黑" pitchFamily="34" charset="-122"/>
                <a:cs typeface="微软雅黑" pitchFamily="34" charset="-120"/>
              </a:rPr>
              <a:t>；其中，玉米产量上升最显著，比重总体上升</a:t>
            </a:r>
            <a:r>
              <a:rPr lang="en-US" altLang="zh-CN" sz="2000" b="0" i="0">
                <a:solidFill>
                  <a:srgbClr val="000000"/>
                </a:solidFill>
                <a:latin typeface="微软雅黑" pitchFamily="34" charset="0"/>
                <a:ea typeface="微软雅黑" pitchFamily="34" charset="-122"/>
                <a:cs typeface="微软雅黑" pitchFamily="34" charset="-120"/>
              </a:rPr>
              <a:t>；小麦和水稻产量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上升不显著</a:t>
            </a:r>
            <a:r>
              <a:rPr lang="en-US" altLang="zh-CN" sz="2000" b="0" i="0" dirty="0">
                <a:solidFill>
                  <a:srgbClr val="000000"/>
                </a:solidFill>
                <a:latin typeface="微软雅黑" pitchFamily="34" charset="0"/>
                <a:ea typeface="微软雅黑" pitchFamily="34" charset="-122"/>
                <a:cs typeface="微软雅黑" pitchFamily="34" charset="-120"/>
              </a:rPr>
              <a:t>，比重总体下降。故选D。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83B9D-0833-E13F-3A72-6ACD0F326927}"/>
            </a:ext>
          </a:extLst>
        </p:cNvPr>
        <p:cNvGrpSpPr/>
        <p:nvPr/>
      </p:nvGrpSpPr>
      <p:grpSpPr>
        <a:xfrm>
          <a:off x="0" y="0"/>
          <a:ext cx="0" cy="0"/>
          <a:chOff x="0" y="0"/>
          <a:chExt cx="0" cy="0"/>
        </a:xfrm>
      </p:grpSpPr>
    </p:spTree>
    <p:extLst>
      <p:ext uri="{BB962C8B-B14F-4D97-AF65-F5344CB8AC3E}">
        <p14:creationId xmlns:p14="http://schemas.microsoft.com/office/powerpoint/2010/main" val="29485548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BD.33_1#b9c533124?pid=6177f56a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2.当前，为保障我国的粮食安全，</a:t>
            </a:r>
            <a:r>
              <a:rPr lang="en-US" altLang="zh-CN" sz="2000" b="0" i="0">
                <a:solidFill>
                  <a:srgbClr val="000000"/>
                </a:solidFill>
                <a:latin typeface="微软雅黑" pitchFamily="34" charset="0"/>
                <a:ea typeface="微软雅黑" pitchFamily="34" charset="-122"/>
                <a:cs typeface="微软雅黑" pitchFamily="34" charset="-120"/>
              </a:rPr>
              <a:t>粮食企业可采取的最有效措施是(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4_1#b9c533124.bracket?pid=6177f56a6&amp;color=0,0,0&amp;vpa=10&amp;vtp=1"/>
          <p:cNvSpPr/>
          <p:nvPr/>
        </p:nvSpPr>
        <p:spPr>
          <a:xfrm>
            <a:off x="8245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33_2#b9c533124.choices?pid=6177f56a6&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A.推广节粮减损技术</a:t>
            </a:r>
            <a:r>
              <a:rPr lang="en-US" altLang="zh-CN" sz="2000" b="0" i="0">
                <a:solidFill>
                  <a:srgbClr val="000000"/>
                </a:solidFill>
                <a:latin typeface="微软雅黑" pitchFamily="34" charset="0"/>
                <a:ea typeface="微软雅黑" pitchFamily="34" charset="-122"/>
                <a:cs typeface="微软雅黑" pitchFamily="34" charset="-120"/>
              </a:rPr>
              <a:t>，提高粮食的利用率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.加大耕地保护力度，从严控制占用耕地</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.树立健康消费理念</a:t>
            </a:r>
            <a:r>
              <a:rPr lang="en-US" altLang="zh-CN" sz="2000" b="0" i="0">
                <a:solidFill>
                  <a:srgbClr val="000000"/>
                </a:solidFill>
                <a:latin typeface="微软雅黑" pitchFamily="34" charset="0"/>
                <a:ea typeface="微软雅黑" pitchFamily="34" charset="-122"/>
                <a:cs typeface="微软雅黑" pitchFamily="34" charset="-120"/>
              </a:rPr>
              <a:t>，减少不必要的浪费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.加强粮食流通监管，开展粮食安全排查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7_AS.35_1#b9c533124?vop=1&amp;pid=6177f56a6&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本题考查实现粮食安全的途径。粮食企业通过技术创新和运营管理</a:t>
            </a:r>
            <a:r>
              <a:rPr lang="en-US" altLang="zh-CN" sz="2000" b="0" i="0">
                <a:solidFill>
                  <a:srgbClr val="000000"/>
                </a:solidFill>
                <a:latin typeface="微软雅黑" pitchFamily="34" charset="0"/>
                <a:ea typeface="微软雅黑" pitchFamily="34" charset="-122"/>
                <a:cs typeface="微软雅黑" pitchFamily="34" charset="-120"/>
              </a:rPr>
              <a:t>，推广节粮减损技术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在储存、运输、加工环节），提升粮食利用效率，是保障国家粮食安全的有效措施，A</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加大耕地保护力度</a:t>
            </a:r>
            <a:r>
              <a:rPr lang="en-US" altLang="zh-CN" sz="2000" b="0" i="0" dirty="0">
                <a:solidFill>
                  <a:srgbClr val="000000"/>
                </a:solidFill>
                <a:latin typeface="微软雅黑" pitchFamily="34" charset="0"/>
                <a:ea typeface="微软雅黑" pitchFamily="34" charset="-122"/>
                <a:cs typeface="微软雅黑" pitchFamily="34" charset="-120"/>
              </a:rPr>
              <a:t>，从严控制占用耕地虽然有利于保障粮食安全，但其主要由政府主导，B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树立健康消费理念</a:t>
            </a:r>
            <a:r>
              <a:rPr lang="en-US" altLang="zh-CN" sz="2000" b="0" i="0" dirty="0">
                <a:solidFill>
                  <a:srgbClr val="000000"/>
                </a:solidFill>
                <a:latin typeface="微软雅黑" pitchFamily="34" charset="0"/>
                <a:ea typeface="微软雅黑" pitchFamily="34" charset="-122"/>
                <a:cs typeface="微软雅黑" pitchFamily="34" charset="-120"/>
              </a:rPr>
              <a:t>，减少不必要的浪费属于个人行为，C错误；加强粮食流通监管</a:t>
            </a:r>
            <a:r>
              <a:rPr lang="en-US" altLang="zh-CN" sz="2000" b="0" i="0">
                <a:solidFill>
                  <a:srgbClr val="000000"/>
                </a:solidFill>
                <a:latin typeface="微软雅黑" pitchFamily="34" charset="0"/>
                <a:ea typeface="微软雅黑" pitchFamily="34" charset="-122"/>
                <a:cs typeface="微软雅黑" pitchFamily="34" charset="-120"/>
              </a:rPr>
              <a:t>，开展粮食安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全排查由政府主导</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0B05F-FE06-41A3-1A5A-D6C3F4A369C3}"/>
            </a:ext>
          </a:extLst>
        </p:cNvPr>
        <p:cNvGrpSpPr/>
        <p:nvPr/>
      </p:nvGrpSpPr>
      <p:grpSpPr>
        <a:xfrm>
          <a:off x="0" y="0"/>
          <a:ext cx="0" cy="0"/>
          <a:chOff x="0" y="0"/>
          <a:chExt cx="0" cy="0"/>
        </a:xfrm>
      </p:grpSpPr>
    </p:spTree>
    <p:extLst>
      <p:ext uri="{BB962C8B-B14F-4D97-AF65-F5344CB8AC3E}">
        <p14:creationId xmlns:p14="http://schemas.microsoft.com/office/powerpoint/2010/main" val="2365380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288257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pic>
        <p:nvPicPr>
          <p:cNvPr id="2" name="QM_6_BD.36_1#9589e9b37?htil=4&amp;pid=d3eda168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83860" y="1026864"/>
            <a:ext cx="3538728" cy="2990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36_2#9589e9b37?htil=4&amp;pid=d3eda168b&amp;color=0,0,0&amp;vtp=1&amp;bt=1&amp;bbb=1&amp;hb=1"/>
          <p:cNvSpPr/>
          <p:nvPr/>
        </p:nvSpPr>
        <p:spPr>
          <a:xfrm>
            <a:off x="722376" y="972000"/>
            <a:ext cx="7077456"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[河南许昌2025高二期末]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海南国家南繁科研育种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基地迎来了一场特殊的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丰收季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由实践十九号卫星搭载的</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空水稻种子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成功完成地面培育并收获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实现水稻单产提高</a:t>
            </a:r>
            <a:r>
              <a:rPr lang="en-US" altLang="zh-CN" sz="2000" b="0" i="0">
                <a:solidFill>
                  <a:srgbClr val="000000"/>
                </a:solidFill>
                <a:latin typeface="Times New Roman" pitchFamily="34" charset="0"/>
                <a:ea typeface="KaiTi" pitchFamily="34" charset="-122"/>
                <a:cs typeface="Times New Roman" pitchFamily="34" charset="-120"/>
              </a:rPr>
              <a:t>10</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～15%，</a:t>
            </a:r>
            <a:r>
              <a:rPr lang="en-US" altLang="zh-CN" sz="2000" b="0" i="0" dirty="0">
                <a:solidFill>
                  <a:srgbClr val="000000"/>
                </a:solidFill>
                <a:latin typeface="微软雅黑" pitchFamily="34" charset="0"/>
                <a:ea typeface="楷体" pitchFamily="34" charset="-122"/>
                <a:cs typeface="微软雅黑" pitchFamily="34" charset="-120"/>
              </a:rPr>
              <a:t>抗病虫害能力更强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下图示意南繁育种基地</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包括三亚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陵水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乐东三个片区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位置</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37_1#e4cd3be04?htil=4&amp;pid=9589e9b37&amp;color=0,0,0&amp;vtp=1&amp;bbb=1"/>
          <p:cNvSpPr/>
          <p:nvPr/>
        </p:nvSpPr>
        <p:spPr>
          <a:xfrm>
            <a:off x="722376" y="3240855"/>
            <a:ext cx="7077456"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3.与甘肃育种基地相比，</a:t>
            </a:r>
            <a:r>
              <a:rPr lang="en-US" altLang="zh-CN" sz="2000" b="0" i="0">
                <a:solidFill>
                  <a:srgbClr val="000000"/>
                </a:solidFill>
                <a:latin typeface="微软雅黑" pitchFamily="34" charset="0"/>
                <a:ea typeface="微软雅黑" pitchFamily="34" charset="-122"/>
                <a:cs typeface="微软雅黑" pitchFamily="34" charset="-120"/>
              </a:rPr>
              <a:t>南繁育种基地的优势是(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37_2#e4cd3be04.choices?htil=4&amp;pid=9589e9b37&amp;color=0,0,0&amp;vtp=1&amp;bbb=1"/>
          <p:cNvSpPr/>
          <p:nvPr/>
        </p:nvSpPr>
        <p:spPr>
          <a:xfrm>
            <a:off x="722376" y="3703643"/>
            <a:ext cx="7077456" cy="843153"/>
          </a:xfrm>
          <a:prstGeom prst="rect">
            <a:avLst/>
          </a:prstGeom>
          <a:noFill/>
          <a:ln/>
        </p:spPr>
        <p:txBody>
          <a:bodyPr wrap="none" lIns="0" tIns="0" rIns="0" bIns="0" rtlCol="0" anchor="t"/>
          <a:lstStyle/>
          <a:p>
            <a:pPr latinLnBrk="1">
              <a:lnSpc>
                <a:spcPts val="3600"/>
              </a:lnSpc>
              <a:tabLst>
                <a:tab pos="3646678"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.可育种时间长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.昼夜温差大</a:t>
            </a:r>
            <a:endParaRPr lang="en-US" altLang="zh-CN" sz="2000" dirty="0"/>
          </a:p>
          <a:p>
            <a:pPr latinLnBrk="1">
              <a:lnSpc>
                <a:spcPts val="3400"/>
              </a:lnSpc>
              <a:tabLst>
                <a:tab pos="3646678" algn="l"/>
              </a:tabLst>
            </a:pPr>
            <a:r>
              <a:rPr lang="en-US" altLang="zh-CN" sz="2000" b="0" i="0">
                <a:solidFill>
                  <a:srgbClr val="000000"/>
                </a:solidFill>
                <a:latin typeface="微软雅黑" pitchFamily="34" charset="0"/>
                <a:ea typeface="微软雅黑" pitchFamily="34" charset="-122"/>
                <a:cs typeface="微软雅黑" pitchFamily="34" charset="-120"/>
              </a:rPr>
              <a:t>C.土地租金低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.光照充足</a:t>
            </a:r>
            <a:endParaRPr lang="en-US" altLang="zh-CN" sz="2000" dirty="0"/>
          </a:p>
        </p:txBody>
      </p:sp>
      <p:sp>
        <p:nvSpPr>
          <p:cNvPr id="6" name="QC_7_AN.38_1#e4cd3be04.bracket?pid=9589e9b37&amp;color=0,0,0&amp;vpa=11&amp;vtp=1"/>
          <p:cNvSpPr/>
          <p:nvPr/>
        </p:nvSpPr>
        <p:spPr>
          <a:xfrm>
            <a:off x="6213539" y="324085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AS.39_1#e4cd3be04?vop=1&amp;pid=9589e9b37&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本题考查耕地资源开发利用现状。与甘肃育种基地相比，南繁育种基地所处纬度较低</a:t>
            </a:r>
            <a:r>
              <a:rPr lang="en-US" altLang="zh-CN" sz="2000" b="0" i="0">
                <a:solidFill>
                  <a:srgbClr val="000000"/>
                </a:solidFill>
                <a:latin typeface="微软雅黑" pitchFamily="34" charset="0"/>
                <a:ea typeface="微软雅黑" pitchFamily="34" charset="-122"/>
                <a:cs typeface="微软雅黑" pitchFamily="34" charset="-120"/>
              </a:rPr>
              <a:t>，属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于热带季风气候</a:t>
            </a:r>
            <a:r>
              <a:rPr lang="en-US" altLang="zh-CN" sz="2000" b="0" i="0" dirty="0">
                <a:solidFill>
                  <a:srgbClr val="000000"/>
                </a:solidFill>
                <a:latin typeface="微软雅黑" pitchFamily="34" charset="0"/>
                <a:ea typeface="微软雅黑" pitchFamily="34" charset="-122"/>
                <a:cs typeface="微软雅黑" pitchFamily="34" charset="-120"/>
              </a:rPr>
              <a:t>，热量充足，可育种时间长，A正确；甘肃育种基地属于温带大陆性气候</a:t>
            </a:r>
            <a:r>
              <a:rPr lang="en-US" altLang="zh-CN" sz="2000" b="0" i="0">
                <a:solidFill>
                  <a:srgbClr val="000000"/>
                </a:solidFill>
                <a:latin typeface="微软雅黑" pitchFamily="34" charset="0"/>
                <a:ea typeface="微软雅黑" pitchFamily="34" charset="-122"/>
                <a:cs typeface="微软雅黑" pitchFamily="34" charset="-120"/>
              </a:rPr>
              <a:t>，气候</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干旱</a:t>
            </a:r>
            <a:r>
              <a:rPr lang="en-US" altLang="zh-CN" sz="2000" b="0" i="0" dirty="0">
                <a:solidFill>
                  <a:srgbClr val="000000"/>
                </a:solidFill>
                <a:latin typeface="微软雅黑" pitchFamily="34" charset="0"/>
                <a:ea typeface="微软雅黑" pitchFamily="34" charset="-122"/>
                <a:cs typeface="微软雅黑" pitchFamily="34" charset="-120"/>
              </a:rPr>
              <a:t>，昼夜温差大，光照充足，B、D错误；两地经济发展水平都不高，土地租金都较低，C错误。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C05DF-713D-8FAC-B25D-347F3A530D41}"/>
            </a:ext>
          </a:extLst>
        </p:cNvPr>
        <p:cNvGrpSpPr/>
        <p:nvPr/>
      </p:nvGrpSpPr>
      <p:grpSpPr>
        <a:xfrm>
          <a:off x="0" y="0"/>
          <a:ext cx="0" cy="0"/>
          <a:chOff x="0" y="0"/>
          <a:chExt cx="0" cy="0"/>
        </a:xfrm>
      </p:grpSpPr>
    </p:spTree>
    <p:extLst>
      <p:ext uri="{BB962C8B-B14F-4D97-AF65-F5344CB8AC3E}">
        <p14:creationId xmlns:p14="http://schemas.microsoft.com/office/powerpoint/2010/main" val="14755536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BD.40_1#bf6019af9?pid=9589e9b3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4.我国建设南繁等育种基地，</a:t>
            </a:r>
            <a:r>
              <a:rPr lang="en-US" altLang="zh-CN" sz="2000" b="0" i="0">
                <a:solidFill>
                  <a:srgbClr val="000000"/>
                </a:solidFill>
                <a:latin typeface="微软雅黑" pitchFamily="34" charset="0"/>
                <a:ea typeface="微软雅黑" pitchFamily="34" charset="-122"/>
                <a:cs typeface="微软雅黑" pitchFamily="34" charset="-120"/>
              </a:rPr>
              <a:t>对保障国家粮食安全的作用有(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1_1#bf6019af9.bracket?pid=9589e9b37&amp;color=0,0,0&amp;vpa=12&amp;vtp=1"/>
          <p:cNvSpPr/>
          <p:nvPr/>
        </p:nvSpPr>
        <p:spPr>
          <a:xfrm>
            <a:off x="7483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40_2#bf6019af9?pid=9589e9b37&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①确保耕地红线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②提高作物品质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③扩大出口规模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保障种质安全</a:t>
            </a:r>
            <a:endParaRPr lang="en-US" altLang="zh-CN" sz="2000" dirty="0"/>
          </a:p>
        </p:txBody>
      </p:sp>
      <p:sp>
        <p:nvSpPr>
          <p:cNvPr id="5" name="QC_7_BD.40_3#bf6019af9.choices?pid=9589e9b37&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AS.42_1#bf6019af9?vop=1&amp;pid=9589e9b37&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本题考查保障国家粮食安全的措施的影响。育种基地主要是培育良种，提高作物品质</a:t>
            </a:r>
            <a:r>
              <a:rPr lang="en-US" altLang="zh-CN" sz="2000" b="0" i="0" spc="-50">
                <a:solidFill>
                  <a:srgbClr val="000000"/>
                </a:solidFill>
                <a:latin typeface="微软雅黑" pitchFamily="34" charset="0"/>
                <a:ea typeface="微软雅黑" pitchFamily="34" charset="-122"/>
                <a:cs typeface="微软雅黑" pitchFamily="34" charset="-120"/>
              </a:rPr>
              <a:t>；促进</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种质资源的保护与创新</a:t>
            </a:r>
            <a:r>
              <a:rPr lang="en-US" altLang="zh-CN" sz="2000" b="0" i="0" spc="-50" dirty="0">
                <a:solidFill>
                  <a:srgbClr val="000000"/>
                </a:solidFill>
                <a:latin typeface="微软雅黑" pitchFamily="34" charset="0"/>
                <a:ea typeface="微软雅黑" pitchFamily="34" charset="-122"/>
                <a:cs typeface="微软雅黑" pitchFamily="34" charset="-120"/>
              </a:rPr>
              <a:t>，加强作物的抗性和适应性，提高单位面积产量，保障种质安全，②④</a:t>
            </a:r>
            <a:r>
              <a:rPr lang="en-US" altLang="zh-CN" sz="2000" b="0" i="0" spc="-5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建设育种基地的主要目的不是增加出口</a:t>
            </a:r>
            <a:r>
              <a:rPr lang="en-US" altLang="zh-CN" sz="2000" b="0" i="0" spc="-50" dirty="0">
                <a:solidFill>
                  <a:srgbClr val="000000"/>
                </a:solidFill>
                <a:latin typeface="微软雅黑" pitchFamily="34" charset="0"/>
                <a:ea typeface="微软雅黑" pitchFamily="34" charset="-122"/>
                <a:cs typeface="微软雅黑" pitchFamily="34" charset="-120"/>
              </a:rPr>
              <a:t>，也不能起到确保耕地红线作用，①③错误。故选C。</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0B9A1-8B6B-3717-2BEE-C58F0874073A}"/>
            </a:ext>
          </a:extLst>
        </p:cNvPr>
        <p:cNvGrpSpPr/>
        <p:nvPr/>
      </p:nvGrpSpPr>
      <p:grpSpPr>
        <a:xfrm>
          <a:off x="0" y="0"/>
          <a:ext cx="0" cy="0"/>
          <a:chOff x="0" y="0"/>
          <a:chExt cx="0" cy="0"/>
        </a:xfrm>
      </p:grpSpPr>
    </p:spTree>
    <p:extLst>
      <p:ext uri="{BB962C8B-B14F-4D97-AF65-F5344CB8AC3E}">
        <p14:creationId xmlns:p14="http://schemas.microsoft.com/office/powerpoint/2010/main" val="40510058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M_6_BD.43_1#12b8a9e73?pid=d3eda168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[山东烟台2025高二月考]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年吉林省粮食产量</a:t>
            </a:r>
            <a:r>
              <a:rPr lang="en-US" altLang="zh-CN" sz="2000" b="0" i="0" dirty="0">
                <a:solidFill>
                  <a:srgbClr val="000000"/>
                </a:solidFill>
                <a:latin typeface="Times New Roman" pitchFamily="34" charset="0"/>
                <a:ea typeface="KaiTi" pitchFamily="34" charset="-122"/>
                <a:cs typeface="Times New Roman" pitchFamily="34" charset="-120"/>
              </a:rPr>
              <a:t>4186.5</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位居全国第</a:t>
            </a:r>
            <a:r>
              <a:rPr lang="en-US" altLang="zh-CN" sz="2000" b="0" i="0" dirty="0">
                <a:solidFill>
                  <a:srgbClr val="000000"/>
                </a:solidFill>
                <a:latin typeface="Times New Roman" pitchFamily="34" charset="0"/>
                <a:ea typeface="KaiTi" pitchFamily="34" charset="-122"/>
                <a:cs typeface="Times New Roman" pitchFamily="34" charset="-120"/>
              </a:rPr>
              <a:t>4</a:t>
            </a:r>
            <a:r>
              <a:rPr lang="en-US" altLang="zh-CN" sz="2000" b="0" i="0" dirty="0">
                <a:solidFill>
                  <a:srgbClr val="000000"/>
                </a:solidFill>
                <a:latin typeface="微软雅黑" pitchFamily="34" charset="0"/>
                <a:ea typeface="楷体" pitchFamily="34" charset="-122"/>
                <a:cs typeface="微软雅黑" pitchFamily="34" charset="-120"/>
              </a:rPr>
              <a:t>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有力地保障了国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家粮食安全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吉林省长期高强度利用耕地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过量施用化肥农药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造成土壤有机质含量偏低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耕地</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生产力下降等土地退化问题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下图示意我国部分省级行政区人均粮食产量与全国均值之差</a:t>
            </a:r>
            <a:r>
              <a:rPr lang="en-US" altLang="zh-CN" sz="2000" b="0" i="0">
                <a:solidFill>
                  <a:srgbClr val="000000"/>
                </a:solidFill>
                <a:latin typeface="Times New Roman" pitchFamily="34" charset="0"/>
                <a:ea typeface="KaiTi" pitchFamily="34" charset="-122"/>
                <a:cs typeface="Times New Roman" pitchFamily="34" charset="-120"/>
              </a:rPr>
              <a:t>。据此</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6_BD.43_2#12b8a9e73?pid=d3eda168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69664" y="2864046"/>
            <a:ext cx="3858768" cy="20756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44_1#5c8c92d06?pid=12b8a9e73&amp;color=0,0,0&amp;vtp=1&amp;bbb=1"/>
          <p:cNvSpPr/>
          <p:nvPr/>
        </p:nvSpPr>
        <p:spPr>
          <a:xfrm>
            <a:off x="722376" y="50738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保障我国粮食安全最重要的途径是(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45_1#5c8c92d06.bracket?pid=12b8a9e73&amp;color=0,0,0&amp;vpa=13&amp;vtp=1"/>
          <p:cNvSpPr/>
          <p:nvPr/>
        </p:nvSpPr>
        <p:spPr>
          <a:xfrm>
            <a:off x="4930839" y="507384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44_2#5c8c92d06.choices?pid=12b8a9e73&amp;color=0,0,0&amp;vtp=1&amp;bbb=1"/>
          <p:cNvSpPr/>
          <p:nvPr/>
        </p:nvSpPr>
        <p:spPr>
          <a:xfrm>
            <a:off x="722376" y="5526855"/>
            <a:ext cx="10753344" cy="405003"/>
          </a:xfrm>
          <a:prstGeom prst="rect">
            <a:avLst/>
          </a:prstGeom>
          <a:noFill/>
          <a:ln/>
        </p:spPr>
        <p:txBody>
          <a:bodyPr wrap="none" lIns="0" tIns="0" rIns="0" bIns="0" rtlCol="0" anchor="t"/>
          <a:lstStyle/>
          <a:p>
            <a:pPr latinLnBrk="1">
              <a:lnSpc>
                <a:spcPts val="3600"/>
              </a:lnSpc>
              <a:tabLst>
                <a:tab pos="2634029" algn="l"/>
                <a:tab pos="5483957" algn="l"/>
                <a:tab pos="8092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.增加粮食储备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B.跨区域粮食调剂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C.大量进口粮食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.提高粮食总产量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AS.46_1#5c8c92d06?vop=1&amp;pid=12b8a9e73&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本题考查实现粮食安全的途径。保障我国粮食安全的途径包括：增加粮食储备</a:t>
            </a:r>
            <a:r>
              <a:rPr lang="en-US" altLang="zh-CN" sz="2000" b="0" i="0">
                <a:solidFill>
                  <a:srgbClr val="000000"/>
                </a:solidFill>
                <a:latin typeface="微软雅黑" pitchFamily="34" charset="0"/>
                <a:ea typeface="微软雅黑" pitchFamily="34" charset="-122"/>
                <a:cs typeface="微软雅黑" pitchFamily="34" charset="-120"/>
              </a:rPr>
              <a:t>、跨区域粮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食调剂</a:t>
            </a:r>
            <a:r>
              <a:rPr lang="en-US" altLang="zh-CN" sz="2000" b="0" i="0" dirty="0">
                <a:solidFill>
                  <a:srgbClr val="000000"/>
                </a:solidFill>
                <a:latin typeface="微软雅黑" pitchFamily="34" charset="0"/>
                <a:ea typeface="微软雅黑" pitchFamily="34" charset="-122"/>
                <a:cs typeface="微软雅黑" pitchFamily="34" charset="-120"/>
              </a:rPr>
              <a:t>、拓宽粮食进口渠道、提高粮食总产量等，其中提高粮食总产量是最重要的途径</a:t>
            </a:r>
            <a:r>
              <a:rPr lang="en-US" altLang="zh-CN" sz="2000" b="0" i="0">
                <a:solidFill>
                  <a:srgbClr val="000000"/>
                </a:solidFill>
                <a:latin typeface="微软雅黑" pitchFamily="34" charset="0"/>
                <a:ea typeface="微软雅黑" pitchFamily="34" charset="-122"/>
                <a:cs typeface="微软雅黑" pitchFamily="34" charset="-120"/>
              </a:rPr>
              <a:t>，其他途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径对粮食安全起到调节作用</a:t>
            </a:r>
            <a:r>
              <a:rPr lang="en-US" altLang="zh-CN" sz="2000" b="0" i="0" dirty="0">
                <a:solidFill>
                  <a:srgbClr val="000000"/>
                </a:solidFill>
                <a:latin typeface="微软雅黑" pitchFamily="34" charset="0"/>
                <a:ea typeface="微软雅黑" pitchFamily="34" charset="-122"/>
                <a:cs typeface="微软雅黑"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E04F8-B482-C1FE-00A8-29BB4E41C11B}"/>
            </a:ext>
          </a:extLst>
        </p:cNvPr>
        <p:cNvGrpSpPr/>
        <p:nvPr/>
      </p:nvGrpSpPr>
      <p:grpSpPr>
        <a:xfrm>
          <a:off x="0" y="0"/>
          <a:ext cx="0" cy="0"/>
          <a:chOff x="0" y="0"/>
          <a:chExt cx="0" cy="0"/>
        </a:xfrm>
      </p:grpSpPr>
    </p:spTree>
    <p:extLst>
      <p:ext uri="{BB962C8B-B14F-4D97-AF65-F5344CB8AC3E}">
        <p14:creationId xmlns:p14="http://schemas.microsoft.com/office/powerpoint/2010/main" val="20588294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7_BD.47_1#448b7f50a?pid=12b8a9e7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6.近年来各省级行政区人均粮食产量差异不断增大，</a:t>
            </a:r>
            <a:r>
              <a:rPr lang="en-US" altLang="zh-CN" sz="2000" b="0" i="0">
                <a:solidFill>
                  <a:srgbClr val="000000"/>
                </a:solidFill>
                <a:latin typeface="微软雅黑" pitchFamily="34" charset="0"/>
                <a:ea typeface="微软雅黑" pitchFamily="34" charset="-122"/>
                <a:cs typeface="微软雅黑" pitchFamily="34" charset="-120"/>
              </a:rPr>
              <a:t>其根本原因是(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8_1#448b7f50a.bracket?pid=12b8a9e73&amp;color=0,0,0&amp;vpa=14&amp;vtp=1"/>
          <p:cNvSpPr/>
          <p:nvPr/>
        </p:nvSpPr>
        <p:spPr>
          <a:xfrm>
            <a:off x="824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47_2#448b7f50a.choices?pid=12b8a9e73&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.科技水平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B.市场需求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C.人口迁移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.气候条件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M_6_BD.1_1#65be3af59?pid=54776b84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[辽宁锦州2024高二期末]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耕地资源分布受气候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地形</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水源等因素的影响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中国耕地后备资源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主要分布在新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甘等省级行政区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示意中国耕地资源分布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微软雅黑" pitchFamily="34" charset="0"/>
                <a:ea typeface="楷体" pitchFamily="34" charset="-122"/>
                <a:cs typeface="微软雅黑" pitchFamily="34" charset="-120"/>
              </a:rPr>
              <a:t>示意中国耕地后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备资源构成</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_2#65be3af59?pid=54776b84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745736" y="2406846"/>
            <a:ext cx="2697480" cy="33375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7_AS.49_1#448b7f50a?vop=1&amp;pid=12b8a9e73&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本题考查我国粮食安全现状。结合图示信息，</a:t>
            </a:r>
            <a:r>
              <a:rPr lang="en-US" altLang="zh-CN" sz="2000" b="0" i="0">
                <a:solidFill>
                  <a:srgbClr val="000000"/>
                </a:solidFill>
                <a:latin typeface="微软雅黑" pitchFamily="34" charset="0"/>
                <a:ea typeface="微软雅黑" pitchFamily="34" charset="-122"/>
                <a:cs typeface="微软雅黑" pitchFamily="34" charset="-120"/>
              </a:rPr>
              <a:t>人均粮食产量较高的地区大多为欠发达地区，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人均粮食产量较低的地区大多为发达地区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主要原因是人口大量从欠发达地区向发达地区迁移，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使得欠发达地区人口数量较少</a:t>
            </a:r>
            <a:r>
              <a:rPr lang="en-US" altLang="zh-CN" sz="2000" b="0" i="0" dirty="0">
                <a:solidFill>
                  <a:srgbClr val="000000"/>
                </a:solidFill>
                <a:latin typeface="微软雅黑" pitchFamily="34" charset="0"/>
                <a:ea typeface="微软雅黑" pitchFamily="34" charset="-122"/>
                <a:cs typeface="微软雅黑" pitchFamily="34" charset="-120"/>
              </a:rPr>
              <a:t>，人均粮食产量较高；发达地区人口数量较多，</a:t>
            </a:r>
            <a:r>
              <a:rPr lang="en-US" altLang="zh-CN" sz="2000" b="0" i="0">
                <a:solidFill>
                  <a:srgbClr val="000000"/>
                </a:solidFill>
                <a:latin typeface="微软雅黑" pitchFamily="34" charset="0"/>
                <a:ea typeface="微软雅黑" pitchFamily="34" charset="-122"/>
                <a:cs typeface="微软雅黑" pitchFamily="34" charset="-120"/>
              </a:rPr>
              <a:t>人均粮食产量较低，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正确。发达地区科技水平高，但人均粮食产量较低，A错误</a:t>
            </a:r>
            <a:r>
              <a:rPr lang="en-US" altLang="zh-CN" sz="2000" b="0" i="0">
                <a:solidFill>
                  <a:srgbClr val="000000"/>
                </a:solidFill>
                <a:latin typeface="微软雅黑" pitchFamily="34" charset="0"/>
                <a:ea typeface="微软雅黑" pitchFamily="34" charset="-122"/>
                <a:cs typeface="微软雅黑" pitchFamily="34" charset="-120"/>
              </a:rPr>
              <a:t>。市场需求与人均粮食产量关系不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a:t>
            </a:r>
            <a:r>
              <a:rPr lang="en-US" altLang="zh-CN" sz="2000" b="0" i="0" dirty="0">
                <a:solidFill>
                  <a:srgbClr val="000000"/>
                </a:solidFill>
                <a:latin typeface="微软雅黑" pitchFamily="34" charset="0"/>
                <a:ea typeface="微软雅黑" pitchFamily="34" charset="-122"/>
                <a:cs typeface="微软雅黑" pitchFamily="34" charset="-120"/>
              </a:rPr>
              <a:t>，B错误。南方地区气候条件优于北方地区，但从图中来看，</a:t>
            </a:r>
            <a:r>
              <a:rPr lang="en-US" altLang="zh-CN" sz="2000" b="0" i="0">
                <a:solidFill>
                  <a:srgbClr val="000000"/>
                </a:solidFill>
                <a:latin typeface="微软雅黑" pitchFamily="34" charset="0"/>
                <a:ea typeface="微软雅黑" pitchFamily="34" charset="-122"/>
                <a:cs typeface="微软雅黑" pitchFamily="34" charset="-120"/>
              </a:rPr>
              <a:t>部分南方地区人均粮食产量低，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E00A5-511D-E400-7C26-B5445DEF84C8}"/>
            </a:ext>
          </a:extLst>
        </p:cNvPr>
        <p:cNvGrpSpPr/>
        <p:nvPr/>
      </p:nvGrpSpPr>
      <p:grpSpPr>
        <a:xfrm>
          <a:off x="0" y="0"/>
          <a:ext cx="0" cy="0"/>
          <a:chOff x="0" y="0"/>
          <a:chExt cx="0" cy="0"/>
        </a:xfrm>
      </p:grpSpPr>
    </p:spTree>
    <p:extLst>
      <p:ext uri="{BB962C8B-B14F-4D97-AF65-F5344CB8AC3E}">
        <p14:creationId xmlns:p14="http://schemas.microsoft.com/office/powerpoint/2010/main" val="9855115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7_BD.50_1#3e4bbd2bb?pid=12b8a9e7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吉林省高标准农田建设可以采取的主要措施是(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1_1#3e4bbd2bb.bracket?pid=12b8a9e73&amp;color=0,0,0&amp;vpa=15&amp;vtp=1"/>
          <p:cNvSpPr/>
          <p:nvPr/>
        </p:nvSpPr>
        <p:spPr>
          <a:xfrm>
            <a:off x="6213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50_2#3e4bbd2bb.choices?pid=12b8a9e7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A.引淡淋盐、井排井灌</a:t>
            </a:r>
            <a:r>
              <a:rPr lang="en-US" altLang="zh-CN" sz="2000" b="0" i="0">
                <a:solidFill>
                  <a:srgbClr val="000000"/>
                </a:solidFill>
                <a:latin typeface="微软雅黑" pitchFamily="34" charset="0"/>
                <a:ea typeface="微软雅黑" pitchFamily="34" charset="-122"/>
                <a:cs typeface="微软雅黑" pitchFamily="34" charset="-120"/>
              </a:rPr>
              <a:t>，营造防护林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.修筑梯田、兴修水利，防治水土流失</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.轮耕、休耕</a:t>
            </a:r>
            <a:r>
              <a:rPr lang="en-US" altLang="zh-CN" sz="2000" b="0" i="0">
                <a:solidFill>
                  <a:srgbClr val="000000"/>
                </a:solidFill>
                <a:latin typeface="微软雅黑" pitchFamily="34" charset="0"/>
                <a:ea typeface="微软雅黑" pitchFamily="34" charset="-122"/>
                <a:cs typeface="微软雅黑" pitchFamily="34" charset="-120"/>
              </a:rPr>
              <a:t>，采用工程技术防治土壤污染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.拉沙换土、麦草翻地，提高土壤有机质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7_AS.52_1#3e4bbd2bb?vop=1&amp;pid=12b8a9e7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本题考查维护耕地资源的措施。结合材料“吉林省长期高强度利用耕地</a:t>
            </a:r>
            <a:r>
              <a:rPr lang="en-US" altLang="zh-CN" sz="2000" b="0" i="0">
                <a:solidFill>
                  <a:srgbClr val="000000"/>
                </a:solidFill>
                <a:latin typeface="微软雅黑" pitchFamily="34" charset="0"/>
                <a:ea typeface="微软雅黑" pitchFamily="34" charset="-122"/>
                <a:cs typeface="微软雅黑" pitchFamily="34" charset="-120"/>
              </a:rPr>
              <a:t>，过量施用化肥农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药</a:t>
            </a:r>
            <a:r>
              <a:rPr lang="en-US" altLang="zh-CN" sz="2000" b="0" i="0" dirty="0">
                <a:solidFill>
                  <a:srgbClr val="000000"/>
                </a:solidFill>
                <a:latin typeface="微软雅黑" pitchFamily="34" charset="0"/>
                <a:ea typeface="微软雅黑" pitchFamily="34" charset="-122"/>
                <a:cs typeface="微软雅黑" pitchFamily="34" charset="-120"/>
              </a:rPr>
              <a:t>，造成土壤有机质含量偏低、耕地生产力下降等土地退化问题”可知</a:t>
            </a:r>
            <a:r>
              <a:rPr lang="en-US" altLang="zh-CN" sz="2000" b="0" i="0">
                <a:solidFill>
                  <a:srgbClr val="000000"/>
                </a:solidFill>
                <a:latin typeface="微软雅黑" pitchFamily="34" charset="0"/>
                <a:ea typeface="微软雅黑" pitchFamily="34" charset="-122"/>
                <a:cs typeface="微软雅黑" pitchFamily="34" charset="-120"/>
              </a:rPr>
              <a:t>，高标准农田建设可以采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取的主要措施有轮耕</a:t>
            </a:r>
            <a:r>
              <a:rPr lang="en-US" altLang="zh-CN" sz="2000" b="0" i="0" dirty="0">
                <a:solidFill>
                  <a:srgbClr val="000000"/>
                </a:solidFill>
                <a:latin typeface="微软雅黑" pitchFamily="34" charset="0"/>
                <a:ea typeface="微软雅黑" pitchFamily="34" charset="-122"/>
                <a:cs typeface="微软雅黑" pitchFamily="34" charset="-120"/>
              </a:rPr>
              <a:t>、休耕，采用工程技术防治土壤污染，C正确</a:t>
            </a:r>
            <a:r>
              <a:rPr lang="en-US" altLang="zh-CN" sz="2000" b="0" i="0">
                <a:solidFill>
                  <a:srgbClr val="000000"/>
                </a:solidFill>
                <a:latin typeface="微软雅黑" pitchFamily="34" charset="0"/>
                <a:ea typeface="微软雅黑" pitchFamily="34" charset="-122"/>
                <a:cs typeface="微软雅黑" pitchFamily="34" charset="-120"/>
              </a:rPr>
              <a:t>。吉林省粮食主产区盐碱化不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严重</a:t>
            </a:r>
            <a:r>
              <a:rPr lang="en-US" altLang="zh-CN" sz="2000" b="0" i="0" dirty="0">
                <a:solidFill>
                  <a:srgbClr val="000000"/>
                </a:solidFill>
                <a:latin typeface="微软雅黑" pitchFamily="34" charset="0"/>
                <a:ea typeface="微软雅黑" pitchFamily="34" charset="-122"/>
                <a:cs typeface="微软雅黑" pitchFamily="34" charset="-120"/>
              </a:rPr>
              <a:t>，A错误。吉林省粮食主产区位于平原地区，不需要修筑梯田，B错误</a:t>
            </a:r>
            <a:r>
              <a:rPr lang="en-US" altLang="zh-CN" sz="2000" b="0" i="0">
                <a:solidFill>
                  <a:srgbClr val="000000"/>
                </a:solidFill>
                <a:latin typeface="微软雅黑" pitchFamily="34" charset="0"/>
                <a:ea typeface="微软雅黑" pitchFamily="34" charset="-122"/>
                <a:cs typeface="微软雅黑" pitchFamily="34" charset="-120"/>
              </a:rPr>
              <a:t>。拉沙换土主要应对土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壤黏重等问题</a:t>
            </a:r>
            <a:r>
              <a:rPr lang="en-US" altLang="zh-CN" sz="2000" b="0" i="0" dirty="0">
                <a:solidFill>
                  <a:srgbClr val="000000"/>
                </a:solidFill>
                <a:latin typeface="微软雅黑" pitchFamily="34" charset="0"/>
                <a:ea typeface="微软雅黑" pitchFamily="34" charset="-122"/>
                <a:cs typeface="微软雅黑" pitchFamily="34" charset="-120"/>
              </a:rPr>
              <a:t>，其并不是吉林省主要的耕地问题，D错误。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C_4#8082d3337.fixed?pid=9fa1417c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8082d3337.fixed?pid=9fa1417c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耕地资源保护与粮食安全</a:t>
            </a:r>
            <a:endParaRPr lang="en-US" altLang="zh-CN" sz="4400" dirty="0"/>
          </a:p>
        </p:txBody>
      </p:sp>
      <p:pic>
        <p:nvPicPr>
          <p:cNvPr id="4" name="C_4#8082d3337.fixed?pid=9fa1417c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8082d3337.fixed?pid=9fa1417c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1F6A3-37AF-0175-8E28-802F43479193}"/>
            </a:ext>
          </a:extLst>
        </p:cNvPr>
        <p:cNvGrpSpPr/>
        <p:nvPr/>
      </p:nvGrpSpPr>
      <p:grpSpPr>
        <a:xfrm>
          <a:off x="0" y="0"/>
          <a:ext cx="0" cy="0"/>
          <a:chOff x="0" y="0"/>
          <a:chExt cx="0" cy="0"/>
        </a:xfrm>
      </p:grpSpPr>
    </p:spTree>
    <p:extLst>
      <p:ext uri="{BB962C8B-B14F-4D97-AF65-F5344CB8AC3E}">
        <p14:creationId xmlns:p14="http://schemas.microsoft.com/office/powerpoint/2010/main" val="13106429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pic>
        <p:nvPicPr>
          <p:cNvPr id="2" name="QM_5_BD.53_1#1ed81b2ea?htil=5&amp;pid=8082d333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44968" y="1026864"/>
            <a:ext cx="3703320" cy="18836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53_2#1ed81b2ea?htil=5&amp;pid=8082d3337&amp;color=0,0,0&amp;vtp=1&amp;bt=1&amp;bbb=1&amp;hb=1&amp;hs=1"/>
          <p:cNvSpPr/>
          <p:nvPr/>
        </p:nvSpPr>
        <p:spPr>
          <a:xfrm>
            <a:off x="722376" y="972000"/>
            <a:ext cx="691286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[河南开封五校联盟2025高二联考]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根据土壤肥力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土壤性状</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耕地管理水平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耕作条件等多个指标对耕地进行综合评价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出耕地质量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将全国耕地按质量等级进行划分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可以因地制宜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开展农业活动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确保耕地质量稳中有升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下图为内蒙古及长城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沿线地区耕地质量等级比例分布示意图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M_5_BD.53_3#1ed81b2ea?pid=8082d3337&amp;color=0,0,0&amp;vtp=1&amp;bbb=1&amp;hs=1"/>
          <p:cNvSpPr/>
          <p:nvPr/>
        </p:nvSpPr>
        <p:spPr>
          <a:xfrm>
            <a:off x="722376" y="3233362"/>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Times New Roman" pitchFamily="34" charset="0"/>
                <a:ea typeface="KaiTi" pitchFamily="34" charset="-122"/>
                <a:cs typeface="Times New Roman" pitchFamily="34" charset="-120"/>
              </a:rPr>
              <a:t>注：</a:t>
            </a:r>
            <a:r>
              <a:rPr lang="en-US" altLang="zh-CN" sz="2000" b="0" i="0" dirty="0">
                <a:solidFill>
                  <a:srgbClr val="000000"/>
                </a:solidFill>
                <a:latin typeface="Times New Roman" pitchFamily="34" charset="0"/>
                <a:ea typeface="KaiTi" pitchFamily="34" charset="-122"/>
                <a:cs typeface="Times New Roman" pitchFamily="34" charset="-120"/>
              </a:rPr>
              <a:t>一至十等，耕地质量由高到低。</a:t>
            </a:r>
            <a:endParaRPr lang="en-US" altLang="zh-CN" sz="2000" dirty="0"/>
          </a:p>
        </p:txBody>
      </p:sp>
      <p:sp>
        <p:nvSpPr>
          <p:cNvPr id="5" name="QC_6_BD.54_1#f8c027f1a?pid=1ed81b2ea&amp;color=0,0,0&amp;vtp=1&amp;bt=1&amp;bbb=1">
            <a:extLst>
              <a:ext uri="{FF2B5EF4-FFF2-40B4-BE49-F238E27FC236}">
                <a16:creationId xmlns:a16="http://schemas.microsoft.com/office/drawing/2014/main" id="{907D8FFA-1061-9A7C-2E88-86D604F7277B}"/>
              </a:ext>
            </a:extLst>
          </p:cNvPr>
          <p:cNvSpPr/>
          <p:nvPr/>
        </p:nvSpPr>
        <p:spPr>
          <a:xfrm>
            <a:off x="722376" y="3690562"/>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形成内蒙古及长城沿线地区耕地质量等级划分现状的主要原因是(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6" name="QC_6_AN.55_1#f8c027f1a.bracket?pid=1ed81b2ea&amp;color=0,0,0&amp;vpa=16&amp;vtp=1">
            <a:extLst>
              <a:ext uri="{FF2B5EF4-FFF2-40B4-BE49-F238E27FC236}">
                <a16:creationId xmlns:a16="http://schemas.microsoft.com/office/drawing/2014/main" id="{24A57631-EE7C-D785-698D-353418310AA7}"/>
              </a:ext>
            </a:extLst>
          </p:cNvPr>
          <p:cNvSpPr/>
          <p:nvPr/>
        </p:nvSpPr>
        <p:spPr>
          <a:xfrm>
            <a:off x="8245539" y="3690562"/>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7" name="QC_6_BD.54_2#f8c027f1a.choices?pid=1ed81b2ea&amp;color=0,0,0&amp;vtp=1&amp;bbb=1">
            <a:extLst>
              <a:ext uri="{FF2B5EF4-FFF2-40B4-BE49-F238E27FC236}">
                <a16:creationId xmlns:a16="http://schemas.microsoft.com/office/drawing/2014/main" id="{1E466FFA-8140-26AC-4049-A1A97699290F}"/>
              </a:ext>
            </a:extLst>
          </p:cNvPr>
          <p:cNvSpPr/>
          <p:nvPr/>
        </p:nvSpPr>
        <p:spPr>
          <a:xfrm>
            <a:off x="722376" y="415474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A.管理水平落后</a:t>
            </a:r>
            <a:r>
              <a:rPr lang="en-US" altLang="zh-CN" sz="2000" b="0" i="0">
                <a:solidFill>
                  <a:srgbClr val="000000"/>
                </a:solidFill>
                <a:latin typeface="微软雅黑" pitchFamily="34" charset="0"/>
                <a:ea typeface="微软雅黑" pitchFamily="34" charset="-122"/>
                <a:cs typeface="微软雅黑" pitchFamily="34" charset="-120"/>
              </a:rPr>
              <a:t>，多酸性土壤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.基础设施不足，生产效率低</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.土壤有机质不足</a:t>
            </a:r>
            <a:r>
              <a:rPr lang="en-US" altLang="zh-CN" sz="2000" b="0" i="0">
                <a:solidFill>
                  <a:srgbClr val="000000"/>
                </a:solidFill>
                <a:latin typeface="微软雅黑" pitchFamily="34" charset="0"/>
                <a:ea typeface="微软雅黑" pitchFamily="34" charset="-122"/>
                <a:cs typeface="微软雅黑" pitchFamily="34" charset="-120"/>
              </a:rPr>
              <a:t>，水资源短缺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.人均耕地少，后备资源有限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56_1#f8c027f1a?vop=1&amp;pid=1ed81b2ea&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本题考查我国耕地资源开发利用现状。由图可知</a:t>
            </a:r>
            <a:r>
              <a:rPr lang="en-US" altLang="zh-CN" sz="2000" b="0" i="0">
                <a:solidFill>
                  <a:srgbClr val="000000"/>
                </a:solidFill>
                <a:latin typeface="微软雅黑" pitchFamily="34" charset="0"/>
                <a:ea typeface="微软雅黑" pitchFamily="34" charset="-122"/>
                <a:cs typeface="微软雅黑" pitchFamily="34" charset="-120"/>
              </a:rPr>
              <a:t>，内蒙古及长城沿线地区耕地质量等级以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五至十等为主</a:t>
            </a:r>
            <a:r>
              <a:rPr lang="en-US" altLang="zh-CN" sz="2000" b="0" i="0" dirty="0">
                <a:solidFill>
                  <a:srgbClr val="000000"/>
                </a:solidFill>
                <a:latin typeface="微软雅黑" pitchFamily="34" charset="0"/>
                <a:ea typeface="微软雅黑" pitchFamily="34" charset="-122"/>
                <a:cs typeface="微软雅黑" pitchFamily="34" charset="-120"/>
              </a:rPr>
              <a:t>，耕地质量较差，主要原因是生物量少，土壤有机质含量整体偏低</a:t>
            </a:r>
            <a:r>
              <a:rPr lang="en-US" altLang="zh-CN" sz="2000" b="0" i="0">
                <a:solidFill>
                  <a:srgbClr val="000000"/>
                </a:solidFill>
                <a:latin typeface="微软雅黑" pitchFamily="34" charset="0"/>
                <a:ea typeface="微软雅黑" pitchFamily="34" charset="-122"/>
                <a:cs typeface="微软雅黑" pitchFamily="34" charset="-120"/>
              </a:rPr>
              <a:t>，且当地降水稀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少</a:t>
            </a:r>
            <a:r>
              <a:rPr lang="en-US" altLang="zh-CN" sz="2000" b="0" i="0" dirty="0">
                <a:solidFill>
                  <a:srgbClr val="000000"/>
                </a:solidFill>
                <a:latin typeface="微软雅黑" pitchFamily="34" charset="0"/>
                <a:ea typeface="微软雅黑" pitchFamily="34" charset="-122"/>
                <a:cs typeface="微软雅黑" pitchFamily="34" charset="-120"/>
              </a:rPr>
              <a:t>，灌溉水源严重不足，C正确；内蒙古及长城沿线地区的土壤主要为碱性土壤，</a:t>
            </a:r>
            <a:r>
              <a:rPr lang="en-US" altLang="zh-CN" sz="2000" b="0" i="0">
                <a:solidFill>
                  <a:srgbClr val="000000"/>
                </a:solidFill>
                <a:latin typeface="微软雅黑" pitchFamily="34" charset="0"/>
                <a:ea typeface="微软雅黑" pitchFamily="34" charset="-122"/>
                <a:cs typeface="微软雅黑" pitchFamily="34" charset="-120"/>
              </a:rPr>
              <a:t>而非酸性土壤，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错误；基础设施不足和生产效率低可能会影响农业生产</a:t>
            </a:r>
            <a:r>
              <a:rPr lang="en-US" altLang="zh-CN" sz="2000" b="0" i="0">
                <a:solidFill>
                  <a:srgbClr val="000000"/>
                </a:solidFill>
                <a:latin typeface="微软雅黑" pitchFamily="34" charset="0"/>
                <a:ea typeface="微软雅黑" pitchFamily="34" charset="-122"/>
                <a:cs typeface="微软雅黑" pitchFamily="34" charset="-120"/>
              </a:rPr>
              <a:t>，但这并不是影响耕地质量等级划分的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主要因素</a:t>
            </a:r>
            <a:r>
              <a:rPr lang="en-US" altLang="zh-CN" sz="2000" b="0" i="0" dirty="0">
                <a:solidFill>
                  <a:srgbClr val="000000"/>
                </a:solidFill>
                <a:latin typeface="微软雅黑" pitchFamily="34" charset="0"/>
                <a:ea typeface="微软雅黑" pitchFamily="34" charset="-122"/>
                <a:cs typeface="微软雅黑" pitchFamily="34" charset="-120"/>
              </a:rPr>
              <a:t>，B错误；人均耕地少和后备资源有限与耕地质量等级关系不大，D错误。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1B7F1-126F-E65F-24AB-B351C9E7F97A}"/>
            </a:ext>
          </a:extLst>
        </p:cNvPr>
        <p:cNvGrpSpPr/>
        <p:nvPr/>
      </p:nvGrpSpPr>
      <p:grpSpPr>
        <a:xfrm>
          <a:off x="0" y="0"/>
          <a:ext cx="0" cy="0"/>
          <a:chOff x="0" y="0"/>
          <a:chExt cx="0" cy="0"/>
        </a:xfrm>
      </p:grpSpPr>
    </p:spTree>
    <p:extLst>
      <p:ext uri="{BB962C8B-B14F-4D97-AF65-F5344CB8AC3E}">
        <p14:creationId xmlns:p14="http://schemas.microsoft.com/office/powerpoint/2010/main" val="11550295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6_BD.57_1#5ea70a554?pid=1ed81b2e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2.针对内蒙古及长城沿线地区耕地现状，</a:t>
            </a:r>
            <a:r>
              <a:rPr lang="en-US" altLang="zh-CN" sz="2000" b="0" i="0">
                <a:solidFill>
                  <a:srgbClr val="000000"/>
                </a:solidFill>
                <a:latin typeface="微软雅黑" pitchFamily="34" charset="0"/>
                <a:ea typeface="微软雅黑" pitchFamily="34" charset="-122"/>
                <a:cs typeface="微软雅黑" pitchFamily="34" charset="-120"/>
              </a:rPr>
              <a:t>可以(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8_1#5ea70a554.bracket?pid=1ed81b2ea&amp;color=0,0,0&amp;vpa=17&amp;vtp=1"/>
          <p:cNvSpPr/>
          <p:nvPr/>
        </p:nvSpPr>
        <p:spPr>
          <a:xfrm>
            <a:off x="5946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57_2#5ea70a554.choices?pid=1ed81b2ea&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.种植耗水作物防治沙化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.扩大粮食的种植面积</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C.施碱性肥料改善土壤酸碱度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.推行节水型耕作制度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7_BD.2_1#4accb0d14?pid=65be3af5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我国耕地资源(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_1#4accb0d14.bracket?pid=65be3af59&amp;color=0,0,0&amp;vpa=1&amp;vtp=1"/>
          <p:cNvSpPr/>
          <p:nvPr/>
        </p:nvSpPr>
        <p:spPr>
          <a:xfrm>
            <a:off x="265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_2#4accb0d14?pid=65be3af59&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①主要分布在第二级阶梯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主要分布在东部季风区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水田主要分布在年降水量大于400毫米的地区</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非季风区耕地主要分布在绿洲、河谷地区</a:t>
            </a:r>
            <a:endParaRPr lang="en-US" altLang="zh-CN" sz="2000" dirty="0"/>
          </a:p>
        </p:txBody>
      </p:sp>
      <p:sp>
        <p:nvSpPr>
          <p:cNvPr id="5" name="QC_7_BD.2_3#4accb0d14.choices?pid=65be3af59&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6_AS.59_1#5ea70a554?vop=1&amp;pid=1ed81b2ea&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本题考查未来粮食安全的耕地保障措施。内蒙古及长城沿线地区气候干旱，水源短缺</a:t>
            </a:r>
            <a:r>
              <a:rPr lang="en-US" altLang="zh-CN" sz="2000" b="0" i="0">
                <a:solidFill>
                  <a:srgbClr val="000000"/>
                </a:solidFill>
                <a:latin typeface="微软雅黑" pitchFamily="34" charset="0"/>
                <a:ea typeface="微软雅黑" pitchFamily="34" charset="-122"/>
                <a:cs typeface="微软雅黑" pitchFamily="34" charset="-120"/>
              </a:rPr>
              <a:t>，应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推行节水型耕作制度</a:t>
            </a:r>
            <a:r>
              <a:rPr lang="en-US" altLang="zh-CN" sz="2000" b="0" i="0" dirty="0">
                <a:solidFill>
                  <a:srgbClr val="000000"/>
                </a:solidFill>
                <a:latin typeface="微软雅黑" pitchFamily="34" charset="0"/>
                <a:ea typeface="微软雅黑" pitchFamily="34" charset="-122"/>
                <a:cs typeface="微软雅黑" pitchFamily="34" charset="-120"/>
              </a:rPr>
              <a:t>，可以促进当地农业可持续发展，D正确；当地缺水严重</a:t>
            </a:r>
            <a:r>
              <a:rPr lang="en-US" altLang="zh-CN" sz="2000" b="0" i="0">
                <a:solidFill>
                  <a:srgbClr val="000000"/>
                </a:solidFill>
                <a:latin typeface="微软雅黑" pitchFamily="34" charset="0"/>
                <a:ea typeface="微软雅黑" pitchFamily="34" charset="-122"/>
                <a:cs typeface="微软雅黑" pitchFamily="34" charset="-120"/>
              </a:rPr>
              <a:t>，种植耗水作物会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加剧当地水资源短缺问题</a:t>
            </a:r>
            <a:r>
              <a:rPr lang="en-US" altLang="zh-CN" sz="2000" b="0" i="0" dirty="0">
                <a:solidFill>
                  <a:srgbClr val="000000"/>
                </a:solidFill>
                <a:latin typeface="微软雅黑" pitchFamily="34" charset="0"/>
                <a:ea typeface="微软雅黑" pitchFamily="34" charset="-122"/>
                <a:cs typeface="微软雅黑" pitchFamily="34" charset="-120"/>
              </a:rPr>
              <a:t>，A错误；扩大粮食种植面积易导致土地沙化面积扩大，B错误</a:t>
            </a:r>
            <a:r>
              <a:rPr lang="en-US" altLang="zh-CN" sz="2000" b="0" i="0">
                <a:solidFill>
                  <a:srgbClr val="000000"/>
                </a:solidFill>
                <a:latin typeface="微软雅黑" pitchFamily="34" charset="0"/>
                <a:ea typeface="微软雅黑" pitchFamily="34" charset="-122"/>
                <a:cs typeface="微软雅黑" pitchFamily="34" charset="-120"/>
              </a:rPr>
              <a:t>；当地土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地盐碱化严重</a:t>
            </a:r>
            <a:r>
              <a:rPr lang="en-US" altLang="zh-CN" sz="2000" b="0" i="0" dirty="0">
                <a:solidFill>
                  <a:srgbClr val="000000"/>
                </a:solidFill>
                <a:latin typeface="微软雅黑" pitchFamily="34" charset="0"/>
                <a:ea typeface="微软雅黑" pitchFamily="34" charset="-122"/>
                <a:cs typeface="微软雅黑" pitchFamily="34" charset="-120"/>
              </a:rPr>
              <a:t>，应施酸性肥料改善土壤酸碱度，C错误。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M_5_BD.60_1#09536ff4f?pid=8082d333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[湖北荆州2025高二期末]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人口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耕地和粮食三者适配水平直接影响着区域粮食安全可持续状态</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影响中国粮食功能区人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粮适配水平的因素主要有产业结构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种植结构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农户资本状况</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粮</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食国际贸易水平和政府支农力度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不同因素对不同粮食功能区的影响具有差异性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下表为中国粮</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食功能区划分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台数据暂缺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graphicFrame>
        <p:nvGraphicFramePr>
          <p:cNvPr id="46" name="QM_5_BD.60_2#09536ff4f?colgroup=7,33&amp;pid=8082d3337&amp;color=0,0,0&amp;vtp=1&amp;bbb=1&amp;hb=1"/>
          <p:cNvGraphicFramePr>
            <a:graphicFrameLocks noGrp="1"/>
          </p:cNvGraphicFramePr>
          <p:nvPr>
            <p:extLst>
              <p:ext uri="{D42A27DB-BD31-4B8C-83A1-F6EECF244321}">
                <p14:modId xmlns:p14="http://schemas.microsoft.com/office/powerpoint/2010/main" val="3810058700"/>
              </p:ext>
            </p:extLst>
          </p:nvPr>
        </p:nvGraphicFramePr>
        <p:xfrm>
          <a:off x="722376" y="2864046"/>
          <a:ext cx="10725912" cy="2068132"/>
        </p:xfrm>
        <a:graphic>
          <a:graphicData uri="http://schemas.openxmlformats.org/drawingml/2006/table">
            <a:tbl>
              <a:tblPr/>
              <a:tblGrid>
                <a:gridCol w="2020824">
                  <a:extLst>
                    <a:ext uri="{9D8B030D-6E8A-4147-A177-3AD203B41FA5}">
                      <a16:colId xmlns:a16="http://schemas.microsoft.com/office/drawing/2014/main" val="20000"/>
                    </a:ext>
                  </a:extLst>
                </a:gridCol>
                <a:gridCol w="8705088">
                  <a:extLst>
                    <a:ext uri="{9D8B030D-6E8A-4147-A177-3AD203B41FA5}">
                      <a16:colId xmlns:a16="http://schemas.microsoft.com/office/drawing/2014/main" val="20001"/>
                    </a:ext>
                  </a:extLst>
                </a:gridCol>
              </a:tblGrid>
              <a:tr h="40354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粮食功能区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省级行政区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北京</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天津</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上海</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浙江</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福建</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广东</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海南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山西</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广西</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重庆</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贵州</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云南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西藏</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陕西</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甘肃</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宁夏</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青海</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新疆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902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Times New Roman" pitchFamily="34" charset="0"/>
                          <a:ea typeface="KaiTi" pitchFamily="34" charset="-122"/>
                          <a:cs typeface="Times New Roman" pitchFamily="34" charset="-120"/>
                        </a:rPr>
                        <a:t>黑龙江</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吉林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辽宁</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内蒙古</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河北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河南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山东</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江苏</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安徽</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江西</a:t>
                      </a:r>
                      <a:r>
                        <a:rPr lang="en-US" altLang="zh-CN" sz="2000" b="0" i="0" spc="-10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湖</a:t>
                      </a:r>
                    </a:p>
                    <a:p>
                      <a:pPr marL="0" lvl="0" indent="0" algn="l" latinLnBrk="1" hangingPunct="0">
                        <a:lnSpc>
                          <a:spcPts val="3000"/>
                        </a:lnSpc>
                      </a:pPr>
                      <a:r>
                        <a:rPr lang="en-US" altLang="zh-CN" sz="2000" b="0" i="0">
                          <a:solidFill>
                            <a:srgbClr val="000000"/>
                          </a:solidFill>
                          <a:latin typeface="Times New Roman" pitchFamily="34" charset="0"/>
                          <a:ea typeface="KaiTi" pitchFamily="34" charset="-122"/>
                          <a:cs typeface="Times New Roman" pitchFamily="34" charset="-120"/>
                        </a:rPr>
                        <a:t>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湖南</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四川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32FE9-A10B-2DBA-FC0A-09BF803E1083}"/>
            </a:ext>
          </a:extLst>
        </p:cNvPr>
        <p:cNvGrpSpPr/>
        <p:nvPr/>
      </p:nvGrpSpPr>
      <p:grpSpPr>
        <a:xfrm>
          <a:off x="0" y="0"/>
          <a:ext cx="0" cy="0"/>
          <a:chOff x="0" y="0"/>
          <a:chExt cx="0" cy="0"/>
        </a:xfrm>
      </p:grpSpPr>
    </p:spTree>
    <p:extLst>
      <p:ext uri="{BB962C8B-B14F-4D97-AF65-F5344CB8AC3E}">
        <p14:creationId xmlns:p14="http://schemas.microsoft.com/office/powerpoint/2010/main" val="34574983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6_BD.61_1#8c9bc037a?pid=09536ff4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3.粮食功能区甲、乙、</a:t>
            </a:r>
            <a:r>
              <a:rPr lang="en-US" altLang="zh-CN" sz="2000" b="0" i="0">
                <a:solidFill>
                  <a:srgbClr val="000000"/>
                </a:solidFill>
                <a:latin typeface="微软雅黑" pitchFamily="34" charset="0"/>
                <a:ea typeface="微软雅黑" pitchFamily="34" charset="-122"/>
                <a:cs typeface="微软雅黑" pitchFamily="34" charset="-120"/>
              </a:rPr>
              <a:t>丙分别表示(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2_1#8c9bc037a.bracket?pid=09536ff4f&amp;color=0,0,0&amp;vpa=18&amp;vtp=1"/>
          <p:cNvSpPr/>
          <p:nvPr/>
        </p:nvSpPr>
        <p:spPr>
          <a:xfrm>
            <a:off x="468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61_2#8c9bc037a.choices?pid=09536ff4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604607" algn="l"/>
              </a:tabLst>
            </a:pPr>
            <a:r>
              <a:rPr lang="en-US" altLang="zh-CN" sz="2000" b="0" i="0" dirty="0">
                <a:solidFill>
                  <a:srgbClr val="000000"/>
                </a:solidFill>
                <a:latin typeface="微软雅黑" pitchFamily="34" charset="0"/>
                <a:ea typeface="微软雅黑" pitchFamily="34" charset="-122"/>
                <a:cs typeface="微软雅黑" pitchFamily="34" charset="-120"/>
              </a:rPr>
              <a:t>A.粮食主产区、产销平衡区</a:t>
            </a:r>
            <a:r>
              <a:rPr lang="en-US" altLang="zh-CN" sz="2000" b="0" i="0">
                <a:solidFill>
                  <a:srgbClr val="000000"/>
                </a:solidFill>
                <a:latin typeface="微软雅黑" pitchFamily="34" charset="0"/>
                <a:ea typeface="微软雅黑" pitchFamily="34" charset="-122"/>
                <a:cs typeface="微软雅黑" pitchFamily="34" charset="-120"/>
              </a:rPr>
              <a:t>、粮食主销区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.产销平衡区、粮食主产区、粮食主销区</a:t>
            </a:r>
            <a:endParaRPr lang="en-US" altLang="zh-CN" sz="2000" dirty="0"/>
          </a:p>
          <a:p>
            <a:pPr latinLnBrk="1">
              <a:lnSpc>
                <a:spcPts val="3400"/>
              </a:lnSpc>
              <a:tabLst>
                <a:tab pos="560460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.粮食主销区、产销平衡区</a:t>
            </a:r>
            <a:r>
              <a:rPr lang="en-US" altLang="zh-CN" sz="2000" b="0" i="0">
                <a:solidFill>
                  <a:srgbClr val="000000"/>
                </a:solidFill>
                <a:latin typeface="微软雅黑" pitchFamily="34" charset="0"/>
                <a:ea typeface="微软雅黑" pitchFamily="34" charset="-122"/>
                <a:cs typeface="微软雅黑" pitchFamily="34" charset="-120"/>
              </a:rPr>
              <a:t>、粮食主产区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.粮食主产区、粮食主销区、产销平衡区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6_AS.63_1#8c9bc037a?vop=1&amp;pid=09536ff4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本题考查我国粮食安全现状。甲包含北京、上海等经济发达地区，大多耕地少、</a:t>
            </a:r>
            <a:r>
              <a:rPr lang="en-US" altLang="zh-CN" sz="2000" b="0" i="0">
                <a:solidFill>
                  <a:srgbClr val="000000"/>
                </a:solidFill>
                <a:latin typeface="微软雅黑" pitchFamily="34" charset="0"/>
                <a:ea typeface="微软雅黑" pitchFamily="34" charset="-122"/>
                <a:cs typeface="微软雅黑" pitchFamily="34" charset="-120"/>
              </a:rPr>
              <a:t>人口密集，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粮食需求量大</a:t>
            </a:r>
            <a:r>
              <a:rPr lang="en-US" altLang="zh-CN" sz="2000" b="0" i="0" dirty="0">
                <a:solidFill>
                  <a:srgbClr val="000000"/>
                </a:solidFill>
                <a:latin typeface="微软雅黑" pitchFamily="34" charset="0"/>
                <a:ea typeface="微软雅黑" pitchFamily="34" charset="-122"/>
                <a:cs typeface="微软雅黑" pitchFamily="34" charset="-120"/>
              </a:rPr>
              <a:t>，但自给能力不足，应为粮食主销区；乙包含西部等欠发达地区</a:t>
            </a:r>
            <a:r>
              <a:rPr lang="en-US" altLang="zh-CN" sz="2000" b="0" i="0">
                <a:solidFill>
                  <a:srgbClr val="000000"/>
                </a:solidFill>
                <a:latin typeface="微软雅黑" pitchFamily="34" charset="0"/>
                <a:ea typeface="微软雅黑" pitchFamily="34" charset="-122"/>
                <a:cs typeface="微软雅黑" pitchFamily="34" charset="-120"/>
              </a:rPr>
              <a:t>，粮食供需基本平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衡</a:t>
            </a:r>
            <a:r>
              <a:rPr lang="en-US" altLang="zh-CN" sz="2000" b="0" i="0" dirty="0">
                <a:solidFill>
                  <a:srgbClr val="000000"/>
                </a:solidFill>
                <a:latin typeface="微软雅黑" pitchFamily="34" charset="0"/>
                <a:ea typeface="微软雅黑" pitchFamily="34" charset="-122"/>
                <a:cs typeface="微软雅黑" pitchFamily="34" charset="-120"/>
              </a:rPr>
              <a:t>，属于产销平衡区；丙包含东北、中部等省区，粮食产量高，是粮食主产区，C正确，A、</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6D24A-67B9-A20C-B369-DEB19D7FD2FE}"/>
            </a:ext>
          </a:extLst>
        </p:cNvPr>
        <p:cNvGrpSpPr/>
        <p:nvPr/>
      </p:nvGrpSpPr>
      <p:grpSpPr>
        <a:xfrm>
          <a:off x="0" y="0"/>
          <a:ext cx="0" cy="0"/>
          <a:chOff x="0" y="0"/>
          <a:chExt cx="0" cy="0"/>
        </a:xfrm>
      </p:grpSpPr>
    </p:spTree>
    <p:extLst>
      <p:ext uri="{BB962C8B-B14F-4D97-AF65-F5344CB8AC3E}">
        <p14:creationId xmlns:p14="http://schemas.microsoft.com/office/powerpoint/2010/main" val="11215558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6_BD.64_1#6869d43ca?pid=09536ff4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4.为进一步保障国家粮食安全，</a:t>
            </a:r>
            <a:r>
              <a:rPr lang="en-US" altLang="zh-CN" sz="2000" b="0" i="0">
                <a:solidFill>
                  <a:srgbClr val="000000"/>
                </a:solidFill>
                <a:latin typeface="微软雅黑" pitchFamily="34" charset="0"/>
                <a:ea typeface="微软雅黑" pitchFamily="34" charset="-122"/>
                <a:cs typeface="微软雅黑" pitchFamily="34" charset="-120"/>
              </a:rPr>
              <a:t>下列说法合理的有(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5_1#6869d43ca.bracket?pid=09536ff4f&amp;color=0,0,0&amp;vpa=19&amp;vtp=1"/>
          <p:cNvSpPr/>
          <p:nvPr/>
        </p:nvSpPr>
        <p:spPr>
          <a:xfrm>
            <a:off x="6454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64_2#6869d43ca?pid=09536ff4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604607" algn="l"/>
              </a:tabLst>
            </a:pPr>
            <a:r>
              <a:rPr lang="en-US" altLang="zh-CN" sz="2000" b="0" i="0">
                <a:solidFill>
                  <a:srgbClr val="000000"/>
                </a:solidFill>
                <a:latin typeface="微软雅黑" pitchFamily="34" charset="0"/>
                <a:ea typeface="微软雅黑" pitchFamily="34" charset="-122"/>
                <a:cs typeface="微软雅黑" pitchFamily="34" charset="-120"/>
              </a:rPr>
              <a:t>①强化主产区在促进粮食安全中的战略地位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②加大对粮食主销区的财政支持力度</a:t>
            </a:r>
            <a:endParaRPr lang="en-US" altLang="zh-CN" sz="2000" dirty="0"/>
          </a:p>
          <a:p>
            <a:pPr latinLnBrk="1">
              <a:lnSpc>
                <a:spcPts val="3400"/>
              </a:lnSpc>
              <a:tabLst>
                <a:tab pos="5604607" algn="l"/>
              </a:tabLst>
            </a:pPr>
            <a:r>
              <a:rPr lang="en-US" altLang="zh-CN" sz="2000" b="0" i="0">
                <a:solidFill>
                  <a:srgbClr val="000000"/>
                </a:solidFill>
                <a:latin typeface="微软雅黑" pitchFamily="34" charset="0"/>
                <a:ea typeface="微软雅黑" pitchFamily="34" charset="-122"/>
                <a:cs typeface="微软雅黑" pitchFamily="34" charset="-120"/>
              </a:rPr>
              <a:t>③加强产销平衡区粮食的安全保障体系建设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④提高主销区粮食安全责任共担能力</a:t>
            </a:r>
            <a:endParaRPr lang="en-US" altLang="zh-CN" sz="2000" dirty="0"/>
          </a:p>
        </p:txBody>
      </p:sp>
      <p:sp>
        <p:nvSpPr>
          <p:cNvPr id="5" name="QC_6_BD.64_3#6869d43ca.choices?pid=09536ff4f&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6_AS.66_1#6869d43ca?vop=1&amp;pid=09536ff4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本题考查未来粮食安全的耕地保障。主产区是粮食生产的核心区域，强化其战略地位</a:t>
            </a:r>
            <a:r>
              <a:rPr lang="en-US" altLang="zh-CN" sz="2000" b="0" i="0">
                <a:solidFill>
                  <a:srgbClr val="000000"/>
                </a:solidFill>
                <a:latin typeface="微软雅黑" pitchFamily="34" charset="0"/>
                <a:ea typeface="微软雅黑" pitchFamily="34" charset="-122"/>
                <a:cs typeface="微软雅黑" pitchFamily="34" charset="-120"/>
              </a:rPr>
              <a:t>，能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加大对主产区的支持</a:t>
            </a:r>
            <a:r>
              <a:rPr lang="en-US" altLang="zh-CN" sz="2000" b="0" i="0" dirty="0">
                <a:solidFill>
                  <a:srgbClr val="000000"/>
                </a:solidFill>
                <a:latin typeface="微软雅黑" pitchFamily="34" charset="0"/>
                <a:ea typeface="微软雅黑" pitchFamily="34" charset="-122"/>
                <a:cs typeface="微软雅黑" pitchFamily="34" charset="-120"/>
              </a:rPr>
              <a:t>，稳定粮食产量，保障粮食安全，①正确</a:t>
            </a:r>
            <a:r>
              <a:rPr lang="en-US" altLang="zh-CN" sz="2000" b="0" i="0">
                <a:solidFill>
                  <a:srgbClr val="000000"/>
                </a:solidFill>
                <a:latin typeface="微软雅黑" pitchFamily="34" charset="0"/>
                <a:ea typeface="微软雅黑" pitchFamily="34" charset="-122"/>
                <a:cs typeface="微软雅黑" pitchFamily="34" charset="-120"/>
              </a:rPr>
              <a:t>。主销区应提升自身粮食消费保障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能力</a:t>
            </a:r>
            <a:r>
              <a:rPr lang="en-US" altLang="zh-CN" sz="2000" b="0" i="0" dirty="0">
                <a:solidFill>
                  <a:srgbClr val="000000"/>
                </a:solidFill>
                <a:latin typeface="微软雅黑" pitchFamily="34" charset="0"/>
                <a:ea typeface="微软雅黑" pitchFamily="34" charset="-122"/>
                <a:cs typeface="微软雅黑" pitchFamily="34" charset="-120"/>
              </a:rPr>
              <a:t>，加大财政支持力度对保障全国粮食安全的作用不突出，且可能造成资源错配，②错误</a:t>
            </a:r>
            <a:r>
              <a:rPr lang="en-US" altLang="zh-CN" sz="2000" b="0" i="0">
                <a:solidFill>
                  <a:srgbClr val="000000"/>
                </a:solidFill>
                <a:latin typeface="微软雅黑" pitchFamily="34" charset="0"/>
                <a:ea typeface="微软雅黑" pitchFamily="34" charset="-122"/>
                <a:cs typeface="微软雅黑" pitchFamily="34" charset="-120"/>
              </a:rPr>
              <a:t>。产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销平衡区保障自身粮食平衡</a:t>
            </a:r>
            <a:r>
              <a:rPr lang="en-US" altLang="zh-CN" sz="2000" b="0" i="0" dirty="0">
                <a:solidFill>
                  <a:srgbClr val="000000"/>
                </a:solidFill>
                <a:latin typeface="微软雅黑" pitchFamily="34" charset="0"/>
                <a:ea typeface="微软雅黑" pitchFamily="34" charset="-122"/>
                <a:cs typeface="微软雅黑" pitchFamily="34" charset="-120"/>
              </a:rPr>
              <a:t>，能减少对主产区的依赖，完善全国粮食安全布局，③正确</a:t>
            </a:r>
            <a:r>
              <a:rPr lang="en-US" altLang="zh-CN" sz="2000" b="0" i="0">
                <a:solidFill>
                  <a:srgbClr val="000000"/>
                </a:solidFill>
                <a:latin typeface="微软雅黑" pitchFamily="34" charset="0"/>
                <a:ea typeface="微软雅黑" pitchFamily="34" charset="-122"/>
                <a:cs typeface="微软雅黑" pitchFamily="34" charset="-120"/>
              </a:rPr>
              <a:t>。主销区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承担相应粮食安全责任</a:t>
            </a:r>
            <a:r>
              <a:rPr lang="en-US" altLang="zh-CN" sz="2000" b="0" i="0" dirty="0">
                <a:solidFill>
                  <a:srgbClr val="000000"/>
                </a:solidFill>
                <a:latin typeface="微软雅黑" pitchFamily="34" charset="0"/>
                <a:ea typeface="微软雅黑" pitchFamily="34" charset="-122"/>
                <a:cs typeface="微软雅黑" pitchFamily="34" charset="-120"/>
              </a:rPr>
              <a:t>，比如发展都市农业、参与跨区域粮食合作等，</a:t>
            </a:r>
            <a:r>
              <a:rPr lang="en-US" altLang="zh-CN" sz="2000" b="0" i="0">
                <a:solidFill>
                  <a:srgbClr val="000000"/>
                </a:solidFill>
                <a:latin typeface="微软雅黑" pitchFamily="34" charset="0"/>
                <a:ea typeface="微软雅黑" pitchFamily="34" charset="-122"/>
                <a:cs typeface="微软雅黑" pitchFamily="34" charset="-120"/>
              </a:rPr>
              <a:t>能共同保障国家粮食安全，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6_AS.66_2#6869d43ca?vop=1&amp;pid=09536ff4f&amp;color=0,0,0&amp;mp=1&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粮食功能区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粮食功能区划分的主要依据通常包括粮食生产能力</a:t>
            </a:r>
            <a:r>
              <a:rPr lang="en-US" altLang="zh-CN" sz="2000" b="0" i="0" dirty="0">
                <a:solidFill>
                  <a:srgbClr val="000000"/>
                </a:solidFill>
                <a:latin typeface="微软雅黑" pitchFamily="34" charset="0"/>
                <a:ea typeface="微软雅黑" pitchFamily="34" charset="-122"/>
                <a:cs typeface="微软雅黑" pitchFamily="34" charset="-120"/>
              </a:rPr>
              <a:t>（如粮食产量、耕地面积等）、</a:t>
            </a:r>
            <a:r>
              <a:rPr lang="en-US" altLang="zh-CN" sz="2000" b="0" i="0">
                <a:solidFill>
                  <a:srgbClr val="000000"/>
                </a:solidFill>
                <a:latin typeface="微软雅黑" pitchFamily="34" charset="0"/>
                <a:ea typeface="微软雅黑" pitchFamily="34" charset="-122"/>
                <a:cs typeface="微软雅黑" pitchFamily="34" charset="-120"/>
              </a:rPr>
              <a:t>粮食消费需求、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区域经济发展状况等</a:t>
            </a:r>
            <a:r>
              <a:rPr lang="en-US" altLang="zh-CN" sz="2000" b="0" i="0" dirty="0">
                <a:solidFill>
                  <a:srgbClr val="000000"/>
                </a:solidFill>
                <a:latin typeface="微软雅黑" pitchFamily="34" charset="0"/>
                <a:ea typeface="微软雅黑" pitchFamily="34" charset="-122"/>
                <a:cs typeface="微软雅黑" pitchFamily="34" charset="-120"/>
              </a:rPr>
              <a:t>。具体来说：粮食生产总量反映了地区粮食生产的规模和保障能力</a:t>
            </a:r>
            <a:r>
              <a:rPr lang="en-US" altLang="zh-CN" sz="2000" b="0" i="0">
                <a:solidFill>
                  <a:srgbClr val="000000"/>
                </a:solidFill>
                <a:latin typeface="微软雅黑" pitchFamily="34" charset="0"/>
                <a:ea typeface="微软雅黑" pitchFamily="34" charset="-122"/>
                <a:cs typeface="微软雅黑" pitchFamily="34" charset="-120"/>
              </a:rPr>
              <a:t>。耕地面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积和人均耕地面积是粮食生产的关键基础</a:t>
            </a:r>
            <a:r>
              <a:rPr lang="en-US" altLang="zh-CN" sz="2000" b="0" i="0" dirty="0">
                <a:solidFill>
                  <a:srgbClr val="000000"/>
                </a:solidFill>
                <a:latin typeface="微软雅黑" pitchFamily="34" charset="0"/>
                <a:ea typeface="微软雅黑" pitchFamily="34" charset="-122"/>
                <a:cs typeface="微软雅黑" pitchFamily="34" charset="-120"/>
              </a:rPr>
              <a:t>，决定了粮食作物种植的潜力</a:t>
            </a:r>
            <a:r>
              <a:rPr lang="en-US" altLang="zh-CN" sz="2000" b="0" i="0">
                <a:solidFill>
                  <a:srgbClr val="000000"/>
                </a:solidFill>
                <a:latin typeface="微软雅黑" pitchFamily="34" charset="0"/>
                <a:ea typeface="微软雅黑" pitchFamily="34" charset="-122"/>
                <a:cs typeface="微软雅黑" pitchFamily="34" charset="-120"/>
              </a:rPr>
              <a:t>。粮食消费量体现了对粮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食的需求程度</a:t>
            </a:r>
            <a:r>
              <a:rPr lang="en-US" altLang="zh-CN" sz="2000" b="0" i="0" dirty="0">
                <a:solidFill>
                  <a:srgbClr val="000000"/>
                </a:solidFill>
                <a:latin typeface="微软雅黑" pitchFamily="34" charset="0"/>
                <a:ea typeface="微软雅黑" pitchFamily="34" charset="-122"/>
                <a:cs typeface="微软雅黑" pitchFamily="34" charset="-120"/>
              </a:rPr>
              <a:t>。经济发展水平影响着粮食的供需平衡和农业发展模式。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86C4D-726A-E9F3-74FD-BFA987F8AC1F}"/>
            </a:ext>
          </a:extLst>
        </p:cNvPr>
        <p:cNvGrpSpPr/>
        <p:nvPr/>
      </p:nvGrpSpPr>
      <p:grpSpPr>
        <a:xfrm>
          <a:off x="0" y="0"/>
          <a:ext cx="0" cy="0"/>
          <a:chOff x="0" y="0"/>
          <a:chExt cx="0" cy="0"/>
        </a:xfrm>
      </p:grpSpPr>
    </p:spTree>
    <p:extLst>
      <p:ext uri="{BB962C8B-B14F-4D97-AF65-F5344CB8AC3E}">
        <p14:creationId xmlns:p14="http://schemas.microsoft.com/office/powerpoint/2010/main" val="2491924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AS.4_1#4accb0d14?vop=1&amp;pid=65be3af59&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本题考查我国耕地资源分布。由图可知，我国耕地资源主要分布在东部季风区的平原</a:t>
            </a:r>
            <a:r>
              <a:rPr lang="en-US" altLang="zh-CN" sz="2000" b="0" i="0">
                <a:solidFill>
                  <a:srgbClr val="000000"/>
                </a:solidFill>
                <a:latin typeface="微软雅黑" pitchFamily="34" charset="0"/>
                <a:ea typeface="微软雅黑" pitchFamily="34" charset="-122"/>
                <a:cs typeface="微软雅黑" pitchFamily="34" charset="-120"/>
              </a:rPr>
              <a:t>、盆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地以及低缓丘陵地区</a:t>
            </a:r>
            <a:r>
              <a:rPr lang="en-US" altLang="zh-CN" sz="2000" b="0" i="0" dirty="0">
                <a:solidFill>
                  <a:srgbClr val="000000"/>
                </a:solidFill>
                <a:latin typeface="微软雅黑" pitchFamily="34" charset="0"/>
                <a:ea typeface="微软雅黑" pitchFamily="34" charset="-122"/>
                <a:cs typeface="微软雅黑" pitchFamily="34" charset="-120"/>
              </a:rPr>
              <a:t>，集中分布在第三级阶梯，①不符合，②符合；</a:t>
            </a:r>
            <a:r>
              <a:rPr lang="en-US" altLang="zh-CN" sz="2000" b="0" i="0">
                <a:solidFill>
                  <a:srgbClr val="000000"/>
                </a:solidFill>
                <a:latin typeface="微软雅黑" pitchFamily="34" charset="0"/>
                <a:ea typeface="微软雅黑" pitchFamily="34" charset="-122"/>
                <a:cs typeface="微软雅黑" pitchFamily="34" charset="-120"/>
              </a:rPr>
              <a:t>由于耕地资源分布受气候、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地形</a:t>
            </a:r>
            <a:r>
              <a:rPr lang="en-US" altLang="zh-CN" sz="2000" b="0" i="0" dirty="0">
                <a:solidFill>
                  <a:srgbClr val="000000"/>
                </a:solidFill>
                <a:latin typeface="微软雅黑" pitchFamily="34" charset="0"/>
                <a:ea typeface="微软雅黑" pitchFamily="34" charset="-122"/>
                <a:cs typeface="微软雅黑" pitchFamily="34" charset="-120"/>
              </a:rPr>
              <a:t>、水源等因素的影响，非季风区气候干旱，降水少，水资源短缺，耕地资源少</a:t>
            </a:r>
            <a:r>
              <a:rPr lang="en-US" altLang="zh-CN" sz="2000" b="0" i="0">
                <a:solidFill>
                  <a:srgbClr val="000000"/>
                </a:solidFill>
                <a:latin typeface="微软雅黑" pitchFamily="34" charset="0"/>
                <a:ea typeface="微软雅黑" pitchFamily="34" charset="-122"/>
                <a:cs typeface="微软雅黑" pitchFamily="34" charset="-120"/>
              </a:rPr>
              <a:t>，主要分布在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水源较充足的绿洲</a:t>
            </a:r>
            <a:r>
              <a:rPr lang="en-US" altLang="zh-CN" sz="2000" b="0" i="0" dirty="0">
                <a:solidFill>
                  <a:srgbClr val="000000"/>
                </a:solidFill>
                <a:latin typeface="微软雅黑" pitchFamily="34" charset="0"/>
                <a:ea typeface="微软雅黑" pitchFamily="34" charset="-122"/>
                <a:cs typeface="微软雅黑" pitchFamily="34" charset="-120"/>
              </a:rPr>
              <a:t>、河谷地区，④符合；根据所学知识可知</a:t>
            </a:r>
            <a:r>
              <a:rPr lang="en-US" altLang="zh-CN" sz="2000" b="0" i="0">
                <a:solidFill>
                  <a:srgbClr val="000000"/>
                </a:solidFill>
                <a:latin typeface="微软雅黑" pitchFamily="34" charset="0"/>
                <a:ea typeface="微软雅黑" pitchFamily="34" charset="-122"/>
                <a:cs typeface="微软雅黑" pitchFamily="34" charset="-120"/>
              </a:rPr>
              <a:t>，水田主要分布在东部季风区中年降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水量大于</a:t>
            </a:r>
            <a:r>
              <a:rPr lang="en-US" altLang="zh-CN" sz="2000" b="0" i="0" dirty="0">
                <a:solidFill>
                  <a:srgbClr val="000000"/>
                </a:solidFill>
                <a:latin typeface="微软雅黑" pitchFamily="34" charset="0"/>
                <a:ea typeface="微软雅黑" pitchFamily="34" charset="-122"/>
                <a:cs typeface="微软雅黑" pitchFamily="34" charset="-120"/>
              </a:rPr>
              <a:t>800毫米的地区，年降水量低于800毫米的地区主要是旱地，③不符合。故选C。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M_5_BD.67_1#08975f863?pid=8082d3337&amp;color=0,0,0&amp;vtp=1&amp;bt=1&amp;bbb=1&amp;hb=1"/>
          <p:cNvSpPr/>
          <p:nvPr/>
        </p:nvSpPr>
        <p:spPr>
          <a:xfrm>
            <a:off x="722376" y="972000"/>
            <a:ext cx="10753344"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[广东河源2025高二月考]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国务院印发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新一轮千亿斤粮食产能提升行动方案</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2024—2030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斤</a:t>
            </a:r>
            <a:r>
              <a:rPr lang="en-US" altLang="zh-CN" sz="2000" b="0" i="0" dirty="0">
                <a:solidFill>
                  <a:srgbClr val="000000"/>
                </a:solidFill>
                <a:latin typeface="Times New Roman" pitchFamily="34" charset="0"/>
                <a:ea typeface="KaiTi" pitchFamily="34" charset="-122"/>
                <a:cs typeface="Times New Roman" pitchFamily="34" charset="-120"/>
              </a:rPr>
              <a:t>=500</a:t>
            </a:r>
            <a:r>
              <a:rPr lang="en-US" altLang="zh-CN" sz="2000" b="0" i="0" dirty="0">
                <a:solidFill>
                  <a:srgbClr val="000000"/>
                </a:solidFill>
                <a:latin typeface="微软雅黑" pitchFamily="34" charset="0"/>
                <a:ea typeface="楷体" pitchFamily="34" charset="-122"/>
                <a:cs typeface="微软雅黑" pitchFamily="34" charset="-120"/>
              </a:rPr>
              <a:t>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全面实施新一轮千亿斤粮食产能提升行动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全方位夯实国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家粮食安全根基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为了解决农业发展过程中的问题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我国多地积极探索农业生产托管模式</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农户等经营主体在不流转土地经营权的条件下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将农业生产中的耕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防</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收等全部或部分</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作业环节委托给社会化服务组织完成的农业经营方式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规模化是农业生产托管服务的主要形式</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耕地集中连片是农业生产托管的前提条件</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6_BD.68_1#1170296d9?pid=08975f863&amp;color=0,0,0&amp;vtp=1&amp;bbb=1"/>
          <p:cNvSpPr/>
          <p:nvPr/>
        </p:nvSpPr>
        <p:spPr>
          <a:xfrm>
            <a:off x="722376" y="36980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下列农业生产适宜大范围推广农业生产托管模式的是(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69_1#1170296d9.bracket?pid=08975f863&amp;color=0,0,0&amp;vpa=20&amp;vtp=1"/>
          <p:cNvSpPr/>
          <p:nvPr/>
        </p:nvSpPr>
        <p:spPr>
          <a:xfrm>
            <a:off x="6975539" y="36980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6_BD.68_2#1170296d9.choices?pid=08975f863&amp;color=0,0,0&amp;vtp=1&amp;bbb=1"/>
          <p:cNvSpPr/>
          <p:nvPr/>
        </p:nvSpPr>
        <p:spPr>
          <a:xfrm>
            <a:off x="722376" y="41552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.云贵高原花卉种植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B.华北地区小麦种植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C.南方丘陵茶树种植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.生态浮岛水稻种植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6_AS.70_1#1170296d9?vop=1&amp;pid=08975f86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本题考查农业发展方向。由材料可知，耕地集中连片是农业生产托管的前提条件</a:t>
            </a:r>
            <a:r>
              <a:rPr lang="en-US" altLang="zh-CN" sz="2000" b="0" i="0">
                <a:solidFill>
                  <a:srgbClr val="000000"/>
                </a:solidFill>
                <a:latin typeface="微软雅黑" pitchFamily="34" charset="0"/>
                <a:ea typeface="微软雅黑" pitchFamily="34" charset="-122"/>
                <a:cs typeface="微软雅黑" pitchFamily="34" charset="-120"/>
              </a:rPr>
              <a:t>，云贵高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原和南方丘陵地区地形地势条件无法保证耕地集中连片，所以不适宜大范围推广农业生产托管模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式</a:t>
            </a:r>
            <a:r>
              <a:rPr lang="en-US" altLang="zh-CN" sz="2000" b="0" i="0" dirty="0">
                <a:solidFill>
                  <a:srgbClr val="000000"/>
                </a:solidFill>
                <a:latin typeface="微软雅黑" pitchFamily="34" charset="0"/>
                <a:ea typeface="微软雅黑" pitchFamily="34" charset="-122"/>
                <a:cs typeface="微软雅黑" pitchFamily="34" charset="-120"/>
              </a:rPr>
              <a:t>，A、C错误；生态浮岛水稻种植，耕地如同漂浮的小岛一块块分布于河湖之上</a:t>
            </a:r>
            <a:r>
              <a:rPr lang="en-US" altLang="zh-CN" sz="2000" b="0" i="0">
                <a:solidFill>
                  <a:srgbClr val="000000"/>
                </a:solidFill>
                <a:latin typeface="微软雅黑" pitchFamily="34" charset="0"/>
                <a:ea typeface="微软雅黑" pitchFamily="34" charset="-122"/>
                <a:cs typeface="微软雅黑" pitchFamily="34" charset="-120"/>
              </a:rPr>
              <a:t>，不适宜进行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大型机械化生产</a:t>
            </a:r>
            <a:r>
              <a:rPr lang="en-US" altLang="zh-CN" sz="2000" b="0" i="0" dirty="0">
                <a:solidFill>
                  <a:srgbClr val="000000"/>
                </a:solidFill>
                <a:latin typeface="微软雅黑" pitchFamily="34" charset="0"/>
                <a:ea typeface="微软雅黑" pitchFamily="34" charset="-122"/>
                <a:cs typeface="微软雅黑" pitchFamily="34" charset="-120"/>
              </a:rPr>
              <a:t>，D错误；华北地区地形平坦开阔，耕地集中连片，适合大规模机械化生产</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利于推广农业生产托管模式</a:t>
            </a: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9880E-C8C5-0B09-BA9B-FDD986151957}"/>
            </a:ext>
          </a:extLst>
        </p:cNvPr>
        <p:cNvGrpSpPr/>
        <p:nvPr/>
      </p:nvGrpSpPr>
      <p:grpSpPr>
        <a:xfrm>
          <a:off x="0" y="0"/>
          <a:ext cx="0" cy="0"/>
          <a:chOff x="0" y="0"/>
          <a:chExt cx="0" cy="0"/>
        </a:xfrm>
      </p:grpSpPr>
    </p:spTree>
    <p:extLst>
      <p:ext uri="{BB962C8B-B14F-4D97-AF65-F5344CB8AC3E}">
        <p14:creationId xmlns:p14="http://schemas.microsoft.com/office/powerpoint/2010/main" val="29576605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BD.71_1#4b9193e6c?pid=08975f86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6.与传统农业生产方式相比，</a:t>
            </a:r>
            <a:r>
              <a:rPr lang="en-US" altLang="zh-CN" sz="2000" b="0" i="0">
                <a:solidFill>
                  <a:srgbClr val="000000"/>
                </a:solidFill>
                <a:latin typeface="微软雅黑" pitchFamily="34" charset="0"/>
                <a:ea typeface="微软雅黑" pitchFamily="34" charset="-122"/>
                <a:cs typeface="微软雅黑" pitchFamily="34" charset="-120"/>
              </a:rPr>
              <a:t>农业生产托管能够(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2_1#4b9193e6c.bracket?pid=08975f863&amp;color=0,0,0&amp;vpa=21&amp;vtp=1"/>
          <p:cNvSpPr/>
          <p:nvPr/>
        </p:nvSpPr>
        <p:spPr>
          <a:xfrm>
            <a:off x="6213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71_2#4b9193e6c?pid=08975f863&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84829" algn="l"/>
                <a:tab pos="5356957" algn="l"/>
                <a:tab pos="8029086" algn="l"/>
              </a:tabLst>
            </a:pPr>
            <a:r>
              <a:rPr lang="en-US" altLang="zh-CN" sz="2000" b="0" i="0">
                <a:solidFill>
                  <a:srgbClr val="000000"/>
                </a:solidFill>
                <a:latin typeface="微软雅黑" pitchFamily="34" charset="0"/>
                <a:ea typeface="微软雅黑" pitchFamily="34" charset="-122"/>
                <a:cs typeface="微软雅黑" pitchFamily="34" charset="-120"/>
              </a:rPr>
              <a:t>①提高土地单产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②减少土地撂荒</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③增加营销成本</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提高土壤透气性</a:t>
            </a:r>
            <a:endParaRPr lang="en-US" altLang="zh-CN" sz="2000" dirty="0"/>
          </a:p>
        </p:txBody>
      </p:sp>
      <p:sp>
        <p:nvSpPr>
          <p:cNvPr id="5" name="QC_6_BD.71_3#4b9193e6c.choices?pid=08975f863&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6_AS.73_1#4b9193e6c?vop=1&amp;pid=08975f863&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本题考查保障粮食安全的措施。由材料可知，与传统农业生产方式相比</a:t>
            </a:r>
            <a:r>
              <a:rPr lang="en-US" altLang="zh-CN" sz="2000" b="0" i="0">
                <a:solidFill>
                  <a:srgbClr val="000000"/>
                </a:solidFill>
                <a:latin typeface="微软雅黑" pitchFamily="34" charset="0"/>
                <a:ea typeface="微软雅黑" pitchFamily="34" charset="-122"/>
                <a:cs typeface="微软雅黑" pitchFamily="34" charset="-120"/>
              </a:rPr>
              <a:t>，农业生产托管能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够实现规模化生产</a:t>
            </a:r>
            <a:r>
              <a:rPr lang="en-US" altLang="zh-CN" sz="2000" b="0" i="0" dirty="0">
                <a:solidFill>
                  <a:srgbClr val="000000"/>
                </a:solidFill>
                <a:latin typeface="微软雅黑" pitchFamily="34" charset="0"/>
                <a:ea typeface="微软雅黑" pitchFamily="34" charset="-122"/>
                <a:cs typeface="微软雅黑" pitchFamily="34" charset="-120"/>
              </a:rPr>
              <a:t>、集约化经营，有利于农业技术推广，提高土地单产，减少土地撂荒，</a:t>
            </a:r>
            <a:r>
              <a:rPr lang="en-US" altLang="zh-CN" sz="2000" b="0" i="0">
                <a:solidFill>
                  <a:srgbClr val="000000"/>
                </a:solidFill>
                <a:latin typeface="微软雅黑" pitchFamily="34" charset="0"/>
                <a:ea typeface="微软雅黑" pitchFamily="34" charset="-122"/>
                <a:cs typeface="微软雅黑" pitchFamily="34" charset="-120"/>
              </a:rPr>
              <a:t>①②正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；农业生产托管涉及农业生产中的耕、种、防、收等环节，不涉及营销</a:t>
            </a:r>
            <a:r>
              <a:rPr lang="en-US" altLang="zh-CN" sz="2000" b="0" i="0">
                <a:solidFill>
                  <a:srgbClr val="000000"/>
                </a:solidFill>
                <a:latin typeface="微软雅黑" pitchFamily="34" charset="0"/>
                <a:ea typeface="微软雅黑" pitchFamily="34" charset="-122"/>
                <a:cs typeface="微软雅黑" pitchFamily="34" charset="-120"/>
              </a:rPr>
              <a:t>，且没有提到对土壤的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相关措施</a:t>
            </a:r>
            <a:r>
              <a:rPr lang="en-US" altLang="zh-CN" sz="2000" b="0" i="0" dirty="0">
                <a:solidFill>
                  <a:srgbClr val="000000"/>
                </a:solidFill>
                <a:latin typeface="微软雅黑" pitchFamily="34" charset="0"/>
                <a:ea typeface="微软雅黑" pitchFamily="34" charset="-122"/>
                <a:cs typeface="微软雅黑" pitchFamily="34" charset="-120"/>
              </a:rPr>
              <a:t>，不一定提高土壤透气性，③④错误。故选A。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4BDA4-D014-CFFE-B8D7-59AECB1C6885}"/>
            </a:ext>
          </a:extLst>
        </p:cNvPr>
        <p:cNvGrpSpPr/>
        <p:nvPr/>
      </p:nvGrpSpPr>
      <p:grpSpPr>
        <a:xfrm>
          <a:off x="0" y="0"/>
          <a:ext cx="0" cy="0"/>
          <a:chOff x="0" y="0"/>
          <a:chExt cx="0" cy="0"/>
        </a:xfrm>
      </p:grpSpPr>
    </p:spTree>
    <p:extLst>
      <p:ext uri="{BB962C8B-B14F-4D97-AF65-F5344CB8AC3E}">
        <p14:creationId xmlns:p14="http://schemas.microsoft.com/office/powerpoint/2010/main" val="11676386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6_BD.74_1#c1d12909a?pid=08975f86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农业生产托管对于保障我国粮食安全的作用有(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75_1#c1d12909a.bracket?pid=08975f863&amp;color=0,0,0&amp;vpa=22&amp;vtp=1"/>
          <p:cNvSpPr/>
          <p:nvPr/>
        </p:nvSpPr>
        <p:spPr>
          <a:xfrm>
            <a:off x="621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74_2#c1d12909a?pid=08975f86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①确保耕地红线</a:t>
            </a:r>
            <a:r>
              <a:rPr lang="en-US" altLang="zh-CN" sz="2000" b="0" i="0">
                <a:solidFill>
                  <a:srgbClr val="000000"/>
                </a:solidFill>
                <a:latin typeface="微软雅黑" pitchFamily="34" charset="0"/>
                <a:ea typeface="微软雅黑" pitchFamily="34" charset="-122"/>
                <a:cs typeface="微软雅黑" pitchFamily="34" charset="-120"/>
              </a:rPr>
              <a:t>，藏粮于地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增加务农人数</a:t>
            </a:r>
            <a:r>
              <a:rPr lang="en-US" altLang="zh-CN" sz="2000" b="0" i="0">
                <a:solidFill>
                  <a:srgbClr val="000000"/>
                </a:solidFill>
                <a:latin typeface="微软雅黑" pitchFamily="34" charset="0"/>
                <a:ea typeface="微软雅黑" pitchFamily="34" charset="-122"/>
                <a:cs typeface="微软雅黑" pitchFamily="34" charset="-120"/>
              </a:rPr>
              <a:t>，藏粮于民</a:t>
            </a:r>
            <a:endParaRPr lang="en-US" altLang="zh-CN" sz="2000" dirty="0"/>
          </a:p>
          <a:p>
            <a:pPr latinLnBrk="1">
              <a:lnSpc>
                <a:spcPts val="3400"/>
              </a:lnSpc>
              <a:tabLst>
                <a:tab pos="54585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推广农业技术</a:t>
            </a:r>
            <a:r>
              <a:rPr lang="en-US" altLang="zh-CN" sz="2000" b="0" i="0">
                <a:solidFill>
                  <a:srgbClr val="000000"/>
                </a:solidFill>
                <a:latin typeface="微软雅黑" pitchFamily="34" charset="0"/>
                <a:ea typeface="微软雅黑" pitchFamily="34" charset="-122"/>
                <a:cs typeface="微软雅黑" pitchFamily="34" charset="-120"/>
              </a:rPr>
              <a:t>，藏粮于技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扩大粮食贸易</a:t>
            </a:r>
            <a:r>
              <a:rPr lang="en-US" altLang="zh-CN" sz="2000" b="0" i="0">
                <a:solidFill>
                  <a:srgbClr val="000000"/>
                </a:solidFill>
                <a:latin typeface="微软雅黑" pitchFamily="34" charset="0"/>
                <a:ea typeface="微软雅黑" pitchFamily="34" charset="-122"/>
                <a:cs typeface="微软雅黑" pitchFamily="34" charset="-120"/>
              </a:rPr>
              <a:t>，藏粮于市</a:t>
            </a:r>
            <a:endParaRPr lang="en-US" altLang="zh-CN" sz="2000" dirty="0"/>
          </a:p>
        </p:txBody>
      </p:sp>
      <p:sp>
        <p:nvSpPr>
          <p:cNvPr id="5" name="QC_6_BD.74_3#c1d12909a.choices?pid=08975f863&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6_AS.76_1#c1d12909a?vop=1&amp;pid=08975f863&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本题考查保障粮食安全的措施</a:t>
            </a:r>
            <a:r>
              <a:rPr lang="en-US" altLang="zh-CN" sz="2000" b="0" i="0">
                <a:solidFill>
                  <a:srgbClr val="000000"/>
                </a:solidFill>
                <a:latin typeface="微软雅黑" pitchFamily="34" charset="0"/>
                <a:ea typeface="微软雅黑" pitchFamily="34" charset="-122"/>
                <a:cs typeface="微软雅黑" pitchFamily="34" charset="-120"/>
              </a:rPr>
              <a:t>。针对常年外出务工农民无法顾及农业生产而导致的土地撂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荒现象</a:t>
            </a:r>
            <a:r>
              <a:rPr lang="en-US" altLang="zh-CN" sz="2000" b="0" i="0" dirty="0">
                <a:solidFill>
                  <a:srgbClr val="000000"/>
                </a:solidFill>
                <a:latin typeface="微软雅黑" pitchFamily="34" charset="0"/>
                <a:ea typeface="微软雅黑" pitchFamily="34" charset="-122"/>
                <a:cs typeface="微软雅黑" pitchFamily="34" charset="-120"/>
              </a:rPr>
              <a:t>，农业生产托管可充分利用土地，提高产量，确保耕地红线，藏粮于地，①正确</a:t>
            </a:r>
            <a:r>
              <a:rPr lang="en-US" altLang="zh-CN" sz="2000" b="0" i="0">
                <a:solidFill>
                  <a:srgbClr val="000000"/>
                </a:solidFill>
                <a:latin typeface="微软雅黑" pitchFamily="34" charset="0"/>
                <a:ea typeface="微软雅黑" pitchFamily="34" charset="-122"/>
                <a:cs typeface="微软雅黑" pitchFamily="34" charset="-120"/>
              </a:rPr>
              <a:t>；农业生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产托管采用机械化模式生产</a:t>
            </a:r>
            <a:r>
              <a:rPr lang="en-US" altLang="zh-CN" sz="2000" b="0" i="0" dirty="0">
                <a:solidFill>
                  <a:srgbClr val="000000"/>
                </a:solidFill>
                <a:latin typeface="微软雅黑" pitchFamily="34" charset="0"/>
                <a:ea typeface="微软雅黑" pitchFamily="34" charset="-122"/>
                <a:cs typeface="微软雅黑" pitchFamily="34" charset="-120"/>
              </a:rPr>
              <a:t>，可减少务农人数，②错误；农业生产托管可以实现集约化经营</a:t>
            </a:r>
            <a:r>
              <a:rPr lang="en-US" altLang="zh-CN" sz="2000" b="0" i="0">
                <a:solidFill>
                  <a:srgbClr val="000000"/>
                </a:solidFill>
                <a:latin typeface="微软雅黑" pitchFamily="34" charset="0"/>
                <a:ea typeface="微软雅黑" pitchFamily="34" charset="-122"/>
                <a:cs typeface="微软雅黑" pitchFamily="34" charset="-120"/>
              </a:rPr>
              <a:t>、规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模化生产</a:t>
            </a:r>
            <a:r>
              <a:rPr lang="en-US" altLang="zh-CN" sz="2000" b="0" i="0" dirty="0">
                <a:solidFill>
                  <a:srgbClr val="000000"/>
                </a:solidFill>
                <a:latin typeface="微软雅黑" pitchFamily="34" charset="0"/>
                <a:ea typeface="微软雅黑" pitchFamily="34" charset="-122"/>
                <a:cs typeface="微软雅黑" pitchFamily="34" charset="-120"/>
              </a:rPr>
              <a:t>，有利于农业技术的推广，③正确；农业生产托管涉及农业生产中的耕、种、防</a:t>
            </a:r>
            <a:r>
              <a:rPr lang="en-US" altLang="zh-CN" sz="2000" b="0" i="0">
                <a:solidFill>
                  <a:srgbClr val="000000"/>
                </a:solidFill>
                <a:latin typeface="微软雅黑" pitchFamily="34" charset="0"/>
                <a:ea typeface="微软雅黑" pitchFamily="34" charset="-122"/>
                <a:cs typeface="微软雅黑" pitchFamily="34" charset="-120"/>
              </a:rPr>
              <a:t>、收等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环节</a:t>
            </a:r>
            <a:r>
              <a:rPr lang="en-US" altLang="zh-CN" sz="2000" b="0" i="0" dirty="0">
                <a:solidFill>
                  <a:srgbClr val="000000"/>
                </a:solidFill>
                <a:latin typeface="微软雅黑" pitchFamily="34" charset="0"/>
                <a:ea typeface="微软雅黑" pitchFamily="34" charset="-122"/>
                <a:cs typeface="微软雅黑" pitchFamily="34" charset="-120"/>
              </a:rPr>
              <a:t>，不涉及粮食贸易，④错误。综上，①③正确，故选B。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A9996-C7EF-1B90-7252-04388A3B8F11}"/>
            </a:ext>
          </a:extLst>
        </p:cNvPr>
        <p:cNvGrpSpPr/>
        <p:nvPr/>
      </p:nvGrpSpPr>
      <p:grpSpPr>
        <a:xfrm>
          <a:off x="0" y="0"/>
          <a:ext cx="0" cy="0"/>
          <a:chOff x="0" y="0"/>
          <a:chExt cx="0" cy="0"/>
        </a:xfrm>
      </p:grpSpPr>
    </p:spTree>
    <p:extLst>
      <p:ext uri="{BB962C8B-B14F-4D97-AF65-F5344CB8AC3E}">
        <p14:creationId xmlns:p14="http://schemas.microsoft.com/office/powerpoint/2010/main" val="14307747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M_5_BD.77_1#22318989b?pid=8082d3337&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[广西百色2025摸底考试]</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楷体" pitchFamily="34" charset="-122"/>
                <a:cs typeface="微软雅黑" pitchFamily="34" charset="-120"/>
              </a:rPr>
              <a:t>耕地抛荒治理是当前农业生产领域的重中之重</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东北平原</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华北平原耕地</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抛荒程度最低</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西南地区是全国耕地抛荒的重灾区</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而北京的耕地抛荒比例也超过了</a:t>
            </a:r>
            <a:r>
              <a:rPr lang="en-US" altLang="zh-CN" sz="2000" b="0" i="0" spc="-50" dirty="0">
                <a:solidFill>
                  <a:srgbClr val="000000"/>
                </a:solidFill>
                <a:latin typeface="Times New Roman" pitchFamily="34" charset="0"/>
                <a:ea typeface="KaiTi" pitchFamily="34" charset="-122"/>
                <a:cs typeface="Times New Roman" pitchFamily="34" charset="-120"/>
              </a:rPr>
              <a:t>20</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下图示</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意不同耕地流转价格</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单位面积耕地价格</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下的耕地抛荒程度与耕地流转规模</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数值越大代表抛荒</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程度越高或流转规模越大</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耕地流转价格直接反映了耕地的利用价值</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pic>
        <p:nvPicPr>
          <p:cNvPr id="3" name="QM_5_BD.77_2#22318989b?pid=8082d3337&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97096" y="2864046"/>
            <a:ext cx="3794760" cy="21671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78_1#b357f21b6?pid=22318989b&amp;color=0,0,0&amp;vtp=1&amp;bt=1&amp;bbb=1">
            <a:extLst>
              <a:ext uri="{FF2B5EF4-FFF2-40B4-BE49-F238E27FC236}">
                <a16:creationId xmlns:a16="http://schemas.microsoft.com/office/drawing/2014/main" id="{1F42F3E8-6125-A31A-4008-98E3ECBD1BD8}"/>
              </a:ext>
            </a:extLst>
          </p:cNvPr>
          <p:cNvSpPr/>
          <p:nvPr/>
        </p:nvSpPr>
        <p:spPr>
          <a:xfrm>
            <a:off x="722376" y="51627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8.由材料可知，</a:t>
            </a:r>
            <a:r>
              <a:rPr lang="en-US" altLang="zh-CN" sz="2000" b="0" i="0">
                <a:solidFill>
                  <a:srgbClr val="000000"/>
                </a:solidFill>
                <a:latin typeface="微软雅黑" pitchFamily="34" charset="0"/>
                <a:ea typeface="微软雅黑" pitchFamily="34" charset="-122"/>
                <a:cs typeface="微软雅黑" pitchFamily="34" charset="-120"/>
              </a:rPr>
              <a:t>耕地抛荒的根本原因是(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79_1#b357f21b6.bracket?pid=22318989b&amp;color=0,0,0&amp;vpa=23&amp;vtp=1">
            <a:extLst>
              <a:ext uri="{FF2B5EF4-FFF2-40B4-BE49-F238E27FC236}">
                <a16:creationId xmlns:a16="http://schemas.microsoft.com/office/drawing/2014/main" id="{1EFEA31A-1461-8212-0317-EEEA01E4E825}"/>
              </a:ext>
            </a:extLst>
          </p:cNvPr>
          <p:cNvSpPr/>
          <p:nvPr/>
        </p:nvSpPr>
        <p:spPr>
          <a:xfrm>
            <a:off x="5197539" y="516274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78_2#b357f21b6.choices?pid=22318989b&amp;color=0,0,0&amp;vtp=1&amp;bbb=1">
            <a:extLst>
              <a:ext uri="{FF2B5EF4-FFF2-40B4-BE49-F238E27FC236}">
                <a16:creationId xmlns:a16="http://schemas.microsoft.com/office/drawing/2014/main" id="{3B577750-FB4A-03DB-6A5A-AC21864AA21E}"/>
              </a:ext>
            </a:extLst>
          </p:cNvPr>
          <p:cNvSpPr/>
          <p:nvPr/>
        </p:nvSpPr>
        <p:spPr>
          <a:xfrm>
            <a:off x="722376" y="5620327"/>
            <a:ext cx="10753344" cy="405003"/>
          </a:xfrm>
          <a:prstGeom prst="rect">
            <a:avLst/>
          </a:prstGeom>
          <a:noFill/>
          <a:ln/>
        </p:spPr>
        <p:txBody>
          <a:bodyPr wrap="none" lIns="0" tIns="0" rIns="0" bIns="0" rtlCol="0" anchor="t"/>
          <a:lstStyle/>
          <a:p>
            <a:pPr latinLnBrk="1">
              <a:lnSpc>
                <a:spcPts val="3600"/>
              </a:lnSpc>
              <a:tabLst>
                <a:tab pos="2697529" algn="l"/>
                <a:tab pos="5356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.耕地质量差</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B.耕地数量多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C.劳动力缺乏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.城镇化水平高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C7B9-3C06-2C06-D6FD-4C0896821CE4}"/>
            </a:ext>
          </a:extLst>
        </p:cNvPr>
        <p:cNvGrpSpPr/>
        <p:nvPr/>
      </p:nvGrpSpPr>
      <p:grpSpPr>
        <a:xfrm>
          <a:off x="0" y="0"/>
          <a:ext cx="0" cy="0"/>
          <a:chOff x="0" y="0"/>
          <a:chExt cx="0" cy="0"/>
        </a:xfrm>
      </p:grpSpPr>
    </p:spTree>
    <p:extLst>
      <p:ext uri="{BB962C8B-B14F-4D97-AF65-F5344CB8AC3E}">
        <p14:creationId xmlns:p14="http://schemas.microsoft.com/office/powerpoint/2010/main" val="24471364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AS.80_1#b357f21b6?vop=1&amp;pid=22318989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本题考查我国耕地资源开发利用现状。根据材料“东北平原、</a:t>
            </a:r>
            <a:r>
              <a:rPr lang="en-US" altLang="zh-CN" sz="2000" b="0" i="0">
                <a:solidFill>
                  <a:srgbClr val="000000"/>
                </a:solidFill>
                <a:latin typeface="微软雅黑" pitchFamily="34" charset="0"/>
                <a:ea typeface="微软雅黑" pitchFamily="34" charset="-122"/>
                <a:cs typeface="微软雅黑" pitchFamily="34" charset="-120"/>
              </a:rPr>
              <a:t>华北平原耕地抛荒程度最低，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西南地区是全国耕地抛荒的重灾区</a:t>
            </a:r>
            <a:r>
              <a:rPr lang="en-US" altLang="zh-CN" sz="2000" b="0" i="0" dirty="0">
                <a:solidFill>
                  <a:srgbClr val="000000"/>
                </a:solidFill>
                <a:latin typeface="微软雅黑" pitchFamily="34" charset="0"/>
                <a:ea typeface="微软雅黑" pitchFamily="34" charset="-122"/>
                <a:cs typeface="微软雅黑" pitchFamily="34" charset="-120"/>
              </a:rPr>
              <a:t>”并结合所学知识可知，西南地区石漠化现象较为突出</a:t>
            </a:r>
            <a:r>
              <a:rPr lang="en-US" altLang="zh-CN" sz="2000" b="0" i="0">
                <a:solidFill>
                  <a:srgbClr val="000000"/>
                </a:solidFill>
                <a:latin typeface="微软雅黑" pitchFamily="34" charset="0"/>
                <a:ea typeface="微软雅黑" pitchFamily="34" charset="-122"/>
                <a:cs typeface="微软雅黑" pitchFamily="34" charset="-120"/>
              </a:rPr>
              <a:t>，土壤</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较为贫瘠</a:t>
            </a:r>
            <a:r>
              <a:rPr lang="en-US" altLang="zh-CN" sz="2000" b="0" i="0" dirty="0">
                <a:solidFill>
                  <a:srgbClr val="000000"/>
                </a:solidFill>
                <a:latin typeface="微软雅黑" pitchFamily="34" charset="0"/>
                <a:ea typeface="微软雅黑" pitchFamily="34" charset="-122"/>
                <a:cs typeface="微软雅黑" pitchFamily="34" charset="-120"/>
              </a:rPr>
              <a:t>，因此耕地质量较差，导致耕地抛荒，A正确；耕地多的东北</a:t>
            </a:r>
            <a:r>
              <a:rPr lang="en-US" altLang="zh-CN" sz="2000" b="0" i="0">
                <a:solidFill>
                  <a:srgbClr val="000000"/>
                </a:solidFill>
                <a:latin typeface="微软雅黑" pitchFamily="34" charset="0"/>
                <a:ea typeface="微软雅黑" pitchFamily="34" charset="-122"/>
                <a:cs typeface="微软雅黑" pitchFamily="34" charset="-120"/>
              </a:rPr>
              <a:t>、华北地区耕地抛荒程度</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最低</a:t>
            </a:r>
            <a:r>
              <a:rPr lang="en-US" altLang="zh-CN" sz="2000" b="0" i="0" dirty="0">
                <a:solidFill>
                  <a:srgbClr val="000000"/>
                </a:solidFill>
                <a:latin typeface="微软雅黑" pitchFamily="34" charset="0"/>
                <a:ea typeface="微软雅黑" pitchFamily="34" charset="-122"/>
                <a:cs typeface="微软雅黑" pitchFamily="34" charset="-120"/>
              </a:rPr>
              <a:t>，耕地数量多不是耕地抛荒的根本原因，B错误；由材料可知</a:t>
            </a:r>
            <a:r>
              <a:rPr lang="en-US" altLang="zh-CN" sz="2000" b="0" i="0">
                <a:solidFill>
                  <a:srgbClr val="000000"/>
                </a:solidFill>
                <a:latin typeface="微软雅黑" pitchFamily="34" charset="0"/>
                <a:ea typeface="微软雅黑" pitchFamily="34" charset="-122"/>
                <a:cs typeface="微软雅黑" pitchFamily="34" charset="-120"/>
              </a:rPr>
              <a:t>，劳动力相对缺乏以及城镇化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水平高的地区耕地抛荒程度都不是最高的</a:t>
            </a:r>
            <a:r>
              <a:rPr lang="en-US" altLang="zh-CN" sz="2000" b="0" i="0" dirty="0">
                <a:solidFill>
                  <a:srgbClr val="000000"/>
                </a:solidFill>
                <a:latin typeface="微软雅黑" pitchFamily="34" charset="0"/>
                <a:ea typeface="微软雅黑" pitchFamily="34" charset="-122"/>
                <a:cs typeface="微软雅黑" pitchFamily="34" charset="-120"/>
              </a:rPr>
              <a:t>，故这两点不是根本原因，C、D错误。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AS.80_2#b357f21b6?vop=1&amp;pid=22318989b&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本题易错选C项，注意该题考查耕地抛荒的根本原因</a:t>
            </a:r>
            <a:r>
              <a:rPr lang="en-US" altLang="zh-CN" sz="2000" b="0" i="0">
                <a:solidFill>
                  <a:srgbClr val="000000"/>
                </a:solidFill>
                <a:latin typeface="微软雅黑" pitchFamily="34" charset="0"/>
                <a:ea typeface="微软雅黑" pitchFamily="34" charset="-122"/>
                <a:cs typeface="微软雅黑" pitchFamily="34" charset="-120"/>
              </a:rPr>
              <a:t>。城镇化和工业化水平不断提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a:t>
            </a:r>
            <a:r>
              <a:rPr lang="en-US" altLang="zh-CN" sz="2000" b="0" i="0" dirty="0">
                <a:solidFill>
                  <a:srgbClr val="000000"/>
                </a:solidFill>
                <a:latin typeface="微软雅黑" pitchFamily="34" charset="0"/>
                <a:ea typeface="微软雅黑" pitchFamily="34" charset="-122"/>
                <a:cs typeface="微软雅黑" pitchFamily="34" charset="-120"/>
              </a:rPr>
              <a:t>，农村大量青壮年外出务工，劳动力短缺会导致耕地抛荒比例提高</a:t>
            </a:r>
            <a:r>
              <a:rPr lang="en-US" altLang="zh-CN" sz="2000" b="0" i="0">
                <a:solidFill>
                  <a:srgbClr val="000000"/>
                </a:solidFill>
                <a:latin typeface="微软雅黑" pitchFamily="34" charset="0"/>
                <a:ea typeface="微软雅黑" pitchFamily="34" charset="-122"/>
                <a:cs typeface="微软雅黑" pitchFamily="34" charset="-120"/>
              </a:rPr>
              <a:t>，但耕地抛荒的根本原因还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是耕地质量差导致收益低</a:t>
            </a:r>
            <a:r>
              <a:rPr lang="en-US" altLang="zh-CN" sz="2000" b="0" i="0" dirty="0">
                <a:solidFill>
                  <a:srgbClr val="000000"/>
                </a:solidFill>
                <a:latin typeface="微软雅黑" pitchFamily="34" charset="0"/>
                <a:ea typeface="微软雅黑" pitchFamily="34" charset="-122"/>
                <a:cs typeface="微软雅黑" pitchFamily="34" charset="-120"/>
              </a:rPr>
              <a:t>。总体来看，种植粮食作物的收益低于非粮作物的收益</a:t>
            </a:r>
            <a:r>
              <a:rPr lang="en-US" altLang="zh-CN" sz="2000" b="0" i="0">
                <a:solidFill>
                  <a:srgbClr val="000000"/>
                </a:solidFill>
                <a:latin typeface="微软雅黑" pitchFamily="34" charset="0"/>
                <a:ea typeface="微软雅黑" pitchFamily="34" charset="-122"/>
                <a:cs typeface="微软雅黑" pitchFamily="34" charset="-120"/>
              </a:rPr>
              <a:t>，农业收益低于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外出务工收益</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0AE6A-EA73-2A09-2BEB-A41C28D1B416}"/>
            </a:ext>
          </a:extLst>
        </p:cNvPr>
        <p:cNvGrpSpPr/>
        <p:nvPr/>
      </p:nvGrpSpPr>
      <p:grpSpPr>
        <a:xfrm>
          <a:off x="0" y="0"/>
          <a:ext cx="0" cy="0"/>
          <a:chOff x="0" y="0"/>
          <a:chExt cx="0" cy="0"/>
        </a:xfrm>
      </p:grpSpPr>
    </p:spTree>
    <p:extLst>
      <p:ext uri="{BB962C8B-B14F-4D97-AF65-F5344CB8AC3E}">
        <p14:creationId xmlns:p14="http://schemas.microsoft.com/office/powerpoint/2010/main" val="14857846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BD.81_1#e0a9f259e?pid=22318989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9.与西南地区相比，</a:t>
            </a:r>
            <a:r>
              <a:rPr lang="en-US" altLang="zh-CN" sz="2000" b="0" i="0">
                <a:solidFill>
                  <a:srgbClr val="000000"/>
                </a:solidFill>
                <a:latin typeface="微软雅黑" pitchFamily="34" charset="0"/>
                <a:ea typeface="微软雅黑" pitchFamily="34" charset="-122"/>
                <a:cs typeface="微软雅黑" pitchFamily="34" charset="-120"/>
              </a:rPr>
              <a:t>北京地区耕地抛荒的原因最可能是(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2_1#e0a9f259e.bracket?pid=22318989b&amp;color=0,0,0&amp;vpa=24&amp;vtp=1"/>
          <p:cNvSpPr/>
          <p:nvPr/>
        </p:nvSpPr>
        <p:spPr>
          <a:xfrm>
            <a:off x="697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81_2#e0a9f259e.choices?pid=22318989b&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.城镇化程度较低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B.耕地流转价格高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C.农村劳动力缺乏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.耕地利用价值低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C_6_AS.83_1#e0a9f259e?vop=1&amp;pid=22318989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本题考查耕地抛荒的原因。结合材料信息可知，北京的耕地抛荒比例也超过了20</a:t>
            </a:r>
            <a:r>
              <a:rPr lang="en-US" altLang="zh-CN" sz="2000" b="0" i="0">
                <a:solidFill>
                  <a:srgbClr val="000000"/>
                </a:solidFill>
                <a:latin typeface="微软雅黑" pitchFamily="34" charset="0"/>
                <a:ea typeface="微软雅黑" pitchFamily="34" charset="-122"/>
                <a:cs typeface="微软雅黑" pitchFamily="34" charset="-120"/>
              </a:rPr>
              <a:t>%，与西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南地区相比</a:t>
            </a:r>
            <a:r>
              <a:rPr lang="en-US" altLang="zh-CN" sz="2000" b="0" i="0" dirty="0">
                <a:solidFill>
                  <a:srgbClr val="000000"/>
                </a:solidFill>
                <a:latin typeface="微软雅黑" pitchFamily="34" charset="0"/>
                <a:ea typeface="微软雅黑" pitchFamily="34" charset="-122"/>
                <a:cs typeface="微软雅黑" pitchFamily="34" charset="-120"/>
              </a:rPr>
              <a:t>，北京地区经济发展水平较高，城镇化程度较高，大量农村劳动力涌向城市</a:t>
            </a:r>
            <a:r>
              <a:rPr lang="en-US" altLang="zh-CN" sz="2000" b="0" i="0">
                <a:solidFill>
                  <a:srgbClr val="000000"/>
                </a:solidFill>
                <a:latin typeface="微软雅黑" pitchFamily="34" charset="0"/>
                <a:ea typeface="微软雅黑" pitchFamily="34" charset="-122"/>
                <a:cs typeface="微软雅黑" pitchFamily="34" charset="-120"/>
              </a:rPr>
              <a:t>，导致农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村劳动力短缺</a:t>
            </a:r>
            <a:r>
              <a:rPr lang="en-US" altLang="zh-CN" sz="2000" b="0" i="0" dirty="0">
                <a:solidFill>
                  <a:srgbClr val="000000"/>
                </a:solidFill>
                <a:latin typeface="微软雅黑" pitchFamily="34" charset="0"/>
                <a:ea typeface="微软雅黑" pitchFamily="34" charset="-122"/>
                <a:cs typeface="微软雅黑" pitchFamily="34" charset="-120"/>
              </a:rPr>
              <a:t>，耕地抛荒，C正确，A错误；由图可知，耕地流转价格高，</a:t>
            </a:r>
            <a:r>
              <a:rPr lang="en-US" altLang="zh-CN" sz="2000" b="0" i="0">
                <a:solidFill>
                  <a:srgbClr val="000000"/>
                </a:solidFill>
                <a:latin typeface="微软雅黑" pitchFamily="34" charset="0"/>
                <a:ea typeface="微软雅黑" pitchFamily="34" charset="-122"/>
                <a:cs typeface="微软雅黑" pitchFamily="34" charset="-120"/>
              </a:rPr>
              <a:t>耕地抛荒程度会降低，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错误；与西南地区相比，北京耕地利用价值较高，D错误。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E03BA-79D2-C87A-472C-149C4F29A7AC}"/>
            </a:ext>
          </a:extLst>
        </p:cNvPr>
        <p:cNvGrpSpPr/>
        <p:nvPr/>
      </p:nvGrpSpPr>
      <p:grpSpPr>
        <a:xfrm>
          <a:off x="0" y="0"/>
          <a:ext cx="0" cy="0"/>
          <a:chOff x="0" y="0"/>
          <a:chExt cx="0" cy="0"/>
        </a:xfrm>
      </p:grpSpPr>
    </p:spTree>
    <p:extLst>
      <p:ext uri="{BB962C8B-B14F-4D97-AF65-F5344CB8AC3E}">
        <p14:creationId xmlns:p14="http://schemas.microsoft.com/office/powerpoint/2010/main" val="8040399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6_BD.84_1#cead081c9?pid=22318989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西南地区治理耕地抛荒的关键是(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85_1#cead081c9.bracket?pid=22318989b&amp;color=0,0,0&amp;vpa=25&amp;vtp=1"/>
          <p:cNvSpPr/>
          <p:nvPr/>
        </p:nvSpPr>
        <p:spPr>
          <a:xfrm>
            <a:off x="4826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84_2#cead081c9.choices?pid=22318989b&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.增加耕地流转规模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B.降低耕地流转价格</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C.加大粮食财政补贴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.完善农业基础设施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6_AS.86_1#cead081c9?vop=1&amp;pid=22318989b&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本题考查保护耕地资源的措施。结合所学知识可知</a:t>
            </a:r>
            <a:r>
              <a:rPr lang="en-US" altLang="zh-CN" sz="2000" b="0" i="0">
                <a:solidFill>
                  <a:srgbClr val="000000"/>
                </a:solidFill>
                <a:latin typeface="微软雅黑" pitchFamily="34" charset="0"/>
                <a:ea typeface="微软雅黑" pitchFamily="34" charset="-122"/>
                <a:cs typeface="微软雅黑" pitchFamily="34" charset="-120"/>
              </a:rPr>
              <a:t>，西南地区耕地抛荒的最主要原因是耕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地质量较差</a:t>
            </a:r>
            <a:r>
              <a:rPr lang="en-US" altLang="zh-CN" sz="2000" b="0" i="0" dirty="0">
                <a:solidFill>
                  <a:srgbClr val="000000"/>
                </a:solidFill>
                <a:latin typeface="微软雅黑" pitchFamily="34" charset="0"/>
                <a:ea typeface="微软雅黑" pitchFamily="34" charset="-122"/>
                <a:cs typeface="微软雅黑" pitchFamily="34" charset="-120"/>
              </a:rPr>
              <a:t>，因此西南地区治理耕地抛荒的关键在于完善本地区农业基础设施</a:t>
            </a:r>
            <a:r>
              <a:rPr lang="en-US" altLang="zh-CN" sz="2000" b="0" i="0">
                <a:solidFill>
                  <a:srgbClr val="000000"/>
                </a:solidFill>
                <a:latin typeface="微软雅黑" pitchFamily="34" charset="0"/>
                <a:ea typeface="微软雅黑" pitchFamily="34" charset="-122"/>
                <a:cs typeface="微软雅黑" pitchFamily="34" charset="-120"/>
              </a:rPr>
              <a:t>，促进本地区耕地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质量的提高</a:t>
            </a:r>
            <a:r>
              <a:rPr lang="en-US" altLang="zh-CN" sz="2000" b="0" i="0" dirty="0">
                <a:solidFill>
                  <a:srgbClr val="000000"/>
                </a:solidFill>
                <a:latin typeface="微软雅黑" pitchFamily="34" charset="0"/>
                <a:ea typeface="微软雅黑" pitchFamily="34" charset="-122"/>
                <a:cs typeface="微软雅黑"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P_6_BD#c377a209b?pid=f2e72d006&amp;color=0,0,0&amp;vtp=1&amp;bt=1&amp;bbb=1"/>
          <p:cNvSpPr/>
          <p:nvPr/>
        </p:nvSpPr>
        <p:spPr>
          <a:xfrm>
            <a:off x="722376" y="972000"/>
            <a:ext cx="10753344" cy="17829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素材背景：“农业生产托管模式”与遏制撂荒</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：农业区位因素的变化、未来</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粮食安全的耕地保障</a:t>
            </a:r>
            <a:endParaRPr lang="en-US" altLang="zh-CN" sz="2000" dirty="0"/>
          </a:p>
          <a:p>
            <a:pPr latinLnBrk="1">
              <a:lnSpc>
                <a:spcPts val="3400"/>
              </a:lnSpc>
            </a:pPr>
            <a:r>
              <a:rPr lang="en-US" altLang="zh-CN" sz="2000" b="1" i="0">
                <a:solidFill>
                  <a:srgbClr val="000000"/>
                </a:solidFill>
                <a:latin typeface="微软雅黑" pitchFamily="34" charset="0"/>
                <a:ea typeface="微软雅黑" pitchFamily="34" charset="-122"/>
                <a:cs typeface="微软雅黑" pitchFamily="34" charset="-120"/>
              </a:rPr>
              <a:t>难度系数</a:t>
            </a:r>
            <a:r>
              <a:rPr lang="en-US" altLang="zh-CN" sz="2000" b="1"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0.65</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创新系数：</a:t>
            </a:r>
            <a:r>
              <a:rPr lang="en-US" altLang="zh-CN" sz="2000" b="0" i="0" dirty="0">
                <a:solidFill>
                  <a:srgbClr val="000000"/>
                </a:solidFill>
                <a:latin typeface="微软雅黑" pitchFamily="34" charset="0"/>
                <a:ea typeface="微软雅黑" pitchFamily="34" charset="-122"/>
                <a:cs typeface="微软雅黑" pitchFamily="34" charset="-120"/>
              </a:rPr>
              <a:t>0.6</a:t>
            </a:r>
            <a:endParaRPr lang="en-US" altLang="zh-CN" sz="2000" dirty="0"/>
          </a:p>
        </p:txBody>
      </p:sp>
    </p:spTree>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3D9FB-E4C4-3498-4253-9270A0C8AAAE}"/>
            </a:ext>
          </a:extLst>
        </p:cNvPr>
        <p:cNvGrpSpPr/>
        <p:nvPr/>
      </p:nvGrpSpPr>
      <p:grpSpPr>
        <a:xfrm>
          <a:off x="0" y="0"/>
          <a:ext cx="0" cy="0"/>
          <a:chOff x="0" y="0"/>
          <a:chExt cx="0" cy="0"/>
        </a:xfrm>
      </p:grpSpPr>
    </p:spTree>
    <p:extLst>
      <p:ext uri="{BB962C8B-B14F-4D97-AF65-F5344CB8AC3E}">
        <p14:creationId xmlns:p14="http://schemas.microsoft.com/office/powerpoint/2010/main" val="709973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BD.5_1#ddb1e8e06?pid=65be3af5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关于我国耕地后备资源说法正确的是(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ddb1e8e06.bracket?pid=65be3af59&amp;color=0,0,0&amp;vpa=2&amp;vtp=1"/>
          <p:cNvSpPr/>
          <p:nvPr/>
        </p:nvSpPr>
        <p:spPr>
          <a:xfrm>
            <a:off x="5184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5_2#ddb1e8e06.choices?pid=65be3af59&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A.盐碱地占比最大</a:t>
            </a:r>
            <a:r>
              <a:rPr lang="en-US" altLang="zh-CN" sz="2000" b="0" i="0">
                <a:solidFill>
                  <a:srgbClr val="000000"/>
                </a:solidFill>
                <a:latin typeface="微软雅黑" pitchFamily="34" charset="0"/>
                <a:ea typeface="微软雅黑" pitchFamily="34" charset="-122"/>
                <a:cs typeface="微软雅黑" pitchFamily="34" charset="-120"/>
              </a:rPr>
              <a:t>，质量低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.开发利用易产生滑坡、泥石流等环境问题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.分布集中</a:t>
            </a:r>
            <a:r>
              <a:rPr lang="en-US" altLang="zh-CN" sz="2000" b="0" i="0">
                <a:solidFill>
                  <a:srgbClr val="000000"/>
                </a:solidFill>
                <a:latin typeface="微软雅黑" pitchFamily="34" charset="0"/>
                <a:ea typeface="微软雅黑" pitchFamily="34" charset="-122"/>
                <a:cs typeface="微软雅黑" pitchFamily="34" charset="-120"/>
              </a:rPr>
              <a:t>、开发难度大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.山东耕地后备资源以滩涂为主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pic>
        <p:nvPicPr>
          <p:cNvPr id="2" name="QO_6_BD.87_1#13d58ccbb?htil=6&amp;pid=f2e72d006&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3073" y="1054296"/>
            <a:ext cx="2743200" cy="3602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87_2#13d58ccbb?htil=6&amp;pid=f2e72d006&amp;color=0,0,0&amp;vtp=1&amp;bt=1&amp;bbb=1&amp;hb=1"/>
          <p:cNvSpPr/>
          <p:nvPr/>
        </p:nvSpPr>
        <p:spPr>
          <a:xfrm>
            <a:off x="722376" y="972000"/>
            <a:ext cx="7872984" cy="45134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[重庆八中2025高二期中]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阅读图文材料，完成下列要求。（10分）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长江中下游地区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传统粮食作物以水稻为主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绝大部分为双季稻</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包括早稻和晚稻</a:t>
            </a:r>
            <a:r>
              <a:rPr lang="en-US" altLang="zh-CN" sz="2000" b="0" i="0" dirty="0">
                <a:solidFill>
                  <a:srgbClr val="000000"/>
                </a:solidFill>
                <a:latin typeface="微软雅黑" pitchFamily="34" charset="0"/>
                <a:ea typeface="微软雅黑" pitchFamily="34" charset="-122"/>
                <a:cs typeface="微软雅黑" pitchFamily="34" charset="-120"/>
              </a:rPr>
              <a:t>。21</a:t>
            </a:r>
            <a:r>
              <a:rPr lang="en-US" altLang="zh-CN" sz="2000" b="0" i="0" dirty="0">
                <a:solidFill>
                  <a:srgbClr val="000000"/>
                </a:solidFill>
                <a:latin typeface="微软雅黑" pitchFamily="34" charset="0"/>
                <a:ea typeface="楷体" pitchFamily="34" charset="-122"/>
                <a:cs typeface="微软雅黑" pitchFamily="34" charset="-120"/>
              </a:rPr>
              <a:t>世纪前</a:t>
            </a: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大量劳动力外出务工</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造成耕地季</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节性撂荒</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表示江西省</a:t>
            </a:r>
            <a:r>
              <a:rPr lang="en-US" altLang="zh-CN" sz="2000" b="0" i="0" dirty="0">
                <a:solidFill>
                  <a:srgbClr val="000000"/>
                </a:solidFill>
                <a:latin typeface="微软雅黑" pitchFamily="34" charset="0"/>
                <a:ea typeface="微软雅黑" pitchFamily="34" charset="-122"/>
                <a:cs typeface="微软雅黑" pitchFamily="34" charset="-120"/>
              </a:rPr>
              <a:t>L</a:t>
            </a:r>
            <a:r>
              <a:rPr lang="en-US" altLang="zh-CN" sz="2000" b="0" i="0" dirty="0">
                <a:solidFill>
                  <a:srgbClr val="000000"/>
                </a:solidFill>
                <a:latin typeface="微软雅黑" pitchFamily="34" charset="0"/>
                <a:ea typeface="楷体" pitchFamily="34" charset="-122"/>
                <a:cs typeface="微软雅黑" pitchFamily="34" charset="-120"/>
              </a:rPr>
              <a:t>县</a:t>
            </a:r>
            <a:r>
              <a:rPr lang="en-US" altLang="zh-CN" sz="2000" b="0" i="0">
                <a:solidFill>
                  <a:srgbClr val="000000"/>
                </a:solidFill>
                <a:latin typeface="微软雅黑" pitchFamily="34" charset="0"/>
                <a:ea typeface="微软雅黑" pitchFamily="34" charset="-122"/>
                <a:cs typeface="微软雅黑" pitchFamily="34" charset="-120"/>
              </a:rPr>
              <a:t>2022—2023</a:t>
            </a:r>
            <a:r>
              <a:rPr lang="en-US" altLang="zh-CN" sz="2000" b="0" i="0">
                <a:solidFill>
                  <a:srgbClr val="000000"/>
                </a:solidFill>
                <a:latin typeface="微软雅黑" pitchFamily="34" charset="0"/>
                <a:ea typeface="楷体" pitchFamily="34" charset="-122"/>
                <a:cs typeface="微软雅黑" pitchFamily="34" charset="-120"/>
              </a:rPr>
              <a:t>年双季稻播种面积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单位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公顷</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变化</a:t>
            </a:r>
            <a:r>
              <a:rPr lang="en-US" altLang="zh-CN" sz="2000" b="0" i="0" dirty="0">
                <a:solidFill>
                  <a:srgbClr val="000000"/>
                </a:solidFill>
                <a:latin typeface="微软雅黑" pitchFamily="34" charset="0"/>
                <a:ea typeface="微软雅黑" pitchFamily="34" charset="-122"/>
                <a:cs typeface="微软雅黑"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国务院常务会议指出</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未来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几年将全面实施新一轮粮食产能提升行动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以确保国家粮食安全</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年来</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为遏制耕地撂荒</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我国多地积极探索农业生产托管模式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农户等经营主体不流转土地经营权</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将农业生产中的全部或部分环</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节委托给生产托管中心进行规模化生产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a:solidFill>
                  <a:srgbClr val="000000"/>
                </a:solidFill>
                <a:latin typeface="微软雅黑" pitchFamily="34" charset="0"/>
                <a:ea typeface="楷体" pitchFamily="34" charset="-122"/>
                <a:cs typeface="微软雅黑" pitchFamily="34" charset="-120"/>
              </a:rPr>
              <a:t>为我国某地农业生产托</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管模式示意图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O_7_BD.88_1#f0df58e26?pid=13d58ccbb&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（1）指出2022—2023年L县耕地季节性撂荒面积变化，</a:t>
            </a:r>
            <a:r>
              <a:rPr lang="en-US" altLang="zh-CN" sz="2000" b="0" i="0">
                <a:solidFill>
                  <a:srgbClr val="000000"/>
                </a:solidFill>
                <a:latin typeface="微软雅黑" pitchFamily="34" charset="0"/>
                <a:ea typeface="微软雅黑" pitchFamily="34" charset="-122"/>
                <a:cs typeface="微软雅黑" pitchFamily="34" charset="-120"/>
              </a:rPr>
              <a:t>推断由此带来的生产机械化水平变化。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4分）</a:t>
            </a:r>
            <a:endParaRPr lang="en-US" altLang="zh-CN" sz="2000" dirty="0"/>
          </a:p>
        </p:txBody>
      </p:sp>
      <p:sp>
        <p:nvSpPr>
          <p:cNvPr id="3" name="QO_7_AN.89_1#f0df58e26?vop=1&amp;pid=13d58ccbb&amp;color=0,0,0&amp;vtp=1&amp;bbb=1"/>
          <p:cNvSpPr/>
          <p:nvPr/>
        </p:nvSpPr>
        <p:spPr>
          <a:xfrm>
            <a:off x="722376" y="1880812"/>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撂荒总面积减小（早晚稻撂荒面积减小）；耕作面积增大，机械化水平提高。（4分）</a:t>
            </a:r>
            <a:endParaRPr lang="en-US" altLang="zh-CN" sz="2000" dirty="0"/>
          </a:p>
        </p:txBody>
      </p:sp>
      <p:sp>
        <p:nvSpPr>
          <p:cNvPr id="4" name="QO_7_AS.90_1#f0df58e26?vop=1&amp;pid=13d58ccbb&amp;color=0,0,0&amp;vtp=1&amp;bbb=1&amp;hb=1"/>
          <p:cNvSpPr/>
          <p:nvPr/>
        </p:nvSpPr>
        <p:spPr>
          <a:xfrm>
            <a:off x="722376" y="238932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本题考查粮食生产现状与变化。读图可知，与2022年相比，</a:t>
            </a:r>
            <a:r>
              <a:rPr lang="en-US" altLang="zh-CN" sz="2000" b="0" i="0">
                <a:solidFill>
                  <a:srgbClr val="000000"/>
                </a:solidFill>
                <a:latin typeface="微软雅黑" pitchFamily="34" charset="0"/>
                <a:ea typeface="微软雅黑" pitchFamily="34" charset="-122"/>
                <a:cs typeface="微软雅黑" pitchFamily="34" charset="-120"/>
              </a:rPr>
              <a:t>2023年早稻和晚稻的播种面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积增加</a:t>
            </a:r>
            <a:r>
              <a:rPr lang="en-US" altLang="zh-CN" sz="2000" b="0" i="0" dirty="0">
                <a:solidFill>
                  <a:srgbClr val="000000"/>
                </a:solidFill>
                <a:latin typeface="微软雅黑" pitchFamily="34" charset="0"/>
                <a:ea typeface="微软雅黑" pitchFamily="34" charset="-122"/>
                <a:cs typeface="微软雅黑" pitchFamily="34" charset="-120"/>
              </a:rPr>
              <a:t>，说明耕地的撂荒面积减小。撂荒面积的减小，耕作面积增大</a:t>
            </a:r>
            <a:r>
              <a:rPr lang="en-US" altLang="zh-CN" sz="2000" b="0" i="0">
                <a:solidFill>
                  <a:srgbClr val="000000"/>
                </a:solidFill>
                <a:latin typeface="微软雅黑" pitchFamily="34" charset="0"/>
                <a:ea typeface="微软雅黑" pitchFamily="34" charset="-122"/>
                <a:cs typeface="微软雅黑" pitchFamily="34" charset="-120"/>
              </a:rPr>
              <a:t>，意味着更多的土地被用于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农业生产</a:t>
            </a:r>
            <a:r>
              <a:rPr lang="en-US" altLang="zh-CN" sz="2000" b="0" i="0" dirty="0">
                <a:solidFill>
                  <a:srgbClr val="000000"/>
                </a:solidFill>
                <a:latin typeface="微软雅黑" pitchFamily="34" charset="0"/>
                <a:ea typeface="微软雅黑" pitchFamily="34" charset="-122"/>
                <a:cs typeface="微软雅黑" pitchFamily="34" charset="-120"/>
              </a:rPr>
              <a:t>，在劳动力流失的背景下，耕作面积的增加通常意味着农业机械化的发展</a:t>
            </a:r>
            <a:r>
              <a:rPr lang="en-US" altLang="zh-CN" sz="2000" b="0" i="0">
                <a:solidFill>
                  <a:srgbClr val="000000"/>
                </a:solidFill>
                <a:latin typeface="微软雅黑" pitchFamily="34" charset="0"/>
                <a:ea typeface="微软雅黑" pitchFamily="34" charset="-122"/>
                <a:cs typeface="微软雅黑" pitchFamily="34" charset="-120"/>
              </a:rPr>
              <a:t>，可以推断机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械化水平提高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过程成因类】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O_7_BD.91_1#0930ce677?pid=13d58ccbb&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（2）从耕地面积和单产角度，归纳农业生产托管模式对保障粮食安全的作用。（6分）</a:t>
            </a:r>
            <a:endParaRPr lang="en-US" altLang="zh-CN" sz="2000" dirty="0"/>
          </a:p>
        </p:txBody>
      </p:sp>
      <p:sp>
        <p:nvSpPr>
          <p:cNvPr id="3" name="QO_7_AN.92_1#0930ce677?vop=1&amp;pid=13d58ccbb&amp;color=0,0,0&amp;vtp=1&amp;bbb=1&amp;hb=1"/>
          <p:cNvSpPr/>
          <p:nvPr/>
        </p:nvSpPr>
        <p:spPr>
          <a:xfrm>
            <a:off x="722376" y="143516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确保耕地红线，保证粮食种植面积（藏粮于地）；提高复种指数，提高耕地单产</a:t>
            </a:r>
            <a:r>
              <a:rPr lang="en-US" altLang="zh-CN" sz="2000" b="1" i="0">
                <a:solidFill>
                  <a:srgbClr val="00B050"/>
                </a:solidFill>
                <a:latin typeface="微软雅黑" pitchFamily="34" charset="0"/>
                <a:ea typeface="微软雅黑" pitchFamily="34" charset="-122"/>
                <a:cs typeface="微软雅黑" pitchFamily="34" charset="-120"/>
              </a:rPr>
              <a:t>；推广农</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业技术</a:t>
            </a:r>
            <a:r>
              <a:rPr lang="en-US" altLang="zh-CN" sz="2000" b="1" i="0" dirty="0">
                <a:solidFill>
                  <a:srgbClr val="00B050"/>
                </a:solidFill>
                <a:latin typeface="微软雅黑" pitchFamily="34" charset="0"/>
                <a:ea typeface="微软雅黑" pitchFamily="34" charset="-122"/>
                <a:cs typeface="微软雅黑" pitchFamily="34" charset="-120"/>
              </a:rPr>
              <a:t>，提高耕地粮食单产（藏粮于技）。（6分）</a:t>
            </a:r>
            <a:endParaRPr lang="en-US" altLang="zh-CN" sz="2000" dirty="0"/>
          </a:p>
        </p:txBody>
      </p:sp>
      <p:sp>
        <p:nvSpPr>
          <p:cNvPr id="4" name="QO_7_AS.93_1#0930ce677?vop=1&amp;pid=13d58ccbb&amp;color=0,0,0&amp;vtp=1&amp;bbb=1&amp;hb=1"/>
          <p:cNvSpPr/>
          <p:nvPr/>
        </p:nvSpPr>
        <p:spPr>
          <a:xfrm>
            <a:off x="722376" y="238576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本题考查未来粮食安全的耕地保障。读图可知</a:t>
            </a:r>
            <a:r>
              <a:rPr lang="en-US" altLang="zh-CN" sz="2000" b="0" i="0">
                <a:solidFill>
                  <a:srgbClr val="000000"/>
                </a:solidFill>
                <a:latin typeface="微软雅黑" pitchFamily="34" charset="0"/>
                <a:ea typeface="微软雅黑" pitchFamily="34" charset="-122"/>
                <a:cs typeface="微软雅黑" pitchFamily="34" charset="-120"/>
              </a:rPr>
              <a:t>，农业生产托管模式通过将农业生产环节委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托给专业机构</a:t>
            </a:r>
            <a:r>
              <a:rPr lang="en-US" altLang="zh-CN" sz="2000" b="0" i="0" dirty="0">
                <a:solidFill>
                  <a:srgbClr val="000000"/>
                </a:solidFill>
                <a:latin typeface="微软雅黑" pitchFamily="34" charset="0"/>
                <a:ea typeface="微软雅黑" pitchFamily="34" charset="-122"/>
                <a:cs typeface="微软雅黑" pitchFamily="34" charset="-120"/>
              </a:rPr>
              <a:t>，能够有效减少耕地撂荒现象，确保耕地得到充分利用</a:t>
            </a:r>
            <a:r>
              <a:rPr lang="en-US" altLang="zh-CN" sz="2000" b="0" i="0">
                <a:solidFill>
                  <a:srgbClr val="000000"/>
                </a:solidFill>
                <a:latin typeface="微软雅黑" pitchFamily="34" charset="0"/>
                <a:ea typeface="微软雅黑" pitchFamily="34" charset="-122"/>
                <a:cs typeface="微软雅黑" pitchFamily="34" charset="-120"/>
              </a:rPr>
              <a:t>，这种模式有助于维持甚至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增加粮食种植面积</a:t>
            </a:r>
            <a:r>
              <a:rPr lang="en-US" altLang="zh-CN" sz="2000" b="0" i="0" dirty="0">
                <a:solidFill>
                  <a:srgbClr val="000000"/>
                </a:solidFill>
                <a:latin typeface="微软雅黑" pitchFamily="34" charset="0"/>
                <a:ea typeface="微软雅黑" pitchFamily="34" charset="-122"/>
                <a:cs typeface="微软雅黑" pitchFamily="34" charset="-120"/>
              </a:rPr>
              <a:t>，从而保障国家粮食安全；</a:t>
            </a:r>
            <a:r>
              <a:rPr lang="en-US" altLang="zh-CN" sz="2000" b="0" i="0">
                <a:solidFill>
                  <a:srgbClr val="000000"/>
                </a:solidFill>
                <a:latin typeface="微软雅黑" pitchFamily="34" charset="0"/>
                <a:ea typeface="微软雅黑" pitchFamily="34" charset="-122"/>
                <a:cs typeface="微软雅黑" pitchFamily="34" charset="-120"/>
              </a:rPr>
              <a:t>农业生产托管模式通过专业化的管理和技术支持，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能够提高耕地的复种指数</a:t>
            </a:r>
            <a:r>
              <a:rPr lang="en-US" altLang="zh-CN" sz="2000" b="0" i="0" dirty="0">
                <a:solidFill>
                  <a:srgbClr val="000000"/>
                </a:solidFill>
                <a:latin typeface="微软雅黑" pitchFamily="34" charset="0"/>
                <a:ea typeface="微软雅黑" pitchFamily="34" charset="-122"/>
                <a:cs typeface="微软雅黑" pitchFamily="34" charset="-120"/>
              </a:rPr>
              <a:t>，即在同一块耕地上种植多季作物，从而提高单位面积的粮食产量</a:t>
            </a:r>
            <a:r>
              <a:rPr lang="en-US" altLang="zh-CN" sz="2000" b="0" i="0">
                <a:solidFill>
                  <a:srgbClr val="000000"/>
                </a:solidFill>
                <a:latin typeface="微软雅黑" pitchFamily="34" charset="0"/>
                <a:ea typeface="微软雅黑" pitchFamily="34" charset="-122"/>
                <a:cs typeface="微软雅黑" pitchFamily="34" charset="-120"/>
              </a:rPr>
              <a:t>；农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业生产托管模式通过引入先进的农业技术和管理方法</a:t>
            </a:r>
            <a:r>
              <a:rPr lang="en-US" altLang="zh-CN" sz="2000" b="0" i="0" dirty="0">
                <a:solidFill>
                  <a:srgbClr val="000000"/>
                </a:solidFill>
                <a:latin typeface="微软雅黑" pitchFamily="34" charset="0"/>
                <a:ea typeface="微软雅黑" pitchFamily="34" charset="-122"/>
                <a:cs typeface="微软雅黑" pitchFamily="34" charset="-120"/>
              </a:rPr>
              <a:t>，能够显著提高耕地的粮食单产</a:t>
            </a:r>
            <a:r>
              <a:rPr lang="en-US" altLang="zh-CN" sz="2000" b="0" i="0">
                <a:solidFill>
                  <a:srgbClr val="000000"/>
                </a:solidFill>
                <a:latin typeface="微软雅黑" pitchFamily="34" charset="0"/>
                <a:ea typeface="微软雅黑" pitchFamily="34" charset="-122"/>
                <a:cs typeface="微软雅黑" pitchFamily="34" charset="-120"/>
              </a:rPr>
              <a:t>，这种技术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推广不仅包括种植技术</a:t>
            </a:r>
            <a:r>
              <a:rPr lang="en-US" altLang="zh-CN" sz="2000" b="0" i="0" dirty="0">
                <a:solidFill>
                  <a:srgbClr val="000000"/>
                </a:solidFill>
                <a:latin typeface="微软雅黑" pitchFamily="34" charset="0"/>
                <a:ea typeface="微软雅黑" pitchFamily="34" charset="-122"/>
                <a:cs typeface="微软雅黑" pitchFamily="34" charset="-120"/>
              </a:rPr>
              <a:t>，还包括农田管理（病虫害防治、土壤改良）等方面。【</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C_4#0f13aae18.fixed?pid=e3ff02a9f&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0f13aae18.fixed?pid=e3ff02a9f&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第一节综合训练</a:t>
            </a:r>
            <a:endParaRPr lang="en-US" altLang="zh-CN" sz="4400" dirty="0"/>
          </a:p>
        </p:txBody>
      </p:sp>
      <p:pic>
        <p:nvPicPr>
          <p:cNvPr id="4" name="C_4#0f13aae18.fixed?pid=e3ff02a9f&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0f13aae18.fixed?pid=e3ff02a9f&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83C8A-5ECF-506D-A7E2-5598C4A09871}"/>
            </a:ext>
          </a:extLst>
        </p:cNvPr>
        <p:cNvGrpSpPr/>
        <p:nvPr/>
      </p:nvGrpSpPr>
      <p:grpSpPr>
        <a:xfrm>
          <a:off x="0" y="0"/>
          <a:ext cx="0" cy="0"/>
          <a:chOff x="0" y="0"/>
          <a:chExt cx="0" cy="0"/>
        </a:xfrm>
      </p:grpSpPr>
    </p:spTree>
    <p:extLst>
      <p:ext uri="{BB962C8B-B14F-4D97-AF65-F5344CB8AC3E}">
        <p14:creationId xmlns:p14="http://schemas.microsoft.com/office/powerpoint/2010/main" val="36790267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M_5_BD.94_1#8a5234ca0?pid=0f13aae18&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[江西抚州2025高二期末</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楷体" pitchFamily="34" charset="-122"/>
                <a:cs typeface="微软雅黑" pitchFamily="34" charset="-120"/>
              </a:rPr>
              <a:t>保障我国粮食安全的关键包括耕地的可持续利用和种子供应及质量安</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年我国部分产粮大省的粮食产量状况图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94_2#8a5234ca0?pid=0f13aae18&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06240" y="1949646"/>
            <a:ext cx="3776472" cy="28803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6_BD.95_1#77ebd6dcb?pid=8a5234ca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图示我国产粮大省(</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BD.95_2#77ebd6dcb.choices?pid=8a5234ca0&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A.均为土壤肥沃的平原地区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.安徽省地跨暖温带、中温带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.在北方地区分布较多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.黑龙江省因熟制而高产</a:t>
            </a:r>
            <a:endParaRPr lang="en-US" altLang="zh-CN" sz="2000" dirty="0"/>
          </a:p>
        </p:txBody>
      </p:sp>
      <p:sp>
        <p:nvSpPr>
          <p:cNvPr id="4" name="QC_6_AN.96_1#77ebd6dcb.bracket?pid=8a5234ca0&amp;color=0,0,0&amp;vpa=26&amp;vtp=1"/>
          <p:cNvSpPr/>
          <p:nvPr/>
        </p:nvSpPr>
        <p:spPr>
          <a:xfrm>
            <a:off x="316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6_AS.97_1#77ebd6dcb?vop=1&amp;pid=8a5234ca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本题考查我国耕地资源开发利用现状。并非所有图示产粮大省均为平原地区</a:t>
            </a:r>
            <a:r>
              <a:rPr lang="en-US" altLang="zh-CN" sz="2000" b="0" i="0" spc="-50">
                <a:solidFill>
                  <a:srgbClr val="000000"/>
                </a:solidFill>
                <a:latin typeface="微软雅黑" pitchFamily="34" charset="0"/>
                <a:ea typeface="微软雅黑" pitchFamily="34" charset="-122"/>
                <a:cs typeface="微软雅黑" pitchFamily="34" charset="-120"/>
              </a:rPr>
              <a:t>，例如山东丘陵</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面积较大</a:t>
            </a:r>
            <a:r>
              <a:rPr lang="en-US" altLang="zh-CN" sz="2000" b="0" i="0" spc="-50" dirty="0">
                <a:solidFill>
                  <a:srgbClr val="000000"/>
                </a:solidFill>
                <a:latin typeface="微软雅黑" pitchFamily="34" charset="0"/>
                <a:ea typeface="微软雅黑" pitchFamily="34" charset="-122"/>
                <a:cs typeface="微软雅黑" pitchFamily="34" charset="-120"/>
              </a:rPr>
              <a:t>，但通过大规模机械化耕作仍实现高产，A错误；安徽省地跨暖温带与亚热带</a:t>
            </a:r>
            <a:r>
              <a:rPr lang="en-US" altLang="zh-CN" sz="2000" b="0" i="0" spc="-50">
                <a:solidFill>
                  <a:srgbClr val="000000"/>
                </a:solidFill>
                <a:latin typeface="微软雅黑" pitchFamily="34" charset="0"/>
                <a:ea typeface="微软雅黑" pitchFamily="34" charset="-122"/>
                <a:cs typeface="微软雅黑" pitchFamily="34" charset="-120"/>
              </a:rPr>
              <a:t>，而非中温</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带</a:t>
            </a:r>
            <a:r>
              <a:rPr lang="en-US" altLang="zh-CN" sz="2000" b="0" i="0" spc="-50" dirty="0">
                <a:solidFill>
                  <a:srgbClr val="000000"/>
                </a:solidFill>
                <a:latin typeface="微软雅黑" pitchFamily="34" charset="0"/>
                <a:ea typeface="微软雅黑" pitchFamily="34" charset="-122"/>
                <a:cs typeface="微软雅黑" pitchFamily="34" charset="-120"/>
              </a:rPr>
              <a:t>，B错误；依据图中信息可知，产粮大省在北方地区分布较多，C正确；</a:t>
            </a:r>
            <a:r>
              <a:rPr lang="en-US" altLang="zh-CN" sz="2000" b="0" i="0" spc="-50">
                <a:solidFill>
                  <a:srgbClr val="000000"/>
                </a:solidFill>
                <a:latin typeface="微软雅黑" pitchFamily="34" charset="0"/>
                <a:ea typeface="微软雅黑" pitchFamily="34" charset="-122"/>
                <a:cs typeface="微软雅黑" pitchFamily="34" charset="-120"/>
              </a:rPr>
              <a:t>黑龙江省因耕地面积广阔、</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黑土肥沃而高产</a:t>
            </a:r>
            <a:r>
              <a:rPr lang="en-US" altLang="zh-CN" sz="2000" b="0" i="0" spc="-50" dirty="0">
                <a:solidFill>
                  <a:srgbClr val="000000"/>
                </a:solidFill>
                <a:latin typeface="微软雅黑" pitchFamily="34" charset="0"/>
                <a:ea typeface="微软雅黑" pitchFamily="34" charset="-122"/>
                <a:cs typeface="微软雅黑" pitchFamily="34" charset="-120"/>
              </a:rPr>
              <a:t>，其熟制为一年一熟，南方地区一年两熟至三熟，熟制优势明显，D错误。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0BB9C-15F1-3A8E-5145-E3D39E4A78DD}"/>
            </a:ext>
          </a:extLst>
        </p:cNvPr>
        <p:cNvGrpSpPr/>
        <p:nvPr/>
      </p:nvGrpSpPr>
      <p:grpSpPr>
        <a:xfrm>
          <a:off x="0" y="0"/>
          <a:ext cx="0" cy="0"/>
          <a:chOff x="0" y="0"/>
          <a:chExt cx="0" cy="0"/>
        </a:xfrm>
      </p:grpSpPr>
    </p:spTree>
    <p:extLst>
      <p:ext uri="{BB962C8B-B14F-4D97-AF65-F5344CB8AC3E}">
        <p14:creationId xmlns:p14="http://schemas.microsoft.com/office/powerpoint/2010/main" val="7745226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6_BD.98_1#4c53b89fa?pid=8a5234ca0&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2.种子库在理想状态下可以保存种子样本安全百年以上，如果在我国设立种子库</a:t>
            </a:r>
            <a:r>
              <a:rPr lang="en-US" altLang="zh-CN" sz="2000" b="0" i="0">
                <a:solidFill>
                  <a:srgbClr val="000000"/>
                </a:solidFill>
                <a:latin typeface="微软雅黑" pitchFamily="34" charset="0"/>
                <a:ea typeface="微软雅黑" pitchFamily="34" charset="-122"/>
                <a:cs typeface="微软雅黑" pitchFamily="34" charset="-120"/>
              </a:rPr>
              <a:t>，下列地区最适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合的是(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9_1#4c53b89fa.bracket?pid=8a5234ca0&amp;color=0,0,0&amp;vpa=27&amp;vtp=1"/>
          <p:cNvSpPr/>
          <p:nvPr/>
        </p:nvSpPr>
        <p:spPr>
          <a:xfrm>
            <a:off x="1684401" y="1410150"/>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98_2#4c53b89fa.choices?pid=8a5234ca0&amp;color=0,0,0&amp;vtp=1&amp;bbb=1"/>
          <p:cNvSpPr/>
          <p:nvPr/>
        </p:nvSpPr>
        <p:spPr>
          <a:xfrm>
            <a:off x="722376" y="1871286"/>
            <a:ext cx="10753344" cy="405003"/>
          </a:xfrm>
          <a:prstGeom prst="rect">
            <a:avLst/>
          </a:prstGeom>
          <a:noFill/>
          <a:ln/>
        </p:spPr>
        <p:txBody>
          <a:bodyPr wrap="none" lIns="0" tIns="0" rIns="0" bIns="0" rtlCol="0" anchor="t"/>
          <a:lstStyle/>
          <a:p>
            <a:pPr latinLnBrk="1">
              <a:lnSpc>
                <a:spcPts val="3600"/>
              </a:lnSpc>
              <a:tabLst>
                <a:tab pos="2697529" algn="l"/>
                <a:tab pos="5356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.江南丘陵</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B.青藏高原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C.黄土高原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.珠江三角洲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3578</Words>
  <Application>Microsoft Office PowerPoint</Application>
  <PresentationFormat>宽屏</PresentationFormat>
  <Paragraphs>553</Paragraphs>
  <Slides>129</Slides>
  <Notes>93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129</vt:i4>
      </vt:variant>
    </vt:vector>
  </HeadingPairs>
  <TitlesOfParts>
    <vt:vector size="137"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anlyzong</cp:lastModifiedBy>
  <cp:revision>3</cp:revision>
  <dcterms:created xsi:type="dcterms:W3CDTF">2025-10-22T00:49:52Z</dcterms:created>
  <dcterms:modified xsi:type="dcterms:W3CDTF">2025-10-22T01:12:31Z</dcterms:modified>
  <cp:category/>
  <cp:contentStatus/>
</cp:coreProperties>
</file>