
<file path=[Content_Types].xml><?xml version="1.0" encoding="utf-8"?>
<Types xmlns="http://schemas.openxmlformats.org/package/2006/content-types">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6"/>
  </p:notesMasterIdLst>
  <p:sldIdLst>
    <p:sldId id="256" r:id="rId2"/>
    <p:sldId id="257" r:id="rId3"/>
    <p:sldId id="305" r:id="rId4"/>
    <p:sldId id="258" r:id="rId5"/>
    <p:sldId id="259" r:id="rId6"/>
    <p:sldId id="306" r:id="rId7"/>
    <p:sldId id="260" r:id="rId8"/>
    <p:sldId id="261" r:id="rId9"/>
    <p:sldId id="307" r:id="rId10"/>
    <p:sldId id="262" r:id="rId11"/>
    <p:sldId id="263" r:id="rId12"/>
    <p:sldId id="308" r:id="rId13"/>
    <p:sldId id="264" r:id="rId14"/>
    <p:sldId id="265" r:id="rId15"/>
    <p:sldId id="309" r:id="rId16"/>
    <p:sldId id="266" r:id="rId17"/>
    <p:sldId id="267" r:id="rId18"/>
    <p:sldId id="268" r:id="rId19"/>
    <p:sldId id="310" r:id="rId20"/>
    <p:sldId id="269" r:id="rId21"/>
    <p:sldId id="270" r:id="rId22"/>
    <p:sldId id="271" r:id="rId23"/>
    <p:sldId id="311" r:id="rId24"/>
    <p:sldId id="272" r:id="rId25"/>
    <p:sldId id="273" r:id="rId26"/>
    <p:sldId id="312" r:id="rId27"/>
    <p:sldId id="274" r:id="rId28"/>
    <p:sldId id="275" r:id="rId29"/>
    <p:sldId id="313" r:id="rId30"/>
    <p:sldId id="276" r:id="rId31"/>
    <p:sldId id="278" r:id="rId32"/>
    <p:sldId id="314" r:id="rId33"/>
    <p:sldId id="279" r:id="rId34"/>
    <p:sldId id="280" r:id="rId35"/>
    <p:sldId id="315" r:id="rId36"/>
    <p:sldId id="281" r:id="rId37"/>
    <p:sldId id="283" r:id="rId38"/>
    <p:sldId id="316" r:id="rId39"/>
    <p:sldId id="284" r:id="rId40"/>
    <p:sldId id="285" r:id="rId41"/>
    <p:sldId id="317" r:id="rId42"/>
    <p:sldId id="286" r:id="rId43"/>
    <p:sldId id="288" r:id="rId44"/>
    <p:sldId id="318" r:id="rId45"/>
    <p:sldId id="289" r:id="rId46"/>
    <p:sldId id="290" r:id="rId47"/>
    <p:sldId id="291" r:id="rId48"/>
    <p:sldId id="292" r:id="rId49"/>
    <p:sldId id="319" r:id="rId50"/>
    <p:sldId id="293" r:id="rId51"/>
    <p:sldId id="294" r:id="rId52"/>
    <p:sldId id="320" r:id="rId53"/>
    <p:sldId id="295" r:id="rId54"/>
    <p:sldId id="296" r:id="rId55"/>
    <p:sldId id="321" r:id="rId56"/>
    <p:sldId id="297" r:id="rId57"/>
    <p:sldId id="298" r:id="rId58"/>
    <p:sldId id="299" r:id="rId59"/>
    <p:sldId id="300" r:id="rId60"/>
    <p:sldId id="322" r:id="rId61"/>
    <p:sldId id="301" r:id="rId62"/>
    <p:sldId id="302" r:id="rId63"/>
    <p:sldId id="303" r:id="rId64"/>
    <p:sldId id="304" r:id="rId6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56" d="100"/>
          <a:sy n="56" d="100"/>
        </p:scale>
        <p:origin x="84" y="1398"/>
      </p:cViewPr>
      <p:guideLst/>
    </p:cSldViewPr>
  </p:slideViewPr>
  <p:notesTextViewPr>
    <p:cViewPr>
      <p:scale>
        <a:sx n="1" d="1"/>
        <a:sy n="1" d="1"/>
      </p:scale>
      <p:origin x="0" y="0"/>
    </p:cViewPr>
  </p:notesTextViewPr>
  <p:sorterViewPr>
    <p:cViewPr varScale="1">
      <p:scale>
        <a:sx n="1" d="1"/>
        <a:sy n="1" d="1"/>
      </p:scale>
      <p:origin x="0" y="-838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2827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482e2a76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易错点</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忽视自然灾害对海洋空间资源开发的不利影响</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d13cf344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海洋空间资源的开发</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75397f04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海洋空间资源与国家安全</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482e2a76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忽视自然灾害对海洋空间资源开发的不利影响</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2#df=4ced3b23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第五节 海洋空间资源与国家安全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f09fe66bbba7ab66dfaac8#tid=68f7565aba80cb000ac8e352#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348472" y="4315968"/>
            <a:ext cx="3099816" cy="914400"/>
          </a:xfrm>
          <a:prstGeom prst="rect">
            <a:avLst/>
          </a:prstGeom>
          <a:noFill/>
          <a:ln/>
        </p:spPr>
        <p:txBody>
          <a:bodyPr wrap="square" lIns="0" tIns="0" rIns="0" bIns="0" rtlCol="0" anchor="ctr"/>
          <a:lstStyle/>
          <a:p>
            <a:pPr algn="ctr">
              <a:lnSpc>
                <a:spcPct val="120000"/>
              </a:lnSpc>
            </a:pPr>
            <a:r>
              <a:rPr lang="en-US" sz="2000" b="1" i="0" dirty="0">
                <a:solidFill>
                  <a:srgbClr val="649226"/>
                </a:solidFill>
                <a:latin typeface="微软雅黑" pitchFamily="34" charset="0"/>
                <a:ea typeface="微软雅黑" pitchFamily="34" charset="-122"/>
                <a:cs typeface="微软雅黑" pitchFamily="34" charset="-120"/>
              </a:rPr>
              <a:t>地理  选择性必修3  资源、环境与国家安全  XJ</a:t>
            </a:r>
            <a:endParaRPr lang="en-US" sz="20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10.xml"/><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pic>
        <p:nvPicPr>
          <p:cNvPr id="2" name="QM_5_BD.8_1#fe53cb584?htil=1&amp;pid=d13cf344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317736" y="1026864"/>
            <a:ext cx="2130552" cy="29169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8_2#fe53cb584?htil=1&amp;pid=d13cf3445&amp;color=0,0,0&amp;vtp=1&amp;bt=1&amp;bbb=1&amp;hb=1"/>
          <p:cNvSpPr/>
          <p:nvPr/>
        </p:nvSpPr>
        <p:spPr>
          <a:xfrm>
            <a:off x="722376" y="972000"/>
            <a:ext cx="8485632" cy="1757553"/>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[江西抚州多校2025高二联考]</a:t>
            </a:r>
            <a:r>
              <a:rPr lang="en-US" altLang="zh-CN" sz="2000" b="0" i="0" spc="-50" dirty="0">
                <a:solidFill>
                  <a:srgbClr val="000000"/>
                </a:solidFill>
                <a:latin typeface="SimSun" pitchFamily="34" charset="0"/>
                <a:ea typeface="SimSun" pitchFamily="34" charset="-122"/>
                <a:cs typeface="SimSun" pitchFamily="34" charset="-120"/>
              </a:rPr>
              <a:t> </a:t>
            </a:r>
            <a:r>
              <a:rPr lang="en-US" altLang="zh-CN" sz="2000" b="0" i="0" spc="-50">
                <a:solidFill>
                  <a:srgbClr val="000000"/>
                </a:solidFill>
                <a:latin typeface="微软雅黑" pitchFamily="34" charset="0"/>
                <a:ea typeface="楷体" pitchFamily="34" charset="-122"/>
                <a:cs typeface="微软雅黑" pitchFamily="34" charset="-120"/>
              </a:rPr>
              <a:t>天津市滨海新区作为环渤海经济圈的核心区域</a:t>
            </a:r>
            <a:r>
              <a:rPr lang="en-US" altLang="zh-CN" sz="2000" b="0" i="0" spc="-5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是我国北方对外开放门户</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现代制造业和研发转化基地及国际航运中心</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随着</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天津市滨海新区快速发展</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为缓解土地供应不足问题</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当地对滨海地带实施了</a:t>
            </a:r>
          </a:p>
          <a:p>
            <a:pPr latinLnBrk="1">
              <a:lnSpc>
                <a:spcPts val="3400"/>
              </a:lnSpc>
            </a:pPr>
            <a:r>
              <a:rPr lang="en-US" altLang="zh-CN" sz="2000" b="0" i="0" spc="-50">
                <a:solidFill>
                  <a:srgbClr val="000000"/>
                </a:solidFill>
                <a:latin typeface="微软雅黑" pitchFamily="34" charset="0"/>
                <a:ea typeface="楷体" pitchFamily="34" charset="-122"/>
                <a:cs typeface="微软雅黑" pitchFamily="34" charset="-120"/>
              </a:rPr>
              <a:t>围海造地工程</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下图为天津市滨海新区位置示意图</a:t>
            </a:r>
            <a:r>
              <a:rPr lang="en-US" altLang="zh-CN" sz="2000" b="0" i="0" spc="-50" dirty="0">
                <a:solidFill>
                  <a:srgbClr val="000000"/>
                </a:solidFill>
                <a:latin typeface="Times New Roman" pitchFamily="34" charset="0"/>
                <a:ea typeface="KaiTi" pitchFamily="34" charset="-122"/>
                <a:cs typeface="Times New Roman" pitchFamily="34" charset="-120"/>
              </a:rPr>
              <a:t>。据此完成下面小题。</a:t>
            </a:r>
            <a:endParaRPr lang="en-US" altLang="zh-CN" sz="2000" spc="-50" dirty="0"/>
          </a:p>
        </p:txBody>
      </p:sp>
      <p:sp>
        <p:nvSpPr>
          <p:cNvPr id="4" name="QC_6_BD.9_1#7df1da7ad?htil=1&amp;pid=fe53cb584&amp;color=0,0,0&amp;vtp=1&amp;bbb=1"/>
          <p:cNvSpPr/>
          <p:nvPr/>
        </p:nvSpPr>
        <p:spPr>
          <a:xfrm>
            <a:off x="722376" y="2783655"/>
            <a:ext cx="8485632"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天津市滨海新区围海造地主要是利用了海洋(</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9_2#7df1da7ad.choices?htil=1&amp;pid=fe53cb584&amp;color=0,0,0&amp;vtp=1&amp;bbb=1"/>
          <p:cNvSpPr/>
          <p:nvPr/>
        </p:nvSpPr>
        <p:spPr>
          <a:xfrm>
            <a:off x="722376" y="3240855"/>
            <a:ext cx="8485632" cy="405003"/>
          </a:xfrm>
          <a:prstGeom prst="rect">
            <a:avLst/>
          </a:prstGeom>
          <a:noFill/>
          <a:ln/>
        </p:spPr>
        <p:txBody>
          <a:bodyPr wrap="none" lIns="0" tIns="0" rIns="0" bIns="0" rtlCol="0" anchor="t"/>
          <a:lstStyle/>
          <a:p>
            <a:pPr latinLnBrk="1">
              <a:lnSpc>
                <a:spcPts val="3600"/>
              </a:lnSpc>
              <a:tabLst>
                <a:tab pos="2194433" algn="l"/>
                <a:tab pos="4350766" algn="l"/>
                <a:tab pos="6519799"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.能源资源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B.空间资源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C.矿产资源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.生物资源</a:t>
            </a:r>
            <a:endParaRPr lang="en-US" altLang="zh-CN" sz="2000" dirty="0"/>
          </a:p>
        </p:txBody>
      </p:sp>
      <p:sp>
        <p:nvSpPr>
          <p:cNvPr id="6" name="QC_6_AN.10_1#7df1da7ad.bracket?pid=fe53cb584&amp;color=0,0,0&amp;vpa=3&amp;vtp=1"/>
          <p:cNvSpPr/>
          <p:nvPr/>
        </p:nvSpPr>
        <p:spPr>
          <a:xfrm>
            <a:off x="5959539" y="278365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6_AS.11_1#7df1da7ad?vop=1&amp;pid=fe53cb584&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本题考查海洋空间资源的开发。</a:t>
            </a:r>
            <a:r>
              <a:rPr lang="en-US" altLang="zh-CN" sz="2000" b="0" i="0">
                <a:solidFill>
                  <a:srgbClr val="000000"/>
                </a:solidFill>
                <a:latin typeface="微软雅黑" pitchFamily="34" charset="0"/>
                <a:ea typeface="微软雅黑" pitchFamily="34" charset="-122"/>
                <a:cs typeface="微软雅黑" pitchFamily="34" charset="-120"/>
              </a:rPr>
              <a:t>天津市滨海新区围海造地是对近岸海域空间进行开发利用，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主要利用了海洋的空间资源</a:t>
            </a:r>
            <a:r>
              <a:rPr lang="en-US" altLang="zh-CN" sz="2000" b="0" i="0" dirty="0">
                <a:solidFill>
                  <a:srgbClr val="000000"/>
                </a:solidFill>
                <a:latin typeface="微软雅黑" pitchFamily="34" charset="0"/>
                <a:ea typeface="微软雅黑" pitchFamily="34" charset="-122"/>
                <a:cs typeface="微软雅黑" pitchFamily="34" charset="-120"/>
              </a:rPr>
              <a:t>，并非能源、矿产、生物资源开发。A、C、D错误，B正确。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C47F7A-8797-9835-2186-C1027B205D97}"/>
            </a:ext>
          </a:extLst>
        </p:cNvPr>
        <p:cNvGrpSpPr/>
        <p:nvPr/>
      </p:nvGrpSpPr>
      <p:grpSpPr>
        <a:xfrm>
          <a:off x="0" y="0"/>
          <a:ext cx="0" cy="0"/>
          <a:chOff x="0" y="0"/>
          <a:chExt cx="0" cy="0"/>
        </a:xfrm>
      </p:grpSpPr>
    </p:spTree>
    <p:extLst>
      <p:ext uri="{BB962C8B-B14F-4D97-AF65-F5344CB8AC3E}">
        <p14:creationId xmlns:p14="http://schemas.microsoft.com/office/powerpoint/2010/main" val="1379619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6_BD.12_1#9f1e2f8c1?pid=fe53cb58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天津市滨海新区围海造地的优势条件是(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3_1#9f1e2f8c1.bracket?pid=fe53cb584&amp;color=0,0,0&amp;vpa=4&amp;vtp=1"/>
          <p:cNvSpPr/>
          <p:nvPr/>
        </p:nvSpPr>
        <p:spPr>
          <a:xfrm>
            <a:off x="5438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2_2#9f1e2f8c1.choices?pid=fe53cb584&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A.海域辽阔</a:t>
            </a:r>
            <a:r>
              <a:rPr lang="en-US" altLang="zh-CN" sz="2000" b="0" i="0">
                <a:solidFill>
                  <a:srgbClr val="000000"/>
                </a:solidFill>
                <a:latin typeface="微软雅黑" pitchFamily="34" charset="0"/>
                <a:ea typeface="微软雅黑" pitchFamily="34" charset="-122"/>
                <a:cs typeface="微软雅黑" pitchFamily="34" charset="-120"/>
              </a:rPr>
              <a:t>，围海造地土地充足</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.地势较高，沙源丰富</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.沿岸生物少</a:t>
            </a:r>
            <a:r>
              <a:rPr lang="en-US" altLang="zh-CN" sz="2000" b="0" i="0">
                <a:solidFill>
                  <a:srgbClr val="000000"/>
                </a:solidFill>
                <a:latin typeface="微软雅黑" pitchFamily="34" charset="0"/>
                <a:ea typeface="微软雅黑" pitchFamily="34" charset="-122"/>
                <a:cs typeface="微软雅黑" pitchFamily="34" charset="-120"/>
              </a:rPr>
              <a:t>，对海洋影响较小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.海水较浅，工程量小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6_AS.14_1#9f1e2f8c1?vop=1&amp;pid=fe53cb58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本题考查海洋空间资源开发的影响因素。天津市滨海新区位于渤海湾，海域面积较大</a:t>
            </a:r>
            <a:r>
              <a:rPr lang="en-US" altLang="zh-CN" sz="2000" b="0" i="0">
                <a:solidFill>
                  <a:srgbClr val="000000"/>
                </a:solidFill>
                <a:latin typeface="微软雅黑" pitchFamily="34" charset="0"/>
                <a:ea typeface="微软雅黑" pitchFamily="34" charset="-122"/>
                <a:cs typeface="微软雅黑" pitchFamily="34" charset="-120"/>
              </a:rPr>
              <a:t>，但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并非优势条件</a:t>
            </a:r>
            <a:r>
              <a:rPr lang="en-US" altLang="zh-CN" sz="2000" b="0" i="0" dirty="0">
                <a:solidFill>
                  <a:srgbClr val="000000"/>
                </a:solidFill>
                <a:latin typeface="微软雅黑" pitchFamily="34" charset="0"/>
                <a:ea typeface="微软雅黑" pitchFamily="34" charset="-122"/>
                <a:cs typeface="微软雅黑" pitchFamily="34" charset="-120"/>
              </a:rPr>
              <a:t>，A错误；滨海新区为冲积平原，地势低平，B错误；渤海湾生态系统较活跃</a:t>
            </a:r>
            <a:r>
              <a:rPr lang="en-US" altLang="zh-CN" sz="2000" b="0" i="0">
                <a:solidFill>
                  <a:srgbClr val="000000"/>
                </a:solidFill>
                <a:latin typeface="微软雅黑" pitchFamily="34" charset="0"/>
                <a:ea typeface="微软雅黑" pitchFamily="34" charset="-122"/>
                <a:cs typeface="微软雅黑" pitchFamily="34" charset="-120"/>
              </a:rPr>
              <a:t>，生物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资源丰富</a:t>
            </a:r>
            <a:r>
              <a:rPr lang="en-US" altLang="zh-CN" sz="2000" b="0" i="0" dirty="0">
                <a:solidFill>
                  <a:srgbClr val="000000"/>
                </a:solidFill>
                <a:latin typeface="微软雅黑" pitchFamily="34" charset="0"/>
                <a:ea typeface="微软雅黑" pitchFamily="34" charset="-122"/>
                <a:cs typeface="微软雅黑" pitchFamily="34" charset="-120"/>
              </a:rPr>
              <a:t>，C错误；由所学可知，天津市滨海新区有海河等河流入海，</a:t>
            </a:r>
            <a:r>
              <a:rPr lang="en-US" altLang="zh-CN" sz="2000" b="0" i="0">
                <a:solidFill>
                  <a:srgbClr val="000000"/>
                </a:solidFill>
                <a:latin typeface="微软雅黑" pitchFamily="34" charset="0"/>
                <a:ea typeface="微软雅黑" pitchFamily="34" charset="-122"/>
                <a:cs typeface="微软雅黑" pitchFamily="34" charset="-120"/>
              </a:rPr>
              <a:t>近岸海域泥沙淤积较多，</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使得海水较浅</a:t>
            </a:r>
            <a:r>
              <a:rPr lang="en-US" altLang="zh-CN" sz="2000" b="0" i="0" dirty="0">
                <a:solidFill>
                  <a:srgbClr val="000000"/>
                </a:solidFill>
                <a:latin typeface="微软雅黑" pitchFamily="34" charset="0"/>
                <a:ea typeface="微软雅黑" pitchFamily="34" charset="-122"/>
                <a:cs typeface="微软雅黑" pitchFamily="34" charset="-120"/>
              </a:rPr>
              <a:t>，围海造地的工程量较小，D正确。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5710C3-B185-9279-9B48-79AA81A3691F}"/>
            </a:ext>
          </a:extLst>
        </p:cNvPr>
        <p:cNvGrpSpPr/>
        <p:nvPr/>
      </p:nvGrpSpPr>
      <p:grpSpPr>
        <a:xfrm>
          <a:off x="0" y="0"/>
          <a:ext cx="0" cy="0"/>
          <a:chOff x="0" y="0"/>
          <a:chExt cx="0" cy="0"/>
        </a:xfrm>
      </p:grpSpPr>
    </p:spTree>
    <p:extLst>
      <p:ext uri="{BB962C8B-B14F-4D97-AF65-F5344CB8AC3E}">
        <p14:creationId xmlns:p14="http://schemas.microsoft.com/office/powerpoint/2010/main" val="16682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M_5_BD.15_1#c7169cd4e?pid=d13cf3445&amp;color=0,0,0&amp;vtp=1&amp;bt=1&amp;bbb=1&amp;hb=1"/>
          <p:cNvSpPr/>
          <p:nvPr/>
        </p:nvSpPr>
        <p:spPr>
          <a:xfrm>
            <a:off x="722376" y="972000"/>
            <a:ext cx="10753344" cy="1761427"/>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[山西晋城一中2024高二月考]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蓝碳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又称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蓝色碳汇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海洋碳汇</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是指海洋活动及海洋生物吸</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收大气中的二氧化碳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并将其固定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储存在海洋生态系统中的过程</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活动和机制</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2</a:t>
            </a:r>
            <a:r>
              <a:rPr lang="en-US" altLang="zh-CN" sz="2000" b="0" i="0">
                <a:solidFill>
                  <a:srgbClr val="000000"/>
                </a:solidFill>
                <a:latin typeface="微软雅黑" pitchFamily="34" charset="0"/>
                <a:ea typeface="楷体" pitchFamily="34" charset="-122"/>
                <a:cs typeface="微软雅黑" pitchFamily="34" charset="-120"/>
              </a:rPr>
              <a:t>月</a:t>
            </a:r>
            <a:r>
              <a:rPr lang="en-US" altLang="zh-CN" sz="2000" b="0" i="0">
                <a:solidFill>
                  <a:srgbClr val="000000"/>
                </a:solidFill>
                <a:latin typeface="Times New Roman" pitchFamily="34" charset="0"/>
                <a:ea typeface="KaiTi" pitchFamily="34" charset="-122"/>
                <a:cs typeface="Times New Roman" pitchFamily="34" charset="-120"/>
              </a:rPr>
              <a:t>28</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宁波市公共资源交易网进行全国首单蓝碳拍卖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象山西沪港渔业一年约</a:t>
            </a:r>
            <a:r>
              <a:rPr lang="en-US" altLang="zh-CN" sz="2000" b="0" i="0">
                <a:solidFill>
                  <a:srgbClr val="000000"/>
                </a:solidFill>
                <a:latin typeface="Times New Roman" pitchFamily="34" charset="0"/>
                <a:ea typeface="KaiTi" pitchFamily="34" charset="-122"/>
                <a:cs typeface="Times New Roman" pitchFamily="34" charset="-120"/>
              </a:rPr>
              <a:t>2340.1</a:t>
            </a:r>
            <a:r>
              <a:rPr lang="en-US" altLang="zh-CN" sz="2000" b="0" i="0">
                <a:solidFill>
                  <a:srgbClr val="000000"/>
                </a:solidFill>
                <a:latin typeface="微软雅黑" pitchFamily="34" charset="0"/>
                <a:ea typeface="楷体" pitchFamily="34" charset="-122"/>
                <a:cs typeface="微软雅黑" pitchFamily="34" charset="-120"/>
              </a:rPr>
              <a:t>吨蓝碳成交额</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近</a:t>
            </a:r>
            <a:r>
              <a:rPr lang="en-US" altLang="zh-CN" sz="2000" b="0" i="0" dirty="0">
                <a:solidFill>
                  <a:srgbClr val="000000"/>
                </a:solidFill>
                <a:latin typeface="Times New Roman" pitchFamily="34" charset="0"/>
                <a:ea typeface="KaiTi" pitchFamily="34" charset="-122"/>
                <a:cs typeface="Times New Roman" pitchFamily="34" charset="-120"/>
              </a:rPr>
              <a:t>25</a:t>
            </a:r>
            <a:r>
              <a:rPr lang="en-US" altLang="zh-CN" sz="2000" b="0" i="0" dirty="0">
                <a:solidFill>
                  <a:srgbClr val="000000"/>
                </a:solidFill>
                <a:latin typeface="微软雅黑" pitchFamily="34" charset="0"/>
                <a:ea typeface="楷体" pitchFamily="34" charset="-122"/>
                <a:cs typeface="微软雅黑" pitchFamily="34" charset="-120"/>
              </a:rPr>
              <a:t>万元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下图为象山县海域海产养殖分布图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r>
              <a:rPr lang="en-US" altLang="zh-CN" sz="100" b="0" i="0" kern="0" spc="-99900" dirty="0">
                <a:solidFill>
                  <a:srgbClr val="FFFFFF"/>
                </a:solidFill>
                <a:latin typeface="Times New Roman" pitchFamily="34" charset="0"/>
                <a:ea typeface="KaiTi" pitchFamily="34" charset="-122"/>
                <a:cs typeface="Times New Roman" pitchFamily="34" charset="-120"/>
              </a:rPr>
              <a:t>#1</a:t>
            </a:r>
            <a:endParaRPr lang="en-US" altLang="zh-CN" sz="2000" dirty="0"/>
          </a:p>
        </p:txBody>
      </p:sp>
      <p:pic>
        <p:nvPicPr>
          <p:cNvPr id="5" name="图片 4">
            <a:extLst>
              <a:ext uri="{FF2B5EF4-FFF2-40B4-BE49-F238E27FC236}">
                <a16:creationId xmlns:a16="http://schemas.microsoft.com/office/drawing/2014/main" id="{6E534BE7-BF44-5A7C-736E-15CE0F2FA5B3}"/>
              </a:ext>
            </a:extLst>
          </p:cNvPr>
          <p:cNvPicPr>
            <a:picLocks noChangeAspect="1"/>
          </p:cNvPicPr>
          <p:nvPr/>
        </p:nvPicPr>
        <p:blipFill>
          <a:blip r:embed="rId3"/>
          <a:stretch>
            <a:fillRect/>
          </a:stretch>
        </p:blipFill>
        <p:spPr>
          <a:xfrm>
            <a:off x="3481312" y="2938493"/>
            <a:ext cx="4834551" cy="2546983"/>
          </a:xfrm>
          <a:prstGeom prst="rect">
            <a:avLst/>
          </a:prstGeom>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6_BD.16_1#477a64fb5?pid=c7169cd4e&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象山县发展蓝碳经济的主要有利条件是(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7_1#477a64fb5.bracket?pid=c7169cd4e&amp;color=0,0,0&amp;vpa=5&amp;vtp=1"/>
          <p:cNvSpPr/>
          <p:nvPr/>
        </p:nvSpPr>
        <p:spPr>
          <a:xfrm>
            <a:off x="5451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6_2#477a64fb5.choices?pid=c7169cd4e&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A.纬度较低</a:t>
            </a:r>
            <a:r>
              <a:rPr lang="en-US" altLang="zh-CN" sz="2000" b="0" i="0">
                <a:solidFill>
                  <a:srgbClr val="000000"/>
                </a:solidFill>
                <a:latin typeface="微软雅黑" pitchFamily="34" charset="0"/>
                <a:ea typeface="微软雅黑" pitchFamily="34" charset="-122"/>
                <a:cs typeface="微软雅黑" pitchFamily="34" charset="-120"/>
              </a:rPr>
              <a:t>，海冰影响时间短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.邻近长三角，技术水平高</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.海域广阔</a:t>
            </a:r>
            <a:r>
              <a:rPr lang="en-US" altLang="zh-CN" sz="2000" b="0" i="0">
                <a:solidFill>
                  <a:srgbClr val="000000"/>
                </a:solidFill>
                <a:latin typeface="微软雅黑" pitchFamily="34" charset="0"/>
                <a:ea typeface="微软雅黑" pitchFamily="34" charset="-122"/>
                <a:cs typeface="微软雅黑" pitchFamily="34" charset="-120"/>
              </a:rPr>
              <a:t>，海产养殖业发达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.地处沿海，环境承载力小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6_AS.18_1#477a64fb5?vop=1&amp;pid=c7169cd4e&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本题考查海洋资源开发的条件。由材料可知</a:t>
            </a:r>
            <a:r>
              <a:rPr lang="en-US" altLang="zh-CN" sz="2000" b="0" i="0">
                <a:solidFill>
                  <a:srgbClr val="000000"/>
                </a:solidFill>
                <a:latin typeface="微软雅黑" pitchFamily="34" charset="0"/>
                <a:ea typeface="微软雅黑" pitchFamily="34" charset="-122"/>
                <a:cs typeface="微软雅黑" pitchFamily="34" charset="-120"/>
              </a:rPr>
              <a:t>，蓝碳是指海洋活动及海洋生物吸收大气中的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二氧化碳</a:t>
            </a:r>
            <a:r>
              <a:rPr lang="en-US" altLang="zh-CN" sz="2000" b="0" i="0" dirty="0">
                <a:solidFill>
                  <a:srgbClr val="000000"/>
                </a:solidFill>
                <a:latin typeface="微软雅黑" pitchFamily="34" charset="0"/>
                <a:ea typeface="微软雅黑" pitchFamily="34" charset="-122"/>
                <a:cs typeface="微软雅黑" pitchFamily="34" charset="-120"/>
              </a:rPr>
              <a:t>，并将其固定、储存在海洋生态系统中的过程、活动和机制。由图可知</a:t>
            </a:r>
            <a:r>
              <a:rPr lang="en-US" altLang="zh-CN" sz="2000" b="0" i="0">
                <a:solidFill>
                  <a:srgbClr val="000000"/>
                </a:solidFill>
                <a:latin typeface="微软雅黑" pitchFamily="34" charset="0"/>
                <a:ea typeface="微软雅黑" pitchFamily="34" charset="-122"/>
                <a:cs typeface="微软雅黑" pitchFamily="34" charset="-120"/>
              </a:rPr>
              <a:t>，象山县附近海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域广阔</a:t>
            </a:r>
            <a:r>
              <a:rPr lang="en-US" altLang="zh-CN" sz="2000" b="0" i="0" dirty="0">
                <a:solidFill>
                  <a:srgbClr val="000000"/>
                </a:solidFill>
                <a:latin typeface="微软雅黑" pitchFamily="34" charset="0"/>
                <a:ea typeface="微软雅黑" pitchFamily="34" charset="-122"/>
                <a:cs typeface="微软雅黑" pitchFamily="34" charset="-120"/>
              </a:rPr>
              <a:t>，海产养殖业发达，有利于发展蓝碳经济，C正确。由图中纬度位置可知</a:t>
            </a:r>
            <a:r>
              <a:rPr lang="en-US" altLang="zh-CN" sz="2000" b="0" i="0">
                <a:solidFill>
                  <a:srgbClr val="000000"/>
                </a:solidFill>
                <a:latin typeface="微软雅黑" pitchFamily="34" charset="0"/>
                <a:ea typeface="微软雅黑" pitchFamily="34" charset="-122"/>
                <a:cs typeface="微软雅黑" pitchFamily="34" charset="-120"/>
              </a:rPr>
              <a:t>，象山县纬度较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a:t>
            </a:r>
            <a:r>
              <a:rPr lang="en-US" altLang="zh-CN" sz="2000" b="0" i="0" dirty="0">
                <a:solidFill>
                  <a:srgbClr val="000000"/>
                </a:solidFill>
                <a:latin typeface="微软雅黑" pitchFamily="34" charset="0"/>
                <a:ea typeface="微软雅黑" pitchFamily="34" charset="-122"/>
                <a:cs typeface="微软雅黑" pitchFamily="34" charset="-120"/>
              </a:rPr>
              <a:t>，位于秦岭—淮河一线以南，冬季气温高，海水不会结冰，A错误</a:t>
            </a:r>
            <a:r>
              <a:rPr lang="en-US" altLang="zh-CN" sz="2000" b="0" i="0">
                <a:solidFill>
                  <a:srgbClr val="000000"/>
                </a:solidFill>
                <a:latin typeface="微软雅黑" pitchFamily="34" charset="0"/>
                <a:ea typeface="微软雅黑" pitchFamily="34" charset="-122"/>
                <a:cs typeface="微软雅黑" pitchFamily="34" charset="-120"/>
              </a:rPr>
              <a:t>。象山县发展蓝碳经济主要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依靠海产养殖</a:t>
            </a:r>
            <a:r>
              <a:rPr lang="en-US" altLang="zh-CN" sz="2000" b="0" i="0" dirty="0">
                <a:solidFill>
                  <a:srgbClr val="000000"/>
                </a:solidFill>
                <a:latin typeface="微软雅黑" pitchFamily="34" charset="0"/>
                <a:ea typeface="微软雅黑" pitchFamily="34" charset="-122"/>
                <a:cs typeface="微软雅黑" pitchFamily="34" charset="-120"/>
              </a:rPr>
              <a:t>，对技术的要求不高，B错误。象山县地处沿海，纬度较低，水热条件好</a:t>
            </a:r>
            <a:r>
              <a:rPr lang="en-US" altLang="zh-CN" sz="2000" b="0" i="0">
                <a:solidFill>
                  <a:srgbClr val="000000"/>
                </a:solidFill>
                <a:latin typeface="微软雅黑" pitchFamily="34" charset="0"/>
                <a:ea typeface="微软雅黑" pitchFamily="34" charset="-122"/>
                <a:cs typeface="微软雅黑" pitchFamily="34" charset="-120"/>
              </a:rPr>
              <a:t>，自然条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件优越</a:t>
            </a:r>
            <a:r>
              <a:rPr lang="en-US" altLang="zh-CN" sz="2000" b="0" i="0" dirty="0">
                <a:solidFill>
                  <a:srgbClr val="000000"/>
                </a:solidFill>
                <a:latin typeface="微软雅黑" pitchFamily="34" charset="0"/>
                <a:ea typeface="微软雅黑" pitchFamily="34" charset="-122"/>
                <a:cs typeface="微软雅黑" pitchFamily="34" charset="-120"/>
              </a:rPr>
              <a:t>，环境承载力大，D错误。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E74CA-30E6-E0E9-2B08-A588A1A3D329}"/>
            </a:ext>
          </a:extLst>
        </p:cNvPr>
        <p:cNvGrpSpPr/>
        <p:nvPr/>
      </p:nvGrpSpPr>
      <p:grpSpPr>
        <a:xfrm>
          <a:off x="0" y="0"/>
          <a:ext cx="0" cy="0"/>
          <a:chOff x="0" y="0"/>
          <a:chExt cx="0" cy="0"/>
        </a:xfrm>
      </p:grpSpPr>
    </p:spTree>
    <p:extLst>
      <p:ext uri="{BB962C8B-B14F-4D97-AF65-F5344CB8AC3E}">
        <p14:creationId xmlns:p14="http://schemas.microsoft.com/office/powerpoint/2010/main" val="204536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3#50207dca9.fixed?pid=4ced3b233&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5</a:t>
            </a:r>
            <a:endParaRPr lang="en-US" altLang="zh-CN" sz="7200" dirty="0"/>
          </a:p>
        </p:txBody>
      </p:sp>
      <p:sp>
        <p:nvSpPr>
          <p:cNvPr id="3" name="C_3#50207dca9.fixed?pid=4ced3b233&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第五节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海洋空间资源与国家安全</a:t>
            </a:r>
            <a:endParaRPr lang="en-US" altLang="zh-CN" sz="4400" dirty="0"/>
          </a:p>
        </p:txBody>
      </p:sp>
      <p:pic>
        <p:nvPicPr>
          <p:cNvPr id="4" name="C_3#50207dca9.fixed?pid=4ced3b23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3_BD#50207dca9.fixed?pid=4ced3b233&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6_BD.19_1#8b6c4aa7b?pid=c7169cd4e&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a:solidFill>
                  <a:srgbClr val="000000"/>
                </a:solidFill>
                <a:latin typeface="微软雅黑" pitchFamily="34" charset="0"/>
                <a:ea typeface="微软雅黑" pitchFamily="34" charset="-122"/>
                <a:cs typeface="微软雅黑" pitchFamily="34" charset="-120"/>
              </a:rPr>
              <a:t>推测下列不符合象山县未来海洋产业可持续发展方向的是(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0_1#8b6c4aa7b.bracket?pid=c7169cd4e&amp;color=0,0,0&amp;vpa=6&amp;vtp=1"/>
          <p:cNvSpPr/>
          <p:nvPr/>
        </p:nvSpPr>
        <p:spPr>
          <a:xfrm>
            <a:off x="7483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9_2#8b6c4aa7b.choices?pid=c7169cd4e&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A.提高科学技术</a:t>
            </a:r>
            <a:r>
              <a:rPr lang="en-US" altLang="zh-CN" sz="2000" b="0" i="0">
                <a:solidFill>
                  <a:srgbClr val="000000"/>
                </a:solidFill>
                <a:latin typeface="微软雅黑" pitchFamily="34" charset="0"/>
                <a:ea typeface="微软雅黑" pitchFamily="34" charset="-122"/>
                <a:cs typeface="微软雅黑" pitchFamily="34" charset="-120"/>
              </a:rPr>
              <a:t>，开发海洋可再生能源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.大规模填海造陆，创造更多发展空间</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.升级产业结构</a:t>
            </a:r>
            <a:r>
              <a:rPr lang="en-US" altLang="zh-CN" sz="2000" b="0" i="0">
                <a:solidFill>
                  <a:srgbClr val="000000"/>
                </a:solidFill>
                <a:latin typeface="微软雅黑" pitchFamily="34" charset="0"/>
                <a:ea typeface="微软雅黑" pitchFamily="34" charset="-122"/>
                <a:cs typeface="微软雅黑" pitchFamily="34" charset="-120"/>
              </a:rPr>
              <a:t>，积极发展海洋服务业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.提升资源利用效率，建设能源储备基地</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6_AS.21_1#8b6c4aa7b?vop=1&amp;pid=c7169cd4e&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本题考查海洋产业可持续发展的方向。</a:t>
            </a:r>
            <a:r>
              <a:rPr lang="en-US" altLang="zh-CN" sz="2000" b="0" i="0">
                <a:solidFill>
                  <a:srgbClr val="000000"/>
                </a:solidFill>
                <a:latin typeface="微软雅黑" pitchFamily="34" charset="0"/>
                <a:ea typeface="微软雅黑" pitchFamily="34" charset="-122"/>
                <a:cs typeface="微软雅黑" pitchFamily="34" charset="-120"/>
              </a:rPr>
              <a:t>象山县未来海洋产业的可持续发展需要满足经济、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社会</a:t>
            </a:r>
            <a:r>
              <a:rPr lang="en-US" altLang="zh-CN" sz="2000" b="0" i="0" dirty="0">
                <a:solidFill>
                  <a:srgbClr val="000000"/>
                </a:solidFill>
                <a:latin typeface="微软雅黑" pitchFamily="34" charset="0"/>
                <a:ea typeface="微软雅黑" pitchFamily="34" charset="-122"/>
                <a:cs typeface="微软雅黑" pitchFamily="34" charset="-120"/>
              </a:rPr>
              <a:t>、生态的可持续发展，大规模填海造陆，会破坏海洋生态环境，符合题目要求。故选B。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6_AS.21_2#8b6c4aa7b?vop=1&amp;pid=c7169cd4e&amp;color=0,0,0&amp;mp=1&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【关键点拨】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注意题干要求选出不符合的选项，填海造陆会缓解用地紧张的状况</a:t>
            </a:r>
            <a:r>
              <a:rPr lang="en-US" altLang="zh-CN" sz="2000" b="0" i="0">
                <a:solidFill>
                  <a:srgbClr val="000000"/>
                </a:solidFill>
                <a:latin typeface="微软雅黑" pitchFamily="34" charset="0"/>
                <a:ea typeface="微软雅黑" pitchFamily="34" charset="-122"/>
                <a:cs typeface="微软雅黑" pitchFamily="34" charset="-120"/>
              </a:rPr>
              <a:t>，但大规模填</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海造陆会造成生态环境破坏</a:t>
            </a:r>
            <a:r>
              <a:rPr lang="en-US" altLang="zh-CN" sz="2000" b="0" i="0" dirty="0">
                <a:solidFill>
                  <a:srgbClr val="000000"/>
                </a:solidFill>
                <a:latin typeface="微软雅黑" pitchFamily="34" charset="0"/>
                <a:ea typeface="微软雅黑" pitchFamily="34" charset="-122"/>
                <a:cs typeface="微软雅黑" pitchFamily="34" charset="-120"/>
              </a:rPr>
              <a:t>，因此不符合象山县未来海洋产业可持续发展的方向。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D8022-CA6F-695D-F85A-F4C677E73837}"/>
            </a:ext>
          </a:extLst>
        </p:cNvPr>
        <p:cNvGrpSpPr/>
        <p:nvPr/>
      </p:nvGrpSpPr>
      <p:grpSpPr>
        <a:xfrm>
          <a:off x="0" y="0"/>
          <a:ext cx="0" cy="0"/>
          <a:chOff x="0" y="0"/>
          <a:chExt cx="0" cy="0"/>
        </a:xfrm>
      </p:grpSpPr>
    </p:spTree>
    <p:extLst>
      <p:ext uri="{BB962C8B-B14F-4D97-AF65-F5344CB8AC3E}">
        <p14:creationId xmlns:p14="http://schemas.microsoft.com/office/powerpoint/2010/main" val="29542155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M_5_BD.22_1#3195ff2e1?pid=75397f049&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[云南多校2025高二联考]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年一季度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我国海洋生产总值同比增长</a:t>
            </a:r>
            <a:r>
              <a:rPr lang="en-US" altLang="zh-CN" sz="2000" b="0" i="0" dirty="0">
                <a:solidFill>
                  <a:srgbClr val="000000"/>
                </a:solidFill>
                <a:latin typeface="Times New Roman" pitchFamily="34" charset="0"/>
                <a:ea typeface="KaiTi" pitchFamily="34" charset="-122"/>
                <a:cs typeface="Times New Roman" pitchFamily="34" charset="-120"/>
              </a:rPr>
              <a:t>5.7</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新批准用海用岛面</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积</a:t>
            </a:r>
            <a:r>
              <a:rPr lang="en-US" altLang="zh-CN" sz="2000" b="0" i="0" dirty="0">
                <a:solidFill>
                  <a:srgbClr val="000000"/>
                </a:solidFill>
                <a:latin typeface="Times New Roman" pitchFamily="34" charset="0"/>
                <a:ea typeface="KaiTi" pitchFamily="34" charset="-122"/>
                <a:cs typeface="Times New Roman" pitchFamily="34" charset="-120"/>
              </a:rPr>
              <a:t>7.1</a:t>
            </a:r>
            <a:r>
              <a:rPr lang="en-US" altLang="zh-CN" sz="2000" b="0" i="0" dirty="0">
                <a:solidFill>
                  <a:srgbClr val="000000"/>
                </a:solidFill>
                <a:latin typeface="微软雅黑" pitchFamily="34" charset="0"/>
                <a:ea typeface="楷体" pitchFamily="34" charset="-122"/>
                <a:cs typeface="微软雅黑" pitchFamily="34" charset="-120"/>
              </a:rPr>
              <a:t>万公顷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稳步推进生态红线内不符合管控政策的养殖用海清退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蓝色粮仓</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建设成效显著</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这标志着我国海洋资源开发进入了追求品质的新阶段</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6_BD.23_1#1bc4078a4?pid=3195ff2e1&amp;color=0,0,0&amp;vtp=1&amp;bbb=1"/>
          <p:cNvSpPr/>
          <p:nvPr/>
        </p:nvSpPr>
        <p:spPr>
          <a:xfrm>
            <a:off x="722376" y="23264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7.与“蓝色粮仓”</a:t>
            </a:r>
            <a:r>
              <a:rPr lang="en-US" altLang="zh-CN" sz="2000" b="0" i="0">
                <a:solidFill>
                  <a:srgbClr val="000000"/>
                </a:solidFill>
                <a:latin typeface="微软雅黑" pitchFamily="34" charset="0"/>
                <a:ea typeface="微软雅黑" pitchFamily="34" charset="-122"/>
                <a:cs typeface="微软雅黑" pitchFamily="34" charset="-120"/>
              </a:rPr>
              <a:t>建设相关的事项最可能是(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24_1#1bc4078a4.bracket?pid=3195ff2e1&amp;color=0,0,0&amp;vpa=7&amp;vtp=1"/>
          <p:cNvSpPr/>
          <p:nvPr/>
        </p:nvSpPr>
        <p:spPr>
          <a:xfrm>
            <a:off x="5705539" y="232645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6_BD.23_2#1bc4078a4.choices?pid=3195ff2e1&amp;color=0,0,0&amp;vtp=1&amp;bbb=1"/>
          <p:cNvSpPr/>
          <p:nvPr/>
        </p:nvSpPr>
        <p:spPr>
          <a:xfrm>
            <a:off x="722376" y="278365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.深海采矿装备升级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B.远洋捕捞船队扩建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C.深海养殖网箱优化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.近海拖网作业频繁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6_AS.25_1#1bc4078a4?vop=1&amp;pid=3195ff2e1&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本题考查海洋空间资源开发。深海采矿与“蓝色粮仓”的渔业生产无关，A错误</a:t>
            </a:r>
            <a:r>
              <a:rPr lang="en-US" altLang="zh-CN" sz="2000" b="0" i="0">
                <a:solidFill>
                  <a:srgbClr val="000000"/>
                </a:solidFill>
                <a:latin typeface="微软雅黑" pitchFamily="34" charset="0"/>
                <a:ea typeface="微软雅黑" pitchFamily="34" charset="-122"/>
                <a:cs typeface="微软雅黑" pitchFamily="34" charset="-120"/>
              </a:rPr>
              <a:t>；远洋捕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捞船队扩建</a:t>
            </a:r>
            <a:r>
              <a:rPr lang="en-US" altLang="zh-CN" sz="2000" b="0" i="0" dirty="0">
                <a:solidFill>
                  <a:srgbClr val="000000"/>
                </a:solidFill>
                <a:latin typeface="微软雅黑" pitchFamily="34" charset="0"/>
                <a:ea typeface="微软雅黑" pitchFamily="34" charset="-122"/>
                <a:cs typeface="微软雅黑" pitchFamily="34" charset="-120"/>
              </a:rPr>
              <a:t>、近海拖网作业频繁与材料“海洋资源开发进入了追求品质的新阶段</a:t>
            </a:r>
            <a:r>
              <a:rPr lang="en-US" altLang="zh-CN" sz="2000" b="0" i="0">
                <a:solidFill>
                  <a:srgbClr val="000000"/>
                </a:solidFill>
                <a:latin typeface="微软雅黑" pitchFamily="34" charset="0"/>
                <a:ea typeface="微软雅黑" pitchFamily="34" charset="-122"/>
                <a:cs typeface="微软雅黑" pitchFamily="34" charset="-120"/>
              </a:rPr>
              <a:t>”所述的发展方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向不符</a:t>
            </a:r>
            <a:r>
              <a:rPr lang="en-US" altLang="zh-CN" sz="2000" b="0" i="0" dirty="0">
                <a:solidFill>
                  <a:srgbClr val="000000"/>
                </a:solidFill>
                <a:latin typeface="微软雅黑" pitchFamily="34" charset="0"/>
                <a:ea typeface="微软雅黑" pitchFamily="34" charset="-122"/>
                <a:cs typeface="微软雅黑" pitchFamily="34" charset="-120"/>
              </a:rPr>
              <a:t>，B、D错误；材料强调海洋资源开发“追求品质</a:t>
            </a:r>
            <a:r>
              <a:rPr lang="en-US" altLang="zh-CN" sz="2000" b="0" i="0">
                <a:solidFill>
                  <a:srgbClr val="000000"/>
                </a:solidFill>
                <a:latin typeface="微软雅黑" pitchFamily="34" charset="0"/>
                <a:ea typeface="微软雅黑" pitchFamily="34" charset="-122"/>
                <a:cs typeface="微软雅黑" pitchFamily="34" charset="-120"/>
              </a:rPr>
              <a:t>”，故需通过技术升级实现深海养殖可</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持续发展</a:t>
            </a:r>
            <a:r>
              <a:rPr lang="en-US" altLang="zh-CN" sz="2000" b="0" i="0" dirty="0">
                <a:solidFill>
                  <a:srgbClr val="000000"/>
                </a:solidFill>
                <a:latin typeface="微软雅黑" pitchFamily="34" charset="0"/>
                <a:ea typeface="微软雅黑" pitchFamily="34" charset="-122"/>
                <a:cs typeface="微软雅黑" pitchFamily="34" charset="-120"/>
              </a:rPr>
              <a:t>，深海养殖网箱优化可提高养殖效率并降低近海生态压力，C正确。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25BC1-7A0E-F928-38E2-774D3CD4D221}"/>
            </a:ext>
          </a:extLst>
        </p:cNvPr>
        <p:cNvGrpSpPr/>
        <p:nvPr/>
      </p:nvGrpSpPr>
      <p:grpSpPr>
        <a:xfrm>
          <a:off x="0" y="0"/>
          <a:ext cx="0" cy="0"/>
          <a:chOff x="0" y="0"/>
          <a:chExt cx="0" cy="0"/>
        </a:xfrm>
      </p:grpSpPr>
    </p:spTree>
    <p:extLst>
      <p:ext uri="{BB962C8B-B14F-4D97-AF65-F5344CB8AC3E}">
        <p14:creationId xmlns:p14="http://schemas.microsoft.com/office/powerpoint/2010/main" val="40660010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6_BD.26_1#748a755a6?pid=3195ff2e1&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8.优化“蓝色粮仓”</a:t>
            </a:r>
            <a:r>
              <a:rPr lang="en-US" altLang="zh-CN" sz="2000" b="0" i="0">
                <a:solidFill>
                  <a:srgbClr val="000000"/>
                </a:solidFill>
                <a:latin typeface="微软雅黑" pitchFamily="34" charset="0"/>
                <a:ea typeface="微软雅黑" pitchFamily="34" charset="-122"/>
                <a:cs typeface="微软雅黑" pitchFamily="34" charset="-120"/>
              </a:rPr>
              <a:t>建设对维护我国海洋权益的核心意义在于(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7_1#748a755a6.bracket?pid=3195ff2e1&amp;color=0,0,0&amp;vpa=8&amp;vtp=1"/>
          <p:cNvSpPr/>
          <p:nvPr/>
        </p:nvSpPr>
        <p:spPr>
          <a:xfrm>
            <a:off x="7737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26_2#748a755a6?pid=3195ff2e1&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48329" algn="l"/>
                <a:tab pos="5483957" algn="l"/>
                <a:tab pos="8219586" algn="l"/>
              </a:tabLst>
            </a:pPr>
            <a:r>
              <a:rPr lang="en-US" altLang="zh-CN" sz="2000" b="0" i="0">
                <a:solidFill>
                  <a:srgbClr val="000000"/>
                </a:solidFill>
                <a:latin typeface="微软雅黑" pitchFamily="34" charset="0"/>
                <a:ea typeface="微软雅黑" pitchFamily="34" charset="-122"/>
                <a:cs typeface="微软雅黑" pitchFamily="34" charset="-120"/>
              </a:rPr>
              <a:t>①保障国家粮食安全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②强化内陆水域控制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③减少近海生态污染</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促进沿海经济发展</a:t>
            </a:r>
            <a:endParaRPr lang="en-US" altLang="zh-CN" sz="2000" dirty="0"/>
          </a:p>
        </p:txBody>
      </p:sp>
      <p:sp>
        <p:nvSpPr>
          <p:cNvPr id="5" name="QC_6_BD.26_3#748a755a6.choices?pid=3195ff2e1&amp;color=0,0,0&amp;vtp=1&amp;bbb=1"/>
          <p:cNvSpPr/>
          <p:nvPr/>
        </p:nvSpPr>
        <p:spPr>
          <a:xfrm>
            <a:off x="722376" y="18881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6_AS.28_1#748a755a6?vop=1&amp;pid=3195ff2e1&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本题考查海洋空间资源开发对国家资源安全的影响。“蓝色粮仓”</a:t>
            </a:r>
            <a:r>
              <a:rPr lang="en-US" altLang="zh-CN" sz="2000" b="0" i="0">
                <a:solidFill>
                  <a:srgbClr val="000000"/>
                </a:solidFill>
                <a:latin typeface="微软雅黑" pitchFamily="34" charset="0"/>
                <a:ea typeface="微软雅黑" pitchFamily="34" charset="-122"/>
                <a:cs typeface="微软雅黑" pitchFamily="34" charset="-120"/>
              </a:rPr>
              <a:t>通过增加海洋食品供给，</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直接保障粮食安全</a:t>
            </a:r>
            <a:r>
              <a:rPr lang="en-US" altLang="zh-CN" sz="2000" b="0" i="0" dirty="0">
                <a:solidFill>
                  <a:srgbClr val="000000"/>
                </a:solidFill>
                <a:latin typeface="微软雅黑" pitchFamily="34" charset="0"/>
                <a:ea typeface="微软雅黑" pitchFamily="34" charset="-122"/>
                <a:cs typeface="微软雅黑" pitchFamily="34" charset="-120"/>
              </a:rPr>
              <a:t>，符合海洋资源开发权益，①正确；内陆水域位于陆地，而非海域，与</a:t>
            </a:r>
            <a:r>
              <a:rPr lang="en-US" altLang="zh-CN" sz="2000" b="0" i="0">
                <a:solidFill>
                  <a:srgbClr val="000000"/>
                </a:solidFill>
                <a:latin typeface="微软雅黑" pitchFamily="34" charset="0"/>
                <a:ea typeface="微软雅黑" pitchFamily="34" charset="-122"/>
                <a:cs typeface="微软雅黑" pitchFamily="34" charset="-120"/>
              </a:rPr>
              <a:t>“蓝色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粮仓</a:t>
            </a:r>
            <a:r>
              <a:rPr lang="en-US" altLang="zh-CN" sz="2000" b="0" i="0" dirty="0">
                <a:solidFill>
                  <a:srgbClr val="000000"/>
                </a:solidFill>
                <a:latin typeface="微软雅黑" pitchFamily="34" charset="0"/>
                <a:ea typeface="微软雅黑" pitchFamily="34" charset="-122"/>
                <a:cs typeface="微软雅黑" pitchFamily="34" charset="-120"/>
              </a:rPr>
              <a:t>”建设无关，②错误；材料明确提及“生态红线内不符合管控政策的养殖用海清退</a:t>
            </a:r>
            <a:r>
              <a:rPr lang="en-US" altLang="zh-CN" sz="2000" b="0" i="0">
                <a:solidFill>
                  <a:srgbClr val="000000"/>
                </a:solidFill>
                <a:latin typeface="微软雅黑" pitchFamily="34" charset="0"/>
                <a:ea typeface="微软雅黑" pitchFamily="34" charset="-122"/>
                <a:cs typeface="微软雅黑" pitchFamily="34" charset="-120"/>
              </a:rPr>
              <a:t>”，优化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蓝色粮仓”建设可减少近海污染，属于维护海洋环境权益的核心内容，③正确；“</a:t>
            </a:r>
            <a:r>
              <a:rPr lang="en-US" altLang="zh-CN" sz="2000" b="0" i="0">
                <a:solidFill>
                  <a:srgbClr val="000000"/>
                </a:solidFill>
                <a:latin typeface="微软雅黑" pitchFamily="34" charset="0"/>
                <a:ea typeface="微软雅黑" pitchFamily="34" charset="-122"/>
                <a:cs typeface="微软雅黑" pitchFamily="34" charset="-120"/>
              </a:rPr>
              <a:t>蓝色粮仓”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可推动沿海地区产业升级和增加就业机会</a:t>
            </a:r>
            <a:r>
              <a:rPr lang="en-US" altLang="zh-CN" sz="2000" b="0" i="0" dirty="0">
                <a:solidFill>
                  <a:srgbClr val="000000"/>
                </a:solidFill>
                <a:latin typeface="微软雅黑" pitchFamily="34" charset="0"/>
                <a:ea typeface="微软雅黑" pitchFamily="34" charset="-122"/>
                <a:cs typeface="微软雅黑" pitchFamily="34" charset="-120"/>
              </a:rPr>
              <a:t>，促进经济发展，④正确。故选B。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804D5-4882-8873-1CC1-1DF02CBF003D}"/>
            </a:ext>
          </a:extLst>
        </p:cNvPr>
        <p:cNvGrpSpPr/>
        <p:nvPr/>
      </p:nvGrpSpPr>
      <p:grpSpPr>
        <a:xfrm>
          <a:off x="0" y="0"/>
          <a:ext cx="0" cy="0"/>
          <a:chOff x="0" y="0"/>
          <a:chExt cx="0" cy="0"/>
        </a:xfrm>
      </p:grpSpPr>
    </p:spTree>
    <p:extLst>
      <p:ext uri="{BB962C8B-B14F-4D97-AF65-F5344CB8AC3E}">
        <p14:creationId xmlns:p14="http://schemas.microsoft.com/office/powerpoint/2010/main" val="2486689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18275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M_5_BD.29_1#5d6128bd1?pid=75397f049&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[山东聊城2025高二期末]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湾区伶仃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是世界首例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国内首创的水体自然交换大型</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深远海养殖工船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湾区伶仃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号配置电力推进系统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利用太阳能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风能等清洁能源供电</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续航里</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程可达</a:t>
            </a:r>
            <a:r>
              <a:rPr lang="en-US" altLang="zh-CN" sz="2000" b="0" i="0" dirty="0">
                <a:solidFill>
                  <a:srgbClr val="000000"/>
                </a:solidFill>
                <a:latin typeface="Times New Roman" pitchFamily="34" charset="0"/>
                <a:ea typeface="KaiTi" pitchFamily="34" charset="-122"/>
                <a:cs typeface="Times New Roman" pitchFamily="34" charset="-120"/>
              </a:rPr>
              <a:t>2000</a:t>
            </a:r>
            <a:r>
              <a:rPr lang="en-US" altLang="zh-CN" sz="2000" b="0" i="0" dirty="0">
                <a:solidFill>
                  <a:srgbClr val="000000"/>
                </a:solidFill>
                <a:latin typeface="微软雅黑" pitchFamily="34" charset="0"/>
                <a:ea typeface="楷体" pitchFamily="34" charset="-122"/>
                <a:cs typeface="微软雅黑" pitchFamily="34" charset="-120"/>
              </a:rPr>
              <a:t>海里</a:t>
            </a:r>
            <a:r>
              <a:rPr lang="en-US" altLang="zh-CN" sz="2000" b="0" i="0" dirty="0">
                <a:solidFill>
                  <a:srgbClr val="000000"/>
                </a:solidFill>
                <a:latin typeface="Times New Roman" pitchFamily="34" charset="0"/>
                <a:ea typeface="KaiTi" pitchFamily="34" charset="-122"/>
                <a:cs typeface="Times New Roman"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海里</a:t>
            </a:r>
            <a:r>
              <a:rPr lang="en-US" altLang="zh-CN" sz="2000" b="0" i="0" dirty="0">
                <a:solidFill>
                  <a:srgbClr val="000000"/>
                </a:solidFill>
                <a:latin typeface="Times New Roman" pitchFamily="34" charset="0"/>
                <a:ea typeface="KaiTi" pitchFamily="34" charset="-122"/>
                <a:cs typeface="Times New Roman" pitchFamily="34" charset="-120"/>
              </a:rPr>
              <a:t>=1.852</a:t>
            </a:r>
            <a:r>
              <a:rPr lang="en-US" altLang="zh-CN" sz="2000" b="0" i="0" dirty="0">
                <a:solidFill>
                  <a:srgbClr val="000000"/>
                </a:solidFill>
                <a:latin typeface="微软雅黑" pitchFamily="34" charset="0"/>
                <a:ea typeface="楷体" pitchFamily="34" charset="-122"/>
                <a:cs typeface="微软雅黑" pitchFamily="34" charset="-120"/>
              </a:rPr>
              <a:t>千米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该平台实现智慧化养殖的同时还具备垂钓</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研学等多种配</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套功能</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29_2#5d6128bd1?pid=75397f04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663440" y="2864046"/>
            <a:ext cx="2862072" cy="16002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30_1#e7c6ea6c4?pid=5d6128bd1&amp;color=0,0,0&amp;vtp=1&amp;bt=1&amp;bbb=1">
            <a:extLst>
              <a:ext uri="{FF2B5EF4-FFF2-40B4-BE49-F238E27FC236}">
                <a16:creationId xmlns:a16="http://schemas.microsoft.com/office/drawing/2014/main" id="{226CF584-E107-6238-3524-114ED92078A2}"/>
              </a:ext>
            </a:extLst>
          </p:cNvPr>
          <p:cNvSpPr/>
          <p:nvPr/>
        </p:nvSpPr>
        <p:spPr>
          <a:xfrm>
            <a:off x="722376" y="45912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9.“湾区伶仃”</a:t>
            </a:r>
            <a:r>
              <a:rPr lang="en-US" altLang="zh-CN" sz="2000" b="0" i="0">
                <a:solidFill>
                  <a:srgbClr val="000000"/>
                </a:solidFill>
                <a:latin typeface="微软雅黑" pitchFamily="34" charset="0"/>
                <a:ea typeface="微软雅黑" pitchFamily="34" charset="-122"/>
                <a:cs typeface="微软雅黑" pitchFamily="34" charset="-120"/>
              </a:rPr>
              <a:t>号配置电力推进系统不能(</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31_1#e7c6ea6c4.bracket?pid=5d6128bd1&amp;color=0,0,0&amp;vpa=9&amp;vtp=1">
            <a:extLst>
              <a:ext uri="{FF2B5EF4-FFF2-40B4-BE49-F238E27FC236}">
                <a16:creationId xmlns:a16="http://schemas.microsoft.com/office/drawing/2014/main" id="{239368FC-0DF9-FA0F-BF38-70699E296273}"/>
              </a:ext>
            </a:extLst>
          </p:cNvPr>
          <p:cNvSpPr/>
          <p:nvPr/>
        </p:nvSpPr>
        <p:spPr>
          <a:xfrm>
            <a:off x="5423726" y="4591246"/>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6_BD.30_2#e7c6ea6c4.choices?pid=5d6128bd1&amp;color=0,0,0&amp;vtp=1&amp;bbb=1">
            <a:extLst>
              <a:ext uri="{FF2B5EF4-FFF2-40B4-BE49-F238E27FC236}">
                <a16:creationId xmlns:a16="http://schemas.microsoft.com/office/drawing/2014/main" id="{E46AAF07-6B28-0BA8-D676-945EE4B04522}"/>
              </a:ext>
            </a:extLst>
          </p:cNvPr>
          <p:cNvSpPr/>
          <p:nvPr/>
        </p:nvSpPr>
        <p:spPr>
          <a:xfrm>
            <a:off x="722376" y="504425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.减少水源消耗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B.躲避自然灾害</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C.保证渔获品质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.缩短养殖周期</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6_AS.32_1#e7c6ea6c4?vop=1&amp;pid=5d6128bd1&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本题考查海洋空间资源开发。由材料可知，“湾区伶仃”号是世界首例</a:t>
            </a:r>
            <a:r>
              <a:rPr lang="en-US" altLang="zh-CN" sz="2000" b="0" i="0">
                <a:solidFill>
                  <a:srgbClr val="000000"/>
                </a:solidFill>
                <a:latin typeface="微软雅黑" pitchFamily="34" charset="0"/>
                <a:ea typeface="微软雅黑" pitchFamily="34" charset="-122"/>
                <a:cs typeface="微软雅黑" pitchFamily="34" charset="-120"/>
              </a:rPr>
              <a:t>、国内首创的水体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自然交换大型深远海养殖工船</a:t>
            </a:r>
            <a:r>
              <a:rPr lang="en-US" altLang="zh-CN" sz="2000" b="0" i="0" dirty="0">
                <a:solidFill>
                  <a:srgbClr val="000000"/>
                </a:solidFill>
                <a:latin typeface="微软雅黑" pitchFamily="34" charset="0"/>
                <a:ea typeface="微软雅黑" pitchFamily="34" charset="-122"/>
                <a:cs typeface="微软雅黑" pitchFamily="34" charset="-120"/>
              </a:rPr>
              <a:t>，实现了智慧化养殖，因此</a:t>
            </a:r>
            <a:r>
              <a:rPr lang="en-US" altLang="zh-CN" sz="2000" b="0" i="0">
                <a:solidFill>
                  <a:srgbClr val="000000"/>
                </a:solidFill>
                <a:latin typeface="微软雅黑" pitchFamily="34" charset="0"/>
                <a:ea typeface="微软雅黑" pitchFamily="34" charset="-122"/>
                <a:cs typeface="微软雅黑" pitchFamily="34" charset="-120"/>
              </a:rPr>
              <a:t>，配置的电力推进系统主要用于增强其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机动性和自主航行能力</a:t>
            </a:r>
            <a:r>
              <a:rPr lang="en-US" altLang="zh-CN" sz="2000" b="0" i="0" dirty="0">
                <a:solidFill>
                  <a:srgbClr val="000000"/>
                </a:solidFill>
                <a:latin typeface="微软雅黑" pitchFamily="34" charset="0"/>
                <a:ea typeface="微软雅黑" pitchFamily="34" charset="-122"/>
                <a:cs typeface="微软雅黑" pitchFamily="34" charset="-120"/>
              </a:rPr>
              <a:t>，以便在广大海域寻找最佳养殖区域，保证渔获品质</a:t>
            </a:r>
            <a:r>
              <a:rPr lang="en-US" altLang="zh-CN" sz="2000" b="0" i="0">
                <a:solidFill>
                  <a:srgbClr val="000000"/>
                </a:solidFill>
                <a:latin typeface="微软雅黑" pitchFamily="34" charset="0"/>
                <a:ea typeface="微软雅黑" pitchFamily="34" charset="-122"/>
                <a:cs typeface="微软雅黑" pitchFamily="34" charset="-120"/>
              </a:rPr>
              <a:t>，并自主躲避台风等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自然灾害</a:t>
            </a:r>
            <a:r>
              <a:rPr lang="en-US" altLang="zh-CN" sz="2000" b="0" i="0" dirty="0">
                <a:solidFill>
                  <a:srgbClr val="000000"/>
                </a:solidFill>
                <a:latin typeface="微软雅黑" pitchFamily="34" charset="0"/>
                <a:ea typeface="微软雅黑" pitchFamily="34" charset="-122"/>
                <a:cs typeface="微软雅黑" pitchFamily="34" charset="-120"/>
              </a:rPr>
              <a:t>，实现“海上游牧”，从而缩短养殖周期，提升经济效益，B、C、D与题意不符</a:t>
            </a:r>
            <a:r>
              <a:rPr lang="en-US" altLang="zh-CN" sz="2000" b="0" i="0">
                <a:solidFill>
                  <a:srgbClr val="000000"/>
                </a:solidFill>
                <a:latin typeface="微软雅黑" pitchFamily="34" charset="0"/>
                <a:ea typeface="微软雅黑" pitchFamily="34" charset="-122"/>
                <a:cs typeface="微软雅黑" pitchFamily="34" charset="-120"/>
              </a:rPr>
              <a:t>；电力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推进系统利用太阳能</a:t>
            </a:r>
            <a:r>
              <a:rPr lang="en-US" altLang="zh-CN" sz="2000" b="0" i="0" dirty="0">
                <a:solidFill>
                  <a:srgbClr val="000000"/>
                </a:solidFill>
                <a:latin typeface="微软雅黑" pitchFamily="34" charset="0"/>
                <a:ea typeface="微软雅黑" pitchFamily="34" charset="-122"/>
                <a:cs typeface="微软雅黑" pitchFamily="34" charset="-120"/>
              </a:rPr>
              <a:t>、风能等清洁能源供电，该系统对减少水源消耗没有直接影响，A</a:t>
            </a:r>
            <a:r>
              <a:rPr lang="en-US" altLang="zh-CN" sz="2000" b="0" i="0">
                <a:solidFill>
                  <a:srgbClr val="000000"/>
                </a:solidFill>
                <a:latin typeface="微软雅黑" pitchFamily="34" charset="0"/>
                <a:ea typeface="微软雅黑" pitchFamily="34" charset="-122"/>
                <a:cs typeface="微软雅黑" pitchFamily="34" charset="-120"/>
              </a:rPr>
              <a:t>符合题意。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故选</a:t>
            </a: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37A20-53C9-6BA0-7144-52B84FBC51EF}"/>
            </a:ext>
          </a:extLst>
        </p:cNvPr>
        <p:cNvGrpSpPr/>
        <p:nvPr/>
      </p:nvGrpSpPr>
      <p:grpSpPr>
        <a:xfrm>
          <a:off x="0" y="0"/>
          <a:ext cx="0" cy="0"/>
          <a:chOff x="0" y="0"/>
          <a:chExt cx="0" cy="0"/>
        </a:xfrm>
      </p:grpSpPr>
    </p:spTree>
    <p:extLst>
      <p:ext uri="{BB962C8B-B14F-4D97-AF65-F5344CB8AC3E}">
        <p14:creationId xmlns:p14="http://schemas.microsoft.com/office/powerpoint/2010/main" val="40192574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C_6_BD.33_1#369da193d?pid=5d6128bd1&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10.“湾区伶仃”</a:t>
            </a:r>
            <a:r>
              <a:rPr lang="en-US" altLang="zh-CN" sz="2000" b="0" i="0">
                <a:solidFill>
                  <a:srgbClr val="000000"/>
                </a:solidFill>
                <a:latin typeface="微软雅黑" pitchFamily="34" charset="0"/>
                <a:ea typeface="微软雅黑" pitchFamily="34" charset="-122"/>
                <a:cs typeface="微软雅黑" pitchFamily="34" charset="-120"/>
              </a:rPr>
              <a:t>号等养殖平台对维护我国国家安全的重要意义在于(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4_1#369da193d.bracket?pid=5d6128bd1&amp;color=0,0,0&amp;vpa=10&amp;vtp=1"/>
          <p:cNvSpPr/>
          <p:nvPr/>
        </p:nvSpPr>
        <p:spPr>
          <a:xfrm>
            <a:off x="8366951"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33_2#369da193d?pid=5d6128bd1&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58557" algn="l"/>
              </a:tabLst>
            </a:pPr>
            <a:r>
              <a:rPr lang="en-US" altLang="zh-CN" sz="2000" b="0" i="0" dirty="0">
                <a:solidFill>
                  <a:srgbClr val="000000"/>
                </a:solidFill>
                <a:latin typeface="微软雅黑" pitchFamily="34" charset="0"/>
                <a:ea typeface="微软雅黑" pitchFamily="34" charset="-122"/>
                <a:cs typeface="微软雅黑" pitchFamily="34" charset="-120"/>
              </a:rPr>
              <a:t>①利于海洋生态环境保护</a:t>
            </a:r>
            <a:r>
              <a:rPr lang="en-US" altLang="zh-CN" sz="2000" b="0" i="0">
                <a:solidFill>
                  <a:srgbClr val="000000"/>
                </a:solidFill>
                <a:latin typeface="微软雅黑" pitchFamily="34" charset="0"/>
                <a:ea typeface="微软雅黑" pitchFamily="34" charset="-122"/>
                <a:cs typeface="微软雅黑" pitchFamily="34" charset="-120"/>
              </a:rPr>
              <a:t>，保障生态安全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实现海洋空间资源开发</a:t>
            </a:r>
            <a:r>
              <a:rPr lang="en-US" altLang="zh-CN" sz="2000" b="0" i="0">
                <a:solidFill>
                  <a:srgbClr val="000000"/>
                </a:solidFill>
                <a:latin typeface="微软雅黑" pitchFamily="34" charset="0"/>
                <a:ea typeface="微软雅黑" pitchFamily="34" charset="-122"/>
                <a:cs typeface="微软雅黑" pitchFamily="34" charset="-120"/>
              </a:rPr>
              <a:t>，维护国土安全</a:t>
            </a:r>
            <a:endParaRPr lang="en-US" altLang="zh-CN" sz="2000" dirty="0"/>
          </a:p>
          <a:p>
            <a:pPr latinLnBrk="1">
              <a:lnSpc>
                <a:spcPts val="3400"/>
              </a:lnSpc>
              <a:tabLst>
                <a:tab pos="5458557" algn="l"/>
              </a:tabLst>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促进海洋渔业提质增效</a:t>
            </a:r>
            <a:r>
              <a:rPr lang="en-US" altLang="zh-CN" sz="2000" b="0" i="0">
                <a:solidFill>
                  <a:srgbClr val="000000"/>
                </a:solidFill>
                <a:latin typeface="微软雅黑" pitchFamily="34" charset="0"/>
                <a:ea typeface="微软雅黑" pitchFamily="34" charset="-122"/>
                <a:cs typeface="微软雅黑" pitchFamily="34" charset="-120"/>
              </a:rPr>
              <a:t>，维护食品安全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高效利用海洋空间资源</a:t>
            </a:r>
            <a:r>
              <a:rPr lang="en-US" altLang="zh-CN" sz="2000" b="0" i="0">
                <a:solidFill>
                  <a:srgbClr val="000000"/>
                </a:solidFill>
                <a:latin typeface="微软雅黑" pitchFamily="34" charset="0"/>
                <a:ea typeface="微软雅黑" pitchFamily="34" charset="-122"/>
                <a:cs typeface="微软雅黑" pitchFamily="34" charset="-120"/>
              </a:rPr>
              <a:t>，维护资源安全</a:t>
            </a:r>
            <a:endParaRPr lang="en-US" altLang="zh-CN" sz="2000" dirty="0"/>
          </a:p>
        </p:txBody>
      </p:sp>
      <p:sp>
        <p:nvSpPr>
          <p:cNvPr id="5" name="QC_6_BD.33_3#369da193d.choices?pid=5d6128bd1&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507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6_AS.35_1#369da193d?vop=1&amp;pid=5d6128bd1&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本题考查海洋空间资源开发对国家安全的影响。养殖平台的绿色发展理念（</a:t>
            </a:r>
            <a:r>
              <a:rPr lang="en-US" altLang="zh-CN" sz="2000" b="0" i="0">
                <a:solidFill>
                  <a:srgbClr val="000000"/>
                </a:solidFill>
                <a:latin typeface="微软雅黑" pitchFamily="34" charset="0"/>
                <a:ea typeface="微软雅黑" pitchFamily="34" charset="-122"/>
                <a:cs typeface="微软雅黑" pitchFamily="34" charset="-120"/>
              </a:rPr>
              <a:t>如采用太阳能、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风能等清洁能源供电</a:t>
            </a:r>
            <a:r>
              <a:rPr lang="en-US" altLang="zh-CN" sz="2000" b="0" i="0" dirty="0">
                <a:solidFill>
                  <a:srgbClr val="000000"/>
                </a:solidFill>
                <a:latin typeface="微软雅黑" pitchFamily="34" charset="0"/>
                <a:ea typeface="微软雅黑" pitchFamily="34" charset="-122"/>
                <a:cs typeface="微软雅黑" pitchFamily="34" charset="-120"/>
              </a:rPr>
              <a:t>）有助于减少环境污染，促进海洋生态的可持续发展，</a:t>
            </a:r>
            <a:r>
              <a:rPr lang="en-US" altLang="zh-CN" sz="2000" b="0" i="0">
                <a:solidFill>
                  <a:srgbClr val="000000"/>
                </a:solidFill>
                <a:latin typeface="微软雅黑" pitchFamily="34" charset="0"/>
                <a:ea typeface="微软雅黑" pitchFamily="34" charset="-122"/>
                <a:cs typeface="微软雅黑" pitchFamily="34" charset="-120"/>
              </a:rPr>
              <a:t>间接维护生态安全，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正确；开发利用海洋空间资源，是宣示海洋国土主权，体现和行使海洋权益的重要途径</a:t>
            </a:r>
            <a:r>
              <a:rPr lang="en-US" altLang="zh-CN" sz="2000" b="0" i="0">
                <a:solidFill>
                  <a:srgbClr val="000000"/>
                </a:solidFill>
                <a:latin typeface="微软雅黑" pitchFamily="34" charset="0"/>
                <a:ea typeface="微软雅黑" pitchFamily="34" charset="-122"/>
                <a:cs typeface="微软雅黑" pitchFamily="34" charset="-120"/>
              </a:rPr>
              <a:t>，对维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护国土安全具有重要意义</a:t>
            </a:r>
            <a:r>
              <a:rPr lang="en-US" altLang="zh-CN" sz="2000" b="0" i="0" dirty="0">
                <a:solidFill>
                  <a:srgbClr val="000000"/>
                </a:solidFill>
                <a:latin typeface="微软雅黑" pitchFamily="34" charset="0"/>
                <a:ea typeface="微软雅黑" pitchFamily="34" charset="-122"/>
                <a:cs typeface="微软雅黑" pitchFamily="34" charset="-120"/>
              </a:rPr>
              <a:t>，②正确；“湾区伶仃</a:t>
            </a:r>
            <a:r>
              <a:rPr lang="en-US" altLang="zh-CN" sz="2000" b="0" i="0">
                <a:solidFill>
                  <a:srgbClr val="000000"/>
                </a:solidFill>
                <a:latin typeface="微软雅黑" pitchFamily="34" charset="0"/>
                <a:ea typeface="微软雅黑" pitchFamily="34" charset="-122"/>
                <a:cs typeface="微软雅黑" pitchFamily="34" charset="-120"/>
              </a:rPr>
              <a:t>”号等养殖平台能够显著提高海产品的产量和质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量</a:t>
            </a:r>
            <a:r>
              <a:rPr lang="en-US" altLang="zh-CN" sz="2000" b="0" i="0" dirty="0">
                <a:solidFill>
                  <a:srgbClr val="000000"/>
                </a:solidFill>
                <a:latin typeface="微软雅黑" pitchFamily="34" charset="0"/>
                <a:ea typeface="微软雅黑" pitchFamily="34" charset="-122"/>
                <a:cs typeface="微软雅黑" pitchFamily="34" charset="-120"/>
              </a:rPr>
              <a:t>，减少对外部食品供应的依赖，增强食品安全保障，③正确；</a:t>
            </a:r>
            <a:r>
              <a:rPr lang="en-US" altLang="zh-CN" sz="2000" b="0" i="0">
                <a:solidFill>
                  <a:srgbClr val="000000"/>
                </a:solidFill>
                <a:latin typeface="微软雅黑" pitchFamily="34" charset="0"/>
                <a:ea typeface="微软雅黑" pitchFamily="34" charset="-122"/>
                <a:cs typeface="微软雅黑" pitchFamily="34" charset="-120"/>
              </a:rPr>
              <a:t>该平台通过现代化的养殖技术，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充分利用海洋空间</a:t>
            </a:r>
            <a:r>
              <a:rPr lang="en-US" altLang="zh-CN" sz="2000" b="0" i="0" dirty="0">
                <a:solidFill>
                  <a:srgbClr val="000000"/>
                </a:solidFill>
                <a:latin typeface="微软雅黑" pitchFamily="34" charset="0"/>
                <a:ea typeface="微软雅黑" pitchFamily="34" charset="-122"/>
                <a:cs typeface="微软雅黑" pitchFamily="34" charset="-120"/>
              </a:rPr>
              <a:t>，进行大规模、高效率的养殖，从而优化资源配置，维护资源安全，④</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综上所述</a:t>
            </a:r>
            <a:r>
              <a:rPr lang="en-US" altLang="zh-CN" sz="2000" b="0" i="0" dirty="0">
                <a:solidFill>
                  <a:srgbClr val="000000"/>
                </a:solidFill>
                <a:latin typeface="微软雅黑" pitchFamily="34" charset="0"/>
                <a:ea typeface="微软雅黑" pitchFamily="34" charset="-122"/>
                <a:cs typeface="微软雅黑" pitchFamily="34" charset="-120"/>
              </a:rPr>
              <a:t>，B正确。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60E1D-104F-C162-E20A-094D882727B0}"/>
            </a:ext>
          </a:extLst>
        </p:cNvPr>
        <p:cNvGrpSpPr/>
        <p:nvPr/>
      </p:nvGrpSpPr>
      <p:grpSpPr>
        <a:xfrm>
          <a:off x="0" y="0"/>
          <a:ext cx="0" cy="0"/>
          <a:chOff x="0" y="0"/>
          <a:chExt cx="0" cy="0"/>
        </a:xfrm>
      </p:grpSpPr>
    </p:spTree>
    <p:extLst>
      <p:ext uri="{BB962C8B-B14F-4D97-AF65-F5344CB8AC3E}">
        <p14:creationId xmlns:p14="http://schemas.microsoft.com/office/powerpoint/2010/main" val="21320430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M_5_BD.36_1#a11c8659d?pid=75397f049&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[黑龙江齐齐哈尔2025高二期中]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南沙海域位于我国南海南部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分布有众多珊瑚岛礁</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其中的永</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暑礁为三沙市南沙区政府驻地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南沙海域是我国海上贸易的重要战略通道与海洋资源开发基地</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我国在南沙海域部分岛礁实施了填海造陆</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海洋观测站建设等工程</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6_BD.37_1#d2e1e3281?pid=a11c8659d&amp;color=0,0,0&amp;vtp=1&amp;bt=1&amp;bbb=1">
            <a:extLst>
              <a:ext uri="{FF2B5EF4-FFF2-40B4-BE49-F238E27FC236}">
                <a16:creationId xmlns:a16="http://schemas.microsoft.com/office/drawing/2014/main" id="{323CDB24-C844-1541-CE8E-9B8E1A3A499E}"/>
              </a:ext>
            </a:extLst>
          </p:cNvPr>
          <p:cNvSpPr/>
          <p:nvPr/>
        </p:nvSpPr>
        <p:spPr>
          <a:xfrm>
            <a:off x="722376" y="23264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a:solidFill>
                  <a:srgbClr val="000000"/>
                </a:solidFill>
                <a:latin typeface="微软雅黑" pitchFamily="34" charset="0"/>
                <a:ea typeface="微软雅黑" pitchFamily="34" charset="-122"/>
                <a:cs typeface="微软雅黑" pitchFamily="34" charset="-120"/>
              </a:rPr>
              <a:t>我国在永暑礁建设港口对保障我国海洋资源开发的积极作用是(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38_1#d2e1e3281.bracket?pid=a11c8659d&amp;color=0,0,0&amp;vpa=11&amp;vtp=1">
            <a:extLst>
              <a:ext uri="{FF2B5EF4-FFF2-40B4-BE49-F238E27FC236}">
                <a16:creationId xmlns:a16="http://schemas.microsoft.com/office/drawing/2014/main" id="{C0BFE99D-4B87-1035-93AB-C0A3B799A8A2}"/>
              </a:ext>
            </a:extLst>
          </p:cNvPr>
          <p:cNvSpPr/>
          <p:nvPr/>
        </p:nvSpPr>
        <p:spPr>
          <a:xfrm>
            <a:off x="8140764" y="232645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6_BD.37_2#d2e1e3281.choices?pid=a11c8659d&amp;color=0,0,0&amp;vtp=1&amp;bbb=1">
            <a:extLst>
              <a:ext uri="{FF2B5EF4-FFF2-40B4-BE49-F238E27FC236}">
                <a16:creationId xmlns:a16="http://schemas.microsoft.com/office/drawing/2014/main" id="{2B3C6C1A-E10B-6BF1-C952-D012065C60E4}"/>
              </a:ext>
            </a:extLst>
          </p:cNvPr>
          <p:cNvSpPr/>
          <p:nvPr/>
        </p:nvSpPr>
        <p:spPr>
          <a:xfrm>
            <a:off x="722376" y="2792545"/>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A.利于发展海水养殖和渔业生产基地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.便于开发南沙群岛的旅游业</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.便于大型设备、仪器的运输和调配，提高海洋资源开发效率</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.利于海洋科学研究，监测气候变化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6_AS.39_1#d2e1e3281?vop=1&amp;pid=a11c8659d&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本题考查海洋空间资源开发对国家安全的影响</a:t>
            </a:r>
            <a:r>
              <a:rPr lang="en-US" altLang="zh-CN" sz="2000" b="0" i="0">
                <a:solidFill>
                  <a:srgbClr val="000000"/>
                </a:solidFill>
                <a:latin typeface="微软雅黑" pitchFamily="34" charset="0"/>
                <a:ea typeface="微软雅黑" pitchFamily="34" charset="-122"/>
                <a:cs typeface="微软雅黑" pitchFamily="34" charset="-120"/>
              </a:rPr>
              <a:t>。南沙海域海洋资源开发需要大量的大型设</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备和仪器</a:t>
            </a:r>
            <a:r>
              <a:rPr lang="en-US" altLang="zh-CN" sz="2000" b="0" i="0" dirty="0">
                <a:solidFill>
                  <a:srgbClr val="000000"/>
                </a:solidFill>
                <a:latin typeface="微软雅黑" pitchFamily="34" charset="0"/>
                <a:ea typeface="微软雅黑" pitchFamily="34" charset="-122"/>
                <a:cs typeface="微软雅黑" pitchFamily="34" charset="-120"/>
              </a:rPr>
              <a:t>，永暑礁建设港口可以方便这些设备和仪器的运输与调配</a:t>
            </a:r>
            <a:r>
              <a:rPr lang="en-US" altLang="zh-CN" sz="2000" b="0" i="0">
                <a:solidFill>
                  <a:srgbClr val="000000"/>
                </a:solidFill>
                <a:latin typeface="微软雅黑" pitchFamily="34" charset="0"/>
                <a:ea typeface="微软雅黑" pitchFamily="34" charset="-122"/>
                <a:cs typeface="微软雅黑" pitchFamily="34" charset="-120"/>
              </a:rPr>
              <a:t>，从而提高海洋资源开发的效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率</a:t>
            </a:r>
            <a:r>
              <a:rPr lang="en-US" altLang="zh-CN" sz="2000" b="0" i="0" dirty="0">
                <a:solidFill>
                  <a:srgbClr val="000000"/>
                </a:solidFill>
                <a:latin typeface="微软雅黑" pitchFamily="34" charset="0"/>
                <a:ea typeface="微软雅黑" pitchFamily="34" charset="-122"/>
                <a:cs typeface="微软雅黑" pitchFamily="34" charset="-120"/>
              </a:rPr>
              <a:t>，这是其对保障海洋资源开发的积极作用，C正确</a:t>
            </a:r>
            <a:r>
              <a:rPr lang="en-US" altLang="zh-CN" sz="2000" b="0" i="0">
                <a:solidFill>
                  <a:srgbClr val="000000"/>
                </a:solidFill>
                <a:latin typeface="微软雅黑" pitchFamily="34" charset="0"/>
                <a:ea typeface="微软雅黑" pitchFamily="34" charset="-122"/>
                <a:cs typeface="微软雅黑" pitchFamily="34" charset="-120"/>
              </a:rPr>
              <a:t>；虽然港口建设可能在一定程度上有利于渔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业发展</a:t>
            </a:r>
            <a:r>
              <a:rPr lang="en-US" altLang="zh-CN" sz="2000" b="0" i="0" dirty="0">
                <a:solidFill>
                  <a:srgbClr val="000000"/>
                </a:solidFill>
                <a:latin typeface="微软雅黑" pitchFamily="34" charset="0"/>
                <a:ea typeface="微软雅黑" pitchFamily="34" charset="-122"/>
                <a:cs typeface="微软雅黑" pitchFamily="34" charset="-120"/>
              </a:rPr>
              <a:t>，但不是其对保障海洋资源开发的主要积极作用，A错误</a:t>
            </a:r>
            <a:r>
              <a:rPr lang="en-US" altLang="zh-CN" sz="2000" b="0" i="0">
                <a:solidFill>
                  <a:srgbClr val="000000"/>
                </a:solidFill>
                <a:latin typeface="微软雅黑" pitchFamily="34" charset="0"/>
                <a:ea typeface="微软雅黑" pitchFamily="34" charset="-122"/>
                <a:cs typeface="微软雅黑" pitchFamily="34" charset="-120"/>
              </a:rPr>
              <a:t>；在永暑礁建设港口的主要目的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并非发展旅游业</a:t>
            </a:r>
            <a:r>
              <a:rPr lang="en-US" altLang="zh-CN" sz="2000" b="0" i="0" dirty="0">
                <a:solidFill>
                  <a:srgbClr val="000000"/>
                </a:solidFill>
                <a:latin typeface="微软雅黑" pitchFamily="34" charset="0"/>
                <a:ea typeface="微软雅黑" pitchFamily="34" charset="-122"/>
                <a:cs typeface="微软雅黑" pitchFamily="34" charset="-120"/>
              </a:rPr>
              <a:t>，而是服务于海洋资源开发等国家战略需求，B错误</a:t>
            </a:r>
            <a:r>
              <a:rPr lang="en-US" altLang="zh-CN" sz="2000" b="0" i="0">
                <a:solidFill>
                  <a:srgbClr val="000000"/>
                </a:solidFill>
                <a:latin typeface="微软雅黑" pitchFamily="34" charset="0"/>
                <a:ea typeface="微软雅黑" pitchFamily="34" charset="-122"/>
                <a:cs typeface="微软雅黑" pitchFamily="34" charset="-120"/>
              </a:rPr>
              <a:t>；港口建设主要是为资源开</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发服务</a:t>
            </a:r>
            <a:r>
              <a:rPr lang="en-US" altLang="zh-CN" sz="2000" b="0" i="0" dirty="0">
                <a:solidFill>
                  <a:srgbClr val="000000"/>
                </a:solidFill>
                <a:latin typeface="微软雅黑" pitchFamily="34" charset="0"/>
                <a:ea typeface="微软雅黑" pitchFamily="34" charset="-122"/>
                <a:cs typeface="微软雅黑" pitchFamily="34" charset="-120"/>
              </a:rPr>
              <a:t>，海洋科学研究、监测气候变化不是其对保障海洋资源开发的主要作用，D错误。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8A925-66AD-376B-92BE-58E41A1CCB28}"/>
            </a:ext>
          </a:extLst>
        </p:cNvPr>
        <p:cNvGrpSpPr/>
        <p:nvPr/>
      </p:nvGrpSpPr>
      <p:grpSpPr>
        <a:xfrm>
          <a:off x="0" y="0"/>
          <a:ext cx="0" cy="0"/>
          <a:chOff x="0" y="0"/>
          <a:chExt cx="0" cy="0"/>
        </a:xfrm>
      </p:grpSpPr>
    </p:spTree>
    <p:extLst>
      <p:ext uri="{BB962C8B-B14F-4D97-AF65-F5344CB8AC3E}">
        <p14:creationId xmlns:p14="http://schemas.microsoft.com/office/powerpoint/2010/main" val="39708913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6_BD.40_1#ccfd38105?pid=a11c8659d&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a:solidFill>
                  <a:srgbClr val="000000"/>
                </a:solidFill>
                <a:latin typeface="微软雅黑" pitchFamily="34" charset="0"/>
                <a:ea typeface="微软雅黑" pitchFamily="34" charset="-122"/>
                <a:cs typeface="微软雅黑" pitchFamily="34" charset="-120"/>
              </a:rPr>
              <a:t>我国在南沙海域建设海洋观测站的主要意义是(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41_1#ccfd38105.bracket?pid=a11c8659d&amp;color=0,0,0&amp;vpa=12&amp;vtp=1"/>
          <p:cNvSpPr/>
          <p:nvPr/>
        </p:nvSpPr>
        <p:spPr>
          <a:xfrm>
            <a:off x="6350064"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40_2#ccfd38105?pid=a11c8659d&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①监测海域船舶活动、资源开采等情况，捍卫国家领土主权和海洋权益</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增强军事预警能力，保障国家安全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监测南海贸易通道，维护国家经济安全</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监测水质情况，保障水产养殖安全</a:t>
            </a:r>
            <a:endParaRPr lang="en-US" altLang="zh-CN" sz="2000" dirty="0"/>
          </a:p>
        </p:txBody>
      </p:sp>
      <p:sp>
        <p:nvSpPr>
          <p:cNvPr id="5" name="QC_6_BD.40_3#ccfd38105.choices?pid=a11c8659d&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.①②③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QM_5_BD.1_1#8a547ac74?pid=d13cf3445&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[河北衡水武强中学2024高二期中]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位于珠江口西侧的澳门由澳门半岛</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氹仔岛和路环岛组成</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地形以山地丘陵为主</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澳门特别行政区政府将氹仔岛和路环岛之间填平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把两个原本独立的岛屿</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连成一体</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6_BD.2_1#30b1b85b5?pid=8a547ac74&amp;color=0,0,0&amp;vtp=1&amp;bbb=1"/>
          <p:cNvSpPr/>
          <p:nvPr/>
        </p:nvSpPr>
        <p:spPr>
          <a:xfrm>
            <a:off x="722376" y="23264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1.据材料推测，</a:t>
            </a:r>
            <a:r>
              <a:rPr lang="en-US" altLang="zh-CN" sz="2000" b="0" i="0">
                <a:solidFill>
                  <a:srgbClr val="000000"/>
                </a:solidFill>
                <a:latin typeface="微软雅黑" pitchFamily="34" charset="0"/>
                <a:ea typeface="微软雅黑" pitchFamily="34" charset="-122"/>
                <a:cs typeface="微软雅黑" pitchFamily="34" charset="-120"/>
              </a:rPr>
              <a:t>澳门填海造陆利用的是(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3_1#30b1b85b5.bracket?pid=8a547ac74&amp;color=0,0,0&amp;vpa=1&amp;vtp=1"/>
          <p:cNvSpPr/>
          <p:nvPr/>
        </p:nvSpPr>
        <p:spPr>
          <a:xfrm>
            <a:off x="5197539" y="232645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5" name="QC_6_BD.2_2#30b1b85b5.choices?pid=8a547ac74&amp;color=0,0,0&amp;vtp=1&amp;bbb=1"/>
          <p:cNvSpPr/>
          <p:nvPr/>
        </p:nvSpPr>
        <p:spPr>
          <a:xfrm>
            <a:off x="722376" y="278365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.海洋空间资源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B.海洋矿产资源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C.海洋生物资源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.海水化学资源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6_AS.42_1#ccfd38105?vop=1&amp;pid=a11c8659d&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本题考查海洋空间资源开发对国家安全的影响</a:t>
            </a:r>
            <a:r>
              <a:rPr lang="en-US" altLang="zh-CN" sz="2000" b="0" i="0">
                <a:solidFill>
                  <a:srgbClr val="000000"/>
                </a:solidFill>
                <a:latin typeface="微软雅黑" pitchFamily="34" charset="0"/>
                <a:ea typeface="微软雅黑" pitchFamily="34" charset="-122"/>
                <a:cs typeface="微软雅黑" pitchFamily="34" charset="-120"/>
              </a:rPr>
              <a:t>。通过海洋观测站可以实时监测南沙海域内</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船舶的活动情况以及资源开采状况</a:t>
            </a:r>
            <a:r>
              <a:rPr lang="en-US" altLang="zh-CN" sz="2000" b="0" i="0" dirty="0">
                <a:solidFill>
                  <a:srgbClr val="000000"/>
                </a:solidFill>
                <a:latin typeface="微软雅黑" pitchFamily="34" charset="0"/>
                <a:ea typeface="微软雅黑" pitchFamily="34" charset="-122"/>
                <a:cs typeface="微软雅黑" pitchFamily="34" charset="-120"/>
              </a:rPr>
              <a:t>，及时发现异常，</a:t>
            </a:r>
            <a:r>
              <a:rPr lang="en-US" altLang="zh-CN" sz="2000" b="0" i="0">
                <a:solidFill>
                  <a:srgbClr val="000000"/>
                </a:solidFill>
                <a:latin typeface="微软雅黑" pitchFamily="34" charset="0"/>
                <a:ea typeface="微软雅黑" pitchFamily="34" charset="-122"/>
                <a:cs typeface="微软雅黑" pitchFamily="34" charset="-120"/>
              </a:rPr>
              <a:t>从而有效捍卫我国的领土主权和海洋权益，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正确；海洋观测站可以对周边海域的军事动态等进行监测和预警，保障国家安全，②正确</a:t>
            </a:r>
            <a:r>
              <a:rPr lang="en-US" altLang="zh-CN" sz="2000" b="0" i="0">
                <a:solidFill>
                  <a:srgbClr val="000000"/>
                </a:solidFill>
                <a:latin typeface="微软雅黑" pitchFamily="34" charset="0"/>
                <a:ea typeface="微软雅黑" pitchFamily="34" charset="-122"/>
                <a:cs typeface="微软雅黑" pitchFamily="34" charset="-120"/>
              </a:rPr>
              <a:t>；南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沙海域是我国海上贸易的重要战略通道</a:t>
            </a:r>
            <a:r>
              <a:rPr lang="en-US" altLang="zh-CN" sz="2000" b="0" i="0" dirty="0">
                <a:solidFill>
                  <a:srgbClr val="000000"/>
                </a:solidFill>
                <a:latin typeface="微软雅黑" pitchFamily="34" charset="0"/>
                <a:ea typeface="微软雅黑" pitchFamily="34" charset="-122"/>
                <a:cs typeface="微软雅黑" pitchFamily="34" charset="-120"/>
              </a:rPr>
              <a:t>，海洋观测站能够监测贸易通道的情况</a:t>
            </a:r>
            <a:r>
              <a:rPr lang="en-US" altLang="zh-CN" sz="2000" b="0" i="0">
                <a:solidFill>
                  <a:srgbClr val="000000"/>
                </a:solidFill>
                <a:latin typeface="微软雅黑" pitchFamily="34" charset="0"/>
                <a:ea typeface="微软雅黑" pitchFamily="34" charset="-122"/>
                <a:cs typeface="微软雅黑" pitchFamily="34" charset="-120"/>
              </a:rPr>
              <a:t>，保障海上贸易的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安全和畅通</a:t>
            </a:r>
            <a:r>
              <a:rPr lang="en-US" altLang="zh-CN" sz="2000" b="0" i="0" dirty="0">
                <a:solidFill>
                  <a:srgbClr val="000000"/>
                </a:solidFill>
                <a:latin typeface="微软雅黑" pitchFamily="34" charset="0"/>
                <a:ea typeface="微软雅黑" pitchFamily="34" charset="-122"/>
                <a:cs typeface="微软雅黑" pitchFamily="34" charset="-120"/>
              </a:rPr>
              <a:t>，维护国家的经济安全，③正确；建设海洋观测站并非单纯为了监测水质</a:t>
            </a:r>
            <a:r>
              <a:rPr lang="en-US" altLang="zh-CN" sz="2000" b="0" i="0">
                <a:solidFill>
                  <a:srgbClr val="000000"/>
                </a:solidFill>
                <a:latin typeface="微软雅黑" pitchFamily="34" charset="0"/>
                <a:ea typeface="微软雅黑" pitchFamily="34" charset="-122"/>
                <a:cs typeface="微软雅黑" pitchFamily="34" charset="-120"/>
              </a:rPr>
              <a:t>、保障水产</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养殖安全</a:t>
            </a:r>
            <a:r>
              <a:rPr lang="en-US" altLang="zh-CN" sz="2000" b="0" i="0" dirty="0">
                <a:solidFill>
                  <a:srgbClr val="000000"/>
                </a:solidFill>
                <a:latin typeface="微软雅黑" pitchFamily="34" charset="0"/>
                <a:ea typeface="微软雅黑" pitchFamily="34" charset="-122"/>
                <a:cs typeface="微软雅黑" pitchFamily="34" charset="-120"/>
              </a:rPr>
              <a:t>，而是更侧重于国家战略层面的意义，④错误。综上分析，①②③正确，故选D。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15439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M_6_BD.43_1#b6f5b709c?pid=482e2a76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[安徽合肥六校联盟2025高二联考]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漂浮式海上风电站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由风力发电机和漂浮式平台组成</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可用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于开发水深超过</a:t>
            </a:r>
            <a:r>
              <a:rPr lang="en-US" altLang="zh-CN" sz="2000" b="0" i="0" dirty="0">
                <a:solidFill>
                  <a:srgbClr val="000000"/>
                </a:solidFill>
                <a:latin typeface="Times New Roman" pitchFamily="34" charset="0"/>
                <a:ea typeface="KaiTi" pitchFamily="34" charset="-122"/>
                <a:cs typeface="Times New Roman" pitchFamily="34" charset="-120"/>
              </a:rPr>
              <a:t>50</a:t>
            </a:r>
            <a:r>
              <a:rPr lang="en-US" altLang="zh-CN" sz="2000" b="0" i="0" dirty="0">
                <a:solidFill>
                  <a:srgbClr val="000000"/>
                </a:solidFill>
                <a:latin typeface="微软雅黑" pitchFamily="34" charset="0"/>
                <a:ea typeface="楷体" pitchFamily="34" charset="-122"/>
                <a:cs typeface="微软雅黑" pitchFamily="34" charset="-120"/>
              </a:rPr>
              <a:t>米海域的风力资源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Times New Roman" pitchFamily="34" charset="0"/>
                <a:ea typeface="KaiTi" pitchFamily="34" charset="-122"/>
                <a:cs typeface="Times New Roman" pitchFamily="34" charset="-120"/>
              </a:rPr>
              <a:t>2017</a:t>
            </a:r>
            <a:r>
              <a:rPr lang="en-US" altLang="zh-CN" sz="2000" b="0" i="0">
                <a:solidFill>
                  <a:srgbClr val="000000"/>
                </a:solidFill>
                <a:latin typeface="微软雅黑" pitchFamily="34" charset="0"/>
                <a:ea typeface="楷体" pitchFamily="34" charset="-122"/>
                <a:cs typeface="微软雅黑" pitchFamily="34" charset="-120"/>
              </a:rPr>
              <a:t>年全球首座商业化运行的漂浮式海上风电场在英国北</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海沿岸正式投用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目前我国正在积极开发可商业化运行的漂浮式海上风电站</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43_2#b6f5b709c?pid=482e2a76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89704" y="2406846"/>
            <a:ext cx="3218688"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44_1#8ee83a050?pid=b6f5b709c&amp;color=0,0,0&amp;vtp=1&amp;bt=1&amp;bbb=1">
            <a:extLst>
              <a:ext uri="{FF2B5EF4-FFF2-40B4-BE49-F238E27FC236}">
                <a16:creationId xmlns:a16="http://schemas.microsoft.com/office/drawing/2014/main" id="{FD12C958-AFDC-C43E-9AF6-D53CA638E48D}"/>
              </a:ext>
            </a:extLst>
          </p:cNvPr>
          <p:cNvSpPr/>
          <p:nvPr/>
        </p:nvSpPr>
        <p:spPr>
          <a:xfrm>
            <a:off x="722376" y="46420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13.漂浮式海上风电站与传统固定式海上风电站相比，</a:t>
            </a:r>
            <a:r>
              <a:rPr lang="en-US" altLang="zh-CN" sz="2000" b="0" i="0">
                <a:solidFill>
                  <a:srgbClr val="000000"/>
                </a:solidFill>
                <a:latin typeface="微软雅黑" pitchFamily="34" charset="0"/>
                <a:ea typeface="微软雅黑" pitchFamily="34" charset="-122"/>
                <a:cs typeface="微软雅黑" pitchFamily="34" charset="-120"/>
              </a:rPr>
              <a:t>其主要优势在于(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45_1#8ee83a050.bracket?pid=b6f5b709c&amp;color=0,0,0&amp;vpa=13&amp;vtp=1">
            <a:extLst>
              <a:ext uri="{FF2B5EF4-FFF2-40B4-BE49-F238E27FC236}">
                <a16:creationId xmlns:a16="http://schemas.microsoft.com/office/drawing/2014/main" id="{562C1640-8499-D7FA-8A64-2352F7054573}"/>
              </a:ext>
            </a:extLst>
          </p:cNvPr>
          <p:cNvSpPr/>
          <p:nvPr/>
        </p:nvSpPr>
        <p:spPr>
          <a:xfrm>
            <a:off x="8648764" y="4642046"/>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7_BD.44_2#8ee83a050.choices?pid=b6f5b709c&amp;color=0,0,0&amp;vtp=1&amp;bbb=1">
            <a:extLst>
              <a:ext uri="{FF2B5EF4-FFF2-40B4-BE49-F238E27FC236}">
                <a16:creationId xmlns:a16="http://schemas.microsoft.com/office/drawing/2014/main" id="{D972082B-597B-BE08-FB1C-CE4E2A2087EC}"/>
              </a:ext>
            </a:extLst>
          </p:cNvPr>
          <p:cNvSpPr/>
          <p:nvPr/>
        </p:nvSpPr>
        <p:spPr>
          <a:xfrm>
            <a:off x="722376" y="5100135"/>
            <a:ext cx="10753344" cy="405003"/>
          </a:xfrm>
          <a:prstGeom prst="rect">
            <a:avLst/>
          </a:prstGeom>
          <a:noFill/>
          <a:ln/>
        </p:spPr>
        <p:txBody>
          <a:bodyPr wrap="none" lIns="0" tIns="0" rIns="0" bIns="0" rtlCol="0" anchor="t"/>
          <a:lstStyle/>
          <a:p>
            <a:pPr latinLnBrk="1">
              <a:lnSpc>
                <a:spcPts val="3600"/>
              </a:lnSpc>
              <a:tabLst>
                <a:tab pos="2824529" algn="l"/>
                <a:tab pos="5610957" algn="l"/>
                <a:tab pos="81560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.发电量更大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B.适用范围广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C.安装便利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.无海洋污染</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7_AS.46_1#8ee83a050?vop=1&amp;pid=b6f5b709c&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本题考查海洋空间资源开发。传统风电机组通常固定在近海海床</a:t>
            </a:r>
            <a:r>
              <a:rPr lang="en-US" altLang="zh-CN" sz="2000" b="0" i="0">
                <a:solidFill>
                  <a:srgbClr val="000000"/>
                </a:solidFill>
                <a:latin typeface="微软雅黑" pitchFamily="34" charset="0"/>
                <a:ea typeface="微软雅黑" pitchFamily="34" charset="-122"/>
                <a:cs typeface="微软雅黑" pitchFamily="34" charset="-120"/>
              </a:rPr>
              <a:t>，而漂浮式风电机组不固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定</a:t>
            </a:r>
            <a:r>
              <a:rPr lang="en-US" altLang="zh-CN" sz="2000" b="0" i="0" dirty="0">
                <a:solidFill>
                  <a:srgbClr val="000000"/>
                </a:solidFill>
                <a:latin typeface="微软雅黑" pitchFamily="34" charset="0"/>
                <a:ea typeface="微软雅黑" pitchFamily="34" charset="-122"/>
                <a:cs typeface="微软雅黑" pitchFamily="34" charset="-120"/>
              </a:rPr>
              <a:t>，由风力发电机和漂浮式平台组成，安装较复杂，C错误;两者发电量大小与风电机组有关</a:t>
            </a:r>
            <a:r>
              <a:rPr lang="en-US" altLang="zh-CN" sz="2000" b="0" i="0">
                <a:solidFill>
                  <a:srgbClr val="000000"/>
                </a:solidFill>
                <a:latin typeface="微软雅黑" pitchFamily="34" charset="0"/>
                <a:ea typeface="微软雅黑" pitchFamily="34" charset="-122"/>
                <a:cs typeface="微软雅黑" pitchFamily="34" charset="-120"/>
              </a:rPr>
              <a:t>，根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据材料无法判断</a:t>
            </a:r>
            <a:r>
              <a:rPr lang="en-US" altLang="zh-CN" sz="2000" b="0" i="0" dirty="0">
                <a:solidFill>
                  <a:srgbClr val="000000"/>
                </a:solidFill>
                <a:latin typeface="微软雅黑" pitchFamily="34" charset="0"/>
                <a:ea typeface="微软雅黑" pitchFamily="34" charset="-122"/>
                <a:cs typeface="微软雅黑" pitchFamily="34" charset="-120"/>
              </a:rPr>
              <a:t>，A错误；全球海上风力资源主要分布在水深较深的远洋海域</a:t>
            </a:r>
            <a:r>
              <a:rPr lang="en-US" altLang="zh-CN" sz="2000" b="0" i="0">
                <a:solidFill>
                  <a:srgbClr val="000000"/>
                </a:solidFill>
                <a:latin typeface="微软雅黑" pitchFamily="34" charset="0"/>
                <a:ea typeface="微软雅黑" pitchFamily="34" charset="-122"/>
                <a:cs typeface="微软雅黑" pitchFamily="34" charset="-120"/>
              </a:rPr>
              <a:t>，漂浮式海上风电</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站适合于深远海范围更广</a:t>
            </a:r>
            <a:r>
              <a:rPr lang="en-US" altLang="zh-CN" sz="2000" b="0" i="0" dirty="0">
                <a:solidFill>
                  <a:srgbClr val="000000"/>
                </a:solidFill>
                <a:latin typeface="微软雅黑" pitchFamily="34" charset="0"/>
                <a:ea typeface="微软雅黑" pitchFamily="34" charset="-122"/>
                <a:cs typeface="微软雅黑" pitchFamily="34" charset="-120"/>
              </a:rPr>
              <a:t>、风能资源更丰富地区，同时也适合于地质较差的浅海区</a:t>
            </a:r>
            <a:r>
              <a:rPr lang="en-US" altLang="zh-CN" sz="2000" b="0" i="0">
                <a:solidFill>
                  <a:srgbClr val="000000"/>
                </a:solidFill>
                <a:latin typeface="微软雅黑" pitchFamily="34" charset="0"/>
                <a:ea typeface="微软雅黑" pitchFamily="34" charset="-122"/>
                <a:cs typeface="微软雅黑" pitchFamily="34" charset="-120"/>
              </a:rPr>
              <a:t>，因此适用范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围更广是漂浮式海上风电站较传统固定式海上风电站的主要优势</a:t>
            </a:r>
            <a:r>
              <a:rPr lang="en-US" altLang="zh-CN" sz="2000" b="0" i="0" dirty="0">
                <a:solidFill>
                  <a:srgbClr val="000000"/>
                </a:solidFill>
                <a:latin typeface="微软雅黑" pitchFamily="34" charset="0"/>
                <a:ea typeface="微软雅黑" pitchFamily="34" charset="-122"/>
                <a:cs typeface="微软雅黑" pitchFamily="34" charset="-120"/>
              </a:rPr>
              <a:t>，B正确</a:t>
            </a:r>
            <a:r>
              <a:rPr lang="en-US" altLang="zh-CN" sz="2000" b="0" i="0">
                <a:solidFill>
                  <a:srgbClr val="000000"/>
                </a:solidFill>
                <a:latin typeface="微软雅黑" pitchFamily="34" charset="0"/>
                <a:ea typeface="微软雅黑" pitchFamily="34" charset="-122"/>
                <a:cs typeface="微软雅黑" pitchFamily="34" charset="-120"/>
              </a:rPr>
              <a:t>；漂浮式海上风电站同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样会产生海洋污染</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72B37-20FB-E611-68BF-64D31AFB127F}"/>
            </a:ext>
          </a:extLst>
        </p:cNvPr>
        <p:cNvGrpSpPr/>
        <p:nvPr/>
      </p:nvGrpSpPr>
      <p:grpSpPr>
        <a:xfrm>
          <a:off x="0" y="0"/>
          <a:ext cx="0" cy="0"/>
          <a:chOff x="0" y="0"/>
          <a:chExt cx="0" cy="0"/>
        </a:xfrm>
      </p:grpSpPr>
    </p:spTree>
    <p:extLst>
      <p:ext uri="{BB962C8B-B14F-4D97-AF65-F5344CB8AC3E}">
        <p14:creationId xmlns:p14="http://schemas.microsoft.com/office/powerpoint/2010/main" val="42914160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7_BD.47_1#7b6721cda?pid=b6f5b709c&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14.与挪威、英国等欧洲国家相比，</a:t>
            </a:r>
            <a:r>
              <a:rPr lang="en-US" altLang="zh-CN" sz="2000" b="0" i="0">
                <a:solidFill>
                  <a:srgbClr val="000000"/>
                </a:solidFill>
                <a:latin typeface="微软雅黑" pitchFamily="34" charset="0"/>
                <a:ea typeface="微软雅黑" pitchFamily="34" charset="-122"/>
                <a:cs typeface="微软雅黑" pitchFamily="34" charset="-120"/>
              </a:rPr>
              <a:t>我国开发漂浮式海上风电站面临的挑战主要是(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48_1#7b6721cda.bracket?pid=b6f5b709c&amp;color=0,0,0&amp;vpa=14&amp;vtp=1"/>
          <p:cNvSpPr/>
          <p:nvPr/>
        </p:nvSpPr>
        <p:spPr>
          <a:xfrm>
            <a:off x="9906064"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47_2#7b6721cda.choices?pid=b6f5b709c&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634029" algn="l"/>
                <a:tab pos="5229957" algn="l"/>
                <a:tab pos="8346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.市场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B.技术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C.海域面积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.灾害</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7_AS.49_1#7b6721cda?vop=1&amp;pid=b6f5b709c&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本题考查影响海洋空间资源开发的不利因素。随着经济发展，我国对能源需求量增大</a:t>
            </a:r>
            <a:r>
              <a:rPr lang="en-US" altLang="zh-CN" sz="2000" b="0" i="0">
                <a:solidFill>
                  <a:srgbClr val="000000"/>
                </a:solidFill>
                <a:latin typeface="微软雅黑" pitchFamily="34" charset="0"/>
                <a:ea typeface="微软雅黑" pitchFamily="34" charset="-122"/>
                <a:cs typeface="微软雅黑" pitchFamily="34" charset="-120"/>
              </a:rPr>
              <a:t>，市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场较为广阔</a:t>
            </a:r>
            <a:r>
              <a:rPr lang="en-US" altLang="zh-CN" sz="2000" b="0" i="0" dirty="0">
                <a:solidFill>
                  <a:srgbClr val="000000"/>
                </a:solidFill>
                <a:latin typeface="微软雅黑" pitchFamily="34" charset="0"/>
                <a:ea typeface="微软雅黑" pitchFamily="34" charset="-122"/>
                <a:cs typeface="微软雅黑" pitchFamily="34" charset="-120"/>
              </a:rPr>
              <a:t>，A错误；技术是各国共同面对的问题，B错误；我国海域面积广阔，C错误</a:t>
            </a:r>
            <a:r>
              <a:rPr lang="en-US" altLang="zh-CN" sz="2000" b="0" i="0">
                <a:solidFill>
                  <a:srgbClr val="000000"/>
                </a:solidFill>
                <a:latin typeface="微软雅黑" pitchFamily="34" charset="0"/>
                <a:ea typeface="微软雅黑" pitchFamily="34" charset="-122"/>
                <a:cs typeface="微软雅黑" pitchFamily="34" charset="-120"/>
              </a:rPr>
              <a:t>；夏秋季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节</a:t>
            </a:r>
            <a:r>
              <a:rPr lang="en-US" altLang="zh-CN" sz="2000" b="0" i="0" dirty="0">
                <a:solidFill>
                  <a:srgbClr val="000000"/>
                </a:solidFill>
                <a:latin typeface="微软雅黑" pitchFamily="34" charset="0"/>
                <a:ea typeface="微软雅黑" pitchFamily="34" charset="-122"/>
                <a:cs typeface="微软雅黑" pitchFamily="34" charset="-120"/>
              </a:rPr>
              <a:t>，西北太平洋台风多发，相对于挪威、英国等欧洲国家</a:t>
            </a:r>
            <a:r>
              <a:rPr lang="en-US" altLang="zh-CN" sz="2000" b="0" i="0">
                <a:solidFill>
                  <a:srgbClr val="000000"/>
                </a:solidFill>
                <a:latin typeface="微软雅黑" pitchFamily="34" charset="0"/>
                <a:ea typeface="微软雅黑" pitchFamily="34" charset="-122"/>
                <a:cs typeface="微软雅黑" pitchFamily="34" charset="-120"/>
              </a:rPr>
              <a:t>，我国开发漂浮式海上风电站面临的挑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战主要是台风等灾害</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7_AS.49_2#7b6721cda?vop=1&amp;pid=b6f5b709c&amp;color=0,0,0&amp;mp=1&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【易错警示】</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本题易错选为B项</a:t>
            </a:r>
            <a:r>
              <a:rPr lang="en-US" altLang="zh-CN" sz="2000" b="0" i="0">
                <a:solidFill>
                  <a:srgbClr val="000000"/>
                </a:solidFill>
                <a:latin typeface="微软雅黑" pitchFamily="34" charset="0"/>
                <a:ea typeface="微软雅黑" pitchFamily="34" charset="-122"/>
                <a:cs typeface="微软雅黑" pitchFamily="34" charset="-120"/>
              </a:rPr>
              <a:t>，一方面误认为我国漂浮式海上风电站的开发技术落后于欧洲国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家</a:t>
            </a:r>
            <a:r>
              <a:rPr lang="en-US" altLang="zh-CN" sz="2000" b="0" i="0" dirty="0">
                <a:solidFill>
                  <a:srgbClr val="000000"/>
                </a:solidFill>
                <a:latin typeface="微软雅黑" pitchFamily="34" charset="0"/>
                <a:ea typeface="微软雅黑" pitchFamily="34" charset="-122"/>
                <a:cs typeface="微软雅黑" pitchFamily="34" charset="-120"/>
              </a:rPr>
              <a:t>，另一方面又忽视了我国东部沿海台风等自然灾害对海洋资源开发利用的不利影响。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C_3#c7bcc81b3.fixed?pid=4ced3b233&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5</a:t>
            </a:r>
            <a:endParaRPr lang="en-US" altLang="zh-CN" sz="7200" dirty="0"/>
          </a:p>
        </p:txBody>
      </p:sp>
      <p:sp>
        <p:nvSpPr>
          <p:cNvPr id="3" name="C_3#c7bcc81b3.fixed?pid=4ced3b233&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第五节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海洋空间资源与国家安全</a:t>
            </a:r>
            <a:endParaRPr lang="en-US" altLang="zh-CN" sz="4400" dirty="0"/>
          </a:p>
        </p:txBody>
      </p:sp>
      <p:pic>
        <p:nvPicPr>
          <p:cNvPr id="4" name="C_3#c7bcc81b3.fixed?pid=4ced3b233&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3_BD#c7bcc81b3.fixed?pid=4ced3b233&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7EB3C-3480-4E4C-435D-78E53B1D2783}"/>
            </a:ext>
          </a:extLst>
        </p:cNvPr>
        <p:cNvGrpSpPr/>
        <p:nvPr/>
      </p:nvGrpSpPr>
      <p:grpSpPr>
        <a:xfrm>
          <a:off x="0" y="0"/>
          <a:ext cx="0" cy="0"/>
          <a:chOff x="0" y="0"/>
          <a:chExt cx="0" cy="0"/>
        </a:xfrm>
      </p:grpSpPr>
    </p:spTree>
    <p:extLst>
      <p:ext uri="{BB962C8B-B14F-4D97-AF65-F5344CB8AC3E}">
        <p14:creationId xmlns:p14="http://schemas.microsoft.com/office/powerpoint/2010/main" val="938601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AS.4_1#30b1b85b5?vop=1&amp;pid=8a547ac74&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本题考查海洋空间资源的开发。填海造陆利用的是海洋空间资源，A正确</a:t>
            </a:r>
            <a:r>
              <a:rPr lang="en-US" altLang="zh-CN" sz="2000" b="0" i="0">
                <a:solidFill>
                  <a:srgbClr val="000000"/>
                </a:solidFill>
                <a:latin typeface="微软雅黑" pitchFamily="34" charset="0"/>
                <a:ea typeface="微软雅黑" pitchFamily="34" charset="-122"/>
                <a:cs typeface="微软雅黑" pitchFamily="34" charset="-120"/>
              </a:rPr>
              <a:t>；填海造陆并没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有利用海洋矿产资源</a:t>
            </a:r>
            <a:r>
              <a:rPr lang="en-US" altLang="zh-CN" sz="2000" b="0" i="0" dirty="0">
                <a:solidFill>
                  <a:srgbClr val="000000"/>
                </a:solidFill>
                <a:latin typeface="微软雅黑" pitchFamily="34" charset="0"/>
                <a:ea typeface="微软雅黑" pitchFamily="34" charset="-122"/>
                <a:cs typeface="微软雅黑" pitchFamily="34" charset="-120"/>
              </a:rPr>
              <a:t>、海洋生物资源及海水化学资源，B、C、D错误。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pic>
        <p:nvPicPr>
          <p:cNvPr id="2" name="QM_4_BD.50_1#66f63f491?htil=2&amp;pid=c7bcc81b3&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88827" y="1026864"/>
            <a:ext cx="3895344"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4_BD.50_2#66f63f491?htil=2&amp;pid=c7bcc81b3&amp;color=0,0,0&amp;vtp=1&amp;bt=1&amp;bbb=1&amp;hb=1&amp;hs=1"/>
          <p:cNvSpPr/>
          <p:nvPr/>
        </p:nvSpPr>
        <p:spPr>
          <a:xfrm>
            <a:off x="722376" y="972000"/>
            <a:ext cx="6720840"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[湖南岳阳一中2024高二期中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楷体" pitchFamily="34" charset="-122"/>
                <a:cs typeface="微软雅黑" pitchFamily="34" charset="-120"/>
              </a:rPr>
              <a:t>海域使用率主要表示海域空</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间开发利用程度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青岛市是国际性港口城市</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滨海度假旅游</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城市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也是山东省半岛蓝色经济区的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龙头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该市</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积极开发海洋空间资源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a:t>
            </a:r>
            <a:r>
              <a:rPr lang="en-US" altLang="zh-CN" sz="2000" b="0" i="0" dirty="0">
                <a:solidFill>
                  <a:srgbClr val="000000"/>
                </a:solidFill>
                <a:latin typeface="Times New Roman" pitchFamily="34" charset="0"/>
                <a:ea typeface="KaiTi" pitchFamily="34" charset="-122"/>
                <a:cs typeface="Times New Roman" pitchFamily="34" charset="-120"/>
              </a:rPr>
              <a:t>2019</a:t>
            </a:r>
            <a:r>
              <a:rPr lang="en-US" altLang="zh-CN" sz="2000" b="0" i="0">
                <a:solidFill>
                  <a:srgbClr val="000000"/>
                </a:solidFill>
                <a:latin typeface="微软雅黑" pitchFamily="34" charset="0"/>
                <a:ea typeface="楷体" pitchFamily="34" charset="-122"/>
                <a:cs typeface="微软雅黑" pitchFamily="34" charset="-120"/>
              </a:rPr>
              <a:t>年青岛市海域使用率</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据此完成下面小题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4" name="QC_5_BD.51_1#babc3bb3d?htil=2&amp;pid=66f63f491&amp;color=0,0,0&amp;vtp=1&amp;bbb=1&amp;hs=1"/>
          <p:cNvSpPr/>
          <p:nvPr/>
        </p:nvSpPr>
        <p:spPr>
          <a:xfrm>
            <a:off x="722376" y="32408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1.2019年，</a:t>
            </a:r>
            <a:r>
              <a:rPr lang="en-US" altLang="zh-CN" sz="2000" b="0" i="0">
                <a:solidFill>
                  <a:srgbClr val="000000"/>
                </a:solidFill>
                <a:latin typeface="微软雅黑" pitchFamily="34" charset="0"/>
                <a:ea typeface="微软雅黑" pitchFamily="34" charset="-122"/>
                <a:cs typeface="微软雅黑" pitchFamily="34" charset="-120"/>
              </a:rPr>
              <a:t>青岛市海域空间的开发利用特点是(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52_1#babc3bb3d.bracket?pid=66f63f491&amp;color=0,0,0&amp;vpa=15&amp;vtp=1"/>
          <p:cNvSpPr/>
          <p:nvPr/>
        </p:nvSpPr>
        <p:spPr>
          <a:xfrm>
            <a:off x="6048439" y="324085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51_2#babc3bb3d.choices?htil=2&amp;pid=66f63f491&amp;color=0,0,0&amp;vtp=1&amp;bbb=1"/>
          <p:cNvSpPr/>
          <p:nvPr/>
        </p:nvSpPr>
        <p:spPr>
          <a:xfrm>
            <a:off x="722376" y="370364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.管辖海域开发潜力总体较小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.崂山区海岸线开发强度最小</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C.市区管辖海域开发程度最高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.即墨区近岸海域使用率最高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5_AS.53_1#babc3bb3d?vop=1&amp;pid=66f63f491&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本题考查读图分析能力。读图可知，管辖海域开发利用率大多在10%以下</a:t>
            </a:r>
            <a:r>
              <a:rPr lang="en-US" altLang="zh-CN" sz="2000" b="0" i="0" spc="-50">
                <a:solidFill>
                  <a:srgbClr val="000000"/>
                </a:solidFill>
                <a:latin typeface="微软雅黑" pitchFamily="34" charset="0"/>
                <a:ea typeface="微软雅黑" pitchFamily="34" charset="-122"/>
                <a:cs typeface="微软雅黑" pitchFamily="34" charset="-120"/>
              </a:rPr>
              <a:t>，因此开发潜力总</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体较大</a:t>
            </a:r>
            <a:r>
              <a:rPr lang="en-US" altLang="zh-CN" sz="2000" b="0" i="0" spc="-50" dirty="0">
                <a:solidFill>
                  <a:srgbClr val="000000"/>
                </a:solidFill>
                <a:latin typeface="微软雅黑" pitchFamily="34" charset="0"/>
                <a:ea typeface="微软雅黑" pitchFamily="34" charset="-122"/>
                <a:cs typeface="微软雅黑" pitchFamily="34" charset="-120"/>
              </a:rPr>
              <a:t>，A错误；图中显示，在青岛市各区中，</a:t>
            </a:r>
            <a:r>
              <a:rPr lang="en-US" altLang="zh-CN" sz="2000" b="0" i="0" spc="-50">
                <a:solidFill>
                  <a:srgbClr val="000000"/>
                </a:solidFill>
                <a:latin typeface="微软雅黑" pitchFamily="34" charset="0"/>
                <a:ea typeface="微软雅黑" pitchFamily="34" charset="-122"/>
                <a:cs typeface="微软雅黑" pitchFamily="34" charset="-120"/>
              </a:rPr>
              <a:t>崂山区的近岸海域和管辖海域使用率均是最低的，</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因此崂山区海岸线开发强度最小</a:t>
            </a:r>
            <a:r>
              <a:rPr lang="en-US" altLang="zh-CN" sz="2000" b="0" i="0" spc="-50" dirty="0">
                <a:solidFill>
                  <a:srgbClr val="000000"/>
                </a:solidFill>
                <a:latin typeface="微软雅黑" pitchFamily="34" charset="0"/>
                <a:ea typeface="微软雅黑" pitchFamily="34" charset="-122"/>
                <a:cs typeface="微软雅黑" pitchFamily="34" charset="-120"/>
              </a:rPr>
              <a:t>，B正确；图中显示，市区管辖海域使用率低于即墨区</a:t>
            </a:r>
            <a:r>
              <a:rPr lang="en-US" altLang="zh-CN" sz="2000" b="0" i="0" spc="-50">
                <a:solidFill>
                  <a:srgbClr val="000000"/>
                </a:solidFill>
                <a:latin typeface="微软雅黑" pitchFamily="34" charset="0"/>
                <a:ea typeface="微软雅黑" pitchFamily="34" charset="-122"/>
                <a:cs typeface="微软雅黑" pitchFamily="34" charset="-120"/>
              </a:rPr>
              <a:t>，因此不是</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开发程度最高的</a:t>
            </a:r>
            <a:r>
              <a:rPr lang="en-US" altLang="zh-CN" sz="2000" b="0" i="0" spc="-50" dirty="0">
                <a:solidFill>
                  <a:srgbClr val="000000"/>
                </a:solidFill>
                <a:latin typeface="微软雅黑" pitchFamily="34" charset="0"/>
                <a:ea typeface="微软雅黑" pitchFamily="34" charset="-122"/>
                <a:cs typeface="微软雅黑" pitchFamily="34" charset="-120"/>
              </a:rPr>
              <a:t>，C错误；图中显示，即墨区近岸海域使用率低于市区，不是最高的，D错误。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C60FB-2845-473B-DBD9-E13C41C4360B}"/>
            </a:ext>
          </a:extLst>
        </p:cNvPr>
        <p:cNvGrpSpPr/>
        <p:nvPr/>
      </p:nvGrpSpPr>
      <p:grpSpPr>
        <a:xfrm>
          <a:off x="0" y="0"/>
          <a:ext cx="0" cy="0"/>
          <a:chOff x="0" y="0"/>
          <a:chExt cx="0" cy="0"/>
        </a:xfrm>
      </p:grpSpPr>
    </p:spTree>
    <p:extLst>
      <p:ext uri="{BB962C8B-B14F-4D97-AF65-F5344CB8AC3E}">
        <p14:creationId xmlns:p14="http://schemas.microsoft.com/office/powerpoint/2010/main" val="34046226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5_BD.54_1#da209b40e?pid=66f63f491&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2.作为青岛市中心城区的市区，</a:t>
            </a:r>
            <a:r>
              <a:rPr lang="en-US" altLang="zh-CN" sz="2000" b="0" i="0">
                <a:solidFill>
                  <a:srgbClr val="000000"/>
                </a:solidFill>
                <a:latin typeface="微软雅黑" pitchFamily="34" charset="0"/>
                <a:ea typeface="微软雅黑" pitchFamily="34" charset="-122"/>
                <a:cs typeface="微软雅黑" pitchFamily="34" charset="-120"/>
              </a:rPr>
              <a:t>其近岸海域空间资源的合理利用方式是(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5_1#da209b40e.bracket?pid=66f63f491&amp;color=0,0,0&amp;vpa=16&amp;vtp=1"/>
          <p:cNvSpPr/>
          <p:nvPr/>
        </p:nvSpPr>
        <p:spPr>
          <a:xfrm>
            <a:off x="8753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54_2#da209b40e.choices?pid=66f63f491&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.开发深海生态养殖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B.扩大围海造地规模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C.以港口航运业为主</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.发展临海重化工业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5_AS.56_1#da209b40e?vop=1&amp;pid=66f63f491&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本题考查海洋空间资源开发利用的方式。材料信息表明，青岛市是国际性港口城市</a:t>
            </a:r>
            <a:r>
              <a:rPr lang="en-US" altLang="zh-CN" sz="2000" b="0" i="0">
                <a:solidFill>
                  <a:srgbClr val="000000"/>
                </a:solidFill>
                <a:latin typeface="微软雅黑" pitchFamily="34" charset="0"/>
                <a:ea typeface="微软雅黑" pitchFamily="34" charset="-122"/>
                <a:cs typeface="微软雅黑" pitchFamily="34" charset="-120"/>
              </a:rPr>
              <a:t>，市区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近岸海域空间资源利用应以港口航运业为主</a:t>
            </a:r>
            <a:r>
              <a:rPr lang="en-US" altLang="zh-CN" sz="2000" b="0" i="0" dirty="0">
                <a:solidFill>
                  <a:srgbClr val="000000"/>
                </a:solidFill>
                <a:latin typeface="微软雅黑" pitchFamily="34" charset="0"/>
                <a:ea typeface="微软雅黑" pitchFamily="34" charset="-122"/>
                <a:cs typeface="微软雅黑" pitchFamily="34" charset="-120"/>
              </a:rPr>
              <a:t>，C正确；市区近岸海域不是深海区域</a:t>
            </a:r>
            <a:r>
              <a:rPr lang="en-US" altLang="zh-CN" sz="2000" b="0" i="0">
                <a:solidFill>
                  <a:srgbClr val="000000"/>
                </a:solidFill>
                <a:latin typeface="微软雅黑" pitchFamily="34" charset="0"/>
                <a:ea typeface="微软雅黑" pitchFamily="34" charset="-122"/>
                <a:cs typeface="微软雅黑" pitchFamily="34" charset="-120"/>
              </a:rPr>
              <a:t>，不适合开发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深海生态养殖</a:t>
            </a:r>
            <a:r>
              <a:rPr lang="en-US" altLang="zh-CN" sz="2000" b="0" i="0" dirty="0">
                <a:solidFill>
                  <a:srgbClr val="000000"/>
                </a:solidFill>
                <a:latin typeface="微软雅黑" pitchFamily="34" charset="0"/>
                <a:ea typeface="微软雅黑" pitchFamily="34" charset="-122"/>
                <a:cs typeface="微软雅黑" pitchFamily="34" charset="-120"/>
              </a:rPr>
              <a:t>，A错误；扩大围海造地规模容易破坏海洋生态，不是合理的利用方式，B错误</a:t>
            </a:r>
            <a:r>
              <a:rPr lang="en-US" altLang="zh-CN" sz="2000" b="0" i="0">
                <a:solidFill>
                  <a:srgbClr val="000000"/>
                </a:solidFill>
                <a:latin typeface="微软雅黑" pitchFamily="34" charset="0"/>
                <a:ea typeface="微软雅黑" pitchFamily="34" charset="-122"/>
                <a:cs typeface="微软雅黑" pitchFamily="34" charset="-120"/>
              </a:rPr>
              <a:t>；青</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岛市是滨海度假旅游城市</a:t>
            </a:r>
            <a:r>
              <a:rPr lang="en-US" altLang="zh-CN" sz="2000" b="0" i="0" dirty="0">
                <a:solidFill>
                  <a:srgbClr val="000000"/>
                </a:solidFill>
                <a:latin typeface="微软雅黑" pitchFamily="34" charset="0"/>
                <a:ea typeface="微软雅黑" pitchFamily="34" charset="-122"/>
                <a:cs typeface="微软雅黑" pitchFamily="34" charset="-120"/>
              </a:rPr>
              <a:t>，近岸海域不适合发展污染较重的临海重化工业，D错误。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8D19A-80D2-883A-380C-4338E6C37CCB}"/>
            </a:ext>
          </a:extLst>
        </p:cNvPr>
        <p:cNvGrpSpPr/>
        <p:nvPr/>
      </p:nvGrpSpPr>
      <p:grpSpPr>
        <a:xfrm>
          <a:off x="0" y="0"/>
          <a:ext cx="0" cy="0"/>
          <a:chOff x="0" y="0"/>
          <a:chExt cx="0" cy="0"/>
        </a:xfrm>
      </p:grpSpPr>
    </p:spTree>
    <p:extLst>
      <p:ext uri="{BB962C8B-B14F-4D97-AF65-F5344CB8AC3E}">
        <p14:creationId xmlns:p14="http://schemas.microsoft.com/office/powerpoint/2010/main" val="31152770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M_4_BD.57_1#5b7f82195?pid=c7bcc81b3&amp;color=0,0,0&amp;vtp=1&amp;bt=1&amp;bbb=1&amp;hb=1"/>
          <p:cNvSpPr/>
          <p:nvPr/>
        </p:nvSpPr>
        <p:spPr>
          <a:xfrm>
            <a:off x="722376" y="972000"/>
            <a:ext cx="10753344" cy="3586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[陕西西安2025高二期中]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2022</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dirty="0">
                <a:solidFill>
                  <a:srgbClr val="000000"/>
                </a:solidFill>
                <a:latin typeface="Times New Roman" pitchFamily="34" charset="0"/>
                <a:ea typeface="KaiTi" pitchFamily="34" charset="-122"/>
                <a:cs typeface="Times New Roman" pitchFamily="34" charset="-120"/>
              </a:rPr>
              <a:t>5</a:t>
            </a:r>
            <a:r>
              <a:rPr lang="en-US" altLang="zh-CN" sz="2000" b="0" i="0" dirty="0">
                <a:solidFill>
                  <a:srgbClr val="000000"/>
                </a:solidFill>
                <a:latin typeface="微软雅黑" pitchFamily="34" charset="0"/>
                <a:ea typeface="楷体" pitchFamily="34" charset="-122"/>
                <a:cs typeface="微软雅黑" pitchFamily="34" charset="-120"/>
              </a:rPr>
              <a:t>月</a:t>
            </a:r>
            <a:r>
              <a:rPr lang="en-US" altLang="zh-CN" sz="2000" b="0" i="0" dirty="0">
                <a:solidFill>
                  <a:srgbClr val="000000"/>
                </a:solidFill>
                <a:latin typeface="Times New Roman" pitchFamily="34" charset="0"/>
                <a:ea typeface="KaiTi" pitchFamily="34" charset="-122"/>
                <a:cs typeface="Times New Roman" pitchFamily="34" charset="-120"/>
              </a:rPr>
              <a:t>20</a:t>
            </a:r>
            <a:r>
              <a:rPr lang="en-US" altLang="zh-CN" sz="2000" b="0" i="0" dirty="0">
                <a:solidFill>
                  <a:srgbClr val="000000"/>
                </a:solidFill>
                <a:latin typeface="微软雅黑" pitchFamily="34" charset="0"/>
                <a:ea typeface="楷体" pitchFamily="34" charset="-122"/>
                <a:cs typeface="微软雅黑" pitchFamily="34" charset="-120"/>
              </a:rPr>
              <a:t>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全球最大的智慧养殖工船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国信</a:t>
            </a:r>
            <a:r>
              <a:rPr lang="en-US" altLang="zh-CN" sz="2000" b="0" i="0" dirty="0">
                <a:solidFill>
                  <a:srgbClr val="000000"/>
                </a:solidFill>
                <a:latin typeface="Times New Roman" pitchFamily="34" charset="0"/>
                <a:ea typeface="KaiTi" pitchFamily="34" charset="-122"/>
                <a:cs typeface="Times New Roman"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在青岛交付运营</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它是我国驶向深蓝的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移动的海洋牧场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通过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船载舱养</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模式常年游弋在黄海千里岩</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东海舟山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群岛</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台山列岛和南海南澎列岛之间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利用深远海优质海水养殖大黄鱼</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石斑鱼</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大西洋鲑等名</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贵鱼种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该船全长</a:t>
            </a:r>
            <a:r>
              <a:rPr lang="en-US" altLang="zh-CN" sz="2000" b="0" i="0" dirty="0">
                <a:solidFill>
                  <a:srgbClr val="000000"/>
                </a:solidFill>
                <a:latin typeface="Times New Roman" pitchFamily="34" charset="0"/>
                <a:ea typeface="KaiTi" pitchFamily="34" charset="-122"/>
                <a:cs typeface="Times New Roman" pitchFamily="34" charset="-120"/>
              </a:rPr>
              <a:t>249.9</a:t>
            </a:r>
            <a:r>
              <a:rPr lang="en-US" altLang="zh-CN" sz="2000" b="0" i="0" dirty="0">
                <a:solidFill>
                  <a:srgbClr val="000000"/>
                </a:solidFill>
                <a:latin typeface="微软雅黑" pitchFamily="34" charset="0"/>
                <a:ea typeface="楷体" pitchFamily="34" charset="-122"/>
                <a:cs typeface="微软雅黑" pitchFamily="34" charset="-120"/>
              </a:rPr>
              <a:t>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排水量</a:t>
            </a:r>
            <a:r>
              <a:rPr lang="en-US" altLang="zh-CN" sz="2000" b="0" i="0" dirty="0">
                <a:solidFill>
                  <a:srgbClr val="000000"/>
                </a:solidFill>
                <a:latin typeface="Times New Roman" pitchFamily="34" charset="0"/>
                <a:ea typeface="KaiTi" pitchFamily="34" charset="-122"/>
                <a:cs typeface="Times New Roman" pitchFamily="34" charset="-120"/>
              </a:rPr>
              <a:t>13</a:t>
            </a:r>
            <a:r>
              <a:rPr lang="en-US" altLang="zh-CN" sz="2000" b="0" i="0" dirty="0">
                <a:solidFill>
                  <a:srgbClr val="000000"/>
                </a:solidFill>
                <a:latin typeface="微软雅黑" pitchFamily="34" charset="0"/>
                <a:ea typeface="楷体" pitchFamily="34" charset="-122"/>
                <a:cs typeface="微软雅黑" pitchFamily="34" charset="-120"/>
              </a:rPr>
              <a:t>万吨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内设</a:t>
            </a:r>
            <a:r>
              <a:rPr lang="en-US" altLang="zh-CN" sz="2000" b="0" i="0" dirty="0">
                <a:solidFill>
                  <a:srgbClr val="000000"/>
                </a:solidFill>
                <a:latin typeface="Times New Roman" pitchFamily="34" charset="0"/>
                <a:ea typeface="KaiTi" pitchFamily="34" charset="-122"/>
                <a:cs typeface="Times New Roman" pitchFamily="34" charset="-120"/>
              </a:rPr>
              <a:t>2108</a:t>
            </a:r>
            <a:r>
              <a:rPr lang="en-US" altLang="zh-CN" sz="2000" b="0" i="0" dirty="0">
                <a:solidFill>
                  <a:srgbClr val="000000"/>
                </a:solidFill>
                <a:latin typeface="微软雅黑" pitchFamily="34" charset="0"/>
                <a:ea typeface="楷体" pitchFamily="34" charset="-122"/>
                <a:cs typeface="微软雅黑" pitchFamily="34" charset="-120"/>
              </a:rPr>
              <a:t>个监测点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实时监测并集中控制</a:t>
            </a:r>
            <a:r>
              <a:rPr lang="en-US" altLang="zh-CN" sz="2000" b="0" i="0">
                <a:solidFill>
                  <a:srgbClr val="000000"/>
                </a:solidFill>
                <a:latin typeface="Times New Roman" pitchFamily="34" charset="0"/>
                <a:ea typeface="KaiTi" pitchFamily="34" charset="-122"/>
                <a:cs typeface="Times New Roman" pitchFamily="34" charset="-120"/>
              </a:rPr>
              <a:t>15</a:t>
            </a:r>
            <a:r>
              <a:rPr lang="en-US" altLang="zh-CN" sz="2000" b="0" i="0">
                <a:solidFill>
                  <a:srgbClr val="000000"/>
                </a:solidFill>
                <a:latin typeface="微软雅黑" pitchFamily="34" charset="0"/>
                <a:ea typeface="楷体" pitchFamily="34" charset="-122"/>
                <a:cs typeface="微软雅黑" pitchFamily="34" charset="-120"/>
              </a:rPr>
              <a:t>个养殖舱</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内的水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氧</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鱼等状况</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每日</a:t>
            </a:r>
            <a:r>
              <a:rPr lang="en-US" altLang="zh-CN" sz="2000" b="0" i="0" dirty="0">
                <a:solidFill>
                  <a:srgbClr val="000000"/>
                </a:solidFill>
                <a:latin typeface="Times New Roman" pitchFamily="34" charset="0"/>
                <a:ea typeface="KaiTi" pitchFamily="34" charset="-122"/>
                <a:cs typeface="Times New Roman" pitchFamily="34" charset="-120"/>
              </a:rPr>
              <a:t>24</a:t>
            </a:r>
            <a:r>
              <a:rPr lang="en-US" altLang="zh-CN" sz="2000" b="0" i="0" dirty="0">
                <a:solidFill>
                  <a:srgbClr val="000000"/>
                </a:solidFill>
                <a:latin typeface="微软雅黑" pitchFamily="34" charset="0"/>
                <a:ea typeface="楷体" pitchFamily="34" charset="-122"/>
                <a:cs typeface="微软雅黑" pitchFamily="34" charset="-120"/>
              </a:rPr>
              <a:t>小时不间断换水</a:t>
            </a:r>
            <a:r>
              <a:rPr lang="en-US" altLang="zh-CN" sz="2000" b="0" i="0" dirty="0">
                <a:solidFill>
                  <a:srgbClr val="000000"/>
                </a:solidFill>
                <a:latin typeface="Times New Roman" pitchFamily="34" charset="0"/>
                <a:ea typeface="KaiTi" pitchFamily="34" charset="-122"/>
                <a:cs typeface="Times New Roman" pitchFamily="34" charset="-120"/>
              </a:rPr>
              <a:t>16</a:t>
            </a:r>
            <a:r>
              <a:rPr lang="en-US" altLang="zh-CN" sz="2000" b="0" i="0" dirty="0">
                <a:solidFill>
                  <a:srgbClr val="000000"/>
                </a:solidFill>
                <a:latin typeface="微软雅黑" pitchFamily="34" charset="0"/>
                <a:ea typeface="楷体" pitchFamily="34" charset="-122"/>
                <a:cs typeface="微软雅黑" pitchFamily="34" charset="-120"/>
              </a:rPr>
              <a:t>次</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养殖密度是传统网箱的</a:t>
            </a:r>
            <a:r>
              <a:rPr lang="en-US" altLang="zh-CN" sz="2000" b="0" i="0" dirty="0">
                <a:solidFill>
                  <a:srgbClr val="000000"/>
                </a:solidFill>
                <a:latin typeface="Times New Roman" pitchFamily="34" charset="0"/>
                <a:ea typeface="KaiTi" pitchFamily="34" charset="-122"/>
                <a:cs typeface="Times New Roman" pitchFamily="34" charset="-120"/>
              </a:rPr>
              <a:t>4～6</a:t>
            </a:r>
            <a:r>
              <a:rPr lang="en-US" altLang="zh-CN" sz="2000" b="0" i="0">
                <a:solidFill>
                  <a:srgbClr val="000000"/>
                </a:solidFill>
                <a:latin typeface="微软雅黑" pitchFamily="34" charset="0"/>
                <a:ea typeface="楷体" pitchFamily="34" charset="-122"/>
                <a:cs typeface="微软雅黑" pitchFamily="34" charset="-120"/>
              </a:rPr>
              <a:t>倍</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养殖周期缩短</a:t>
            </a:r>
            <a:r>
              <a:rPr lang="en-US" altLang="zh-CN" sz="2000" b="0" i="0" dirty="0">
                <a:solidFill>
                  <a:srgbClr val="000000"/>
                </a:solidFill>
                <a:latin typeface="Times New Roman" pitchFamily="34" charset="0"/>
                <a:ea typeface="KaiTi" pitchFamily="34" charset="-122"/>
                <a:cs typeface="Times New Roman" pitchFamily="34" charset="-120"/>
              </a:rPr>
              <a:t>1/4</a:t>
            </a:r>
            <a:r>
              <a:rPr lang="en-US" altLang="zh-CN" sz="2000" b="0" i="0" dirty="0">
                <a:solidFill>
                  <a:srgbClr val="000000"/>
                </a:solidFill>
                <a:latin typeface="微软雅黑" pitchFamily="34" charset="0"/>
                <a:ea typeface="楷体" pitchFamily="34" charset="-122"/>
                <a:cs typeface="微软雅黑" pitchFamily="34" charset="-120"/>
              </a:rPr>
              <a:t>以上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此外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该船还拥有苗种培育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饲料加工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物流运输</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销售为一体的完整产</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业体系以及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科技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资本</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产业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的情系北大荒模式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示意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国信</a:t>
            </a:r>
            <a:r>
              <a:rPr lang="en-US" altLang="zh-CN" sz="2000" b="0" i="0" dirty="0">
                <a:solidFill>
                  <a:srgbClr val="000000"/>
                </a:solidFill>
                <a:latin typeface="Times New Roman" pitchFamily="34" charset="0"/>
                <a:ea typeface="KaiTi" pitchFamily="34" charset="-122"/>
                <a:cs typeface="Times New Roman" pitchFamily="34" charset="-120"/>
              </a:rPr>
              <a:t>1</a:t>
            </a:r>
            <a:r>
              <a:rPr lang="en-US" altLang="zh-CN" sz="2000" b="0" i="0" dirty="0">
                <a:solidFill>
                  <a:srgbClr val="000000"/>
                </a:solidFill>
                <a:latin typeface="微软雅黑" pitchFamily="34" charset="0"/>
                <a:ea typeface="楷体" pitchFamily="34" charset="-122"/>
                <a:cs typeface="微软雅黑" pitchFamily="34" charset="-120"/>
              </a:rPr>
              <a:t>号</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养殖工船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a:solidFill>
                  <a:srgbClr val="000000"/>
                </a:solidFill>
                <a:latin typeface="Times New Roman" pitchFamily="34" charset="0"/>
                <a:ea typeface="KaiTi" pitchFamily="34" charset="-122"/>
                <a:cs typeface="Times New Roman" pitchFamily="34" charset="-120"/>
              </a:rPr>
              <a:t>b</a:t>
            </a:r>
            <a:r>
              <a:rPr lang="en-US" altLang="zh-CN" sz="2000" b="0" i="0">
                <a:solidFill>
                  <a:srgbClr val="000000"/>
                </a:solidFill>
                <a:latin typeface="微软雅黑" pitchFamily="34" charset="0"/>
                <a:ea typeface="楷体" pitchFamily="34" charset="-122"/>
                <a:cs typeface="微软雅黑" pitchFamily="34" charset="-120"/>
              </a:rPr>
              <a:t>为其游弋路</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线示意图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pic>
        <p:nvPicPr>
          <p:cNvPr id="2" name="QM_4_BD.57_3#5b7f82195?iti=1&amp;htil=1&amp;pid=c7bcc81b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075688" y="1447488"/>
            <a:ext cx="2660904" cy="175564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M_4_BD.57_4#5b7f82195?iti=2&amp;htil=1&amp;pid=c7bcc81b3&amp;color=0,0,0&amp;tib=255,255,255&amp;vtp=1&amp;bt=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562088" y="972000"/>
            <a:ext cx="2441448" cy="2231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M_4_BD.57_5#5b7f82195?iti=1&amp;htil=1&amp;pid=c7bcc81b3&amp;color=0,0,0&amp;vtp=1"/>
          <p:cNvSpPr/>
          <p:nvPr/>
        </p:nvSpPr>
        <p:spPr>
          <a:xfrm>
            <a:off x="3321209" y="3330136"/>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5" name="QM_4_BD.57_6#5b7f82195?iti=2&amp;htil=1&amp;pid=c7bcc81b3&amp;color=0,0,0&amp;vtp=1"/>
          <p:cNvSpPr/>
          <p:nvPr/>
        </p:nvSpPr>
        <p:spPr>
          <a:xfrm>
            <a:off x="8690737" y="3330136"/>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
        <p:nvSpPr>
          <p:cNvPr id="6" name="QC_5_BD.58_1#7eedf45f0?pid=5b7f82195&amp;color=0,0,0&amp;vtp=1&amp;bbb=1"/>
          <p:cNvSpPr/>
          <p:nvPr/>
        </p:nvSpPr>
        <p:spPr>
          <a:xfrm>
            <a:off x="722376" y="3789241"/>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3.与传统近海养殖方式相比，“国信1号”养殖模式能取得更好的经济效益，</a:t>
            </a:r>
            <a:r>
              <a:rPr lang="en-US" altLang="zh-CN" sz="2000" b="0" i="0">
                <a:solidFill>
                  <a:srgbClr val="000000"/>
                </a:solidFill>
                <a:latin typeface="微软雅黑" pitchFamily="34" charset="0"/>
                <a:ea typeface="微软雅黑" pitchFamily="34" charset="-122"/>
                <a:cs typeface="微软雅黑" pitchFamily="34" charset="-120"/>
              </a:rPr>
              <a:t>主要是因为(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7" name="QC_5_AN.59_1#7eedf45f0.bracket?pid=5b7f82195&amp;color=0,0,0&amp;vpa=17&amp;vtp=1"/>
          <p:cNvSpPr/>
          <p:nvPr/>
        </p:nvSpPr>
        <p:spPr>
          <a:xfrm>
            <a:off x="10680764" y="3789241"/>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8" name="QC_5_BD.58_2#7eedf45f0.choices?pid=5b7f82195&amp;color=0,0,0&amp;vtp=1&amp;bbb=1"/>
          <p:cNvSpPr/>
          <p:nvPr/>
        </p:nvSpPr>
        <p:spPr>
          <a:xfrm>
            <a:off x="722376" y="425202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A.水质好</a:t>
            </a:r>
            <a:r>
              <a:rPr lang="en-US" altLang="zh-CN" sz="2000" b="0" i="0">
                <a:solidFill>
                  <a:srgbClr val="000000"/>
                </a:solidFill>
                <a:latin typeface="微软雅黑" pitchFamily="34" charset="0"/>
                <a:ea typeface="微软雅黑" pitchFamily="34" charset="-122"/>
                <a:cs typeface="微软雅黑" pitchFamily="34" charset="-120"/>
              </a:rPr>
              <a:t>，养殖水产品的品质好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.位于外海水域空间大，水域广阔</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.饵料丰富</a:t>
            </a:r>
            <a:r>
              <a:rPr lang="en-US" altLang="zh-CN" sz="2000" b="0" i="0">
                <a:solidFill>
                  <a:srgbClr val="000000"/>
                </a:solidFill>
                <a:latin typeface="微软雅黑" pitchFamily="34" charset="0"/>
                <a:ea typeface="微软雅黑" pitchFamily="34" charset="-122"/>
                <a:cs typeface="微软雅黑" pitchFamily="34" charset="-120"/>
              </a:rPr>
              <a:t>，水产品生长速度快</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.受风浪和洋流影响，产品口感好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5_AS.60_1#7eedf45f0?vop=1&amp;pid=5b7f82195&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本题考查海洋资源的开发与利用。根据材料可知，“国信1号”通过“船载舱养”</a:t>
            </a:r>
            <a:r>
              <a:rPr lang="en-US" altLang="zh-CN" sz="2000" b="0" i="0">
                <a:solidFill>
                  <a:srgbClr val="000000"/>
                </a:solidFill>
                <a:latin typeface="微软雅黑" pitchFamily="34" charset="0"/>
                <a:ea typeface="微软雅黑" pitchFamily="34" charset="-122"/>
                <a:cs typeface="微软雅黑" pitchFamily="34" charset="-120"/>
              </a:rPr>
              <a:t>模式，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可以充分利用深远海优质海水</a:t>
            </a:r>
            <a:r>
              <a:rPr lang="en-US" altLang="zh-CN" sz="2000" b="0" i="0" dirty="0">
                <a:solidFill>
                  <a:srgbClr val="000000"/>
                </a:solidFill>
                <a:latin typeface="微软雅黑" pitchFamily="34" charset="0"/>
                <a:ea typeface="微软雅黑" pitchFamily="34" charset="-122"/>
                <a:cs typeface="微软雅黑" pitchFamily="34" charset="-120"/>
              </a:rPr>
              <a:t>，进行集约化、智能化养殖，水产品单产高，品质优</a:t>
            </a:r>
            <a:r>
              <a:rPr lang="en-US" altLang="zh-CN" sz="2000" b="0" i="0">
                <a:solidFill>
                  <a:srgbClr val="000000"/>
                </a:solidFill>
                <a:latin typeface="微软雅黑" pitchFamily="34" charset="0"/>
                <a:ea typeface="微软雅黑" pitchFamily="34" charset="-122"/>
                <a:cs typeface="微软雅黑" pitchFamily="34" charset="-120"/>
              </a:rPr>
              <a:t>，市场竞争力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强</a:t>
            </a:r>
            <a:r>
              <a:rPr lang="en-US" altLang="zh-CN" sz="2000" b="0" i="0" dirty="0">
                <a:solidFill>
                  <a:srgbClr val="000000"/>
                </a:solidFill>
                <a:latin typeface="微软雅黑" pitchFamily="34" charset="0"/>
                <a:ea typeface="微软雅黑" pitchFamily="34" charset="-122"/>
                <a:cs typeface="微软雅黑" pitchFamily="34" charset="-120"/>
              </a:rPr>
              <a:t>，利润高，A正确；“国信1号”采用“船载舱养”模式，在养殖舱内养殖</a:t>
            </a:r>
            <a:r>
              <a:rPr lang="en-US" altLang="zh-CN" sz="2000" b="0" i="0">
                <a:solidFill>
                  <a:srgbClr val="000000"/>
                </a:solidFill>
                <a:latin typeface="微软雅黑" pitchFamily="34" charset="0"/>
                <a:ea typeface="微软雅黑" pitchFamily="34" charset="-122"/>
                <a:cs typeface="微软雅黑" pitchFamily="34" charset="-120"/>
              </a:rPr>
              <a:t>，受风浪和洋流影响</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较小</a:t>
            </a:r>
            <a:r>
              <a:rPr lang="en-US" altLang="zh-CN" sz="2000" b="0" i="0" dirty="0">
                <a:solidFill>
                  <a:srgbClr val="000000"/>
                </a:solidFill>
                <a:latin typeface="微软雅黑" pitchFamily="34" charset="0"/>
                <a:ea typeface="微软雅黑" pitchFamily="34" charset="-122"/>
                <a:cs typeface="微软雅黑" pitchFamily="34" charset="-120"/>
              </a:rPr>
              <a:t>，且舱内水域空间并不大，饵料为人工投放，B、C、D错误。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5_AS.60_2#7eedf45f0?vop=1&amp;pid=5b7f82195&amp;color=0,0,0&amp;mp=1&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【快解】</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本题根据“船载舱养”可知其水域空间不大，多为人工投放饵料</a:t>
            </a:r>
            <a:r>
              <a:rPr lang="en-US" altLang="zh-CN" sz="2000" b="0" i="0">
                <a:solidFill>
                  <a:srgbClr val="000000"/>
                </a:solidFill>
                <a:latin typeface="微软雅黑" pitchFamily="34" charset="0"/>
                <a:ea typeface="微软雅黑" pitchFamily="34" charset="-122"/>
                <a:cs typeface="微软雅黑" pitchFamily="34" charset="-120"/>
              </a:rPr>
              <a:t>，受外界环境影响较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小</a:t>
            </a:r>
            <a:r>
              <a:rPr lang="en-US" altLang="zh-CN" sz="2000" b="0" i="0" dirty="0">
                <a:solidFill>
                  <a:srgbClr val="000000"/>
                </a:solidFill>
                <a:latin typeface="微软雅黑" pitchFamily="34" charset="0"/>
                <a:ea typeface="微软雅黑" pitchFamily="34" charset="-122"/>
                <a:cs typeface="微软雅黑" pitchFamily="34" charset="-120"/>
              </a:rPr>
              <a:t>，可以快速排除B、C、D。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B0FA19-70E9-5AD6-5E51-F92131BF75E7}"/>
            </a:ext>
          </a:extLst>
        </p:cNvPr>
        <p:cNvGrpSpPr/>
        <p:nvPr/>
      </p:nvGrpSpPr>
      <p:grpSpPr>
        <a:xfrm>
          <a:off x="0" y="0"/>
          <a:ext cx="0" cy="0"/>
          <a:chOff x="0" y="0"/>
          <a:chExt cx="0" cy="0"/>
        </a:xfrm>
      </p:grpSpPr>
    </p:spTree>
    <p:extLst>
      <p:ext uri="{BB962C8B-B14F-4D97-AF65-F5344CB8AC3E}">
        <p14:creationId xmlns:p14="http://schemas.microsoft.com/office/powerpoint/2010/main" val="12932649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B22D1-8BFE-38CC-BF4E-3E4EB74E4451}"/>
            </a:ext>
          </a:extLst>
        </p:cNvPr>
        <p:cNvGrpSpPr/>
        <p:nvPr/>
      </p:nvGrpSpPr>
      <p:grpSpPr>
        <a:xfrm>
          <a:off x="0" y="0"/>
          <a:ext cx="0" cy="0"/>
          <a:chOff x="0" y="0"/>
          <a:chExt cx="0" cy="0"/>
        </a:xfrm>
      </p:grpSpPr>
    </p:spTree>
    <p:extLst>
      <p:ext uri="{BB962C8B-B14F-4D97-AF65-F5344CB8AC3E}">
        <p14:creationId xmlns:p14="http://schemas.microsoft.com/office/powerpoint/2010/main" val="25463029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5_BD.61_1#d70ea55b9?pid=5b7f8219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4.“移动的海洋牧场”</a:t>
            </a:r>
            <a:r>
              <a:rPr lang="en-US" altLang="zh-CN" sz="2000" b="0" i="0">
                <a:solidFill>
                  <a:srgbClr val="000000"/>
                </a:solidFill>
                <a:latin typeface="微软雅黑" pitchFamily="34" charset="0"/>
                <a:ea typeface="微软雅黑" pitchFamily="34" charset="-122"/>
                <a:cs typeface="微软雅黑" pitchFamily="34" charset="-120"/>
              </a:rPr>
              <a:t>对我国国家安全的影响正确的是(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2_1#d70ea55b9.bracket?pid=5b7f82195&amp;color=0,0,0&amp;vpa=18&amp;vtp=1"/>
          <p:cNvSpPr/>
          <p:nvPr/>
        </p:nvSpPr>
        <p:spPr>
          <a:xfrm>
            <a:off x="6935026"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61_2#d70ea55b9?pid=5b7f82195&amp;color=0,0,0&amp;vtp=1&amp;bbb=1&amp;hb=1"/>
          <p:cNvSpPr/>
          <p:nvPr/>
        </p:nvSpPr>
        <p:spPr>
          <a:xfrm>
            <a:off x="722376" y="1436497"/>
            <a:ext cx="10753344" cy="13134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①减轻近海养殖压力，利于保障国家海洋环境安全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②充分利用深远海海洋空间资源</a:t>
            </a:r>
            <a:r>
              <a:rPr lang="en-US" altLang="zh-CN" sz="2000" b="0" i="0">
                <a:solidFill>
                  <a:srgbClr val="000000"/>
                </a:solidFill>
                <a:latin typeface="微软雅黑" pitchFamily="34" charset="0"/>
                <a:ea typeface="微软雅黑" pitchFamily="34" charset="-122"/>
                <a:cs typeface="微软雅黑" pitchFamily="34" charset="-120"/>
              </a:rPr>
              <a:t>，利于保障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国家资源安全</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③利用深远海专属经济区海洋资源，利于保障海洋国土安全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④</a:t>
            </a:r>
            <a:r>
              <a:rPr lang="en-US" altLang="zh-CN" sz="2000" b="0" i="0">
                <a:solidFill>
                  <a:srgbClr val="000000"/>
                </a:solidFill>
                <a:latin typeface="微软雅黑" pitchFamily="34" charset="0"/>
                <a:ea typeface="微软雅黑" pitchFamily="34" charset="-122"/>
                <a:cs typeface="微软雅黑" pitchFamily="34" charset="-120"/>
              </a:rPr>
              <a:t>破坏海洋生态环境，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带来海水污染</a:t>
            </a:r>
            <a:r>
              <a:rPr lang="en-US" altLang="zh-CN" sz="2000" b="0" i="0" dirty="0">
                <a:solidFill>
                  <a:srgbClr val="000000"/>
                </a:solidFill>
                <a:latin typeface="微软雅黑" pitchFamily="34" charset="0"/>
                <a:ea typeface="微软雅黑" pitchFamily="34" charset="-122"/>
                <a:cs typeface="微软雅黑" pitchFamily="34" charset="-120"/>
              </a:rPr>
              <a:t>，对我国海洋生态安全构成威胁</a:t>
            </a:r>
            <a:endParaRPr lang="en-US" altLang="zh-CN" sz="2000" dirty="0"/>
          </a:p>
        </p:txBody>
      </p:sp>
      <p:sp>
        <p:nvSpPr>
          <p:cNvPr id="5" name="QC_5_BD.61_3#d70ea55b9.choices?pid=5b7f82195&amp;color=0,0,0&amp;vtp=1&amp;bbb=1"/>
          <p:cNvSpPr/>
          <p:nvPr/>
        </p:nvSpPr>
        <p:spPr>
          <a:xfrm>
            <a:off x="722376" y="2805684"/>
            <a:ext cx="10753344" cy="405003"/>
          </a:xfrm>
          <a:prstGeom prst="rect">
            <a:avLst/>
          </a:prstGeom>
          <a:noFill/>
          <a:ln/>
        </p:spPr>
        <p:txBody>
          <a:bodyPr wrap="none" lIns="0" tIns="0" rIns="0" bIns="0" rtlCol="0" anchor="t"/>
          <a:lstStyle/>
          <a:p>
            <a:pPr latinLnBrk="1">
              <a:lnSpc>
                <a:spcPts val="3600"/>
              </a:lnSpc>
              <a:tabLst>
                <a:tab pos="2697529" algn="l"/>
                <a:tab pos="5356957" algn="l"/>
                <a:tab pos="80290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5_AS.63_1#d70ea55b9?vop=1&amp;pid=5b7f82195&amp;color=0,0,0&amp;vtp=1&amp;bt=1&amp;bbb=1&amp;hb=1"/>
          <p:cNvSpPr/>
          <p:nvPr/>
        </p:nvSpPr>
        <p:spPr>
          <a:xfrm>
            <a:off x="722376" y="972000"/>
            <a:ext cx="10753344" cy="4069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本题考查海洋空间资源开发对我国国家安全的影响。国家安全主要包括国土安全</a:t>
            </a:r>
            <a:r>
              <a:rPr lang="en-US" altLang="zh-CN" sz="2000" b="0" i="0">
                <a:solidFill>
                  <a:srgbClr val="000000"/>
                </a:solidFill>
                <a:latin typeface="微软雅黑" pitchFamily="34" charset="0"/>
                <a:ea typeface="微软雅黑" pitchFamily="34" charset="-122"/>
                <a:cs typeface="微软雅黑" pitchFamily="34" charset="-120"/>
              </a:rPr>
              <a:t>、资源安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a:t>
            </a:r>
            <a:r>
              <a:rPr lang="en-US" altLang="zh-CN" sz="2000" b="0" i="0" dirty="0">
                <a:solidFill>
                  <a:srgbClr val="000000"/>
                </a:solidFill>
                <a:latin typeface="微软雅黑" pitchFamily="34" charset="0"/>
                <a:ea typeface="微软雅黑" pitchFamily="34" charset="-122"/>
                <a:cs typeface="微软雅黑" pitchFamily="34" charset="-120"/>
              </a:rPr>
              <a:t>、生态安全等方面。“移动的海洋牧场”既是对海洋空间资源的有效利用</a:t>
            </a:r>
            <a:r>
              <a:rPr lang="en-US" altLang="zh-CN" sz="2000" b="0" i="0">
                <a:solidFill>
                  <a:srgbClr val="000000"/>
                </a:solidFill>
                <a:latin typeface="微软雅黑" pitchFamily="34" charset="0"/>
                <a:ea typeface="微软雅黑" pitchFamily="34" charset="-122"/>
                <a:cs typeface="微软雅黑" pitchFamily="34" charset="-120"/>
              </a:rPr>
              <a:t>，也是对我国海洋权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益的维护和主权宣誓</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目前近海养殖业面临海洋空间资源拓展瓶颈和海水环境污染的双重压力，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深远海养殖业能够缓解这些矛盾</a:t>
            </a:r>
            <a:r>
              <a:rPr lang="en-US" altLang="zh-CN" sz="2000" b="0" i="0" dirty="0">
                <a:solidFill>
                  <a:srgbClr val="000000"/>
                </a:solidFill>
                <a:latin typeface="微软雅黑" pitchFamily="34" charset="0"/>
                <a:ea typeface="微软雅黑" pitchFamily="34" charset="-122"/>
                <a:cs typeface="微软雅黑" pitchFamily="34" charset="-120"/>
              </a:rPr>
              <a:t>，可以保障国家粮食安全，缓解陆地土地资源的生产压力</a:t>
            </a:r>
            <a:r>
              <a:rPr lang="en-US" altLang="zh-CN" sz="2000" b="0" i="0">
                <a:solidFill>
                  <a:srgbClr val="000000"/>
                </a:solidFill>
                <a:latin typeface="微软雅黑" pitchFamily="34" charset="0"/>
                <a:ea typeface="微软雅黑" pitchFamily="34" charset="-122"/>
                <a:cs typeface="微软雅黑" pitchFamily="34" charset="-120"/>
              </a:rPr>
              <a:t>，缓解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近海养殖对海洋空间资源和生态环境的压力等</a:t>
            </a:r>
            <a:r>
              <a:rPr lang="en-US" altLang="zh-CN" sz="2000" b="0" i="0" dirty="0">
                <a:solidFill>
                  <a:srgbClr val="000000"/>
                </a:solidFill>
                <a:latin typeface="微软雅黑" pitchFamily="34" charset="0"/>
                <a:ea typeface="微软雅黑" pitchFamily="34" charset="-122"/>
                <a:cs typeface="微软雅黑" pitchFamily="34" charset="-120"/>
              </a:rPr>
              <a:t>。因此“移动的海洋牧场”</a:t>
            </a:r>
            <a:r>
              <a:rPr lang="en-US" altLang="zh-CN" sz="2000" b="0" i="0">
                <a:solidFill>
                  <a:srgbClr val="000000"/>
                </a:solidFill>
                <a:latin typeface="微软雅黑" pitchFamily="34" charset="0"/>
                <a:ea typeface="微软雅黑" pitchFamily="34" charset="-122"/>
                <a:cs typeface="微软雅黑" pitchFamily="34" charset="-120"/>
              </a:rPr>
              <a:t>可以减轻近海养殖压力，</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利于保障国家海洋环境安全</a:t>
            </a:r>
            <a:r>
              <a:rPr lang="en-US" altLang="zh-CN" sz="2000" b="0" i="0" dirty="0">
                <a:solidFill>
                  <a:srgbClr val="000000"/>
                </a:solidFill>
                <a:latin typeface="微软雅黑" pitchFamily="34" charset="0"/>
                <a:ea typeface="微软雅黑" pitchFamily="34" charset="-122"/>
                <a:cs typeface="微软雅黑" pitchFamily="34" charset="-120"/>
              </a:rPr>
              <a:t>，①正确；可以充分利用深远海海洋空间资源</a:t>
            </a:r>
            <a:r>
              <a:rPr lang="en-US" altLang="zh-CN" sz="2000" b="0" i="0">
                <a:solidFill>
                  <a:srgbClr val="000000"/>
                </a:solidFill>
                <a:latin typeface="微软雅黑" pitchFamily="34" charset="0"/>
                <a:ea typeface="微软雅黑" pitchFamily="34" charset="-122"/>
                <a:cs typeface="微软雅黑" pitchFamily="34" charset="-120"/>
              </a:rPr>
              <a:t>，利于保障国家资源安</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全</a:t>
            </a:r>
            <a:r>
              <a:rPr lang="en-US" altLang="zh-CN" sz="2000" b="0" i="0" dirty="0">
                <a:solidFill>
                  <a:srgbClr val="000000"/>
                </a:solidFill>
                <a:latin typeface="微软雅黑" pitchFamily="34" charset="0"/>
                <a:ea typeface="微软雅黑" pitchFamily="34" charset="-122"/>
                <a:cs typeface="微软雅黑" pitchFamily="34" charset="-120"/>
              </a:rPr>
              <a:t>，②正确；利用深远海专属经济区海洋资源，利于保障海洋国土安全，③正确；</a:t>
            </a:r>
            <a:r>
              <a:rPr lang="en-US" altLang="zh-CN" sz="2000" b="0" i="0">
                <a:solidFill>
                  <a:srgbClr val="000000"/>
                </a:solidFill>
                <a:latin typeface="微软雅黑" pitchFamily="34" charset="0"/>
                <a:ea typeface="微软雅黑" pitchFamily="34" charset="-122"/>
                <a:cs typeface="微软雅黑" pitchFamily="34" charset="-120"/>
              </a:rPr>
              <a:t>但与此同时，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移动的海洋牧场”也会在一定程度上破坏海洋生态环境，带来海水污染</a:t>
            </a:r>
            <a:r>
              <a:rPr lang="en-US" altLang="zh-CN" sz="2000" b="0" i="0">
                <a:solidFill>
                  <a:srgbClr val="000000"/>
                </a:solidFill>
                <a:latin typeface="微软雅黑" pitchFamily="34" charset="0"/>
                <a:ea typeface="微软雅黑" pitchFamily="34" charset="-122"/>
                <a:cs typeface="微软雅黑" pitchFamily="34" charset="-120"/>
              </a:rPr>
              <a:t>，对我国海洋生态安全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构成威胁</a:t>
            </a:r>
            <a:r>
              <a:rPr lang="en-US" altLang="zh-CN" sz="2000" b="0" i="0" dirty="0">
                <a:solidFill>
                  <a:srgbClr val="000000"/>
                </a:solidFill>
                <a:latin typeface="微软雅黑" pitchFamily="34" charset="0"/>
                <a:ea typeface="微软雅黑" pitchFamily="34" charset="-122"/>
                <a:cs typeface="微软雅黑" pitchFamily="34" charset="-120"/>
              </a:rPr>
              <a:t>，④正确。综上所述，①②③④正确，故选D。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5_AS.63_2#d70ea55b9?vop=1&amp;pid=5b7f82195&amp;color=0,0,0&amp;mp=1&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“海上移动牧场”指的是包括亲鱼培养、产卵及受精、温度培育、幼鱼喂养</a:t>
            </a:r>
            <a:r>
              <a:rPr lang="en-US" altLang="zh-CN" sz="2000" b="0" i="0">
                <a:solidFill>
                  <a:srgbClr val="000000"/>
                </a:solidFill>
                <a:latin typeface="微软雅黑" pitchFamily="34" charset="0"/>
                <a:ea typeface="微软雅黑" pitchFamily="34" charset="-122"/>
                <a:cs typeface="微软雅黑" pitchFamily="34" charset="-120"/>
              </a:rPr>
              <a:t>、成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鱼养殖</a:t>
            </a:r>
            <a:r>
              <a:rPr lang="en-US" altLang="zh-CN" sz="2000" b="0" i="0" dirty="0">
                <a:solidFill>
                  <a:srgbClr val="000000"/>
                </a:solidFill>
                <a:latin typeface="微软雅黑" pitchFamily="34" charset="0"/>
                <a:ea typeface="微软雅黑" pitchFamily="34" charset="-122"/>
                <a:cs typeface="微软雅黑" pitchFamily="34" charset="-120"/>
              </a:rPr>
              <a:t>、收获加工及运输、陆上加工与销售在内的深远海养殖产业链，由一座管控中心</a:t>
            </a:r>
            <a:r>
              <a:rPr lang="en-US" altLang="zh-CN" sz="2000" b="0" i="0">
                <a:solidFill>
                  <a:srgbClr val="000000"/>
                </a:solidFill>
                <a:latin typeface="微软雅黑" pitchFamily="34" charset="0"/>
                <a:ea typeface="微软雅黑" pitchFamily="34" charset="-122"/>
                <a:cs typeface="微软雅黑" pitchFamily="34" charset="-120"/>
              </a:rPr>
              <a:t>、两种核</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心装备</a:t>
            </a:r>
            <a:r>
              <a:rPr lang="en-US" altLang="zh-CN" sz="2000" b="0" i="0" dirty="0">
                <a:solidFill>
                  <a:srgbClr val="000000"/>
                </a:solidFill>
                <a:latin typeface="微软雅黑" pitchFamily="34" charset="0"/>
                <a:ea typeface="微软雅黑" pitchFamily="34" charset="-122"/>
                <a:cs typeface="微软雅黑" pitchFamily="34" charset="-120"/>
              </a:rPr>
              <a:t>、一组配套船队（捕捞渔船、养殖工船、活鱼运输船、饲料运输船、冷藏运输船、</a:t>
            </a:r>
            <a:r>
              <a:rPr lang="en-US" altLang="zh-CN" sz="2000" b="0" i="0">
                <a:solidFill>
                  <a:srgbClr val="000000"/>
                </a:solidFill>
                <a:latin typeface="微软雅黑" pitchFamily="34" charset="0"/>
                <a:ea typeface="微软雅黑" pitchFamily="34" charset="-122"/>
                <a:cs typeface="微软雅黑" pitchFamily="34" charset="-120"/>
              </a:rPr>
              <a:t>补给船、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疫病处理船</a:t>
            </a:r>
            <a:r>
              <a:rPr lang="en-US" altLang="zh-CN" sz="2000" b="0" i="0" dirty="0">
                <a:solidFill>
                  <a:srgbClr val="000000"/>
                </a:solidFill>
                <a:latin typeface="微软雅黑" pitchFamily="34" charset="0"/>
                <a:ea typeface="微软雅黑" pitchFamily="34" charset="-122"/>
                <a:cs typeface="微软雅黑" pitchFamily="34" charset="-120"/>
              </a:rPr>
              <a:t>、废料收集船等）组成。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BD.5_1#827e94d84?pid=8a547ac7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下列开发和利用海洋资源的方式不合理的是(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6_1#827e94d84.bracket?pid=8a547ac74&amp;color=0,0,0&amp;vpa=2&amp;vtp=1"/>
          <p:cNvSpPr/>
          <p:nvPr/>
        </p:nvSpPr>
        <p:spPr>
          <a:xfrm>
            <a:off x="5959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5_2#827e94d84.choices?pid=8a547ac74&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.沿海滩涂地区开辟盐田</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.海湾处建造跨海大桥</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C.在海洋深处填海造陆</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.沿海滩涂地区发展水产养殖业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6_AS.7_1#827e94d84?vop=1&amp;pid=8a547ac7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本题考查开发和利用海洋资源。沿海滩涂地区可以就近获得制盐原料</a:t>
            </a:r>
            <a:r>
              <a:rPr lang="en-US" altLang="zh-CN" sz="2000" b="0" i="0">
                <a:solidFill>
                  <a:srgbClr val="000000"/>
                </a:solidFill>
                <a:latin typeface="微软雅黑" pitchFamily="34" charset="0"/>
                <a:ea typeface="微软雅黑" pitchFamily="34" charset="-122"/>
                <a:cs typeface="微软雅黑" pitchFamily="34" charset="-120"/>
              </a:rPr>
              <a:t>，同时有利于海盐的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晾晒</a:t>
            </a:r>
            <a:r>
              <a:rPr lang="en-US" altLang="zh-CN" sz="2000" b="0" i="0" dirty="0">
                <a:solidFill>
                  <a:srgbClr val="000000"/>
                </a:solidFill>
                <a:latin typeface="微软雅黑" pitchFamily="34" charset="0"/>
                <a:ea typeface="微软雅黑" pitchFamily="34" charset="-122"/>
                <a:cs typeface="微软雅黑" pitchFamily="34" charset="-120"/>
              </a:rPr>
              <a:t>，可开辟盐田；海湾处陆地相对较近，可建造跨海大桥</a:t>
            </a:r>
            <a:r>
              <a:rPr lang="en-US" altLang="zh-CN" sz="2000" b="0" i="0">
                <a:solidFill>
                  <a:srgbClr val="000000"/>
                </a:solidFill>
                <a:latin typeface="微软雅黑" pitchFamily="34" charset="0"/>
                <a:ea typeface="微软雅黑" pitchFamily="34" charset="-122"/>
                <a:cs typeface="微软雅黑" pitchFamily="34" charset="-120"/>
              </a:rPr>
              <a:t>；沿海滩涂地区还可以因地制宜发展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水产养殖业</a:t>
            </a:r>
            <a:r>
              <a:rPr lang="en-US" altLang="zh-CN" sz="2000" b="0" i="0" dirty="0">
                <a:solidFill>
                  <a:srgbClr val="000000"/>
                </a:solidFill>
                <a:latin typeface="微软雅黑" pitchFamily="34" charset="0"/>
                <a:ea typeface="微软雅黑" pitchFamily="34" charset="-122"/>
                <a:cs typeface="微软雅黑" pitchFamily="34" charset="-120"/>
              </a:rPr>
              <a:t>，以上所述均是海洋资源合理的利用方式，A、B、D不符合题意</a:t>
            </a:r>
            <a:r>
              <a:rPr lang="en-US" altLang="zh-CN" sz="2000" b="0" i="0">
                <a:solidFill>
                  <a:srgbClr val="000000"/>
                </a:solidFill>
                <a:latin typeface="微软雅黑" pitchFamily="34" charset="0"/>
                <a:ea typeface="微软雅黑" pitchFamily="34" charset="-122"/>
                <a:cs typeface="微软雅黑" pitchFamily="34" charset="-120"/>
              </a:rPr>
              <a:t>。填海造陆应在浅海</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处合适的位置进行</a:t>
            </a:r>
            <a:r>
              <a:rPr lang="en-US" altLang="zh-CN" sz="2000" b="0" i="0" dirty="0">
                <a:solidFill>
                  <a:srgbClr val="000000"/>
                </a:solidFill>
                <a:latin typeface="微软雅黑" pitchFamily="34" charset="0"/>
                <a:ea typeface="微软雅黑" pitchFamily="34" charset="-122"/>
                <a:cs typeface="微软雅黑" pitchFamily="34" charset="-120"/>
              </a:rPr>
              <a:t>，海洋深处填海造陆成本巨大，不具有可行性，C符合题意。故选C。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5FDA6-5C3C-B118-CD49-0423F5934044}"/>
            </a:ext>
          </a:extLst>
        </p:cNvPr>
        <p:cNvGrpSpPr/>
        <p:nvPr/>
      </p:nvGrpSpPr>
      <p:grpSpPr>
        <a:xfrm>
          <a:off x="0" y="0"/>
          <a:ext cx="0" cy="0"/>
          <a:chOff x="0" y="0"/>
          <a:chExt cx="0" cy="0"/>
        </a:xfrm>
      </p:grpSpPr>
    </p:spTree>
    <p:extLst>
      <p:ext uri="{BB962C8B-B14F-4D97-AF65-F5344CB8AC3E}">
        <p14:creationId xmlns:p14="http://schemas.microsoft.com/office/powerpoint/2010/main" val="2396151267"/>
      </p:ext>
    </p:extLst>
  </p:cSld>
  <p:clrMapOvr>
    <a:masterClrMapping/>
  </p:clrMapOvr>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1807</Words>
  <Application>Microsoft Office PowerPoint</Application>
  <PresentationFormat>宽屏</PresentationFormat>
  <Paragraphs>259</Paragraphs>
  <Slides>64</Slides>
  <Notes>46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64</vt:i4>
      </vt:variant>
    </vt:vector>
  </HeadingPairs>
  <TitlesOfParts>
    <vt:vector size="72" baseType="lpstr">
      <vt:lpstr>仿宋</vt:lpstr>
      <vt:lpstr>汉仪舒圆黑简体</vt:lpstr>
      <vt:lpstr>SimHei</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像鬼 石</cp:lastModifiedBy>
  <cp:revision>5</cp:revision>
  <dcterms:created xsi:type="dcterms:W3CDTF">2025-10-22T00:24:32Z</dcterms:created>
  <dcterms:modified xsi:type="dcterms:W3CDTF">2025-10-23T06:53:01Z</dcterms:modified>
  <cp:category/>
  <cp:contentStatus/>
</cp:coreProperties>
</file>