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3729" autoAdjust="0"/>
    <p:restoredTop sz="94610"/>
  </p:normalViewPr>
  <p:slideViewPr>
    <p:cSldViewPr snapToGrid="0" snapToObjects="1">
      <p:cViewPr varScale="1">
        <p:scale>
          <a:sx n="71" d="100"/>
          <a:sy n="71" d="100"/>
        </p:scale>
        <p:origin x="78" y="1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88448790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一、选择题（本题共3小题，每小题只有一个选项符合题目要求）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723be6c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二、选择题（本题共2小题，每小题有一个或多个选项符合题目要求）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0cd01d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三、非选择题（本题共3小题）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6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23.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0.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28.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0.xml"/><Relationship Id="rId2" Type="http://schemas.openxmlformats.org/officeDocument/2006/relationships/image" Target="../media/image30.jpeg"/><Relationship Id="rId1" Type="http://schemas.openxmlformats.org/officeDocument/2006/relationships/image" Target="../media/image29.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0.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0.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0.xml"/><Relationship Id="rId5" Type="http://schemas.openxmlformats.org/officeDocument/2006/relationships/image" Target="../media/image41.png"/><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42.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0.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0.xml"/><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image" Target="../media/image49.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0.xml"/><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0.xml"/><Relationship Id="rId2" Type="http://schemas.openxmlformats.org/officeDocument/2006/relationships/image" Target="../media/image54.png"/><Relationship Id="rId1" Type="http://schemas.openxmlformats.org/officeDocument/2006/relationships/image" Target="../media/image53.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0.xml"/><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image" Target="../media/image58.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0.xml"/><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image" Target="../media/image59.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0.xml"/><Relationship Id="rId2" Type="http://schemas.openxmlformats.org/officeDocument/2006/relationships/image" Target="../media/image63.png"/><Relationship Id="rId1" Type="http://schemas.openxmlformats.org/officeDocument/2006/relationships/image" Target="../media/image62.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0.xml"/><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image" Target="../media/image64.pn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0.xml"/><Relationship Id="rId4" Type="http://schemas.openxmlformats.org/officeDocument/2006/relationships/image" Target="../media/image70.png"/><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67.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7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0.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0.xml"/><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9.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0.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4fac10722?vop=1&amp;pid=6723be6c9&amp;color=0,0,0&amp;vtp=1&amp;bt=1&amp;bbb=1&amp;hb=1"/>
              <p:cNvSpPr/>
              <p:nvPr/>
            </p:nvSpPr>
            <p:spPr>
              <a:xfrm>
                <a:off x="722376" y="972000"/>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由题意及题图可知，当培养基中缺少色氨酸时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启动子开启，阻遏蛋白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结合图示可知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，阻遏蛋白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启动子结合，目的基因转录关闭，目的基因不能表达，B正确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养基中富含色氨酸时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启动子关闭，阻遏蛋白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无法合成，目的基因表达水平上升，C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当色氨酸缺乏时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启动子开启，目的基因转录关闭，而色氨酸充足时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启动子关闭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因可以转录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，可见调节培养基中色氨酸含量能控制目的基因表达水平，D正确。</a:t>
                </a:r>
                <a:endParaRPr lang="en-US" altLang="zh-CN" sz="2200" dirty="0"/>
              </a:p>
            </p:txBody>
          </p:sp>
        </mc:Choice>
        <mc:Fallback>
          <p:sp>
            <p:nvSpPr>
              <p:cNvPr id="2" name="QC_5_AS.12_1#4fac10722?vop=1&amp;pid=6723be6c9&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r="-2781"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1#cad939807?htil=4&amp;pid=6723be6c9&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91856" y="1054295"/>
            <a:ext cx="3465576"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3_2#cad939807?htil=4&amp;pid=6723be6c9&amp;color=0,0,0&amp;vtp=1&amp;bt=1&amp;bbb=1&amp;hb=1&amp;hs=1"/>
              <p:cNvSpPr/>
              <p:nvPr/>
            </p:nvSpPr>
            <p:spPr>
              <a:xfrm>
                <a:off x="722376" y="972000"/>
                <a:ext cx="715975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[浙江杭州多校2025高二联考]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剔除转基因生物中的标记基因，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可减少生物安全问题带来的疑虑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。如图是利用双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体系统培育无标记基因转基因大豆的基本流程。下列叙述错误的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3_2#cad939807?htil=4&amp;pid=6723be6c9&amp;color=0,0,0&amp;vtp=1&amp;bt=1&amp;bbb=1&amp;hb=1&amp;hs=1"/>
              <p:cNvSpPr>
                <a:spLocks noRot="1" noChangeAspect="1" noMove="1" noResize="1" noEditPoints="1" noAdjustHandles="1" noChangeArrowheads="1" noChangeShapeType="1" noTextEdit="1"/>
              </p:cNvSpPr>
              <p:nvPr/>
            </p:nvSpPr>
            <p:spPr>
              <a:xfrm>
                <a:off x="722376" y="972000"/>
                <a:ext cx="7159752" cy="1757553"/>
              </a:xfrm>
              <a:prstGeom prst="rect">
                <a:avLst/>
              </a:prstGeom>
              <a:blipFill rotWithShape="1">
                <a:blip r:embed="rId2"/>
                <a:stretch>
                  <a:fillRect l="-5" t="-26" r="-2290" b="-2583"/>
                </a:stretch>
              </a:blipFill>
            </p:spPr>
            <p:txBody>
              <a:bodyPr/>
              <a:lstStyle/>
              <a:p>
                <a:r>
                  <a:rPr lang="zh-CN" altLang="en-US">
                    <a:noFill/>
                  </a:rPr>
                  <a:t> </a:t>
                </a:r>
              </a:p>
            </p:txBody>
          </p:sp>
        </mc:Fallback>
      </mc:AlternateContent>
      <p:sp>
        <p:nvSpPr>
          <p:cNvPr id="4" name="QC_5_AN.14_1#cad939807.bracket?pid=6723be6c9&amp;color=0,0,0&amp;vpa=5&amp;vtp=1&amp;bbb=1"/>
          <p:cNvSpPr/>
          <p:nvPr/>
        </p:nvSpPr>
        <p:spPr>
          <a:xfrm>
            <a:off x="1214501" y="232455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mc:AlternateContent xmlns:mc="http://schemas.openxmlformats.org/markup-compatibility/2006">
        <mc:Choice xmlns:a14="http://schemas.microsoft.com/office/drawing/2010/main" Requires="a14">
          <p:sp>
            <p:nvSpPr>
              <p:cNvPr id="5" name="QC_5_BD.13_3#cad939807?htil=4&amp;pid=6723be6c9&amp;color=0,0,0&amp;vtp=1&amp;bbb=1&amp;hb=1&amp;hs=1"/>
              <p:cNvSpPr/>
              <p:nvPr/>
            </p:nvSpPr>
            <p:spPr>
              <a:xfrm>
                <a:off x="722376" y="2739077"/>
                <a:ext cx="7159752"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为目的基因，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为标记基因；两个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片段随机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插入大豆细胞染色体中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，每个片段只插入一次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，且不考虑基因突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、染色体变异和染色体互换等</a:t>
                </a:r>
                <a:endParaRPr lang="en-US" altLang="zh-CN" sz="2000" dirty="0"/>
              </a:p>
            </p:txBody>
          </p:sp>
        </mc:Choice>
        <mc:Fallback>
          <p:sp>
            <p:nvSpPr>
              <p:cNvPr id="5" name="QC_5_BD.13_3#cad939807?htil=4&amp;pid=6723be6c9&amp;color=0,0,0&amp;vtp=1&amp;bbb=1&amp;hb=1&amp;hs=1"/>
              <p:cNvSpPr>
                <a:spLocks noRot="1" noChangeAspect="1" noMove="1" noResize="1" noEditPoints="1" noAdjustHandles="1" noChangeArrowheads="1" noChangeShapeType="1" noTextEdit="1"/>
              </p:cNvSpPr>
              <p:nvPr/>
            </p:nvSpPr>
            <p:spPr>
              <a:xfrm>
                <a:off x="722376" y="2739077"/>
                <a:ext cx="7159752" cy="1313434"/>
              </a:xfrm>
              <a:prstGeom prst="rect">
                <a:avLst/>
              </a:prstGeom>
              <a:blipFill rotWithShape="1">
                <a:blip r:embed="rId3"/>
                <a:stretch>
                  <a:fillRect l="-5" t="-25" r="-1128" b="-34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BD.13_4#cad939807.choices?pid=6723be6c9&amp;color=0,0,0&amp;vtp=1&amp;bbb=1&amp;hs=1"/>
              <p:cNvSpPr/>
              <p:nvPr/>
            </p:nvSpPr>
            <p:spPr>
              <a:xfrm>
                <a:off x="722376" y="406305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表达载体中既包含复制起点，又包含适当的转录和翻译信号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插入同一条染色体中，通过自交无法筛选出符合要求的植株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插入同源染色体中，则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插入非同源染色体中，则</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F</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5_BD.13_4#cad939807.choices?pid=6723be6c9&amp;color=0,0,0&amp;vtp=1&amp;bbb=1&amp;hs=1"/>
              <p:cNvSpPr>
                <a:spLocks noRot="1" noChangeAspect="1" noMove="1" noResize="1" noEditPoints="1" noAdjustHandles="1" noChangeArrowheads="1" noChangeShapeType="1" noTextEdit="1"/>
              </p:cNvSpPr>
              <p:nvPr/>
            </p:nvSpPr>
            <p:spPr>
              <a:xfrm>
                <a:off x="722376" y="4063052"/>
                <a:ext cx="10753344" cy="1866900"/>
              </a:xfrm>
              <a:prstGeom prst="rect">
                <a:avLst/>
              </a:prstGeom>
              <a:blipFill rotWithShape="1">
                <a:blip r:embed="rId4"/>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cad939807?vop=1&amp;pid=6723be6c9&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表达载体需包含复制起点（自主复制）、转录和翻译信号（表达目的基因），A正确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插入同一条染色体中，则目的基因和标记基因连锁在一起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，自交后代不可能出现含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的植株，B正确；两个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插入同源染色体中，减数分裂时同源染色体分离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交后代中含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插入非同源染色体中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，可类比两对等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位基因的自由组合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，自交后代中含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𝑏𝑎𝑟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的植株占</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5_1#cad939807?vop=1&amp;pid=6723be6c9&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100"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6_1#2febbb82e?pid=40cd01dea&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[四川成都石室中学2025高二期中]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草莓果实采后难以保鲜是生产中的难题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。乙烯在调控果实成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熟基因的协同表达中起着非常重要的作用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。研究人员通过反义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技术抑制乙烯受体基因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，达到延长储藏期的效果。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法提取草莓叶片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的部分实验步骤如图1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16_1#2febbb82e?pid=40cd01dea&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1175" b="-2542"/>
                </a:stretch>
              </a:blipFill>
            </p:spPr>
            <p:txBody>
              <a:bodyPr/>
              <a:lstStyle/>
              <a:p>
                <a:r>
                  <a:rPr lang="zh-CN" altLang="en-US">
                    <a:noFill/>
                  </a:rPr>
                  <a:t> </a:t>
                </a:r>
              </a:p>
            </p:txBody>
          </p:sp>
        </mc:Fallback>
      </mc:AlternateContent>
      <p:pic>
        <p:nvPicPr>
          <p:cNvPr id="3" name="QO_5_BD.16_2#2febbb82e?iti=1&amp;pid=40cd01de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569464" y="2875603"/>
            <a:ext cx="7059168"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16_3#2febbb82e?iti=1&amp;pid=40cd01dea&amp;color=0,0,0&amp;vtp=1&amp;bbb=1"/>
          <p:cNvSpPr/>
          <p:nvPr/>
        </p:nvSpPr>
        <p:spPr>
          <a:xfrm>
            <a:off x="5868861" y="453879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7_1#367326ca4?pid=2febbb82e&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提取液中含有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等物质，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能破坏膜结构，使蛋白质变性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酸分离出来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酶抑制剂，加入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氯仿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密度均大于水且不溶于水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不溶于氯仿、异戊醇，而蛋白质等杂质可溶，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实验中加入氯仿、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异戊醇离心后，应取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填“上清液”“中层溶液”或“沉淀”），该步骤重复</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继续进行图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1中后面两个步骤就可得到</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粗提取物。</a:t>
                </a:r>
                <a:endParaRPr lang="en-US" altLang="zh-CN" sz="2000" dirty="0">
                  <a:solidFill>
                    <a:srgbClr val="000000"/>
                  </a:solidFill>
                </a:endParaRPr>
              </a:p>
            </p:txBody>
          </p:sp>
        </mc:Choice>
        <mc:Fallback>
          <p:sp>
            <p:nvSpPr>
              <p:cNvPr id="2" name="QB_6_BD.17_1#367326ca4?pid=2febbb82e&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1293" b="-202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8_1#367326ca4.blank?pid=2febbb82e&amp;color=0,0,0&amp;vpa=6&amp;vtp=1&amp;bbb=1"/>
              <p:cNvSpPr/>
              <p:nvPr/>
            </p:nvSpPr>
            <p:spPr>
              <a:xfrm>
                <a:off x="7547039" y="1472887"/>
                <a:ext cx="198596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防止</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被水解</a:t>
                </a:r>
                <a:endParaRPr lang="en-US" altLang="zh-CN" sz="2000" dirty="0">
                  <a:solidFill>
                    <a:srgbClr val="00B050"/>
                  </a:solidFill>
                </a:endParaRPr>
              </a:p>
            </p:txBody>
          </p:sp>
        </mc:Choice>
        <mc:Fallback>
          <p:sp>
            <p:nvSpPr>
              <p:cNvPr id="3" name="QB_6_AN.18_1#367326ca4.blank?pid=2febbb82e&amp;color=0,0,0&amp;vpa=6&amp;vtp=1&amp;bbb=1"/>
              <p:cNvSpPr>
                <a:spLocks noRot="1" noChangeAspect="1" noMove="1" noResize="1" noEditPoints="1" noAdjustHandles="1" noChangeArrowheads="1" noChangeShapeType="1" noTextEdit="1"/>
              </p:cNvSpPr>
              <p:nvPr/>
            </p:nvSpPr>
            <p:spPr>
              <a:xfrm>
                <a:off x="7547039" y="1472887"/>
                <a:ext cx="1985963" cy="303784"/>
              </a:xfrm>
              <a:prstGeom prst="rect">
                <a:avLst/>
              </a:prstGeom>
              <a:blipFill rotWithShape="1">
                <a:blip r:embed="rId2"/>
                <a:stretch>
                  <a:fillRect l="-3" t="-3869" r="19" b="-4409"/>
                </a:stretch>
              </a:blipFill>
            </p:spPr>
            <p:txBody>
              <a:bodyPr/>
              <a:lstStyle/>
              <a:p>
                <a:r>
                  <a:rPr lang="zh-CN" altLang="en-US">
                    <a:noFill/>
                  </a:rPr>
                  <a:t> </a:t>
                </a:r>
              </a:p>
            </p:txBody>
          </p:sp>
        </mc:Fallback>
      </mc:AlternateContent>
      <p:sp>
        <p:nvSpPr>
          <p:cNvPr id="4" name="QB_6_AN.19_1#367326ca4.blank?pid=2febbb82e&amp;color=0,0,0&amp;vpa=7&amp;vtp=1&amp;bbb=1"/>
          <p:cNvSpPr/>
          <p:nvPr/>
        </p:nvSpPr>
        <p:spPr>
          <a:xfrm>
            <a:off x="3017901" y="23055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上清液</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20_1#367326ca4?vop=1&amp;pid=2febbb82e&amp;color=0,0,0&amp;vtp=1&amp;bbb=1&amp;hb=1"/>
              <p:cNvSpPr/>
              <p:nvPr/>
            </p:nvSpPr>
            <p:spPr>
              <a:xfrm>
                <a:off x="722376" y="3205802"/>
                <a:ext cx="10753344" cy="1444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酶抑制剂，加入它的目的是抑制</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酶的活性，防止</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被水解。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氯仿、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异戊醇密度均大于水且不溶于水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不溶于氯仿、异戊醇，而蛋白质等杂质可溶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，实验中加入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氯仿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、异戊醇离心后，蛋白质等杂质溶解在中层溶液</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存在于上清液。</a:t>
                </a:r>
                <a:endParaRPr lang="en-US" altLang="zh-CN" sz="2200" dirty="0">
                  <a:solidFill>
                    <a:srgbClr val="000000"/>
                  </a:solidFill>
                </a:endParaRPr>
              </a:p>
            </p:txBody>
          </p:sp>
        </mc:Choice>
        <mc:Fallback>
          <p:sp>
            <p:nvSpPr>
              <p:cNvPr id="5" name="QB_6_AS.20_1#367326ca4?vop=1&amp;pid=2febbb82e&amp;color=0,0,0&amp;vtp=1&amp;bbb=1&amp;hb=1"/>
              <p:cNvSpPr>
                <a:spLocks noRot="1" noChangeAspect="1" noMove="1" noResize="1" noEditPoints="1" noAdjustHandles="1" noChangeArrowheads="1" noChangeShapeType="1" noTextEdit="1"/>
              </p:cNvSpPr>
              <p:nvPr/>
            </p:nvSpPr>
            <p:spPr>
              <a:xfrm>
                <a:off x="722376" y="3205802"/>
                <a:ext cx="10753344" cy="1444879"/>
              </a:xfrm>
              <a:prstGeom prst="rect">
                <a:avLst/>
              </a:prstGeom>
              <a:blipFill rotWithShape="1">
                <a:blip r:embed="rId3"/>
                <a:stretch>
                  <a:fillRect l="-4" t="-22" r="-508" b="-36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1_1#074f9def1?pid=2febbb82e&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（2）通过上述方法获得的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经进一步提纯后，通过</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技术扩增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体系中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（四种脱氧核苷三磷酸，</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表示碱基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的复制提供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，耐高温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聚合酶需要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，添加引物的序列不能过短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，否则会导致其特异性</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填“降低”或“升高”）。</a:t>
                </a:r>
                <a:endParaRPr lang="en-US" altLang="zh-CN" sz="2000" dirty="0">
                  <a:solidFill>
                    <a:srgbClr val="000000"/>
                  </a:solidFill>
                </a:endParaRPr>
              </a:p>
            </p:txBody>
          </p:sp>
        </mc:Choice>
        <mc:Fallback>
          <p:sp>
            <p:nvSpPr>
              <p:cNvPr id="2" name="QB_6_BD.21_1#074f9def1?pid=2febbb82e&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189" b="-2542"/>
                </a:stretch>
              </a:blipFill>
            </p:spPr>
            <p:txBody>
              <a:bodyPr/>
              <a:lstStyle/>
              <a:p>
                <a:r>
                  <a:rPr lang="zh-CN" altLang="en-US">
                    <a:noFill/>
                  </a:rPr>
                  <a:t> </a:t>
                </a:r>
              </a:p>
            </p:txBody>
          </p:sp>
        </mc:Fallback>
      </mc:AlternateContent>
      <p:sp>
        <p:nvSpPr>
          <p:cNvPr id="3" name="QB_6_AN.22_1#074f9def1.blank?pid=2febbb82e&amp;color=0,0,0&amp;vpa=8&amp;vtp=1&amp;bbb=1"/>
          <p:cNvSpPr/>
          <p:nvPr/>
        </p:nvSpPr>
        <p:spPr>
          <a:xfrm>
            <a:off x="8836089" y="13911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原料和能量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23_1#074f9def1.blank?pid=2febbb82e&amp;color=0,0,0&amp;vpa=9&amp;vtp=1&amp;bbb=1"/>
              <p:cNvSpPr/>
              <p:nvPr/>
            </p:nvSpPr>
            <p:spPr>
              <a:xfrm>
                <a:off x="2757551" y="1925451"/>
                <a:ext cx="752285" cy="304102"/>
              </a:xfrm>
              <a:prstGeom prst="rect">
                <a:avLst/>
              </a:prstGeom>
              <a:noFill/>
            </p:spPr>
            <p:txBody>
              <a:bodyPr wrap="none" lIns="0" tIns="0" rIns="0" bIns="0" rtlCol="0" anchor="t"/>
              <a:lstStyle/>
              <a:p>
                <a:pPr algn="ctr" latinLnBrk="1">
                  <a:lnSpc>
                    <a:spcPts val="2600"/>
                  </a:lnSpc>
                </a:pP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𝐌𝐠</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23_1#074f9def1.blank?pid=2febbb82e&amp;color=0,0,0&amp;vpa=9&amp;vtp=1&amp;bbb=1"/>
              <p:cNvSpPr>
                <a:spLocks noRot="1" noChangeAspect="1" noMove="1" noResize="1" noEditPoints="1" noAdjustHandles="1" noChangeArrowheads="1" noChangeShapeType="1" noTextEdit="1"/>
              </p:cNvSpPr>
              <p:nvPr/>
            </p:nvSpPr>
            <p:spPr>
              <a:xfrm>
                <a:off x="2757551" y="1925451"/>
                <a:ext cx="752285" cy="304102"/>
              </a:xfrm>
              <a:prstGeom prst="rect">
                <a:avLst/>
              </a:prstGeom>
              <a:blipFill rotWithShape="1">
                <a:blip r:embed="rId2"/>
                <a:stretch>
                  <a:fillRect l="-51" t="-43" r="25" b="-8539"/>
                </a:stretch>
              </a:blipFill>
            </p:spPr>
            <p:txBody>
              <a:bodyPr/>
              <a:lstStyle/>
              <a:p>
                <a:r>
                  <a:rPr lang="zh-CN" altLang="en-US">
                    <a:noFill/>
                  </a:rPr>
                  <a:t> </a:t>
                </a:r>
              </a:p>
            </p:txBody>
          </p:sp>
        </mc:Fallback>
      </mc:AlternateContent>
      <p:sp>
        <p:nvSpPr>
          <p:cNvPr id="5" name="QB_6_AN.24_1#074f9def1.blank?pid=2febbb82e&amp;color=0,0,0&amp;vpa=10&amp;vtp=1&amp;bbb=1"/>
          <p:cNvSpPr/>
          <p:nvPr/>
        </p:nvSpPr>
        <p:spPr>
          <a:xfrm>
            <a:off x="9613964"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25_1#074f9def1?vop=1&amp;pid=2febbb82e&amp;color=0,0,0&amp;vtp=1&amp;bbb=1&amp;hb=1"/>
              <p:cNvSpPr/>
              <p:nvPr/>
            </p:nvSpPr>
            <p:spPr>
              <a:xfrm>
                <a:off x="722376" y="2748602"/>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体系中，加入的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dNTP</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dATP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dTTP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dCTP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dGTP</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可提供合成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的原料和能量。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耐高温的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聚合酶需要</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激活。添加引物的序列不能过短，若过短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分子内部可能存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在与引物结合的序列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，会导致引物的特异性降低。</a:t>
                </a:r>
                <a:endParaRPr lang="en-US" altLang="zh-CN" sz="2200" dirty="0">
                  <a:solidFill>
                    <a:srgbClr val="000000"/>
                  </a:solidFill>
                </a:endParaRPr>
              </a:p>
            </p:txBody>
          </p:sp>
        </mc:Choice>
        <mc:Fallback>
          <p:sp>
            <p:nvSpPr>
              <p:cNvPr id="6" name="QB_6_AS.25_1#074f9def1?vop=1&amp;pid=2febbb82e&amp;color=0,0,0&amp;vtp=1&amp;bbb=1&amp;hb=1"/>
              <p:cNvSpPr>
                <a:spLocks noRot="1" noChangeAspect="1" noMove="1" noResize="1" noEditPoints="1" noAdjustHandles="1" noChangeArrowheads="1" noChangeShapeType="1" noTextEdit="1"/>
              </p:cNvSpPr>
              <p:nvPr/>
            </p:nvSpPr>
            <p:spPr>
              <a:xfrm>
                <a:off x="722376" y="2748602"/>
                <a:ext cx="10753344" cy="1415034"/>
              </a:xfrm>
              <a:prstGeom prst="rect">
                <a:avLst/>
              </a:prstGeom>
              <a:blipFill rotWithShape="1">
                <a:blip r:embed="rId3"/>
                <a:stretch>
                  <a:fillRect l="-4" t="-23" r="-1400" b="-319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26_1#e182dd776?iti=2&amp;htil=5&amp;pid=2febbb82e&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07935" y="1054296"/>
            <a:ext cx="5239512" cy="35753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26_2#e182dd776?iti=2&amp;htil=5&amp;pid=2febbb82e&amp;color=0,0,0&amp;vtp=1&amp;bbb=1"/>
          <p:cNvSpPr/>
          <p:nvPr/>
        </p:nvSpPr>
        <p:spPr>
          <a:xfrm>
            <a:off x="8597503" y="475660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6_BD.26_3#e182dd776?htil=5&amp;pid=2febbb82e&amp;color=0,0,0&amp;vtp=1&amp;bt=1&amp;bbb=1&amp;hb=1"/>
              <p:cNvSpPr/>
              <p:nvPr/>
            </p:nvSpPr>
            <p:spPr>
              <a:xfrm>
                <a:off x="722376" y="972000"/>
                <a:ext cx="5376672" cy="4971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（3）为使目的基因与质粒连接，在设计</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物扩增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，需在引物的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端添加限制酶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Ⅰ的识别序列。经</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Ⅰ酶切后的质粒和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进行连接（如图2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），连接产物经筛选得到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的质粒主要有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。为鉴定这些连接方式，选择</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𝐻𝑝𝑎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对筛选的重组质粒进行双酶切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，并对酶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切后的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片段进行电泳分析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。若电泳结果出现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的片段，该重组质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粒即为所需的基因表达载体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6_BD.26_3#e182dd776?htil=5&amp;pid=2febbb82e&amp;color=0,0,0&amp;vtp=1&amp;bt=1&amp;bbb=1&amp;hb=1"/>
              <p:cNvSpPr>
                <a:spLocks noRot="1" noChangeAspect="1" noMove="1" noResize="1" noEditPoints="1" noAdjustHandles="1" noChangeArrowheads="1" noChangeShapeType="1" noTextEdit="1"/>
              </p:cNvSpPr>
              <p:nvPr/>
            </p:nvSpPr>
            <p:spPr>
              <a:xfrm>
                <a:off x="722376" y="972000"/>
                <a:ext cx="5376672" cy="4971034"/>
              </a:xfrm>
              <a:prstGeom prst="rect">
                <a:avLst/>
              </a:prstGeom>
              <a:blipFill rotWithShape="1">
                <a:blip r:embed="rId2"/>
                <a:stretch>
                  <a:fillRect l="-7" t="-9" r="-1597" b="-90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27_1#e182dd776.blank?pid=2febbb82e&amp;color=0,0,0&amp;vpa=11&amp;vtp=1&amp;bbb=1"/>
              <p:cNvSpPr/>
              <p:nvPr/>
            </p:nvSpPr>
            <p:spPr>
              <a:xfrm>
                <a:off x="3772090" y="1479936"/>
                <a:ext cx="3476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27_1#e182dd776.blank?pid=2febbb82e&amp;color=0,0,0&amp;vpa=11&amp;vtp=1&amp;bbb=1"/>
              <p:cNvSpPr>
                <a:spLocks noRot="1" noChangeAspect="1" noMove="1" noResize="1" noEditPoints="1" noAdjustHandles="1" noChangeArrowheads="1" noChangeShapeType="1" noTextEdit="1"/>
              </p:cNvSpPr>
              <p:nvPr/>
            </p:nvSpPr>
            <p:spPr>
              <a:xfrm>
                <a:off x="3772090" y="1479936"/>
                <a:ext cx="347663" cy="294577"/>
              </a:xfrm>
              <a:prstGeom prst="rect">
                <a:avLst/>
              </a:prstGeom>
              <a:blipFill rotWithShape="1">
                <a:blip r:embed="rId3"/>
                <a:stretch>
                  <a:fillRect l="-55" t="-131" r="146" b="-76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28_1#e182dd776.blank?pid=2febbb82e&amp;color=0,0,0&amp;vpa=12&amp;vtp=1&amp;bbb=1&amp;hb=1"/>
              <p:cNvSpPr/>
              <p:nvPr/>
            </p:nvSpPr>
            <p:spPr>
              <a:xfrm>
                <a:off x="722376" y="2762700"/>
                <a:ext cx="5376672" cy="865759"/>
              </a:xfrm>
              <a:prstGeom prst="rect">
                <a:avLst/>
              </a:prstGeom>
              <a:noFill/>
            </p:spPr>
            <p:txBody>
              <a:bodyPr wrap="none" lIns="0" tIns="0" rIns="0" bIns="0" rtlCol="0" anchor="t"/>
              <a:lstStyle/>
              <a:p>
                <a:pPr latinLnBrk="1">
                  <a:lnSpc>
                    <a:spcPts val="359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空质粒</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与质粒正向连接的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9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重组质粒</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与质粒反向连接的重组质粒</a:t>
                </a:r>
                <a:endParaRPr lang="en-US" altLang="zh-CN" sz="2000" dirty="0">
                  <a:solidFill>
                    <a:srgbClr val="00B050"/>
                  </a:solidFill>
                </a:endParaRPr>
              </a:p>
            </p:txBody>
          </p:sp>
        </mc:Choice>
        <mc:Fallback>
          <p:sp>
            <p:nvSpPr>
              <p:cNvPr id="6" name="QB_6_AN.28_1#e182dd776.blank?pid=2febbb82e&amp;color=0,0,0&amp;vpa=12&amp;vtp=1&amp;bbb=1&amp;hb=1"/>
              <p:cNvSpPr>
                <a:spLocks noRot="1" noChangeAspect="1" noMove="1" noResize="1" noEditPoints="1" noAdjustHandles="1" noChangeArrowheads="1" noChangeShapeType="1" noTextEdit="1"/>
              </p:cNvSpPr>
              <p:nvPr/>
            </p:nvSpPr>
            <p:spPr>
              <a:xfrm>
                <a:off x="722376" y="2762700"/>
                <a:ext cx="5376672" cy="865759"/>
              </a:xfrm>
              <a:prstGeom prst="rect">
                <a:avLst/>
              </a:prstGeom>
              <a:blipFill rotWithShape="1">
                <a:blip r:embed="rId4"/>
                <a:stretch>
                  <a:fillRect l="-7" t="-52" r="-215" b="-52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29_1#e182dd776.blank?pid=2febbb82e&amp;color=0,0,0&amp;vpa=13&amp;vtp=1&amp;bbb=1"/>
              <p:cNvSpPr/>
              <p:nvPr/>
            </p:nvSpPr>
            <p:spPr>
              <a:xfrm>
                <a:off x="1762188" y="5135060"/>
                <a:ext cx="2236788"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𝟑𝟎𝟎</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𝐛𝐩</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𝟒𝟎𝟎</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𝐛𝐩</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6_AN.29_1#e182dd776.blank?pid=2febbb82e&amp;color=0,0,0&amp;vpa=13&amp;vtp=1&amp;bbb=1"/>
              <p:cNvSpPr>
                <a:spLocks noRot="1" noChangeAspect="1" noMove="1" noResize="1" noEditPoints="1" noAdjustHandles="1" noChangeArrowheads="1" noChangeShapeType="1" noTextEdit="1"/>
              </p:cNvSpPr>
              <p:nvPr/>
            </p:nvSpPr>
            <p:spPr>
              <a:xfrm>
                <a:off x="1762188" y="5135060"/>
                <a:ext cx="2236788" cy="298577"/>
              </a:xfrm>
              <a:prstGeom prst="rect">
                <a:avLst/>
              </a:prstGeom>
              <a:blipFill rotWithShape="1">
                <a:blip r:embed="rId5"/>
                <a:stretch>
                  <a:fillRect l="-3" t="-3979" r="17" b="-61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30_1#e182dd776?vop=1&amp;pid=2febbb82e&amp;color=0,0,0&amp;vtp=1&amp;bt=1&amp;bbb=1&amp;hb=1"/>
              <p:cNvSpPr/>
              <p:nvPr/>
            </p:nvSpPr>
            <p:spPr>
              <a:xfrm>
                <a:off x="722376" y="972000"/>
                <a:ext cx="10753344" cy="275209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为使目的基因与质粒连接，在设计</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引物扩增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时，需在引物的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Ⅰ酶切后的质粒和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，连接产物经筛选得到的质粒主要有空质粒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质粒自身环化）</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与质粒正向连接的重组质粒</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与质粒反向连接的重组质粒三种类型。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为表达出反义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，需要筛选出反向连接的重组质粒，根据</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的转录方向，选择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𝐻𝑝𝑎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对筛选的质粒进行双酶切，若产生长度约为</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的两个片段，则该重组质粒即为所需的基因表达载体。</a:t>
                </a:r>
                <a:endParaRPr lang="en-US" altLang="zh-CN" sz="2200" dirty="0"/>
              </a:p>
            </p:txBody>
          </p:sp>
        </mc:Choice>
        <mc:Fallback>
          <p:sp>
            <p:nvSpPr>
              <p:cNvPr id="2" name="QB_6_AS.30_1#e182dd776?vop=1&amp;pid=2febbb82e&amp;color=0,0,0&amp;vtp=1&amp;bt=1&amp;bbb=1&amp;hb=1"/>
              <p:cNvSpPr>
                <a:spLocks noRot="1" noChangeAspect="1" noMove="1" noResize="1" noEditPoints="1" noAdjustHandles="1" noChangeArrowheads="1" noChangeShapeType="1" noTextEdit="1"/>
              </p:cNvSpPr>
              <p:nvPr/>
            </p:nvSpPr>
            <p:spPr>
              <a:xfrm>
                <a:off x="722376" y="972000"/>
                <a:ext cx="10753344" cy="2752090"/>
              </a:xfrm>
              <a:prstGeom prst="rect">
                <a:avLst/>
              </a:prstGeom>
              <a:blipFill rotWithShape="1">
                <a:blip r:embed="rId1"/>
                <a:stretch>
                  <a:fillRect l="-4" t="-16" r="-2657" b="-196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992b9bf11?pid=2febbb82e&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）将筛选得到的重组质粒与用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处理后的农杆菌混合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，使重组质粒进入农杆菌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。用阳性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农杆菌感染植物细胞，在含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的培养基中培养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，筛选所需的植物细胞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，最终得到的转基因植株乙烯受体的合成受阻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32_1#992b9bf11.blank?pid=2febbb82e&amp;color=0,0,0&amp;vpa=14&amp;vtp=1&amp;bbb=1"/>
              <p:cNvSpPr/>
              <p:nvPr/>
            </p:nvSpPr>
            <p:spPr>
              <a:xfrm>
                <a:off x="4476813" y="1006030"/>
                <a:ext cx="675704" cy="304102"/>
              </a:xfrm>
              <a:prstGeom prst="rect">
                <a:avLst/>
              </a:prstGeom>
              <a:noFill/>
            </p:spPr>
            <p:txBody>
              <a:bodyPr wrap="none" lIns="0" tIns="0" rIns="0" bIns="0" rtlCol="0" anchor="t"/>
              <a:lstStyle/>
              <a:p>
                <a:pPr algn="ctr" latinLnBrk="1">
                  <a:lnSpc>
                    <a:spcPts val="2600"/>
                  </a:lnSpc>
                </a:pP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32_1#992b9bf11.blank?pid=2febbb82e&amp;color=0,0,0&amp;vpa=14&amp;vtp=1&amp;bbb=1"/>
              <p:cNvSpPr>
                <a:spLocks noRot="1" noChangeAspect="1" noMove="1" noResize="1" noEditPoints="1" noAdjustHandles="1" noChangeArrowheads="1" noChangeShapeType="1" noTextEdit="1"/>
              </p:cNvSpPr>
              <p:nvPr/>
            </p:nvSpPr>
            <p:spPr>
              <a:xfrm>
                <a:off x="4476813" y="1006030"/>
                <a:ext cx="675704" cy="304102"/>
              </a:xfrm>
              <a:prstGeom prst="rect">
                <a:avLst/>
              </a:prstGeom>
              <a:blipFill rotWithShape="1">
                <a:blip r:embed="rId1"/>
                <a:stretch>
                  <a:fillRect l="-9" t="-62" r="19" b="-8520"/>
                </a:stretch>
              </a:blipFill>
            </p:spPr>
            <p:txBody>
              <a:bodyPr/>
              <a:lstStyle/>
              <a:p>
                <a:r>
                  <a:rPr lang="zh-CN" altLang="en-US">
                    <a:noFill/>
                  </a:rPr>
                  <a:t> </a:t>
                </a:r>
              </a:p>
            </p:txBody>
          </p:sp>
        </mc:Fallback>
      </mc:AlternateContent>
      <p:sp>
        <p:nvSpPr>
          <p:cNvPr id="4" name="QB_6_AN.33_1#992b9bf11.blank?pid=2febbb82e&amp;color=0,0,0&amp;vpa=15&amp;vtp=1&amp;bbb=1"/>
          <p:cNvSpPr/>
          <p:nvPr/>
        </p:nvSpPr>
        <p:spPr>
          <a:xfrm>
            <a:off x="3779901" y="13883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潮霉素</a:t>
            </a:r>
            <a:endParaRPr lang="en-US" altLang="zh-CN" sz="2000" dirty="0">
              <a:solidFill>
                <a:srgbClr val="00B050"/>
              </a:solidFill>
            </a:endParaRPr>
          </a:p>
        </p:txBody>
      </p:sp>
      <p:sp>
        <p:nvSpPr>
          <p:cNvPr id="5" name="QB_6_AN.34_1#992b9bf11.blank?pid=2febbb82e&amp;color=0,0,0&amp;vpa=16&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植物组织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培养</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N.35_1#992b9bf11.blank?pid=2febbb82e&amp;color=0,0,0&amp;vpa=17&amp;vtp=1&amp;bbb=1&amp;hb=1"/>
              <p:cNvSpPr/>
              <p:nvPr/>
            </p:nvSpPr>
            <p:spPr>
              <a:xfrm>
                <a:off x="722377" y="1845564"/>
                <a:ext cx="10749631" cy="865759"/>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反义</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的转录产物与草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莓体内</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𝑬𝒓𝒔𝒍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的转录产物结合，使翻译过程受阻</a:t>
                </a:r>
                <a:endParaRPr lang="en-US" altLang="zh-CN" sz="2000" dirty="0">
                  <a:solidFill>
                    <a:srgbClr val="00B050"/>
                  </a:solidFill>
                </a:endParaRPr>
              </a:p>
            </p:txBody>
          </p:sp>
        </mc:Choice>
        <mc:Fallback>
          <p:sp>
            <p:nvSpPr>
              <p:cNvPr id="6" name="QB_6_AN.35_1#992b9bf11.blank?pid=2febbb82e&amp;color=0,0,0&amp;vpa=17&amp;vtp=1&amp;bbb=1&amp;hb=1"/>
              <p:cNvSpPr>
                <a:spLocks noRot="1" noChangeAspect="1" noMove="1" noResize="1" noEditPoints="1" noAdjustHandles="1" noChangeArrowheads="1" noChangeShapeType="1" noTextEdit="1"/>
              </p:cNvSpPr>
              <p:nvPr/>
            </p:nvSpPr>
            <p:spPr>
              <a:xfrm>
                <a:off x="722377" y="1845564"/>
                <a:ext cx="10749631" cy="865759"/>
              </a:xfrm>
              <a:prstGeom prst="rect">
                <a:avLst/>
              </a:prstGeom>
              <a:blipFill rotWithShape="1">
                <a:blip r:embed="rId2"/>
                <a:stretch>
                  <a:fillRect l="-4" t="-29" r="1" b="-45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36_1#992b9bf11?vop=1&amp;pid=2febbb82e&amp;color=0,0,0&amp;vtp=1&amp;bbb=1&amp;hb=1"/>
              <p:cNvSpPr/>
              <p:nvPr/>
            </p:nvSpPr>
            <p:spPr>
              <a:xfrm>
                <a:off x="722376" y="273685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农杆菌是原核生物，需要</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处理，使其处于易吸收外源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，进而将基因表达载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体导入农杆菌细胞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。基因表达载体上含有潮霉素抗性基因和卡那霉素抗性基因，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属于标记基因，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但卡那霉素抗性基因不在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上，无法整合到植物细胞的染色体</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，因此只能在含潮霉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素的培养基上培养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，筛选所需的植物细胞，再进行植物组织培养获得转基因植株。反义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录产物与草莓体内</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𝐸𝑟𝑠𝑙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转录出的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碱基互补配对，使翻译过程受阻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，得到的植株乙烯受体的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合成受阻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6_AS.36_1#992b9bf11?vop=1&amp;pid=2febbb82e&amp;color=0,0,0&amp;vtp=1&amp;bbb=1&amp;hb=1"/>
              <p:cNvSpPr>
                <a:spLocks noRot="1" noChangeAspect="1" noMove="1" noResize="1" noEditPoints="1" noAdjustHandles="1" noChangeArrowheads="1" noChangeShapeType="1" noTextEdit="1"/>
              </p:cNvSpPr>
              <p:nvPr/>
            </p:nvSpPr>
            <p:spPr>
              <a:xfrm>
                <a:off x="722376" y="2736850"/>
                <a:ext cx="10753344" cy="2697734"/>
              </a:xfrm>
              <a:prstGeom prst="rect">
                <a:avLst/>
              </a:prstGeom>
              <a:blipFill rotWithShape="1">
                <a:blip r:embed="rId3"/>
                <a:stretch>
                  <a:fillRect l="-4" r="-40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Effect transition="in" filter="fade">
                                      <p:cBhvr>
                                        <p:cTn id="45" dur="500"/>
                                        <p:tgtEl>
                                          <p:spTgt spid="7">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0" end="0"/>
                                            </p:txEl>
                                          </p:spTgt>
                                        </p:tgtEl>
                                        <p:attrNameLst>
                                          <p:attrName>style.visibility</p:attrName>
                                        </p:attrNameLst>
                                      </p:cBhvr>
                                      <p:to>
                                        <p:strVal val="visible"/>
                                      </p:to>
                                    </p:set>
                                    <p:animEffect transition="in" filter="fade">
                                      <p:cBhvr>
                                        <p:cTn id="48" dur="500"/>
                                        <p:tgtEl>
                                          <p:spTgt spid="7">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animEffect transition="in" filter="fade">
                                      <p:cBhvr>
                                        <p:cTn id="51" dur="500"/>
                                        <p:tgtEl>
                                          <p:spTgt spid="7">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2" end="2"/>
                                            </p:txEl>
                                          </p:spTgt>
                                        </p:tgtEl>
                                        <p:attrNameLst>
                                          <p:attrName>style.visibility</p:attrName>
                                        </p:attrNameLst>
                                      </p:cBhvr>
                                      <p:to>
                                        <p:strVal val="visible"/>
                                      </p:to>
                                    </p:set>
                                    <p:animEffect transition="in" filter="fade">
                                      <p:cBhvr>
                                        <p:cTn id="54" dur="500"/>
                                        <p:tgtEl>
                                          <p:spTgt spid="7">
                                            <p:txEl>
                                              <p:pRg st="2" end="2"/>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Effect transition="in" filter="fade">
                                      <p:cBhvr>
                                        <p:cTn id="57" dur="500"/>
                                        <p:tgtEl>
                                          <p:spTgt spid="7">
                                            <p:txEl>
                                              <p:pRg st="3" end="3"/>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xEl>
                                              <p:pRg st="4" end="4"/>
                                            </p:txEl>
                                          </p:spTgt>
                                        </p:tgtEl>
                                        <p:attrNameLst>
                                          <p:attrName>style.visibility</p:attrName>
                                        </p:attrNameLst>
                                      </p:cBhvr>
                                      <p:to>
                                        <p:strVal val="visible"/>
                                      </p:to>
                                    </p:set>
                                    <p:animEffect transition="in" filter="fade">
                                      <p:cBhvr>
                                        <p:cTn id="60" dur="500"/>
                                        <p:tgtEl>
                                          <p:spTgt spid="7">
                                            <p:txEl>
                                              <p:pRg st="4" end="4"/>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
                                            <p:txEl>
                                              <p:pRg st="5" end="5"/>
                                            </p:txEl>
                                          </p:spTgt>
                                        </p:tgtEl>
                                        <p:attrNameLst>
                                          <p:attrName>style.visibility</p:attrName>
                                        </p:attrNameLst>
                                      </p:cBhvr>
                                      <p:to>
                                        <p:strVal val="visible"/>
                                      </p:to>
                                    </p:set>
                                    <p:animEffect transition="in" filter="fade">
                                      <p:cBhvr>
                                        <p:cTn id="63"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7_1#a6c81de2f?pid=40cd01dea&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人血清白蛋白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HSA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具有重要的医用价值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，研究人员欲用转基因牛来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HSA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。图1所示为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基因片段和人工构建的大肠杆菌质粒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𝐴𝑚</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苄青霉素抗性基因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𝑁𝑒</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𝑜</m:t>
                        </m:r>
                      </m:e>
                      <m:sup>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表示新霉素抗性基因，箭头表示切割形成末端完全不同的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4种限制酶的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。请据图回答问题：</a:t>
                </a:r>
                <a:endParaRPr lang="en-US" altLang="zh-CN" sz="2000" dirty="0"/>
              </a:p>
            </p:txBody>
          </p:sp>
        </mc:Choice>
        <mc:Fallback>
          <p:sp>
            <p:nvSpPr>
              <p:cNvPr id="2" name="QO_5_BD.37_1#a6c81de2f?pid=40cd01dea&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289" b="-2506"/>
                </a:stretch>
              </a:blipFill>
            </p:spPr>
            <p:txBody>
              <a:bodyPr/>
              <a:lstStyle/>
              <a:p>
                <a:r>
                  <a:rPr lang="zh-CN" altLang="en-US">
                    <a:noFill/>
                  </a:rPr>
                  <a:t> </a:t>
                </a:r>
              </a:p>
            </p:txBody>
          </p:sp>
        </mc:Fallback>
      </mc:AlternateContent>
      <p:pic>
        <p:nvPicPr>
          <p:cNvPr id="3" name="QO_5_BD.37_2#a6c81de2f?pid=40cd01de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50792" y="2897320"/>
            <a:ext cx="4096512"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6_BD.38_1#1202f335c?pid=a6c81de2f&amp;color=0,0,0&amp;vtp=1&amp;bbb=1&amp;hb=1"/>
              <p:cNvSpPr/>
              <p:nvPr/>
            </p:nvSpPr>
            <p:spPr>
              <a:xfrm>
                <a:off x="722376" y="492932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（1）人工构建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质粒除了含特定限制酶切割位点、标记基因、复制原点外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，还必须有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答出两点）等。</a:t>
                </a:r>
                <a:endParaRPr lang="en-US" altLang="zh-CN" sz="2000" dirty="0"/>
              </a:p>
            </p:txBody>
          </p:sp>
        </mc:Choice>
        <mc:Fallback>
          <p:sp>
            <p:nvSpPr>
              <p:cNvPr id="4" name="QB_6_BD.38_1#1202f335c?pid=a6c81de2f&amp;color=0,0,0&amp;vtp=1&amp;bbb=1&amp;hb=1"/>
              <p:cNvSpPr>
                <a:spLocks noRot="1" noChangeAspect="1" noMove="1" noResize="1" noEditPoints="1" noAdjustHandles="1" noChangeArrowheads="1" noChangeShapeType="1" noTextEdit="1"/>
              </p:cNvSpPr>
              <p:nvPr/>
            </p:nvSpPr>
            <p:spPr>
              <a:xfrm>
                <a:off x="722376" y="4929320"/>
                <a:ext cx="10753344" cy="843153"/>
              </a:xfrm>
              <a:prstGeom prst="rect">
                <a:avLst/>
              </a:prstGeom>
              <a:blipFill rotWithShape="1">
                <a:blip r:embed="rId3"/>
                <a:stretch>
                  <a:fillRect l="-4" t="-53" b="-5384"/>
                </a:stretch>
              </a:blipFill>
            </p:spPr>
            <p:txBody>
              <a:bodyPr/>
              <a:lstStyle/>
              <a:p>
                <a:r>
                  <a:rPr lang="zh-CN" altLang="en-US">
                    <a:noFill/>
                  </a:rPr>
                  <a:t> </a:t>
                </a:r>
              </a:p>
            </p:txBody>
          </p:sp>
        </mc:Fallback>
      </mc:AlternateContent>
      <p:sp>
        <p:nvSpPr>
          <p:cNvPr id="5" name="QB_6_AN.39_1#1202f335c.blank?pid=a6c81de2f&amp;color=0,0,0&amp;vpa=18&amp;vtp=1&amp;bbb=1"/>
          <p:cNvSpPr/>
          <p:nvPr/>
        </p:nvSpPr>
        <p:spPr>
          <a:xfrm>
            <a:off x="731901" y="5329370"/>
            <a:ext cx="1962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启动子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、终止子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3f6fc9e6.fixed?pid=d673066c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53f6fc9e6.fixed?pid=d673066c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第3章素养检测</a:t>
            </a:r>
            <a:endParaRPr lang="en-US" altLang="zh-CN" sz="4400" dirty="0"/>
          </a:p>
        </p:txBody>
      </p:sp>
      <p:pic>
        <p:nvPicPr>
          <p:cNvPr id="4" name="C_3#53f6fc9e6.fixed?pid=d673066c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3f6fc9e6.fixed?pid=d673066c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40_1#1202f335c?vop=1&amp;pid=a6c81de2f&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基因工程的关键步骤是构建基因表达载体，基因表达载体含有启动子、目的基因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、复制原点和终止子等，因此人工构建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质粒除了含特定限制酶切割位点、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复制原点外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，还必须有启动子、终止子等。</a:t>
                </a:r>
                <a:endParaRPr lang="en-US" altLang="zh-CN" sz="2200" dirty="0"/>
              </a:p>
            </p:txBody>
          </p:sp>
        </mc:Choice>
        <mc:Fallback>
          <p:sp>
            <p:nvSpPr>
              <p:cNvPr id="2" name="QB_6_AS.40_1#1202f335c?vop=1&amp;pid=a6c81de2f&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_1#a6bbddc10?pid=a6c81de2f&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（2）若选用牛作为受体动物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作为受体细胞，通过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法将目的基因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导入受体细胞中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，然后使其发育成转基因牛。</a:t>
            </a:r>
            <a:endParaRPr lang="en-US" altLang="zh-CN" sz="2000" dirty="0"/>
          </a:p>
        </p:txBody>
      </p:sp>
      <p:sp>
        <p:nvSpPr>
          <p:cNvPr id="3" name="QB_6_AN.42_1#a6bbddc10.blank?pid=a6c81de2f&amp;color=0,0,0&amp;vpa=19&amp;vtp=1&amp;bbb=1"/>
          <p:cNvSpPr/>
          <p:nvPr/>
        </p:nvSpPr>
        <p:spPr>
          <a:xfrm>
            <a:off x="4691126" y="93116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牛的受精卵</a:t>
            </a:r>
            <a:endParaRPr lang="en-US" altLang="zh-CN" sz="2000" dirty="0"/>
          </a:p>
        </p:txBody>
      </p:sp>
      <p:sp>
        <p:nvSpPr>
          <p:cNvPr id="4" name="QB_6_AN.43_1#a6bbddc10.blank?pid=a6c81de2f&amp;color=0,0,0&amp;vpa=20&amp;vtp=1&amp;bbb=1"/>
          <p:cNvSpPr/>
          <p:nvPr/>
        </p:nvSpPr>
        <p:spPr>
          <a:xfrm>
            <a:off x="8501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显微注射</a:t>
            </a:r>
            <a:endParaRPr lang="en-US" altLang="zh-CN" sz="2000" dirty="0"/>
          </a:p>
        </p:txBody>
      </p:sp>
      <p:sp>
        <p:nvSpPr>
          <p:cNvPr id="5" name="QB_6_AS.44_1#a6bbddc10?vop=1&amp;pid=a6c81de2f&amp;color=0,0,0&amp;vtp=1&amp;bbb=1&amp;hb=1"/>
          <p:cNvSpPr/>
          <p:nvPr/>
        </p:nvSpPr>
        <p:spPr>
          <a:xfrm>
            <a:off x="722376" y="19263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受精卵具有全能性，因此若选用牛作为受体动物，可用牛的受精卵作为受体细胞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，目的基因导入的方法也不一样，将目的基因导入动物细胞最常用的方法是显微注射法。</a:t>
            </a:r>
            <a:endParaRPr lang="en-US" altLang="zh-CN" sz="2200" dirty="0"/>
          </a:p>
        </p:txBody>
      </p:sp>
      <mc:AlternateContent xmlns:mc="http://schemas.openxmlformats.org/markup-compatibility/2006">
        <mc:Choice xmlns:a14="http://schemas.microsoft.com/office/drawing/2010/main" Requires="a14">
          <p:sp>
            <p:nvSpPr>
              <p:cNvPr id="6" name="QB_6_BD.45_1#6842a85b7?pid=a6c81de2f&amp;color=0,0,0&amp;vtp=1&amp;bbb=1&amp;hb=1"/>
              <p:cNvSpPr/>
              <p:nvPr/>
            </p:nvSpPr>
            <p:spPr>
              <a:xfrm>
                <a:off x="722376" y="284353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（3）据图1分析，在构建基因表达载体时，与单独使用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Ⅰ作为切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割质粒和目的基因的限制酶可提高目的基因和载体正确连接的效率，其原因是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6_BD.45_1#6842a85b7?pid=a6c81de2f&amp;color=0,0,0&amp;vtp=1&amp;bbb=1&amp;hb=1"/>
              <p:cNvSpPr>
                <a:spLocks noRot="1" noChangeAspect="1" noMove="1" noResize="1" noEditPoints="1" noAdjustHandles="1" noChangeArrowheads="1" noChangeShapeType="1" noTextEdit="1"/>
              </p:cNvSpPr>
              <p:nvPr/>
            </p:nvSpPr>
            <p:spPr>
              <a:xfrm>
                <a:off x="722376" y="2843530"/>
                <a:ext cx="10753344" cy="1300353"/>
              </a:xfrm>
              <a:prstGeom prst="rect">
                <a:avLst/>
              </a:prstGeom>
              <a:blipFill rotWithShape="1">
                <a:blip r:embed="rId1"/>
                <a:stretch>
                  <a:fillRect l="-4" r="-703" b="-35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46_1#6842a85b7.blank?pid=a6c81de2f&amp;color=0,0,0&amp;vpa=21&amp;vtp=1&amp;bbb=1&amp;hb=1"/>
              <p:cNvSpPr/>
              <p:nvPr/>
            </p:nvSpPr>
            <p:spPr>
              <a:xfrm>
                <a:off x="722377" y="326263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这两种限制酶切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割</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形成不同的黏性末端，可避免质粒和目的基因的自身环化和反向连接</a:t>
                </a:r>
                <a:endParaRPr lang="en-US" altLang="zh-CN" sz="2000" dirty="0"/>
              </a:p>
            </p:txBody>
          </p:sp>
        </mc:Choice>
        <mc:Fallback>
          <p:sp>
            <p:nvSpPr>
              <p:cNvPr id="7" name="QB_6_AN.46_1#6842a85b7.blank?pid=a6c81de2f&amp;color=0,0,0&amp;vpa=21&amp;vtp=1&amp;bbb=1&amp;hb=1"/>
              <p:cNvSpPr>
                <a:spLocks noRot="1" noChangeAspect="1" noMove="1" noResize="1" noEditPoints="1" noAdjustHandles="1" noChangeArrowheads="1" noChangeShapeType="1" noTextEdit="1"/>
              </p:cNvSpPr>
              <p:nvPr/>
            </p:nvSpPr>
            <p:spPr>
              <a:xfrm>
                <a:off x="722377" y="3262630"/>
                <a:ext cx="10749631" cy="856234"/>
              </a:xfrm>
              <a:prstGeom prst="rect">
                <a:avLst/>
              </a:prstGeom>
              <a:blipFill rotWithShape="1">
                <a:blip r:embed="rId2"/>
                <a:stretch>
                  <a:fillRect l="-4" r="-253" b="-531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47_1#6842a85b7?vop=1&amp;pid=a6c81de2f&amp;color=0,0,0&amp;vtp=1&amp;bbb=1&amp;hb=1"/>
              <p:cNvSpPr/>
              <p:nvPr/>
            </p:nvSpPr>
            <p:spPr>
              <a:xfrm>
                <a:off x="722376" y="414528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Ⅰ这两种酶切割质粒和目的基因形成不同的黏性末端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，可避免质粒和目的基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因的自身环化和反向连接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，因此在构建基因表达载体时，与单独使用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Ⅰ作为切割质粒和目的基因的限制酶可提高目的基因和载体正确连接的效率。</a:t>
                </a:r>
                <a:endParaRPr lang="en-US" altLang="zh-CN" sz="2200" dirty="0"/>
              </a:p>
            </p:txBody>
          </p:sp>
        </mc:Choice>
        <mc:Fallback>
          <p:sp>
            <p:nvSpPr>
              <p:cNvPr id="8" name="QB_6_AS.47_1#6842a85b7?vop=1&amp;pid=a6c81de2f&amp;color=0,0,0&amp;vtp=1&amp;bbb=1&amp;hb=1"/>
              <p:cNvSpPr>
                <a:spLocks noRot="1" noChangeAspect="1" noMove="1" noResize="1" noEditPoints="1" noAdjustHandles="1" noChangeArrowheads="1" noChangeShapeType="1" noTextEdit="1"/>
              </p:cNvSpPr>
              <p:nvPr/>
            </p:nvSpPr>
            <p:spPr>
              <a:xfrm>
                <a:off x="722376" y="4145280"/>
                <a:ext cx="10753344" cy="1326134"/>
              </a:xfrm>
              <a:prstGeom prst="rect">
                <a:avLst/>
              </a:prstGeom>
              <a:blipFill rotWithShape="1">
                <a:blip r:embed="rId3"/>
                <a:stretch>
                  <a:fillRect l="-4"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8_1#b4a09eda0?pid=a6c81de2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（4）为了排除普通受体细胞（未导入质粒）、空质粒受体细胞（导入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pBR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质粒而非重组质粒）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，在目的基因导入后，需进行进一步筛选：制备甲、乙两种培养基，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甲培养基含新霉素，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乙培养基含新霉素和氨苄青霉素，含重组质粒的受体细胞在甲培养基上</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，在乙培养基上</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填“能”或“不能”）生存。</a:t>
                </a:r>
                <a:endParaRPr lang="en-US" altLang="zh-CN" sz="2000" dirty="0"/>
              </a:p>
            </p:txBody>
          </p:sp>
        </mc:Choice>
        <mc:Fallback>
          <p:sp>
            <p:nvSpPr>
              <p:cNvPr id="2" name="QB_6_BD.48_1#b4a09eda0?pid=a6c81de2f&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840" b="-2583"/>
                </a:stretch>
              </a:blipFill>
            </p:spPr>
            <p:txBody>
              <a:bodyPr/>
              <a:lstStyle/>
              <a:p>
                <a:r>
                  <a:rPr lang="zh-CN" altLang="en-US">
                    <a:noFill/>
                  </a:rPr>
                  <a:t> </a:t>
                </a:r>
              </a:p>
            </p:txBody>
          </p:sp>
        </mc:Fallback>
      </mc:AlternateContent>
      <p:sp>
        <p:nvSpPr>
          <p:cNvPr id="3" name="QB_6_AN.49_1#b4a09eda0.blank?pid=a6c81de2f&amp;color=0,0,0&amp;vpa=22&amp;vtp=1"/>
          <p:cNvSpPr/>
          <p:nvPr/>
        </p:nvSpPr>
        <p:spPr>
          <a:xfrm>
            <a:off x="8605901" y="1848300"/>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dirty="0"/>
          </a:p>
        </p:txBody>
      </p:sp>
      <p:sp>
        <p:nvSpPr>
          <p:cNvPr id="4" name="QB_6_AN.50_1#b4a09eda0.blank?pid=a6c81de2f&amp;color=0,0,0&amp;vpa=23&amp;vtp=1&amp;bbb=1"/>
          <p:cNvSpPr/>
          <p:nvPr/>
        </p:nvSpPr>
        <p:spPr>
          <a:xfrm>
            <a:off x="3779901" y="22864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mc:AlternateContent xmlns:mc="http://schemas.openxmlformats.org/markup-compatibility/2006">
        <mc:Choice xmlns:a14="http://schemas.microsoft.com/office/drawing/2010/main" Requires="a14">
          <p:sp>
            <p:nvSpPr>
              <p:cNvPr id="5" name="QB_6_AS.51_1#b4a09eda0?vop=1&amp;pid=a6c81de2f&amp;color=0,0,0&amp;vtp=1&amp;bbb=1&amp;hb=1"/>
              <p:cNvSpPr/>
              <p:nvPr/>
            </p:nvSpPr>
            <p:spPr>
              <a:xfrm>
                <a:off x="722376" y="273907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分析题图1可知，用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Ⅰ酶切破坏了氨苄青霉素抗性基因</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𝐴𝑚</m:t>
                    </m:r>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m:t>
                        </m:r>
                      </m:e>
                      <m:sup>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，导入重组质粒的受体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细胞无氨苄青霉素抗性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，但有新霉素抗性。甲培养基中不含氨苄青霉素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，含重组质粒的受体细胞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在甲培养基上能生存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；乙培养基含新霉素和氨苄青霉素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，含重组质粒的受体细胞在乙培养基上不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51_1#b4a09eda0?vop=1&amp;pid=a6c81de2f&amp;color=0,0,0&amp;vtp=1&amp;bbb=1&amp;hb=1"/>
              <p:cNvSpPr>
                <a:spLocks noRot="1" noChangeAspect="1" noMove="1" noResize="1" noEditPoints="1" noAdjustHandles="1" noChangeArrowheads="1" noChangeShapeType="1" noTextEdit="1"/>
              </p:cNvSpPr>
              <p:nvPr/>
            </p:nvSpPr>
            <p:spPr>
              <a:xfrm>
                <a:off x="722376" y="2739077"/>
                <a:ext cx="10753344" cy="1783334"/>
              </a:xfrm>
              <a:prstGeom prst="rect">
                <a:avLst/>
              </a:prstGeom>
              <a:blipFill rotWithShape="1">
                <a:blip r:embed="rId2"/>
                <a:stretch>
                  <a:fillRect l="-4" t="-18" r="-402"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2_1#4d65ac8e5?pid=a6c81de2f&amp;color=0,0,0&amp;vtp=1&amp;bt=1&amp;bbb=1"/>
              <p:cNvSpPr/>
              <p:nvPr/>
            </p:nvSpPr>
            <p:spPr>
              <a:xfrm>
                <a:off x="722376" y="969265"/>
                <a:ext cx="11126788"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（5）据图2分析，利用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技术获取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基因时，应选择甲、乙、丙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、丁四种引物中的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52_1#4d65ac8e5?pid=a6c81de2f&amp;color=0,0,0&amp;vtp=1&amp;bt=1&amp;bbb=1"/>
              <p:cNvSpPr>
                <a:spLocks noRot="1" noChangeAspect="1" noMove="1" noResize="1" noEditPoints="1" noAdjustHandles="1" noChangeArrowheads="1" noChangeShapeType="1" noTextEdit="1"/>
              </p:cNvSpPr>
              <p:nvPr/>
            </p:nvSpPr>
            <p:spPr>
              <a:xfrm>
                <a:off x="722376" y="969265"/>
                <a:ext cx="11126788" cy="405003"/>
              </a:xfrm>
              <a:prstGeom prst="rect">
                <a:avLst/>
              </a:prstGeom>
              <a:blipFill rotWithShape="1">
                <a:blip r:embed="rId1"/>
                <a:stretch>
                  <a:fillRect l="-3" t="-63" r="1" b="-12825"/>
                </a:stretch>
              </a:blipFill>
            </p:spPr>
            <p:txBody>
              <a:bodyPr/>
              <a:lstStyle/>
              <a:p>
                <a:r>
                  <a:rPr lang="zh-CN" altLang="en-US">
                    <a:noFill/>
                  </a:rPr>
                  <a:t> </a:t>
                </a:r>
              </a:p>
            </p:txBody>
          </p:sp>
        </mc:Fallback>
      </mc:AlternateContent>
      <p:sp>
        <p:nvSpPr>
          <p:cNvPr id="3" name="QB_6_AN.53_1#4d65ac8e5.blank?pid=a6c81de2f&amp;color=0,0,0&amp;vpa=24&amp;vtp=1&amp;bbb=1"/>
          <p:cNvSpPr/>
          <p:nvPr/>
        </p:nvSpPr>
        <p:spPr>
          <a:xfrm>
            <a:off x="10338753"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乙、丙</a:t>
            </a:r>
            <a:endParaRPr lang="en-US" altLang="zh-CN" sz="2000" dirty="0"/>
          </a:p>
        </p:txBody>
      </p:sp>
      <p:pic>
        <p:nvPicPr>
          <p:cNvPr id="4" name="QB_6_BD.52_2#4d65ac8e5?pid=a6c81de2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56432" y="1511300"/>
            <a:ext cx="5285232" cy="14356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B_6_AS.54_1#4d65ac8e5?vop=1&amp;pid=a6c81de2f&amp;color=0,0,0&amp;vtp=1&amp;bbb=1&amp;hb=1"/>
              <p:cNvSpPr/>
              <p:nvPr/>
            </p:nvSpPr>
            <p:spPr>
              <a:xfrm>
                <a:off x="722376" y="30861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子链是从引物的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端延伸的，因此，据图2分析，利用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术获取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𝐻𝑆𝐴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基因时，应选择乙、丙作为引物。</a:t>
                </a:r>
                <a:endParaRPr lang="en-US" altLang="zh-CN" sz="2200" dirty="0"/>
              </a:p>
            </p:txBody>
          </p:sp>
        </mc:Choice>
        <mc:Fallback>
          <p:sp>
            <p:nvSpPr>
              <p:cNvPr id="5" name="QB_6_AS.54_1#4d65ac8e5?vop=1&amp;pid=a6c81de2f&amp;color=0,0,0&amp;vtp=1&amp;bbb=1&amp;hb=1"/>
              <p:cNvSpPr>
                <a:spLocks noRot="1" noChangeAspect="1" noMove="1" noResize="1" noEditPoints="1" noAdjustHandles="1" noChangeArrowheads="1" noChangeShapeType="1" noTextEdit="1"/>
              </p:cNvSpPr>
              <p:nvPr/>
            </p:nvSpPr>
            <p:spPr>
              <a:xfrm>
                <a:off x="722376" y="3086100"/>
                <a:ext cx="10753344" cy="907034"/>
              </a:xfrm>
              <a:prstGeom prst="rect">
                <a:avLst/>
              </a:prstGeom>
              <a:blipFill rotWithShape="1">
                <a:blip r:embed="rId3"/>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5_1#664a863ca?pid=40cd01dea&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研究人员利用图中质粒构建基因表达载体并将其导入大肠杆菌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生产胰岛素的工程菌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，以期解决胰岛素药源不足的问题。回答下列问题：</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①图中几种限制酶的识别序列和切割位点为</a:t>
                </a:r>
                <a:endParaRPr lang="en-US" altLang="zh-CN" sz="20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AATTC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TCGAC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55_1#664a863ca?pid=40cd01dea&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1175" b="-1410"/>
                </a:stretch>
              </a:blipFill>
            </p:spPr>
            <p:txBody>
              <a:bodyPr/>
              <a:lstStyle/>
              <a:p>
                <a:r>
                  <a:rPr lang="zh-CN" altLang="en-US">
                    <a:noFill/>
                  </a:rPr>
                  <a:t> </a:t>
                </a:r>
              </a:p>
            </p:txBody>
          </p:sp>
        </mc:Fallback>
      </mc:AlternateContent>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5_2#664a863ca?pid=40cd01dea&amp;color=0,0,0&amp;mp=1&amp;vtp=1&amp;bt=1&amp;bbb=1&amp;hb=1"/>
              <p:cNvSpPr/>
              <p:nvPr/>
            </p:nvSpPr>
            <p:spPr>
              <a:xfrm>
                <a:off x="722376" y="972000"/>
                <a:ext cx="10753344" cy="881634"/>
              </a:xfrm>
              <a:prstGeom prst="rect">
                <a:avLst/>
              </a:prstGeom>
              <a:noFill/>
            </p:spPr>
            <p:txBody>
              <a:bodyPr wrap="none" lIns="0" tIns="0" rIns="0" bIns="0" rtlCol="0" anchor="t"/>
              <a:lstStyle/>
              <a:p>
                <a:pPr algn="l" latinLnBrk="1">
                  <a:lnSpc>
                    <a:spcPts val="38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②</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𝐿𝑎𝑐𝑍</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基因编码产生的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半乳糖苷酶可分解</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产生蓝色物质，使菌落呈蓝色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，否则菌落为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，该方法称为“蓝白斑”法</a:t>
                </a:r>
                <a:endParaRPr lang="en-US" altLang="zh-CN" sz="100" dirty="0"/>
              </a:p>
            </p:txBody>
          </p:sp>
        </mc:Choice>
        <mc:Fallback>
          <p:sp>
            <p:nvSpPr>
              <p:cNvPr id="2" name="QO_5_BD.55_2#664a863ca?pid=40cd01dea&amp;color=0,0,0&amp;mp=1&amp;vtp=1&amp;bt=1&amp;bbb=1&amp;hb=1"/>
              <p:cNvSpPr>
                <a:spLocks noRot="1" noChangeAspect="1" noMove="1" noResize="1" noEditPoints="1" noAdjustHandles="1" noChangeArrowheads="1" noChangeShapeType="1" noTextEdit="1"/>
              </p:cNvSpPr>
              <p:nvPr/>
            </p:nvSpPr>
            <p:spPr>
              <a:xfrm>
                <a:off x="722376" y="972000"/>
                <a:ext cx="10753344" cy="881634"/>
              </a:xfrm>
              <a:prstGeom prst="rect">
                <a:avLst/>
              </a:prstGeom>
              <a:blipFill rotWithShape="1">
                <a:blip r:embed="rId1"/>
                <a:stretch>
                  <a:fillRect l="-4" t="-51" r="-248" b="-5106"/>
                </a:stretch>
              </a:blipFill>
            </p:spPr>
            <p:txBody>
              <a:bodyPr/>
              <a:lstStyle/>
              <a:p>
                <a:r>
                  <a:rPr lang="zh-CN" altLang="en-US">
                    <a:noFill/>
                  </a:rPr>
                  <a:t> </a:t>
                </a:r>
              </a:p>
            </p:txBody>
          </p:sp>
        </mc:Fallback>
      </mc:AlternateContent>
      <p:pic>
        <p:nvPicPr>
          <p:cNvPr id="3" name="QO_5_BD.55_4#664a863ca?iti=3&amp;htil=1&amp;pid=40cd01de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901952" y="1991619"/>
            <a:ext cx="3008376" cy="22311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55_5#664a863ca?iti=4&amp;htil=1&amp;pid=40cd01de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004304" y="2284227"/>
            <a:ext cx="3557016" cy="19385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55_6#664a863ca?iti=3&amp;htil=1&amp;pid=40cd01dea&amp;color=0,0,0&amp;vtp=1&amp;bbb=1"/>
          <p:cNvSpPr/>
          <p:nvPr/>
        </p:nvSpPr>
        <p:spPr>
          <a:xfrm>
            <a:off x="3175952" y="434975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55_7#664a863ca?iti=4&amp;htil=1&amp;pid=40cd01dea&amp;color=0,0,0&amp;vtp=1&amp;bbb=1"/>
          <p:cNvSpPr/>
          <p:nvPr/>
        </p:nvSpPr>
        <p:spPr>
          <a:xfrm>
            <a:off x="8552624" y="434975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6_1#c84ba9f27?pid=664a863ca&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（1）先提取胰岛B细胞中的总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，通过一定方法分离纯化出胰岛素基因的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过程得到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，然后设计引物并利用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扩增胰岛素基因。选择胰岛B细胞提取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56_1#c84ba9f27?pid=664a863ca&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35" b="-3506"/>
                </a:stretch>
              </a:blipFill>
            </p:spPr>
            <p:txBody>
              <a:bodyPr/>
              <a:lstStyle/>
              <a:p>
                <a:r>
                  <a:rPr lang="zh-CN" altLang="en-US">
                    <a:noFill/>
                  </a:rPr>
                  <a:t> </a:t>
                </a:r>
              </a:p>
            </p:txBody>
          </p:sp>
        </mc:Fallback>
      </mc:AlternateContent>
      <p:sp>
        <p:nvSpPr>
          <p:cNvPr id="3" name="QB_6_AN.57_1#c84ba9f27.blank?pid=664a863ca&amp;color=0,0,0&amp;vpa=25&amp;vtp=1&amp;bbb=1"/>
          <p:cNvSpPr/>
          <p:nvPr/>
        </p:nvSpPr>
        <p:spPr>
          <a:xfrm>
            <a:off x="10356914"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逆转录</a:t>
            </a:r>
            <a:endParaRPr lang="en-US" altLang="zh-CN" sz="2000" dirty="0"/>
          </a:p>
        </p:txBody>
      </p:sp>
      <p:sp>
        <p:nvSpPr>
          <p:cNvPr id="4" name="QB_6_AN.58_1#c84ba9f27.blank?pid=664a863ca&amp;color=0,0,0&amp;vpa=26&amp;vtp=1&amp;bbb=1"/>
          <p:cNvSpPr/>
          <p:nvPr/>
        </p:nvSpPr>
        <p:spPr>
          <a:xfrm>
            <a:off x="706501" y="1826515"/>
            <a:ext cx="4167188"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胰岛素基因在胰岛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B细胞中才能表达</a:t>
            </a:r>
            <a:endParaRPr lang="en-US" altLang="zh-CN" sz="2000" dirty="0"/>
          </a:p>
        </p:txBody>
      </p:sp>
      <mc:AlternateContent xmlns:mc="http://schemas.openxmlformats.org/markup-compatibility/2006">
        <mc:Choice xmlns:a14="http://schemas.microsoft.com/office/drawing/2010/main" Requires="a14">
          <p:sp>
            <p:nvSpPr>
              <p:cNvPr id="5" name="QB_6_AS.59_1#c84ba9f27?vop=1&amp;pid=664a863ca&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先提取胰岛B细胞中的总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，通过一定方法分离纯化出胰岛素基因的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，经逆转录过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程得到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，然后设计引物并利用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扩增胰岛素基因。选择胰岛B细胞提取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是因为胰岛素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基因在胰岛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B细胞中才能表达。</a:t>
                </a:r>
                <a:endParaRPr lang="en-US" altLang="zh-CN" sz="2200" dirty="0"/>
              </a:p>
            </p:txBody>
          </p:sp>
        </mc:Choice>
        <mc:Fallback>
          <p:sp>
            <p:nvSpPr>
              <p:cNvPr id="5" name="QB_6_AS.59_1#c84ba9f27?vop=1&amp;pid=664a863ca&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2"/>
                <a:stretch>
                  <a:fillRect l="-4" r="-449"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0_1#da5aad8c3?pid=664a863c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（2）已知胰岛素基因的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链为编码链。据图1分析，利用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扩增胰岛素基因时，需对引物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进行特殊处理。</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所需的引物组合是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，在其中一种引物的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端”或“</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识别序列和强启动子。1个胰岛素基因片段扩增4次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，共需消耗引物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60_1#da5aad8c3?pid=664a863ca&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907" b="-3491"/>
                </a:stretch>
              </a:blipFill>
            </p:spPr>
            <p:txBody>
              <a:bodyPr/>
              <a:lstStyle/>
              <a:p>
                <a:r>
                  <a:rPr lang="zh-CN" altLang="en-US">
                    <a:noFill/>
                  </a:rPr>
                  <a:t> </a:t>
                </a:r>
              </a:p>
            </p:txBody>
          </p:sp>
        </mc:Fallback>
      </mc:AlternateContent>
      <p:sp>
        <p:nvSpPr>
          <p:cNvPr id="3" name="QB_6_AN.61_1#da5aad8c3.blank?pid=664a863ca&amp;color=0,0,0&amp;vpa=27&amp;vtp=1&amp;bbb=1"/>
          <p:cNvSpPr/>
          <p:nvPr/>
        </p:nvSpPr>
        <p:spPr>
          <a:xfrm>
            <a:off x="52404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62_1#da5aad8c3.blank?pid=664a863ca&amp;color=0,0,0&amp;vpa=28&amp;vtp=1&amp;bbb=1"/>
              <p:cNvSpPr/>
              <p:nvPr/>
            </p:nvSpPr>
            <p:spPr>
              <a:xfrm>
                <a:off x="8250301" y="1472887"/>
                <a:ext cx="655638"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端</a:t>
                </a:r>
                <a:endParaRPr lang="en-US" altLang="zh-CN" sz="100" dirty="0">
                  <a:solidFill>
                    <a:srgbClr val="00B050"/>
                  </a:solidFill>
                </a:endParaRPr>
              </a:p>
            </p:txBody>
          </p:sp>
        </mc:Choice>
        <mc:Fallback>
          <p:sp>
            <p:nvSpPr>
              <p:cNvPr id="4" name="QB_6_AN.62_1#da5aad8c3.blank?pid=664a863ca&amp;color=0,0,0&amp;vpa=28&amp;vtp=1&amp;bbb=1"/>
              <p:cNvSpPr>
                <a:spLocks noRot="1" noChangeAspect="1" noMove="1" noResize="1" noEditPoints="1" noAdjustHandles="1" noChangeArrowheads="1" noChangeShapeType="1" noTextEdit="1"/>
              </p:cNvSpPr>
              <p:nvPr/>
            </p:nvSpPr>
            <p:spPr>
              <a:xfrm>
                <a:off x="8250301" y="1472887"/>
                <a:ext cx="655638" cy="303784"/>
              </a:xfrm>
              <a:prstGeom prst="rect">
                <a:avLst/>
              </a:prstGeom>
              <a:blipFill rotWithShape="1">
                <a:blip r:embed="rId2"/>
                <a:stretch>
                  <a:fillRect l="-58" t="-3869" r="10" b="-4409"/>
                </a:stretch>
              </a:blipFill>
            </p:spPr>
            <p:txBody>
              <a:bodyPr/>
              <a:lstStyle/>
              <a:p>
                <a:r>
                  <a:rPr lang="zh-CN" altLang="en-US">
                    <a:noFill/>
                  </a:rPr>
                  <a:t> </a:t>
                </a:r>
              </a:p>
            </p:txBody>
          </p:sp>
        </mc:Fallback>
      </mc:AlternateContent>
      <p:sp>
        <p:nvSpPr>
          <p:cNvPr id="5" name="QB_6_AN.63_1#da5aad8c3.blank?pid=664a863ca&amp;color=0,0,0&amp;vpa=29&amp;vtp=1&amp;bbb=1"/>
          <p:cNvSpPr/>
          <p:nvPr/>
        </p:nvSpPr>
        <p:spPr>
          <a:xfrm>
            <a:off x="10590276" y="1829250"/>
            <a:ext cx="498475"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64_1#da5aad8c3?vop=1&amp;pid=664a863ca&amp;color=0,0,0&amp;vtp=1&amp;bbb=1&amp;hb=1"/>
              <p:cNvSpPr/>
              <p:nvPr/>
            </p:nvSpPr>
            <p:spPr>
              <a:xfrm>
                <a:off x="722376" y="2281877"/>
                <a:ext cx="10753344" cy="178276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复制时，子链延伸的方向是从</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端到</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端，因此</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所需的引物组合是②③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；据题干和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1可知，在构建重组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分子时需要用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Ⅰ酶切目的基因，已知胰岛素基因的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为编码链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链为转录模板链，因此在引物②的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识别序列和强启动子。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岛素基因经过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4个循环的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，共消耗引物的数量为</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200" dirty="0">
                  <a:solidFill>
                    <a:srgbClr val="000000"/>
                  </a:solidFill>
                </a:endParaRPr>
              </a:p>
            </p:txBody>
          </p:sp>
        </mc:Choice>
        <mc:Fallback>
          <p:sp>
            <p:nvSpPr>
              <p:cNvPr id="6" name="QB_6_AS.64_1#da5aad8c3?vop=1&amp;pid=664a863ca&amp;color=0,0,0&amp;vtp=1&amp;bbb=1&amp;hb=1"/>
              <p:cNvSpPr>
                <a:spLocks noRot="1" noChangeAspect="1" noMove="1" noResize="1" noEditPoints="1" noAdjustHandles="1" noChangeArrowheads="1" noChangeShapeType="1" noTextEdit="1"/>
              </p:cNvSpPr>
              <p:nvPr/>
            </p:nvSpPr>
            <p:spPr>
              <a:xfrm>
                <a:off x="722376" y="2281877"/>
                <a:ext cx="10753344" cy="1782763"/>
              </a:xfrm>
              <a:prstGeom prst="rect">
                <a:avLst/>
              </a:prstGeom>
              <a:blipFill rotWithShape="1">
                <a:blip r:embed="rId3"/>
                <a:stretch>
                  <a:fillRect l="-4" t="-18" r="-974" b="-25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5_1#71484c38c?pid=664a863ca&amp;color=0,0,0&amp;vtp=1&amp;bt=1&amp;bbb=1&amp;hb=1"/>
              <p:cNvSpPr/>
              <p:nvPr/>
            </p:nvSpPr>
            <p:spPr>
              <a:xfrm>
                <a:off x="722376" y="969265"/>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（3）为确保胰岛素基因正确插入图2的载体中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，需选择的限制酶组合是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知胰岛素基因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链的碱基序列为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TTTAAAGGG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，强启动子的碱基序列为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GCTGCATG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，请写出胰岛素基因上游引物的18个碱基序列：</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65_1#71484c38c?pid=664a863ca&amp;color=0,0,0&amp;vtp=1&amp;bt=1&amp;bbb=1&amp;hb=1"/>
              <p:cNvSpPr>
                <a:spLocks noRot="1" noChangeAspect="1" noMove="1" noResize="1" noEditPoints="1" noAdjustHandles="1" noChangeArrowheads="1" noChangeShapeType="1" noTextEdit="1"/>
              </p:cNvSpPr>
              <p:nvPr/>
            </p:nvSpPr>
            <p:spPr>
              <a:xfrm>
                <a:off x="722376" y="969265"/>
                <a:ext cx="10753344" cy="1757553"/>
              </a:xfrm>
              <a:prstGeom prst="rect">
                <a:avLst/>
              </a:prstGeom>
              <a:blipFill rotWithShape="1">
                <a:blip r:embed="rId1"/>
                <a:stretch>
                  <a:fillRect l="-4" t="-15" b="-259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66_1#71484c38c.blank?pid=664a863ca&amp;color=0,0,0&amp;vpa=30&amp;vtp=1&amp;bbb=1"/>
              <p:cNvSpPr/>
              <p:nvPr/>
            </p:nvSpPr>
            <p:spPr>
              <a:xfrm>
                <a:off x="8650351" y="1012952"/>
                <a:ext cx="21050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𝑩𝒂𝒎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𝑺𝒂𝒍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3" name="QB_6_AN.66_1#71484c38c.blank?pid=664a863ca&amp;color=0,0,0&amp;vpa=30&amp;vtp=1&amp;bbb=1"/>
              <p:cNvSpPr>
                <a:spLocks noRot="1" noChangeAspect="1" noMove="1" noResize="1" noEditPoints="1" noAdjustHandles="1" noChangeArrowheads="1" noChangeShapeType="1" noTextEdit="1"/>
              </p:cNvSpPr>
              <p:nvPr/>
            </p:nvSpPr>
            <p:spPr>
              <a:xfrm>
                <a:off x="8650351" y="1012952"/>
                <a:ext cx="2105025" cy="303784"/>
              </a:xfrm>
              <a:prstGeom prst="rect">
                <a:avLst/>
              </a:prstGeom>
              <a:blipFill rotWithShape="1">
                <a:blip r:embed="rId2"/>
                <a:stretch>
                  <a:fillRect l="-18" t="-3804" r="18"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67_1#71484c38c.blank?pid=664a863ca&amp;color=0,0,0&amp;vpa=31&amp;vtp=1&amp;bbb=1"/>
              <p:cNvSpPr/>
              <p:nvPr/>
            </p:nvSpPr>
            <p:spPr>
              <a:xfrm>
                <a:off x="771588" y="2372550"/>
                <a:ext cx="3087688"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𝐆𝐆𝐀𝐓𝐂𝐂𝐆𝐂𝐓𝐆𝐂𝐀𝐓𝐆𝐓𝐓𝐓𝐀</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67_1#71484c38c.blank?pid=664a863ca&amp;color=0,0,0&amp;vpa=31&amp;vtp=1&amp;bbb=1"/>
              <p:cNvSpPr>
                <a:spLocks noRot="1" noChangeAspect="1" noMove="1" noResize="1" noEditPoints="1" noAdjustHandles="1" noChangeArrowheads="1" noChangeShapeType="1" noTextEdit="1"/>
              </p:cNvSpPr>
              <p:nvPr/>
            </p:nvSpPr>
            <p:spPr>
              <a:xfrm>
                <a:off x="771588" y="2372550"/>
                <a:ext cx="3087688" cy="294577"/>
              </a:xfrm>
              <a:prstGeom prst="rect">
                <a:avLst/>
              </a:prstGeom>
              <a:blipFill rotWithShape="1">
                <a:blip r:embed="rId3"/>
                <a:stretch>
                  <a:fillRect l="-2" t="-64" r="12"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68_1#71484c38c?vop=1&amp;pid=664a863ca&amp;color=0,0,0&amp;vtp=1&amp;bbb=1&amp;hb=1"/>
              <p:cNvSpPr/>
              <p:nvPr/>
            </p:nvSpPr>
            <p:spPr>
              <a:xfrm>
                <a:off x="722376" y="273685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据题图和上述分析可知，为确保胰岛素基因正确插入图2的载体中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，需选择的限制酶组合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Ⅰ。已知胰岛素基因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𝛼</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链的碱基序列为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TTTAAAGGG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，强启动子的碱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基序列为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GCTGCATG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，则胰岛素基因上游引物的碱基序列应依次包含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、强启动子序列和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端部分序列的互补序列，即其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18个碱基序列为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GGATCCGCTGCATGTTTA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68_1#71484c38c?vop=1&amp;pid=664a863ca&amp;color=0,0,0&amp;vtp=1&amp;bbb=1&amp;hb=1"/>
              <p:cNvSpPr>
                <a:spLocks noRot="1" noChangeAspect="1" noMove="1" noResize="1" noEditPoints="1" noAdjustHandles="1" noChangeArrowheads="1" noChangeShapeType="1" noTextEdit="1"/>
              </p:cNvSpPr>
              <p:nvPr/>
            </p:nvSpPr>
            <p:spPr>
              <a:xfrm>
                <a:off x="722376" y="2736850"/>
                <a:ext cx="10753344" cy="2240534"/>
              </a:xfrm>
              <a:prstGeom prst="rect">
                <a:avLst/>
              </a:prstGeom>
              <a:blipFill rotWithShape="1">
                <a:blip r:embed="rId4"/>
                <a:stretch>
                  <a:fillRect l="-4"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9_1#78a8d8330?pid=664a863c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（4）“蓝白斑”法是基因工程中常用的筛选方法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。请简述将胰岛素基因导入大肠杆菌并筛选工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程菌的过程：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AN.70_1#78a8d8330.blank?pid=664a863ca&amp;color=0,0,0&amp;vpa=32&amp;vtp=1&amp;bbb=1&amp;hb=1"/>
              <p:cNvSpPr/>
              <p:nvPr/>
            </p:nvSpPr>
            <p:spPr>
              <a:xfrm>
                <a:off x="722377" y="1391100"/>
                <a:ext cx="10749631" cy="865759"/>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处理的）大肠杆菌与重组质粒混合培养一段时间后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，将大肠杆菌接种到</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添加了氨苄青霉素和</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𝐗</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𝐠𝐚𝐥</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的培养基上培养，筛选出白色的菌落即为工程菌</a:t>
                </a:r>
                <a:endParaRPr lang="en-US" altLang="zh-CN" sz="2000" dirty="0"/>
              </a:p>
            </p:txBody>
          </p:sp>
        </mc:Choice>
        <mc:Fallback>
          <p:sp>
            <p:nvSpPr>
              <p:cNvPr id="3" name="QB_6_AN.70_1#78a8d8330.blank?pid=664a863ca&amp;color=0,0,0&amp;vpa=32&amp;vtp=1&amp;bbb=1&amp;hb=1"/>
              <p:cNvSpPr>
                <a:spLocks noRot="1" noChangeAspect="1" noMove="1" noResize="1" noEditPoints="1" noAdjustHandles="1" noChangeArrowheads="1" noChangeShapeType="1" noTextEdit="1"/>
              </p:cNvSpPr>
              <p:nvPr/>
            </p:nvSpPr>
            <p:spPr>
              <a:xfrm>
                <a:off x="722377" y="1391100"/>
                <a:ext cx="10749631" cy="865759"/>
              </a:xfrm>
              <a:prstGeom prst="rect">
                <a:avLst/>
              </a:prstGeom>
              <a:blipFill rotWithShape="1">
                <a:blip r:embed="rId1"/>
                <a:stretch>
                  <a:fillRect l="-4" t="-52" r="1" b="-4539"/>
                </a:stretch>
              </a:blipFill>
            </p:spPr>
            <p:txBody>
              <a:bodyPr/>
              <a:lstStyle/>
              <a:p>
                <a:r>
                  <a:rPr lang="zh-CN" altLang="en-US">
                    <a:noFill/>
                  </a:rPr>
                  <a:t> </a:t>
                </a:r>
              </a:p>
            </p:txBody>
          </p:sp>
        </mc:Fallback>
      </mc:AlternateContent>
      <p:sp>
        <p:nvSpPr>
          <p:cNvPr id="4" name="QB_6_AS.71_1#78a8d8330?vop=1&amp;pid=664a863ca&amp;color=0,0,0&amp;vtp=1&amp;bbb=1"/>
          <p:cNvSpPr/>
          <p:nvPr/>
        </p:nvSpPr>
        <p:spPr>
          <a:xfrm>
            <a:off x="722376" y="2317375"/>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将胰岛素基因导入大肠杆菌并利用“蓝白斑”法筛选工程菌的过程见答案。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82d946e65?pid=88448790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水蛭素可用于预防和治疗血栓。研究发现，将水蛭素第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47位的天冬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酰胺替换为赖氨酸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，其抗凝血活性显著提高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，可通过奶牛乳腺生物反应器批量生产活性高的水蛭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82d946e65.bracket?pid=88448790d&amp;color=0,0,0&amp;vpa=1&amp;vtp=1"/>
          <p:cNvSpPr/>
          <p:nvPr/>
        </p:nvSpPr>
        <p:spPr>
          <a:xfrm>
            <a:off x="397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_2#82d946e65.choices?pid=88448790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A.对水蛭素进行改造的直接操作对象为已有的水蛭素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.改造好的水蛭素基因可以直接用显微注射法导入奶牛的受精卵中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.需要将乳腺中特异表达的基因的启动子与目的基因重组在一起</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.水蛭素基因及其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只能从转基因奶牛的乳腺细胞中提取并检测</a:t>
                </a:r>
                <a:endParaRPr lang="en-US" altLang="zh-CN" sz="2000" dirty="0"/>
              </a:p>
            </p:txBody>
          </p:sp>
        </mc:Choice>
        <mc:Fallback>
          <p:sp>
            <p:nvSpPr>
              <p:cNvPr id="4" name="QC_5_BD.1_2#82d946e65.choices?pid=88448790d&amp;color=0,0,0&amp;vtp=1&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82d946e65?vop=1&amp;pid=88448790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对水蛭素进行改造的直接操作对象为水蛭素基因，A错误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；改造好的水蛭素基因需要构建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，再用显微注射法导入奶牛的受精卵中，B错误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；通过奶牛乳腺生物反应器批量生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产活性高的水蛭素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，需要将乳腺中特异表达的基因的启动子与目的基因重组在一起，C正确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基因奶牛的绝大多数细胞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（成熟的红细胞等无核细胞除外）中都含有水蛭素基因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，该基因只在乳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腺细胞中进行选择性表达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，故水蛭素基因可以从大多数细胞中提取并检测，其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只能从转基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因奶牛的乳腺细胞中提取并检测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82d946e65?vop=1&amp;pid=88448790d&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4e8b66215?htil=1&amp;pid=88448790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24375" y="1054295"/>
            <a:ext cx="4517136" cy="36210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_2#4e8b66215?htil=1&amp;pid=88448790d&amp;color=0,0,0&amp;vtp=1&amp;bt=1&amp;bbb=1&amp;hb=1"/>
              <p:cNvSpPr/>
              <p:nvPr/>
            </p:nvSpPr>
            <p:spPr>
              <a:xfrm>
                <a:off x="722376" y="972000"/>
                <a:ext cx="6099048"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[吉林松原2025高二联考]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菊花是一种双子叶植物，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易感桃蚜而影响植株生长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。某科研团队获得了转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（表达产物能有效抑制桃蚜生长）菊花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，流程如图所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4_2#4e8b66215?htil=1&amp;pid=88448790d&amp;color=0,0,0&amp;vtp=1&amp;bt=1&amp;bbb=1&amp;hb=1"/>
              <p:cNvSpPr>
                <a:spLocks noRot="1" noChangeAspect="1" noMove="1" noResize="1" noEditPoints="1" noAdjustHandles="1" noChangeArrowheads="1" noChangeShapeType="1" noTextEdit="1"/>
              </p:cNvSpPr>
              <p:nvPr/>
            </p:nvSpPr>
            <p:spPr>
              <a:xfrm>
                <a:off x="722376" y="972000"/>
                <a:ext cx="6099048" cy="1757553"/>
              </a:xfrm>
              <a:prstGeom prst="rect">
                <a:avLst/>
              </a:prstGeom>
              <a:blipFill rotWithShape="1">
                <a:blip r:embed="rId2"/>
                <a:stretch>
                  <a:fillRect l="-6" t="-26" r="-2057" b="-2583"/>
                </a:stretch>
              </a:blipFill>
            </p:spPr>
            <p:txBody>
              <a:bodyPr/>
              <a:lstStyle/>
              <a:p>
                <a:r>
                  <a:rPr lang="zh-CN" altLang="en-US">
                    <a:noFill/>
                  </a:rPr>
                  <a:t> </a:t>
                </a:r>
              </a:p>
            </p:txBody>
          </p:sp>
        </mc:Fallback>
      </mc:AlternateContent>
      <p:sp>
        <p:nvSpPr>
          <p:cNvPr id="4" name="QC_5_AN.5_1#4e8b66215.bracket?pid=88448790d&amp;color=0,0,0&amp;vpa=2&amp;vtp=1"/>
          <p:cNvSpPr/>
          <p:nvPr/>
        </p:nvSpPr>
        <p:spPr>
          <a:xfrm>
            <a:off x="397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4_3#4e8b66215.choices?htil=1&amp;pid=88448790d&amp;color=0,0,0&amp;vtp=1&amp;bbb=1&amp;hb=1"/>
              <p:cNvSpPr/>
              <p:nvPr/>
            </p:nvSpPr>
            <p:spPr>
              <a:xfrm>
                <a:off x="722376" y="2739077"/>
                <a:ext cx="6099048"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分别表示逆转录和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，可获得大量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.上述基因工程用到的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质粒不需要进行人工改造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过程需要将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基因插入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D.通过桃蚜接种实验可以检测图中菊花植株对桃蚜的抗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endParaRPr lang="en-US" altLang="zh-CN" sz="2000" dirty="0"/>
              </a:p>
            </p:txBody>
          </p:sp>
        </mc:Choice>
        <mc:Fallback>
          <p:sp>
            <p:nvSpPr>
              <p:cNvPr id="5" name="QC_5_BD.4_3#4e8b66215.choices?htil=1&amp;pid=88448790d&amp;color=0,0,0&amp;vtp=1&amp;bbb=1&amp;hb=1"/>
              <p:cNvSpPr>
                <a:spLocks noRot="1" noChangeAspect="1" noMove="1" noResize="1" noEditPoints="1" noAdjustHandles="1" noChangeArrowheads="1" noChangeShapeType="1" noTextEdit="1"/>
              </p:cNvSpPr>
              <p:nvPr/>
            </p:nvSpPr>
            <p:spPr>
              <a:xfrm>
                <a:off x="722376" y="2739077"/>
                <a:ext cx="6099048" cy="2723134"/>
              </a:xfrm>
              <a:prstGeom prst="rect">
                <a:avLst/>
              </a:prstGeom>
              <a:blipFill rotWithShape="1">
                <a:blip r:embed="rId3"/>
                <a:stretch>
                  <a:fillRect l="-6" t="-12" r="-1776" b="-16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4e8b66215?vop=1&amp;pid=88448790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的过程，表示逆转录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，可获得大量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在基因工程操作中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，真正被用作载体的质粒，都是在天然质粒的基础上进行过人工改造的，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；由图可知，将目的基因导入受体细胞时采用的是农杆菌转化法，由于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转移到受体细胞并整合在受体细胞的染色体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上，因此过程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𝐺𝑁𝐴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基因插入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中，C正确；进行个体生物学水平鉴定时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，可通过桃蚜接种实验检测图中菊花植株对桃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蚜的抗性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_1#4e8b66215?vop=1&amp;pid=88448790d&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805"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286b0621d?pid=88448790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[广东实验中学2025高二月考]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乙肝基因工程疫苗的生产和使用流程如图，质粒中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𝐿𝑎𝑐𝑍</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使细菌产生能够分解</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的酶，从而使菌落呈现蓝色，若无该基因，则菌落呈白色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286b0621d?pid=88448790d&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37" b="-3491"/>
                </a:stretch>
              </a:blipFill>
            </p:spPr>
            <p:txBody>
              <a:bodyPr/>
              <a:lstStyle/>
              <a:p>
                <a:r>
                  <a:rPr lang="zh-CN" altLang="en-US">
                    <a:noFill/>
                  </a:rPr>
                  <a:t> </a:t>
                </a:r>
              </a:p>
            </p:txBody>
          </p:sp>
        </mc:Fallback>
      </mc:AlternateContent>
      <p:sp>
        <p:nvSpPr>
          <p:cNvPr id="3" name="QC_5_AN.8_1#286b0621d.bracket?pid=88448790d&amp;color=0,0,0&amp;vpa=3&amp;vtp=1"/>
          <p:cNvSpPr/>
          <p:nvPr/>
        </p:nvSpPr>
        <p:spPr>
          <a:xfrm>
            <a:off x="193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7_2#286b0621d?htil=2&amp;pid=88448790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85424" y="2408877"/>
            <a:ext cx="4727448" cy="29077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_3#286b0621d.choices?htil=2&amp;pid=88448790d&amp;color=0,0,0&amp;vtp=1&amp;bbb=1&amp;hb=1"/>
              <p:cNvSpPr/>
              <p:nvPr/>
            </p:nvSpPr>
            <p:spPr>
              <a:xfrm>
                <a:off x="722376" y="2334074"/>
                <a:ext cx="5897880"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①中目的基因和载体重组的效率与载体和目的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基因的浓度等有关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.过程②需要在培养基中加青霉素和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呈蓝色的大肠杆菌菌落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.大肠杆菌是否成功表达出乙肝病毒外壳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—抗体杂交法进行检测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D.该基因工程疫苗不会出现乙肝病毒感染和增殖的情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，安全性高</a:t>
                </a:r>
                <a:endParaRPr lang="en-US" altLang="zh-CN" sz="2000" dirty="0"/>
              </a:p>
            </p:txBody>
          </p:sp>
        </mc:Choice>
        <mc:Fallback>
          <p:sp>
            <p:nvSpPr>
              <p:cNvPr id="5" name="QC_5_BD.7_3#286b0621d.choices?htil=2&amp;pid=88448790d&amp;color=0,0,0&amp;vtp=1&amp;bbb=1&amp;hb=1"/>
              <p:cNvSpPr>
                <a:spLocks noRot="1" noChangeAspect="1" noMove="1" noResize="1" noEditPoints="1" noAdjustHandles="1" noChangeArrowheads="1" noChangeShapeType="1" noTextEdit="1"/>
              </p:cNvSpPr>
              <p:nvPr/>
            </p:nvSpPr>
            <p:spPr>
              <a:xfrm>
                <a:off x="722376" y="2334074"/>
                <a:ext cx="5897880" cy="3637534"/>
              </a:xfrm>
              <a:prstGeom prst="rect">
                <a:avLst/>
              </a:prstGeom>
              <a:blipFill rotWithShape="1">
                <a:blip r:embed="rId3"/>
                <a:stretch>
                  <a:fillRect l="-6" t="-12" r="-984" b="-12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286b0621d?vop=1&amp;pid=88448790d&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①构建重组质粒过程中，增加载体和目的基因的浓度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，可以增加目的基因与载体接触的机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，提高目的基因和载体重组的效率，A正确；过程②表示将重组质粒导入受体细胞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加青霉素和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可以用于筛选含有重组质粒的大肠杆菌，分析题图可知，应采用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酶切，由于破坏了质粒中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𝐿𝑎𝑐𝑍</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，导入重组质粒的大肠杆菌在该培养基上形成的菌落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呈白色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，故白色的大肠杆菌菌落才为所需菌落，B错误；乙肝病毒外壳为蛋白质，可用抗原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体杂交法检测大肠杆菌是否成功表达出乙肝病毒外壳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；乙肝基因工程疫苗主要是利用重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组细胞表达的乙肝病毒表面抗原蛋白制成的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，不含和致病相关的基因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，所以不会出现病毒的增殖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和感染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286b0621d?vop=1&amp;pid=88448790d&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402"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1#4fac10722?htil=3&amp;pid=6723be6c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739128" y="1054296"/>
            <a:ext cx="4718304" cy="26151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0_2#4fac10722?htil=3&amp;pid=6723be6c9&amp;color=0,0,0&amp;vtp=1&amp;bt=1&amp;bbb=1&amp;hb=1"/>
              <p:cNvSpPr/>
              <p:nvPr/>
            </p:nvSpPr>
            <p:spPr>
              <a:xfrm>
                <a:off x="722376" y="972000"/>
                <a:ext cx="590702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研究者构建了如图所示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的双质粒表达系统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，当色氨酸缺乏时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启动子开启，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而色氨酸充足时</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trp</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启动子关闭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。下列表述正确的是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0_2#4fac10722?htil=3&amp;pid=6723be6c9&amp;color=0,0,0&amp;vtp=1&amp;bt=1&amp;bbb=1&amp;hb=1"/>
              <p:cNvSpPr>
                <a:spLocks noRot="1" noChangeAspect="1" noMove="1" noResize="1" noEditPoints="1" noAdjustHandles="1" noChangeArrowheads="1" noChangeShapeType="1" noTextEdit="1"/>
              </p:cNvSpPr>
              <p:nvPr/>
            </p:nvSpPr>
            <p:spPr>
              <a:xfrm>
                <a:off x="722376" y="972000"/>
                <a:ext cx="5907024" cy="1782953"/>
              </a:xfrm>
              <a:prstGeom prst="rect">
                <a:avLst/>
              </a:prstGeom>
              <a:blipFill rotWithShape="1">
                <a:blip r:embed="rId2"/>
                <a:stretch>
                  <a:fillRect l="-6" t="-25" r="-4246" b="-2546"/>
                </a:stretch>
              </a:blipFill>
            </p:spPr>
            <p:txBody>
              <a:bodyPr/>
              <a:lstStyle/>
              <a:p>
                <a:r>
                  <a:rPr lang="zh-CN" altLang="en-US">
                    <a:noFill/>
                  </a:rPr>
                  <a:t> </a:t>
                </a:r>
              </a:p>
            </p:txBody>
          </p:sp>
        </mc:Fallback>
      </mc:AlternateContent>
      <p:sp>
        <p:nvSpPr>
          <p:cNvPr id="4" name="QC_5_AN.11_1#4fac10722.bracket?pid=6723be6c9&amp;color=0,0,0&amp;vpa=4&amp;vtp=1&amp;bbb=1"/>
          <p:cNvSpPr/>
          <p:nvPr/>
        </p:nvSpPr>
        <p:spPr>
          <a:xfrm>
            <a:off x="922401" y="23499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5" name="QC_5_BD.10_3#4fac10722.choices?htil=3&amp;pid=6723be6c9&amp;color=0,0,0&amp;vtp=1&amp;bbb=1"/>
              <p:cNvSpPr/>
              <p:nvPr/>
            </p:nvSpPr>
            <p:spPr>
              <a:xfrm>
                <a:off x="722376" y="2759525"/>
                <a:ext cx="59070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A.培养基中缺少色氨酸时，阻遏蛋白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.阻遏蛋白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m:t>
                        </m:r>
                      </m:e>
                      <m:sub>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启动子结合，目的基因转录关闭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.培养基中富含色氨酸时，目的基因表达水平下降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.调节培养基中色氨酸含量能控制目的基因表达水平</a:t>
                </a:r>
                <a:endParaRPr lang="en-US" altLang="zh-CN" sz="2000" dirty="0"/>
              </a:p>
            </p:txBody>
          </p:sp>
        </mc:Choice>
        <mc:Fallback>
          <p:sp>
            <p:nvSpPr>
              <p:cNvPr id="5" name="QC_5_BD.10_3#4fac10722.choices?htil=3&amp;pid=6723be6c9&amp;color=0,0,0&amp;vtp=1&amp;bbb=1"/>
              <p:cNvSpPr>
                <a:spLocks noRot="1" noChangeAspect="1" noMove="1" noResize="1" noEditPoints="1" noAdjustHandles="1" noChangeArrowheads="1" noChangeShapeType="1" noTextEdit="1"/>
              </p:cNvSpPr>
              <p:nvPr/>
            </p:nvSpPr>
            <p:spPr>
              <a:xfrm>
                <a:off x="722376" y="2759525"/>
                <a:ext cx="5907024" cy="1796034"/>
              </a:xfrm>
              <a:prstGeom prst="rect">
                <a:avLst/>
              </a:prstGeom>
              <a:blipFill rotWithShape="1">
                <a:blip r:embed="rId3"/>
                <a:stretch>
                  <a:fillRect l="-6"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7714</Words>
  <Application>WPS 演示</Application>
  <PresentationFormat>宽屏</PresentationFormat>
  <Paragraphs>317</Paragraphs>
  <Slides>30</Slides>
  <Notes>30</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30</vt:i4>
      </vt:variant>
    </vt:vector>
  </HeadingPairs>
  <TitlesOfParts>
    <vt:vector size="5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2025-10-21T13:44:00Z</dcterms:created>
  <dcterms:modified xsi:type="dcterms:W3CDTF">2025-10-23T05:48:18Z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91A78218DC1945C6961DF1C8FFA20FA1_12</vt:lpwstr>
  </property>
  <property fmtid="{D5CDD505-2E9C-101B-9397-08002B2CF9AE}" pid="3" name="KSOProductBuildVer">
    <vt:lpwstr>2052-12.1.0.23125</vt:lpwstr>
  </property>
</Properties>
</file>