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472" autoAdjust="0"/>
    <p:restoredTop sz="94610"/>
  </p:normalViewPr>
  <p:slideViewPr>
    <p:cSldViewPr snapToGrid="0" snapToObjects="1">
      <p:cViewPr varScale="1">
        <p:scale>
          <a:sx n="72" d="100"/>
          <a:sy n="72" d="100"/>
        </p:scale>
        <p:origin x="90" y="17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4" Type="http://schemas.openxmlformats.org/officeDocument/2006/relationships/image" Target="../media/image9.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51e488b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a:t>
                </a:r>
                <a14:m>
                  <m:oMath xmlns:m="http://schemas.openxmlformats.org/officeDocument/2006/math">
                    <m:r>
                      <a:rPr lang="en-US" sz="2800" b="1"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的粗提取及鉴定</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89304" y="539496"/>
                <a:ext cx="8842248" cy="521208"/>
              </a:xfrm>
              <a:prstGeom prst="rect">
                <a:avLst/>
              </a:prstGeom>
              <a:blipFill rotWithShape="1">
                <a:blip r:embed="rId4"/>
                <a:stretch>
                  <a:fillRect l="-3" t="-73" r="1" b="49"/>
                </a:stretch>
              </a:blipFill>
            </p:spPr>
            <p:txBody>
              <a:bodyPr/>
              <a:lstStyle/>
              <a:p>
                <a:r>
                  <a:rPr lang="zh-CN" altLang="en-US">
                    <a:noFill/>
                  </a:rPr>
                  <a:t> </a:t>
                </a:r>
              </a:p>
            </p:txBody>
          </p:sp>
        </mc:Fallback>
      </mc:AlternateContent>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f42b044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基因工程的基本工具</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b07bdd41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基因工程的基本程序及应用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a4d3800093b196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28.png"/></Relationships>
</file>

<file path=ppt/slides/_rels/slide12.xml.rels><?xml version="1.0" encoding="UTF-8" standalone="yes"?>
<Relationships xmlns="http://schemas.openxmlformats.org/package/2006/relationships"><Relationship Id="rId9" Type="http://schemas.openxmlformats.org/officeDocument/2006/relationships/notesSlide" Target="../notesSlides/notesSlide12.xml"/><Relationship Id="rId8" Type="http://schemas.openxmlformats.org/officeDocument/2006/relationships/slideLayout" Target="../slideLayouts/slideLayout15.xml"/><Relationship Id="rId7" Type="http://schemas.openxmlformats.org/officeDocument/2006/relationships/image" Target="../media/image35.png"/><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36.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15.xml"/><Relationship Id="rId4" Type="http://schemas.openxmlformats.org/officeDocument/2006/relationships/image" Target="../media/image40.png"/><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41.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5.xml"/><Relationship Id="rId2" Type="http://schemas.openxmlformats.org/officeDocument/2006/relationships/image" Target="../media/image43.png"/><Relationship Id="rId1" Type="http://schemas.openxmlformats.org/officeDocument/2006/relationships/image" Target="../media/image4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image" Target="../media/image4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45.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5.xml"/><Relationship Id="rId2" Type="http://schemas.openxmlformats.org/officeDocument/2006/relationships/image" Target="../media/image47.jpeg"/><Relationship Id="rId1" Type="http://schemas.openxmlformats.org/officeDocument/2006/relationships/image" Target="../media/image4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5.xml"/><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image" Target="../media/image4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5.xml"/><Relationship Id="rId1" Type="http://schemas.openxmlformats.org/officeDocument/2006/relationships/image" Target="../media/image51.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5.xml"/><Relationship Id="rId2" Type="http://schemas.openxmlformats.org/officeDocument/2006/relationships/image" Target="../media/image53.png"/><Relationship Id="rId1" Type="http://schemas.openxmlformats.org/officeDocument/2006/relationships/image" Target="../media/image52.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5.xml"/><Relationship Id="rId2" Type="http://schemas.openxmlformats.org/officeDocument/2006/relationships/image" Target="../media/image55.png"/><Relationship Id="rId1" Type="http://schemas.openxmlformats.org/officeDocument/2006/relationships/image" Target="../media/image54.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5.xml"/><Relationship Id="rId2" Type="http://schemas.openxmlformats.org/officeDocument/2006/relationships/image" Target="../media/image57.png"/><Relationship Id="rId1" Type="http://schemas.openxmlformats.org/officeDocument/2006/relationships/image" Target="../media/image56.jpeg"/></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15.xml"/><Relationship Id="rId4" Type="http://schemas.openxmlformats.org/officeDocument/2006/relationships/image" Target="../media/image60.png"/><Relationship Id="rId3" Type="http://schemas.openxmlformats.org/officeDocument/2006/relationships/image" Target="../media/image59.png"/><Relationship Id="rId2" Type="http://schemas.openxmlformats.org/officeDocument/2006/relationships/image" Target="../media/image34.png"/><Relationship Id="rId1" Type="http://schemas.openxmlformats.org/officeDocument/2006/relationships/image" Target="../media/image58.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5.xml"/><Relationship Id="rId1" Type="http://schemas.openxmlformats.org/officeDocument/2006/relationships/image" Target="../media/image61.png"/></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15.xml"/><Relationship Id="rId4" Type="http://schemas.openxmlformats.org/officeDocument/2006/relationships/image" Target="../media/image65.png"/><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image" Target="../media/image62.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5.xml"/><Relationship Id="rId2" Type="http://schemas.openxmlformats.org/officeDocument/2006/relationships/image" Target="../media/image67.jpeg"/><Relationship Id="rId1" Type="http://schemas.openxmlformats.org/officeDocument/2006/relationships/image" Target="../media/image66.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5.xml"/><Relationship Id="rId1" Type="http://schemas.openxmlformats.org/officeDocument/2006/relationships/image" Target="../media/image68.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3.xml"/><Relationship Id="rId2" Type="http://schemas.openxmlformats.org/officeDocument/2006/relationships/image" Target="../media/image12.png"/><Relationship Id="rId1"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4.xml"/><Relationship Id="rId4" Type="http://schemas.openxmlformats.org/officeDocument/2006/relationships/image" Target="../media/image17.png"/><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4.xml"/><Relationship Id="rId2" Type="http://schemas.openxmlformats.org/officeDocument/2006/relationships/image" Target="../media/image19.jpeg"/><Relationship Id="rId1" Type="http://schemas.openxmlformats.org/officeDocument/2006/relationships/image" Target="../media/image18.jpe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4.xml"/><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23.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5.xml"/><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0_1#bf6a2ddf2?vop=1&amp;pid=b07bdd41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将质粒导入大肠杆菌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，可能会出现3种情况：①无任何质粒导入大肠杆菌；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②人源干扰素基因成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功插入的重组质粒导入大肠杆菌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；③目的基因未成功插入的质粒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。这三种大肠杆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菌用含卡那霉素和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的平板培养，②③两种大肠杆菌均含卡那霉素抗性基因，故能存活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不能存活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，③由于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半乳糖苷酶基因完整，菌落呈蓝色，而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②由于插入的人源干扰素基因破坏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半乳糖苷酶基因，导致菌落呈白色，故含目的基因的菌落为白色。</a:t>
                </a:r>
                <a:endParaRPr lang="en-US" altLang="zh-CN" sz="2000" dirty="0"/>
              </a:p>
            </p:txBody>
          </p:sp>
        </mc:Choice>
        <mc:Fallback>
          <p:sp>
            <p:nvSpPr>
              <p:cNvPr id="2" name="QC_5_EX.10_1#bf6a2ddf2?vop=1&amp;pid=b07bdd414&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37"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bf6a2ddf2?vop=1&amp;pid=b07bdd414&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提高大肠杆菌转化效率的常用方法是使用氯化钙（或</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，使其处于一种能吸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收周围环境中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分子的生理状态，可增加筛选平板上白色和蓝色菌落数，A正确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；由思路导引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，若筛选平板中仅含卡那霉素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，目的基因成功插入的重组质粒导入的大肠杆菌以及目的基因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未插入成功的质粒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导入的大肠杆菌在平板上均为白色菌落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，故无法判断哪个是含目的基因的菌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，B正确；因质粒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中含两个标记基因，筛选平板中长出的白色菌落应为含目的基因的菌株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否表达相应蛋白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，需进一步检测，C错误；如果筛选平板上蓝色菌落明显偏多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，说明大量没有插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入目的基因的质粒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导入了大肠杆菌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，推测原因可能是酶切后的载体发生自身环化并导入了大肠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1_1#bf6a2ddf2?vop=1&amp;pid=b07bdd414&amp;color=0,0,0&amp;vtp=1&amp;bt=1&amp;bbb=1&amp;hb=1"/>
              <p:cNvSpPr>
                <a:spLocks noRot="1" noChangeAspect="1" noMove="1" noResize="1" noEditPoints="1" noAdjustHandles="1" noChangeArrowheads="1" noChangeShapeType="1" noTextEdit="1"/>
              </p:cNvSpPr>
              <p:nvPr/>
            </p:nvSpPr>
            <p:spPr>
              <a:xfrm>
                <a:off x="722376" y="972000"/>
                <a:ext cx="10753344" cy="3612134"/>
              </a:xfrm>
              <a:prstGeom prst="rect">
                <a:avLst/>
              </a:prstGeom>
              <a:blipFill rotWithShape="1">
                <a:blip r:embed="rId1"/>
                <a:stretch>
                  <a:fillRect l="-4" t="-12" r="-1010" b="-12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2_1#de28ff319?pid=b07bdd414&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[黑吉辽蒙2025·25]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香树脂醇具有抗炎等功效，从植物中提取难度大、产率低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。通过在酵母菌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中表达外源香树脂醇合酶基因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,可高效生产香树脂醇。回答下列问题。</a:t>
                </a:r>
                <a:endParaRPr lang="en-US" altLang="zh-CN" sz="2000" dirty="0">
                  <a:solidFill>
                    <a:srgbClr val="000000"/>
                  </a:solidFill>
                </a:endParaRPr>
              </a:p>
            </p:txBody>
          </p:sp>
        </mc:Choice>
        <mc:Fallback>
          <p:sp>
            <p:nvSpPr>
              <p:cNvPr id="2" name="QO_5_BD.12_1#de28ff319?pid=b07bdd414&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1175" b="-5257"/>
                </a:stretch>
              </a:blipFill>
            </p:spPr>
            <p:txBody>
              <a:bodyPr/>
              <a:lstStyle/>
              <a:p>
                <a:r>
                  <a:rPr lang="zh-CN" altLang="en-US">
                    <a:noFill/>
                  </a:rPr>
                  <a:t> </a:t>
                </a:r>
              </a:p>
            </p:txBody>
          </p:sp>
        </mc:Fallback>
      </mc:AlternateContent>
      <p:pic>
        <p:nvPicPr>
          <p:cNvPr id="3" name="QB_6_BD.13_1#257780052?iti=1&amp;htil=3&amp;pid=de28ff31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27785" y="1980508"/>
            <a:ext cx="4206166" cy="3731137"/>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BD.13_2#257780052?iti=1&amp;htil=3&amp;pid=de28ff319&amp;color=0,0,0&amp;vtp=1&amp;bbb=1"/>
          <p:cNvSpPr/>
          <p:nvPr/>
        </p:nvSpPr>
        <p:spPr>
          <a:xfrm>
            <a:off x="9000681" y="582912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5" name="QB_6_BD.13_3#257780052?htil=3&amp;pid=de28ff319&amp;color=0,0,0&amp;vtp=1&amp;bbb=1&amp;hb=1"/>
              <p:cNvSpPr/>
              <p:nvPr/>
            </p:nvSpPr>
            <p:spPr>
              <a:xfrm>
                <a:off x="722376" y="1834203"/>
                <a:ext cx="6163056" cy="3599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中查询基因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的编码序列，设计特定引物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链为转录模板链，为保证基因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正确连接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，需在引物1和引物2的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端分别引入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限制酶识别序列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,特异性酶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切后，利用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构建重组质粒，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大小约</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为千碱基对</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假设构建重组质粒前后，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对应部分大小基本不变。</a:t>
                </a:r>
                <a:endParaRPr lang="en-US" altLang="zh-CN" sz="2000" dirty="0">
                  <a:solidFill>
                    <a:srgbClr val="000000"/>
                  </a:solidFill>
                </a:endParaRPr>
              </a:p>
            </p:txBody>
          </p:sp>
        </mc:Choice>
        <mc:Fallback>
          <p:sp>
            <p:nvSpPr>
              <p:cNvPr id="5" name="QB_6_BD.13_3#257780052?htil=3&amp;pid=de28ff319&amp;color=0,0,0&amp;vtp=1&amp;bbb=1&amp;hb=1"/>
              <p:cNvSpPr>
                <a:spLocks noRot="1" noChangeAspect="1" noMove="1" noResize="1" noEditPoints="1" noAdjustHandles="1" noChangeArrowheads="1" noChangeShapeType="1" noTextEdit="1"/>
              </p:cNvSpPr>
              <p:nvPr/>
            </p:nvSpPr>
            <p:spPr>
              <a:xfrm>
                <a:off x="722376" y="1834203"/>
                <a:ext cx="6163056" cy="3599434"/>
              </a:xfrm>
              <a:prstGeom prst="rect">
                <a:avLst/>
              </a:prstGeom>
              <a:blipFill rotWithShape="1">
                <a:blip r:embed="rId3"/>
                <a:stretch>
                  <a:fillRect l="-6" t="-9" r="-4892" b="-125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14_1#257780052.blank?pid=de28ff319&amp;color=0,0,0&amp;vpa=4&amp;vtp=1&amp;bbb=1&amp;hb=1"/>
              <p:cNvSpPr/>
              <p:nvPr/>
            </p:nvSpPr>
            <p:spPr>
              <a:xfrm>
                <a:off x="722376" y="1796103"/>
                <a:ext cx="6163056" cy="865759"/>
              </a:xfrm>
              <a:prstGeom prst="rect">
                <a:avLst/>
              </a:prstGeom>
              <a:noFill/>
            </p:spPr>
            <p:txBody>
              <a:bodyPr wrap="none" lIns="0" tIns="0" rIns="0" bIns="0" rtlCol="0" anchor="t"/>
              <a:lstStyle/>
              <a:p>
                <a:pPr latinLnBrk="1">
                  <a:lnSpc>
                    <a:spcPts val="359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基因序列数据库</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𝐆𝐞𝐧𝐁𝐚𝐧𝐤</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序列</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9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数据库</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B050"/>
                  </a:solidFill>
                </a:endParaRPr>
              </a:p>
            </p:txBody>
          </p:sp>
        </mc:Choice>
        <mc:Fallback>
          <p:sp>
            <p:nvSpPr>
              <p:cNvPr id="6" name="QB_6_AN.14_1#257780052.blank?pid=de28ff319&amp;color=0,0,0&amp;vpa=4&amp;vtp=1&amp;bbb=1&amp;hb=1"/>
              <p:cNvSpPr>
                <a:spLocks noRot="1" noChangeAspect="1" noMove="1" noResize="1" noEditPoints="1" noAdjustHandles="1" noChangeArrowheads="1" noChangeShapeType="1" noTextEdit="1"/>
              </p:cNvSpPr>
              <p:nvPr/>
            </p:nvSpPr>
            <p:spPr>
              <a:xfrm>
                <a:off x="722376" y="1796103"/>
                <a:ext cx="6163056" cy="865759"/>
              </a:xfrm>
              <a:prstGeom prst="rect">
                <a:avLst/>
              </a:prstGeom>
              <a:blipFill rotWithShape="1">
                <a:blip r:embed="rId4"/>
                <a:stretch>
                  <a:fillRect l="-6" t="-37" r="-956" b="-528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N.15_1#257780052.blank?pid=de28ff319&amp;color=0,0,0&amp;vpa=5&amp;vtp=1&amp;bbb=1"/>
              <p:cNvSpPr/>
              <p:nvPr/>
            </p:nvSpPr>
            <p:spPr>
              <a:xfrm>
                <a:off x="5821426" y="3253301"/>
                <a:ext cx="920750"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𝑿𝒉𝒐</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7" name="QB_6_AN.15_1#257780052.blank?pid=de28ff319&amp;color=0,0,0&amp;vpa=5&amp;vtp=1&amp;bbb=1"/>
              <p:cNvSpPr>
                <a:spLocks noRot="1" noChangeAspect="1" noMove="1" noResize="1" noEditPoints="1" noAdjustHandles="1" noChangeArrowheads="1" noChangeShapeType="1" noTextEdit="1"/>
              </p:cNvSpPr>
              <p:nvPr/>
            </p:nvSpPr>
            <p:spPr>
              <a:xfrm>
                <a:off x="5821426" y="3253301"/>
                <a:ext cx="920750" cy="303784"/>
              </a:xfrm>
              <a:prstGeom prst="rect">
                <a:avLst/>
              </a:prstGeom>
              <a:blipFill rotWithShape="1">
                <a:blip r:embed="rId5"/>
                <a:stretch>
                  <a:fillRect l="-41" t="-3827" r="41" b="-44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N.16_1#257780052.blank?pid=de28ff319&amp;color=0,0,0&amp;vpa=6&amp;vtp=1&amp;bbb=1"/>
              <p:cNvSpPr/>
              <p:nvPr/>
            </p:nvSpPr>
            <p:spPr>
              <a:xfrm>
                <a:off x="998601" y="3712787"/>
                <a:ext cx="925513"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𝑿𝒃𝒂</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8" name="QB_6_AN.16_1#257780052.blank?pid=de28ff319&amp;color=0,0,0&amp;vpa=6&amp;vtp=1&amp;bbb=1"/>
              <p:cNvSpPr>
                <a:spLocks noRot="1" noChangeAspect="1" noMove="1" noResize="1" noEditPoints="1" noAdjustHandles="1" noChangeArrowheads="1" noChangeShapeType="1" noTextEdit="1"/>
              </p:cNvSpPr>
              <p:nvPr/>
            </p:nvSpPr>
            <p:spPr>
              <a:xfrm>
                <a:off x="998601" y="3712787"/>
                <a:ext cx="925513" cy="303784"/>
              </a:xfrm>
              <a:prstGeom prst="rect">
                <a:avLst/>
              </a:prstGeom>
              <a:blipFill rotWithShape="1">
                <a:blip r:embed="rId6"/>
                <a:stretch>
                  <a:fillRect l="-41" t="-3952" r="7" b="-432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6_AN.17_1#257780052.blank?pid=de28ff319&amp;color=0,0,0&amp;vpa=7&amp;vtp=1&amp;bbb=1"/>
              <p:cNvSpPr/>
              <p:nvPr/>
            </p:nvSpPr>
            <p:spPr>
              <a:xfrm>
                <a:off x="1989201" y="4172273"/>
                <a:ext cx="1477963"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连接酶</a:t>
                </a:r>
                <a:endParaRPr lang="en-US" altLang="zh-CN" sz="100" dirty="0">
                  <a:solidFill>
                    <a:srgbClr val="00B050"/>
                  </a:solidFill>
                </a:endParaRPr>
              </a:p>
            </p:txBody>
          </p:sp>
        </mc:Choice>
        <mc:Fallback>
          <p:sp>
            <p:nvSpPr>
              <p:cNvPr id="9" name="QB_6_AN.17_1#257780052.blank?pid=de28ff319&amp;color=0,0,0&amp;vpa=7&amp;vtp=1&amp;bbb=1"/>
              <p:cNvSpPr>
                <a:spLocks noRot="1" noChangeAspect="1" noMove="1" noResize="1" noEditPoints="1" noAdjustHandles="1" noChangeArrowheads="1" noChangeShapeType="1" noTextEdit="1"/>
              </p:cNvSpPr>
              <p:nvPr/>
            </p:nvSpPr>
            <p:spPr>
              <a:xfrm>
                <a:off x="1989201" y="4172273"/>
                <a:ext cx="1477963" cy="303784"/>
              </a:xfrm>
              <a:prstGeom prst="rect">
                <a:avLst/>
              </a:prstGeom>
              <a:blipFill rotWithShape="1">
                <a:blip r:embed="rId7"/>
                <a:stretch>
                  <a:fillRect l="-26" t="-3869" r="4" b="-4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bg/>
                                          </p:spTgt>
                                        </p:tgtEl>
                                        <p:attrNameLst>
                                          <p:attrName>style.visibility</p:attrName>
                                        </p:attrNameLst>
                                      </p:cBhvr>
                                      <p:to>
                                        <p:strVal val="visible"/>
                                      </p:to>
                                    </p:set>
                                    <p:animEffect transition="in" filter="fade">
                                      <p:cBhvr>
                                        <p:cTn id="18" dur="500"/>
                                        <p:tgtEl>
                                          <p:spTgt spid="7">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500"/>
                                        <p:tgtEl>
                                          <p:spTgt spid="7">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P spid="9"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18_1#257780052?vop=1&amp;pid=de28ff319&amp;color=0,0,0&amp;vtp=1&amp;bt=1&amp;bbb=1&amp;hb=1"/>
              <p:cNvSpPr/>
              <p:nvPr/>
            </p:nvSpPr>
            <p:spPr>
              <a:xfrm>
                <a:off x="722376" y="972000"/>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可从基因序列数据库中查询基因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的编码序列，设计特定引物。由上述分析可知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正确连接，需在引物1和引物2的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端分别引入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限制酶识别序列</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，经特异性酶切后，利用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片段，构建重组质粒。</a:t>
                </a:r>
                <a:endParaRPr lang="en-US" altLang="zh-CN" sz="2200" dirty="0"/>
              </a:p>
            </p:txBody>
          </p:sp>
        </mc:Choice>
        <mc:Fallback>
          <p:sp>
            <p:nvSpPr>
              <p:cNvPr id="2" name="QB_6_AS.18_1#257780052?vop=1&amp;pid=de28ff319&amp;color=0,0,0&amp;vtp=1&amp;bt=1&amp;bbb=1&amp;hb=1"/>
              <p:cNvSpPr>
                <a:spLocks noRot="1" noChangeAspect="1" noMove="1" noResize="1" noEditPoints="1" noAdjustHandles="1" noChangeArrowheads="1" noChangeShapeType="1" noTextEdit="1"/>
              </p:cNvSpPr>
              <p:nvPr/>
            </p:nvSpPr>
            <p:spPr>
              <a:xfrm>
                <a:off x="722376" y="972000"/>
                <a:ext cx="10753344" cy="1415034"/>
              </a:xfrm>
              <a:prstGeom prst="rect">
                <a:avLst/>
              </a:prstGeom>
              <a:blipFill rotWithShape="1">
                <a:blip r:embed="rId1"/>
                <a:stretch>
                  <a:fillRect l="-4" t="-32" r="-484" b="-31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19_1#99e6402b7?iti=2&amp;htil=4&amp;pid=de28ff31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897112" y="1054296"/>
            <a:ext cx="2560320" cy="30083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19_2#99e6402b7?iti=2&amp;htil=4&amp;pid=de28ff319&amp;color=0,0,0&amp;vtp=1&amp;bbb=1"/>
          <p:cNvSpPr/>
          <p:nvPr/>
        </p:nvSpPr>
        <p:spPr>
          <a:xfrm>
            <a:off x="9947084" y="417062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6_BD.19_3#99e6402b7?htil=4&amp;pid=de28ff319&amp;color=0,0,0&amp;vtp=1&amp;bt=1&amp;bbb=1&amp;hb=1"/>
              <p:cNvSpPr/>
              <p:nvPr/>
            </p:nvSpPr>
            <p:spPr>
              <a:xfrm>
                <a:off x="722376" y="972000"/>
                <a:ext cx="8065008"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（2）进一步筛选构建的质粒，以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号菌株中提取的质粒为模板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1和引物2进行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扩增，电泳</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产物，结果如图2。在第5组的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，使用无菌水代替实验组的模板</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,目的是检验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反应中是否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的污染。初步判断实验组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”中选填）的质粒中成功插入了基因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6_BD.19_3#99e6402b7?htil=4&amp;pid=de28ff319&amp;color=0,0,0&amp;vtp=1&amp;bt=1&amp;bbb=1&amp;hb=1"/>
              <p:cNvSpPr>
                <a:spLocks noRot="1" noChangeAspect="1" noMove="1" noResize="1" noEditPoints="1" noAdjustHandles="1" noChangeArrowheads="1" noChangeShapeType="1" noTextEdit="1"/>
              </p:cNvSpPr>
              <p:nvPr/>
            </p:nvSpPr>
            <p:spPr>
              <a:xfrm>
                <a:off x="722376" y="972000"/>
                <a:ext cx="8065008" cy="3129153"/>
              </a:xfrm>
              <a:prstGeom prst="rect">
                <a:avLst/>
              </a:prstGeom>
              <a:blipFill rotWithShape="1">
                <a:blip r:embed="rId2"/>
                <a:stretch>
                  <a:fillRect l="-5" t="-14" r="-3075" b="-14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20_1#99e6402b7.blank?pid=de28ff319&amp;color=0,0,0&amp;vpa=8&amp;vtp=1&amp;bbb=1"/>
              <p:cNvSpPr/>
              <p:nvPr/>
            </p:nvSpPr>
            <p:spPr>
              <a:xfrm>
                <a:off x="947801" y="2391860"/>
                <a:ext cx="3957638"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外源</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（或外源基因、基因</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𝑵</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B050"/>
                  </a:solidFill>
                </a:endParaRPr>
              </a:p>
            </p:txBody>
          </p:sp>
        </mc:Choice>
        <mc:Fallback>
          <p:sp>
            <p:nvSpPr>
              <p:cNvPr id="5" name="QB_6_AN.20_1#99e6402b7.blank?pid=de28ff319&amp;color=0,0,0&amp;vpa=8&amp;vtp=1&amp;bbb=1"/>
              <p:cNvSpPr>
                <a:spLocks noRot="1" noChangeAspect="1" noMove="1" noResize="1" noEditPoints="1" noAdjustHandles="1" noChangeArrowheads="1" noChangeShapeType="1" noTextEdit="1"/>
              </p:cNvSpPr>
              <p:nvPr/>
            </p:nvSpPr>
            <p:spPr>
              <a:xfrm>
                <a:off x="947801" y="2391860"/>
                <a:ext cx="3957638" cy="303784"/>
              </a:xfrm>
              <a:prstGeom prst="rect">
                <a:avLst/>
              </a:prstGeom>
              <a:blipFill rotWithShape="1">
                <a:blip r:embed="rId3"/>
                <a:stretch>
                  <a:fillRect l="-10" t="-3911" r="2" b="-4367"/>
                </a:stretch>
              </a:blipFill>
            </p:spPr>
            <p:txBody>
              <a:bodyPr/>
              <a:lstStyle/>
              <a:p>
                <a:r>
                  <a:rPr lang="zh-CN" altLang="en-US">
                    <a:noFill/>
                  </a:rPr>
                  <a:t> </a:t>
                </a:r>
              </a:p>
            </p:txBody>
          </p:sp>
        </mc:Fallback>
      </mc:AlternateContent>
      <p:sp>
        <p:nvSpPr>
          <p:cNvPr id="6" name="QB_6_AN.21_1#99e6402b7.blank?pid=de28ff319&amp;color=0,0,0&amp;vpa=9&amp;vtp=1"/>
          <p:cNvSpPr/>
          <p:nvPr/>
        </p:nvSpPr>
        <p:spPr>
          <a:xfrm>
            <a:off x="7704201" y="2305500"/>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6_AN.22_1#99e6402b7.blank?pid=de28ff319&amp;color=0,0,0&amp;vpa=10&amp;vtp=1&amp;bbb=1&amp;hb=1"/>
              <p:cNvSpPr/>
              <p:nvPr/>
            </p:nvSpPr>
            <p:spPr>
              <a:xfrm>
                <a:off x="722376" y="2762700"/>
                <a:ext cx="8065008" cy="1322959"/>
              </a:xfrm>
              <a:prstGeom prst="rect">
                <a:avLst/>
              </a:prstGeom>
              <a:noFill/>
            </p:spPr>
            <p:txBody>
              <a:bodyPr wrap="squar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𝑵</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大小为重组质粒大小和质粒</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𝒑𝒀𝑳</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大小的差值，约为</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r>
                      <m:rPr>
                        <m:nor/>
                      </m:rP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𝐤𝐛</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，对应实验组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1的电泳条带</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（或实验组1电泳条带大小加质粒</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𝒑𝒀𝑳</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大小约等于重组质粒大小）</a:t>
                </a:r>
                <a:endParaRPr lang="en-US" altLang="zh-CN" sz="2000" dirty="0">
                  <a:solidFill>
                    <a:srgbClr val="00B050"/>
                  </a:solidFill>
                </a:endParaRPr>
              </a:p>
            </p:txBody>
          </p:sp>
        </mc:Choice>
        <mc:Fallback>
          <p:sp>
            <p:nvSpPr>
              <p:cNvPr id="7" name="QB_6_AN.22_1#99e6402b7.blank?pid=de28ff319&amp;color=0,0,0&amp;vpa=10&amp;vtp=1&amp;bbb=1&amp;hb=1"/>
              <p:cNvSpPr>
                <a:spLocks noRot="1" noChangeAspect="1" noMove="1" noResize="1" noEditPoints="1" noAdjustHandles="1" noChangeArrowheads="1" noChangeShapeType="1" noTextEdit="1"/>
              </p:cNvSpPr>
              <p:nvPr/>
            </p:nvSpPr>
            <p:spPr>
              <a:xfrm>
                <a:off x="722376" y="2762700"/>
                <a:ext cx="8065008" cy="1322959"/>
              </a:xfrm>
              <a:prstGeom prst="rect">
                <a:avLst/>
              </a:prstGeom>
              <a:blipFill rotWithShape="1">
                <a:blip r:embed="rId4"/>
                <a:stretch>
                  <a:fillRect l="-5" t="-34" r="3" b="-26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23_1#99e6402b7?vop=1&amp;pid=de28ff319&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在第5组的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反应中，使用无菌水代替实验组的模板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，目的是检验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反应中是否有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的污染。质粒</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，重组质粒大小约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，假设构建重组质粒前后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对应部分大小基本不变，基因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大小为二者的差值，约为</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nor/>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nor/>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2电泳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，实验组1的电泳条带大小约为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，说明实验组1的质粒中成功插入了基因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23_1#99e6402b7?vop=1&amp;pid=de28ff319&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4_1#6c51778b2?pid=de28ff319&amp;color=0,0,0&amp;vtp=1&amp;bt=1&amp;bbb=1&amp;hb=1"/>
              <p:cNvSpPr/>
              <p:nvPr/>
            </p:nvSpPr>
            <p:spPr>
              <a:xfrm>
                <a:off x="722376" y="972000"/>
                <a:ext cx="10753344" cy="35807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（3）为提高香树脂醇合酶催化效率，将编码第240位脯氨酸或第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243位苯丙氨酸的碱基序列替换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为编码丙氨酸的碱基序列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，丙氨酸的密码子有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是诱变第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240位脯氨酸编码序列的引物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为诱变序列）,</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其中一条是诱变第243位苯丙氨酸的引物，其配对模板与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的配对模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板相同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。据此分析，丙氨酸的密码子除</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TAC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TAC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34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CGA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CGA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B_6_BD.24_1#6c51778b2?pid=de28ff319&amp;color=0,0,0&amp;vtp=1&amp;bt=1&amp;bbb=1&amp;hb=1"/>
              <p:cNvSpPr>
                <a:spLocks noRot="1" noChangeAspect="1" noMove="1" noResize="1" noEditPoints="1" noAdjustHandles="1" noChangeArrowheads="1" noChangeShapeType="1" noTextEdit="1"/>
              </p:cNvSpPr>
              <p:nvPr/>
            </p:nvSpPr>
            <p:spPr>
              <a:xfrm>
                <a:off x="722376" y="972000"/>
                <a:ext cx="10753344" cy="3580702"/>
              </a:xfrm>
              <a:prstGeom prst="rect">
                <a:avLst/>
              </a:prstGeom>
              <a:blipFill rotWithShape="1">
                <a:blip r:embed="rId1"/>
                <a:stretch>
                  <a:fillRect l="-4" t="-13" r="-667" b="-14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25_1#6c51778b2.blank?pid=de28ff319&amp;color=0,0,0&amp;vpa=11&amp;vtp=1&amp;bbb=1"/>
              <p:cNvSpPr/>
              <p:nvPr/>
            </p:nvSpPr>
            <p:spPr>
              <a:xfrm>
                <a:off x="6537389" y="2398907"/>
                <a:ext cx="596900"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𝐆𝐂𝐂</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25_1#6c51778b2.blank?pid=de28ff319&amp;color=0,0,0&amp;vpa=11&amp;vtp=1&amp;bbb=1"/>
              <p:cNvSpPr>
                <a:spLocks noRot="1" noChangeAspect="1" noMove="1" noResize="1" noEditPoints="1" noAdjustHandles="1" noChangeArrowheads="1" noChangeShapeType="1" noTextEdit="1"/>
              </p:cNvSpPr>
              <p:nvPr/>
            </p:nvSpPr>
            <p:spPr>
              <a:xfrm>
                <a:off x="6537389" y="2398907"/>
                <a:ext cx="596900" cy="294577"/>
              </a:xfrm>
              <a:prstGeom prst="rect">
                <a:avLst/>
              </a:prstGeom>
              <a:blipFill rotWithShape="1">
                <a:blip r:embed="rId2"/>
                <a:stretch>
                  <a:fillRect l="-11" t="-174" r="11" b="-760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26_1#6c51778b2?vop=1&amp;pid=de28ff319&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是诱变第240位脯氨酸编码序列替换为丙氨酸编码序列的引物（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为诱变序列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，与丙氨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酸的密码子序列相同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其中一条是诱变第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243位苯丙氨酸编码序列替换为丙氨酸编码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序列的引物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，其配对模板与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的配对模板相同，据此分析，除编码第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243位苯丙氨酸的碱基序列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替换为诱变序列，与丙氨酸的密码子序列相同，其后的编码序列应该与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TGG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，所以该引物是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为第243位诱变序列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，故丙氨酸的密码子还可以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26_1#6c51778b2?vop=1&amp;pid=de28ff319&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_1#505ea5589?pid=de28ff319&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）进一步检测转基因酵母菌发酵得到的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含量并进行比较，可以选出最优的香树脂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醇合酶基因的改造方案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8_1#505ea5589.blank?pid=de28ff319&amp;color=0,0,0&amp;vpa=12&amp;vtp=1&amp;bbb=1"/>
          <p:cNvSpPr/>
          <p:nvPr/>
        </p:nvSpPr>
        <p:spPr>
          <a:xfrm>
            <a:off x="5453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香树脂醇</a:t>
            </a:r>
            <a:endParaRPr lang="en-US" altLang="zh-CN" sz="2000" dirty="0"/>
          </a:p>
        </p:txBody>
      </p:sp>
      <mc:AlternateContent xmlns:mc="http://schemas.openxmlformats.org/markup-compatibility/2006">
        <mc:Choice xmlns:a14="http://schemas.microsoft.com/office/drawing/2010/main" Requires="a14">
          <p:sp>
            <p:nvSpPr>
              <p:cNvPr id="4" name="QB_6_AS.29_1#505ea5589?vop=1&amp;pid=de28ff319&amp;color=0,0,0&amp;vtp=1&amp;bbb=1&amp;hb=1"/>
              <p:cNvSpPr/>
              <p:nvPr/>
            </p:nvSpPr>
            <p:spPr>
              <a:xfrm>
                <a:off x="722376" y="1831975"/>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本题旨在通过在酵母菌中表达外源香树脂醇合酶基因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并进行改造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，提高香树脂醇合酶的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催化效率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，高效生产香树脂醇，所以检测转基因酵母菌发酵产物香树脂醇的含量并进行比较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以选出香树脂醇合酶催化效率较高的香树脂醇合酶基因改造方案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29_1#505ea5589?vop=1&amp;pid=de28ff319&amp;color=0,0,0&amp;vtp=1&amp;bbb=1&amp;hb=1"/>
              <p:cNvSpPr>
                <a:spLocks noRot="1" noChangeAspect="1" noMove="1" noResize="1" noEditPoints="1" noAdjustHandles="1" noChangeArrowheads="1" noChangeShapeType="1" noTextEdit="1"/>
              </p:cNvSpPr>
              <p:nvPr/>
            </p:nvSpPr>
            <p:spPr>
              <a:xfrm>
                <a:off x="722376" y="1831975"/>
                <a:ext cx="10753344" cy="1326134"/>
              </a:xfrm>
              <a:prstGeom prst="rect">
                <a:avLst/>
              </a:prstGeom>
              <a:blipFill rotWithShape="1">
                <a:blip r:embed="rId1"/>
                <a:stretch>
                  <a:fillRect l="-4" r="-402"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30_1#de28ff319?vop=1&amp;pid=b07bdd414&amp;color=0,0,0&amp;vtp=1&amp;bt=1&amp;bbb=1&amp;hb=1"/>
              <p:cNvSpPr/>
              <p:nvPr/>
            </p:nvSpPr>
            <p:spPr>
              <a:xfrm>
                <a:off x="722376" y="972000"/>
                <a:ext cx="10753344" cy="40947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1）为保证目的基因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正确连接，以及基因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能够转录，需要把基因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插入启动子和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终止子之间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链为转录的模板链，</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聚合酶识别和结合启动子之后，会从模板链</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端转录，所以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端需要连接到启动子右侧，故在引物2的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端引入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𝑆𝑝𝑒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Ⅰ限制酶识别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端需要连接到终止子左侧，故需要在引物1的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端引入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Ⅰ限制酶识别序列。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2）因为基因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𝑆𝑝𝑒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Ⅰ限制酶识别序列，用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𝑆𝑝𝑒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Ⅰ限制酶切割基因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时会破坏基因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要在引物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端引入与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𝑆𝑝𝑒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Ⅰ限制酶切割产生相同黏性末端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CTAG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的限制酶识别序列，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即在引物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端引入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Ⅰ限制酶识别序列。结果如图：</a:t>
                </a:r>
                <a:endParaRPr lang="en-US" altLang="zh-CN" sz="2000" dirty="0"/>
              </a:p>
            </p:txBody>
          </p:sp>
        </mc:Choice>
        <mc:Fallback>
          <p:sp>
            <p:nvSpPr>
              <p:cNvPr id="2" name="QO_5_EX.30_1#de28ff319?vop=1&amp;pid=b07bdd414&amp;color=0,0,0&amp;vtp=1&amp;bt=1&amp;bbb=1&amp;hb=1"/>
              <p:cNvSpPr>
                <a:spLocks noRot="1" noChangeAspect="1" noMove="1" noResize="1" noEditPoints="1" noAdjustHandles="1" noChangeArrowheads="1" noChangeShapeType="1" noTextEdit="1"/>
              </p:cNvSpPr>
              <p:nvPr/>
            </p:nvSpPr>
            <p:spPr>
              <a:xfrm>
                <a:off x="722376" y="972000"/>
                <a:ext cx="10753344" cy="4094734"/>
              </a:xfrm>
              <a:prstGeom prst="rect">
                <a:avLst/>
              </a:prstGeom>
              <a:blipFill rotWithShape="1">
                <a:blip r:embed="rId1"/>
                <a:stretch>
                  <a:fillRect l="-4" t="-11" r="-673" b="-1099"/>
                </a:stretch>
              </a:blipFill>
            </p:spPr>
            <p:txBody>
              <a:bodyPr/>
              <a:lstStyle/>
              <a:p>
                <a:r>
                  <a:rPr lang="zh-CN" altLang="en-US">
                    <a:noFill/>
                  </a:rPr>
                  <a:t> </a:t>
                </a:r>
              </a:p>
            </p:txBody>
          </p:sp>
        </mc:Fallback>
      </mc:AlternateContent>
      <p:pic>
        <p:nvPicPr>
          <p:cNvPr id="3" name="QO_5_EX.30_2#de28ff319?vop=1&amp;pid=b07bdd41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127248" y="5171128"/>
            <a:ext cx="5934456" cy="10424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11c369e9.fixed?pid=4af7691c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a11c369e9.fixed?pid=4af7691c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第3章高考强化</a:t>
            </a:r>
            <a:endParaRPr lang="en-US" altLang="zh-CN" sz="4400" dirty="0"/>
          </a:p>
        </p:txBody>
      </p:sp>
      <p:pic>
        <p:nvPicPr>
          <p:cNvPr id="4" name="C_3#a11c369e9.fixed?pid=4af7691c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11c369e9.fixed?pid=4af7691c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1_1#e6f58f051?pid=b07bdd414&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[湖南2025·21]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非洲猪瘟病毒是一种双链</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病毒，可引起急性猪传染病。基因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编码该病毒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的主要结构蛋白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A,其在病毒侵入宿主细胞和诱导机体免疫应答过程中发挥重要作用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31_1#e6f58f051?pid=b07bdd414&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348" b="-3427"/>
                </a:stretch>
              </a:blipFill>
            </p:spPr>
            <p:txBody>
              <a:bodyPr/>
              <a:lstStyle/>
              <a:p>
                <a:r>
                  <a:rPr lang="zh-CN" altLang="en-US">
                    <a:noFill/>
                  </a:rPr>
                  <a:t> </a:t>
                </a:r>
              </a:p>
            </p:txBody>
          </p:sp>
        </mc:Fallback>
      </mc:AlternateContent>
      <p:sp>
        <p:nvSpPr>
          <p:cNvPr id="3" name="QO_6_BD.32_1#40f7528b3?pid=e6f58f051&amp;color=0,0,0&amp;vtp=1&amp;bbb=1"/>
          <p:cNvSpPr/>
          <p:nvPr/>
        </p:nvSpPr>
        <p:spPr>
          <a:xfrm>
            <a:off x="722376" y="2338012"/>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（1）制备特定抗原</a:t>
            </a:r>
            <a:endParaRPr lang="en-US" altLang="zh-CN" sz="2000" dirty="0"/>
          </a:p>
        </p:txBody>
      </p:sp>
      <mc:AlternateContent xmlns:mc="http://schemas.openxmlformats.org/markup-compatibility/2006">
        <mc:Choice xmlns:a14="http://schemas.microsoft.com/office/drawing/2010/main" Requires="a14">
          <p:sp>
            <p:nvSpPr>
              <p:cNvPr id="4" name="QB_7_BD.33_1#84dfbd51c?pid=40f7528b3&amp;color=0,0,0&amp;vtp=1&amp;bbb=1&amp;hb=1"/>
              <p:cNvSpPr/>
              <p:nvPr/>
            </p:nvSpPr>
            <p:spPr>
              <a:xfrm>
                <a:off x="722376" y="2748603"/>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①获取基因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,构建重组质粒（该质粒的部分结构如图所示）。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重组质粒的必备元件包括目的基因、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限制酶切割位点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、启动子和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；为确定基因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已连接到质粒中且插入方向正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确，应选用图中的一对引物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对待测质粒进行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，预期扩增产物的片段大小为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7_BD.33_1#84dfbd51c?pid=40f7528b3&amp;color=0,0,0&amp;vtp=1&amp;bbb=1&amp;hb=1"/>
              <p:cNvSpPr>
                <a:spLocks noRot="1" noChangeAspect="1" noMove="1" noResize="1" noEditPoints="1" noAdjustHandles="1" noChangeArrowheads="1" noChangeShapeType="1" noTextEdit="1"/>
              </p:cNvSpPr>
              <p:nvPr/>
            </p:nvSpPr>
            <p:spPr>
              <a:xfrm>
                <a:off x="722376" y="2748603"/>
                <a:ext cx="10753344" cy="1757553"/>
              </a:xfrm>
              <a:prstGeom prst="rect">
                <a:avLst/>
              </a:prstGeom>
              <a:blipFill rotWithShape="1">
                <a:blip r:embed="rId2"/>
                <a:stretch>
                  <a:fillRect l="-4" t="-18" r="-2462" b="-2590"/>
                </a:stretch>
              </a:blipFill>
            </p:spPr>
            <p:txBody>
              <a:bodyPr/>
              <a:lstStyle/>
              <a:p>
                <a:r>
                  <a:rPr lang="zh-CN" altLang="en-US">
                    <a:noFill/>
                  </a:rPr>
                  <a:t> </a:t>
                </a:r>
              </a:p>
            </p:txBody>
          </p:sp>
        </mc:Fallback>
      </mc:AlternateContent>
      <p:sp>
        <p:nvSpPr>
          <p:cNvPr id="5" name="QB_7_AN.34_1#84dfbd51c.blank?pid=40f7528b3&amp;color=0,0,0&amp;vpa=13&amp;vtp=1&amp;bbb=1"/>
          <p:cNvSpPr/>
          <p:nvPr/>
        </p:nvSpPr>
        <p:spPr>
          <a:xfrm>
            <a:off x="5049901" y="3167703"/>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终止子</a:t>
            </a:r>
            <a:endParaRPr lang="en-US" altLang="zh-CN" sz="2000" dirty="0"/>
          </a:p>
        </p:txBody>
      </p:sp>
      <p:sp>
        <p:nvSpPr>
          <p:cNvPr id="6" name="QB_7_AN.35_1#84dfbd51c.blank?pid=40f7528b3&amp;color=0,0,0&amp;vpa=14&amp;vtp=1&amp;bbb=1"/>
          <p:cNvSpPr/>
          <p:nvPr/>
        </p:nvSpPr>
        <p:spPr>
          <a:xfrm>
            <a:off x="3779901" y="3624903"/>
            <a:ext cx="10858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P1和P3</a:t>
            </a:r>
            <a:endParaRPr lang="en-US" altLang="zh-CN" sz="2000" dirty="0"/>
          </a:p>
        </p:txBody>
      </p:sp>
      <p:sp>
        <p:nvSpPr>
          <p:cNvPr id="7" name="QB_7_AN.37_1#84dfbd51c.blank?pid=40f7528b3&amp;color=0,0,0&amp;vpa=15&amp;vtp=1&amp;bbb=1"/>
          <p:cNvSpPr/>
          <p:nvPr/>
        </p:nvSpPr>
        <p:spPr>
          <a:xfrm>
            <a:off x="757301" y="4063053"/>
            <a:ext cx="655638"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782</a:t>
            </a:r>
            <a:endParaRPr lang="en-US" altLang="zh-CN" sz="2000" dirty="0"/>
          </a:p>
        </p:txBody>
      </p:sp>
      <p:pic>
        <p:nvPicPr>
          <p:cNvPr id="8" name="QB_7_BD.36_1#84dfbd51c?pid=40f7528b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05656" y="4634553"/>
            <a:ext cx="3977640"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AS.38_1#84dfbd51c?vop=1&amp;pid=40f7528b3&amp;color=0,0,0&amp;vtp=1&amp;bt=1&amp;bbb=1&amp;hb=1"/>
              <p:cNvSpPr/>
              <p:nvPr/>
            </p:nvSpPr>
            <p:spPr>
              <a:xfrm>
                <a:off x="722376" y="972000"/>
                <a:ext cx="10753344" cy="181229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重组质粒的必备元件包括目的基因、限制酶切割位点、标记基因、启动子、终止子等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已连接到质粒中且插入方向正确，一个引物的结合位点应在载体上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，另一个引物的结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合位点应在目的基因上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，且两个引物的方向相反，故应选用图中的P1和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P3</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这对引物对待测质粒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扩增，预期扩增产物的片段大小应该是</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582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782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7_AS.38_1#84dfbd51c?vop=1&amp;pid=40f7528b3&amp;color=0,0,0&amp;vtp=1&amp;bt=1&amp;bbb=1&amp;hb=1"/>
              <p:cNvSpPr>
                <a:spLocks noRot="1" noChangeAspect="1" noMove="1" noResize="1" noEditPoints="1" noAdjustHandles="1" noChangeArrowheads="1" noChangeShapeType="1" noTextEdit="1"/>
              </p:cNvSpPr>
              <p:nvPr/>
            </p:nvSpPr>
            <p:spPr>
              <a:xfrm>
                <a:off x="722376" y="972000"/>
                <a:ext cx="10753344" cy="1812290"/>
              </a:xfrm>
              <a:prstGeom prst="rect">
                <a:avLst/>
              </a:prstGeom>
              <a:blipFill rotWithShape="1">
                <a:blip r:embed="rId1"/>
                <a:stretch>
                  <a:fillRect l="-4" t="-25" r="-165" b="-298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39_1#ac96d1bd7?pid=40f7528b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测序正确的重组质粒转入大肠杆菌构建重组菌。培养重组菌，诱导蛋白A合成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。收集重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组菌发酵液进行离心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，发现上清液中无蛋白A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答出两点即可）。</a:t>
                </a:r>
                <a:endParaRPr lang="en-US" altLang="zh-CN" sz="2000" dirty="0"/>
              </a:p>
            </p:txBody>
          </p:sp>
        </mc:Choice>
        <mc:Fallback>
          <p:sp>
            <p:nvSpPr>
              <p:cNvPr id="2" name="QB_7_BD.39_1#ac96d1bd7?pid=40f7528b3&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248" b="-3491"/>
                </a:stretch>
              </a:blipFill>
            </p:spPr>
            <p:txBody>
              <a:bodyPr/>
              <a:lstStyle/>
              <a:p>
                <a:r>
                  <a:rPr lang="zh-CN" altLang="en-US">
                    <a:noFill/>
                  </a:rPr>
                  <a:t> </a:t>
                </a:r>
              </a:p>
            </p:txBody>
          </p:sp>
        </mc:Fallback>
      </mc:AlternateContent>
      <p:sp>
        <p:nvSpPr>
          <p:cNvPr id="3" name="QB_7_AN.40_1#ac96d1bd7.blank?pid=40f7528b3&amp;color=0,0,0&amp;vpa=16&amp;vtp=1&amp;bbb=1&amp;hb=1"/>
          <p:cNvSpPr/>
          <p:nvPr/>
        </p:nvSpPr>
        <p:spPr>
          <a:xfrm>
            <a:off x="722377" y="13911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重组质粒的基因没有转录或翻译；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A不是分泌蛋白</a:t>
            </a:r>
            <a:endParaRPr lang="en-US" altLang="zh-CN" sz="2000" dirty="0"/>
          </a:p>
        </p:txBody>
      </p:sp>
      <mc:AlternateContent xmlns:mc="http://schemas.openxmlformats.org/markup-compatibility/2006">
        <mc:Choice xmlns:a14="http://schemas.microsoft.com/office/drawing/2010/main" Requires="a14">
          <p:sp>
            <p:nvSpPr>
              <p:cNvPr id="4" name="QB_7_AS.41_1#ac96d1bd7?vop=1&amp;pid=40f7528b3&amp;color=0,0,0&amp;vtp=1&amp;bbb=1&amp;hb=1"/>
              <p:cNvSpPr/>
              <p:nvPr/>
            </p:nvSpPr>
            <p:spPr>
              <a:xfrm>
                <a:off x="722376" y="228187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测序正确的重组质粒转入大肠杆菌构建重组菌。培养重组菌,诱导蛋白A合成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重组菌发酵液进行离心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,发现上清液中无蛋白A,可能的原因是重组质粒的基因没有转录或翻译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A不是分泌蛋白，需要破碎细胞后再离心收集。</a:t>
                </a:r>
                <a:endParaRPr lang="en-US" altLang="zh-CN" sz="2200" dirty="0"/>
              </a:p>
            </p:txBody>
          </p:sp>
        </mc:Choice>
        <mc:Fallback>
          <p:sp>
            <p:nvSpPr>
              <p:cNvPr id="4" name="QB_7_AS.41_1#ac96d1bd7?vop=1&amp;pid=40f7528b3&amp;color=0,0,0&amp;vtp=1&amp;bbb=1&amp;hb=1"/>
              <p:cNvSpPr>
                <a:spLocks noRot="1" noChangeAspect="1" noMove="1" noResize="1" noEditPoints="1" noAdjustHandles="1" noChangeArrowheads="1" noChangeShapeType="1" noTextEdit="1"/>
              </p:cNvSpPr>
              <p:nvPr/>
            </p:nvSpPr>
            <p:spPr>
              <a:xfrm>
                <a:off x="722376" y="2281877"/>
                <a:ext cx="10753344" cy="1326134"/>
              </a:xfrm>
              <a:prstGeom prst="rect">
                <a:avLst/>
              </a:prstGeom>
              <a:blipFill rotWithShape="1">
                <a:blip r:embed="rId2"/>
                <a:stretch>
                  <a:fillRect l="-4" t="-24" r="-915"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2_1#97bf32c81?pid=e6f58f05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（2）制备抗蛋白A单克隆抗体</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A对小鼠进行免疫后，将免疫小鼠B淋巴细胞与骨髓瘤细胞融合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，诱导融合的常用方法有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答出一种即可）。选择培养时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，对杂交瘤细胞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进行克隆化培养和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多次筛选获得足够数量的能分泌所需抗体的细胞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。体外培养或利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用小鼠大量生产的抗蛋白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A单克隆抗体，可用于非洲猪瘟的早期诊断。</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43_1#97bf32c81.blank?pid=e6f58f051&amp;color=0,0,0&amp;vpa=17&amp;vtp=1&amp;bbb=1"/>
              <p:cNvSpPr/>
              <p:nvPr/>
            </p:nvSpPr>
            <p:spPr>
              <a:xfrm>
                <a:off x="744601" y="1946090"/>
                <a:ext cx="523557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𝐏𝐄𝐆</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融合法（或电融合法或灭活病毒诱导法）</a:t>
                </a:r>
                <a:endParaRPr lang="en-US" altLang="zh-CN" sz="100" dirty="0">
                  <a:solidFill>
                    <a:srgbClr val="00B050"/>
                  </a:solidFill>
                </a:endParaRPr>
              </a:p>
            </p:txBody>
          </p:sp>
        </mc:Choice>
        <mc:Fallback>
          <p:sp>
            <p:nvSpPr>
              <p:cNvPr id="3" name="QB_6_AN.43_1#97bf32c81.blank?pid=e6f58f051&amp;color=0,0,0&amp;vpa=17&amp;vtp=1&amp;bbb=1"/>
              <p:cNvSpPr>
                <a:spLocks noRot="1" noChangeAspect="1" noMove="1" noResize="1" noEditPoints="1" noAdjustHandles="1" noChangeArrowheads="1" noChangeShapeType="1" noTextEdit="1"/>
              </p:cNvSpPr>
              <p:nvPr/>
            </p:nvSpPr>
            <p:spPr>
              <a:xfrm>
                <a:off x="744601" y="1946090"/>
                <a:ext cx="5235575" cy="303784"/>
              </a:xfrm>
              <a:prstGeom prst="rect">
                <a:avLst/>
              </a:prstGeom>
              <a:blipFill rotWithShape="1">
                <a:blip r:embed="rId1"/>
                <a:stretch>
                  <a:fillRect l="-7" t="-3911" r="7" b="-4367"/>
                </a:stretch>
              </a:blipFill>
            </p:spPr>
            <p:txBody>
              <a:bodyPr/>
              <a:lstStyle/>
              <a:p>
                <a:r>
                  <a:rPr lang="zh-CN" altLang="en-US">
                    <a:noFill/>
                  </a:rPr>
                  <a:t> </a:t>
                </a:r>
              </a:p>
            </p:txBody>
          </p:sp>
        </mc:Fallback>
      </mc:AlternateContent>
      <p:sp>
        <p:nvSpPr>
          <p:cNvPr id="4" name="QB_6_AN.44_1#97bf32c81.blank?pid=e6f58f051&amp;color=0,0,0&amp;vpa=18&amp;vtp=1&amp;bbb=1"/>
          <p:cNvSpPr/>
          <p:nvPr/>
        </p:nvSpPr>
        <p:spPr>
          <a:xfrm>
            <a:off x="2763901" y="2318200"/>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抗体检测</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S.45_1#97bf32c81?vop=1&amp;pid=e6f58f051&amp;color=0,0,0&amp;vtp=1&amp;bbb=1&amp;hb=1"/>
              <p:cNvSpPr/>
              <p:nvPr/>
            </p:nvSpPr>
            <p:spPr>
              <a:xfrm>
                <a:off x="722376" y="3215328"/>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诱导小鼠B淋巴细胞与骨髓瘤细胞融合的常用方法有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、电融合法和灭活病毒诱导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。选择培养时,对杂交瘤细胞进行克隆化培养和抗体检测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，多次筛选获得足够数量的能分泌所需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。体外培养或利用小鼠大量生产的抗蛋白A单克隆抗体,可用于非洲猪瘟的早期诊断。</a:t>
                </a:r>
                <a:endParaRPr lang="en-US" altLang="zh-CN" sz="2200" dirty="0">
                  <a:solidFill>
                    <a:srgbClr val="000000"/>
                  </a:solidFill>
                </a:endParaRPr>
              </a:p>
            </p:txBody>
          </p:sp>
        </mc:Choice>
        <mc:Fallback>
          <p:sp>
            <p:nvSpPr>
              <p:cNvPr id="5" name="QB_6_AS.45_1#97bf32c81?vop=1&amp;pid=e6f58f051&amp;color=0,0,0&amp;vtp=1&amp;bbb=1&amp;hb=1"/>
              <p:cNvSpPr>
                <a:spLocks noRot="1" noChangeAspect="1" noMove="1" noResize="1" noEditPoints="1" noAdjustHandles="1" noChangeArrowheads="1" noChangeShapeType="1" noTextEdit="1"/>
              </p:cNvSpPr>
              <p:nvPr/>
            </p:nvSpPr>
            <p:spPr>
              <a:xfrm>
                <a:off x="722376" y="3215328"/>
                <a:ext cx="10753344" cy="1326134"/>
              </a:xfrm>
              <a:prstGeom prst="rect">
                <a:avLst/>
              </a:prstGeom>
              <a:blipFill rotWithShape="1">
                <a:blip r:embed="rId2"/>
                <a:stretch>
                  <a:fillRect l="-4" t="-24" r="-968"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46_1#b21db21de?iti=3&amp;htil=5&amp;pid=b07bdd41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679834" y="1054296"/>
            <a:ext cx="3767328" cy="43251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46_2#b21db21de?iti=3&amp;htil=5&amp;pid=b07bdd414&amp;color=0,0,0&amp;vtp=1&amp;bbb=1"/>
          <p:cNvSpPr/>
          <p:nvPr/>
        </p:nvSpPr>
        <p:spPr>
          <a:xfrm>
            <a:off x="7840267" y="5496883"/>
            <a:ext cx="3446462" cy="812800"/>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Ti质粒与抗除草剂基因信息</a:t>
            </a:r>
            <a:endParaRPr lang="en-US" altLang="zh-CN" sz="2000" dirty="0"/>
          </a:p>
        </p:txBody>
      </p:sp>
      <mc:AlternateContent xmlns:mc="http://schemas.openxmlformats.org/markup-compatibility/2006">
        <mc:Choice xmlns:a14="http://schemas.microsoft.com/office/drawing/2010/main" Requires="a14">
          <p:sp>
            <p:nvSpPr>
              <p:cNvPr id="4" name="QO_5_BD.46_3#b21db21de?htil=5&amp;pid=b07bdd414&amp;color=0,0,0&amp;vtp=1&amp;bt=1&amp;bbb=1&amp;hb=1"/>
              <p:cNvSpPr/>
              <p:nvPr/>
            </p:nvSpPr>
            <p:spPr>
              <a:xfrm>
                <a:off x="722376" y="972000"/>
                <a:ext cx="6848856"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[山东2025·25]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种子休眠是抵御穗发芽的一种机制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质粒的改造，利用农杆菌转化法将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质粒上的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机整合到小麦基因组中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，筛选到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2个种子休眠相关基因的插入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失活纯合突变体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。与野生型相比，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突变体种子的萌发率降低。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小麦基因组序列信息已知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O_5_BD.46_3#b21db21de?htil=5&amp;pid=b07bdd414&amp;color=0,0,0&amp;vtp=1&amp;bt=1&amp;bbb=1&amp;hb=1"/>
              <p:cNvSpPr>
                <a:spLocks noRot="1" noChangeAspect="1" noMove="1" noResize="1" noEditPoints="1" noAdjustHandles="1" noChangeArrowheads="1" noChangeShapeType="1" noTextEdit="1"/>
              </p:cNvSpPr>
              <p:nvPr/>
            </p:nvSpPr>
            <p:spPr>
              <a:xfrm>
                <a:off x="722376" y="972000"/>
                <a:ext cx="6848856" cy="2227834"/>
              </a:xfrm>
              <a:prstGeom prst="rect">
                <a:avLst/>
              </a:prstGeom>
              <a:blipFill rotWithShape="1">
                <a:blip r:embed="rId2"/>
                <a:stretch>
                  <a:fillRect l="-6" t="-20" r="-2010" b="-2021"/>
                </a:stretch>
              </a:blipFill>
            </p:spPr>
            <p:txBody>
              <a:bodyPr/>
              <a:lstStyle/>
              <a:p>
                <a:r>
                  <a:rPr lang="zh-CN" altLang="en-US">
                    <a:noFill/>
                  </a:rPr>
                  <a:t> </a:t>
                </a:r>
              </a:p>
            </p:txBody>
          </p:sp>
        </mc:Fallback>
      </mc:AlternateContent>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7_1#a1fdca870?pid=b21db21de&amp;color=0,0,0&amp;vtp=1&amp;bt=1&amp;bbb=1&amp;hb=1"/>
              <p:cNvSpPr/>
              <p:nvPr/>
            </p:nvSpPr>
            <p:spPr>
              <a:xfrm>
                <a:off x="722376" y="969264"/>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质粒上与其在农杆菌中的复制能力相关的结构为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选用图甲中的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Ⅰ对抗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除草剂基因</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进行完全酶切，再选择</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质粒进行完全酶切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，将产生的黏性末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端补平，补平时使用的酶是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连接酶将酶切后的包含抗除草剂基因</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段与酶切并补平的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质粒进行连接，构建重组载体，转化大肠杆菌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；经卡那霉素筛选并提取质粒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后再选用限制酶</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进行完全酶切并电泳检测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，若电泳结果呈现一长一短2条带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短的条带长度近似为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,则一定为正向重组质粒。</a:t>
                </a:r>
                <a:endParaRPr lang="en-US" altLang="zh-CN" sz="2000" dirty="0">
                  <a:solidFill>
                    <a:srgbClr val="000000"/>
                  </a:solidFill>
                </a:endParaRPr>
              </a:p>
            </p:txBody>
          </p:sp>
        </mc:Choice>
        <mc:Fallback>
          <p:sp>
            <p:nvSpPr>
              <p:cNvPr id="2" name="QB_6_BD.47_1#a1fdca870?pid=b21db21de&amp;color=0,0,0&amp;vtp=1&amp;bt=1&amp;bbb=1&amp;hb=1"/>
              <p:cNvSpPr>
                <a:spLocks noRot="1" noChangeAspect="1" noMove="1" noResize="1" noEditPoints="1" noAdjustHandles="1" noChangeArrowheads="1" noChangeShapeType="1" noTextEdit="1"/>
              </p:cNvSpPr>
              <p:nvPr/>
            </p:nvSpPr>
            <p:spPr>
              <a:xfrm>
                <a:off x="722376" y="969264"/>
                <a:ext cx="10753344" cy="2671953"/>
              </a:xfrm>
              <a:prstGeom prst="rect">
                <a:avLst/>
              </a:prstGeom>
              <a:blipFill rotWithShape="1">
                <a:blip r:embed="rId1"/>
                <a:stretch>
                  <a:fillRect l="-4" t="-10" r="-608" b="-1706"/>
                </a:stretch>
              </a:blipFill>
            </p:spPr>
            <p:txBody>
              <a:bodyPr/>
              <a:lstStyle/>
              <a:p>
                <a:r>
                  <a:rPr lang="zh-CN" altLang="en-US">
                    <a:noFill/>
                  </a:rPr>
                  <a:t> </a:t>
                </a:r>
              </a:p>
            </p:txBody>
          </p:sp>
        </mc:Fallback>
      </mc:AlternateContent>
      <p:sp>
        <p:nvSpPr>
          <p:cNvPr id="3" name="QB_6_AN.48_1#a1fdca870.blank?pid=b21db21de&amp;color=0,0,0&amp;vpa=19&amp;vtp=1&amp;bbb=1"/>
          <p:cNvSpPr/>
          <p:nvPr/>
        </p:nvSpPr>
        <p:spPr>
          <a:xfrm>
            <a:off x="6943789"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复制原点</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49_1#a1fdca870.blank?pid=b21db21de&amp;color=0,0,0&amp;vpa=20&amp;vtp=1&amp;bbb=1"/>
              <p:cNvSpPr/>
              <p:nvPr/>
            </p:nvSpPr>
            <p:spPr>
              <a:xfrm>
                <a:off x="5829237" y="1472438"/>
                <a:ext cx="925513"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𝑿𝒃𝒂</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4" name="QB_6_AN.49_1#a1fdca870.blank?pid=b21db21de&amp;color=0,0,0&amp;vpa=20&amp;vtp=1&amp;bbb=1"/>
              <p:cNvSpPr>
                <a:spLocks noRot="1" noChangeAspect="1" noMove="1" noResize="1" noEditPoints="1" noAdjustHandles="1" noChangeArrowheads="1" noChangeShapeType="1" noTextEdit="1"/>
              </p:cNvSpPr>
              <p:nvPr/>
            </p:nvSpPr>
            <p:spPr>
              <a:xfrm>
                <a:off x="5829237" y="1472438"/>
                <a:ext cx="925513" cy="303784"/>
              </a:xfrm>
              <a:prstGeom prst="rect">
                <a:avLst/>
              </a:prstGeom>
              <a:blipFill rotWithShape="1">
                <a:blip r:embed="rId2"/>
                <a:stretch>
                  <a:fillRect l="-62" t="-3930" r="28" b="-43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50_1#a1fdca870.blank?pid=b21db21de&amp;color=0,0,0&amp;vpa=21&amp;vtp=1&amp;bbb=1"/>
              <p:cNvSpPr/>
              <p:nvPr/>
            </p:nvSpPr>
            <p:spPr>
              <a:xfrm>
                <a:off x="3767201" y="1931924"/>
                <a:ext cx="1477963"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100" dirty="0">
                  <a:solidFill>
                    <a:srgbClr val="00B050"/>
                  </a:solidFill>
                </a:endParaRPr>
              </a:p>
            </p:txBody>
          </p:sp>
        </mc:Choice>
        <mc:Fallback>
          <p:sp>
            <p:nvSpPr>
              <p:cNvPr id="5" name="QB_6_AN.50_1#a1fdca870.blank?pid=b21db21de&amp;color=0,0,0&amp;vpa=21&amp;vtp=1&amp;bbb=1"/>
              <p:cNvSpPr>
                <a:spLocks noRot="1" noChangeAspect="1" noMove="1" noResize="1" noEditPoints="1" noAdjustHandles="1" noChangeArrowheads="1" noChangeShapeType="1" noTextEdit="1"/>
              </p:cNvSpPr>
              <p:nvPr/>
            </p:nvSpPr>
            <p:spPr>
              <a:xfrm>
                <a:off x="3767201" y="1931924"/>
                <a:ext cx="1477963" cy="303784"/>
              </a:xfrm>
              <a:prstGeom prst="rect">
                <a:avLst/>
              </a:prstGeom>
              <a:blipFill rotWithShape="1">
                <a:blip r:embed="rId3"/>
                <a:stretch>
                  <a:fillRect l="-26" t="-3846" r="4" b="-443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51_1#a1fdca870.blank?pid=b21db21de&amp;color=0,0,0&amp;vpa=22&amp;vtp=1&amp;bbb=1"/>
              <p:cNvSpPr/>
              <p:nvPr/>
            </p:nvSpPr>
            <p:spPr>
              <a:xfrm>
                <a:off x="2471801" y="2844038"/>
                <a:ext cx="1924050"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𝑺𝒎𝒂</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𝑺𝒑𝒆</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6" name="QB_6_AN.51_1#a1fdca870.blank?pid=b21db21de&amp;color=0,0,0&amp;vpa=22&amp;vtp=1&amp;bbb=1"/>
              <p:cNvSpPr>
                <a:spLocks noRot="1" noChangeAspect="1" noMove="1" noResize="1" noEditPoints="1" noAdjustHandles="1" noChangeArrowheads="1" noChangeShapeType="1" noTextEdit="1"/>
              </p:cNvSpPr>
              <p:nvPr/>
            </p:nvSpPr>
            <p:spPr>
              <a:xfrm>
                <a:off x="2471801" y="2844038"/>
                <a:ext cx="1924050" cy="303784"/>
              </a:xfrm>
              <a:prstGeom prst="rect">
                <a:avLst/>
              </a:prstGeom>
              <a:blipFill rotWithShape="1">
                <a:blip r:embed="rId4"/>
                <a:stretch>
                  <a:fillRect l="-20" t="-3930" r="20" b="-4348"/>
                </a:stretch>
              </a:blipFill>
            </p:spPr>
            <p:txBody>
              <a:bodyPr/>
              <a:lstStyle/>
              <a:p>
                <a:r>
                  <a:rPr lang="zh-CN" altLang="en-US">
                    <a:noFill/>
                  </a:rPr>
                  <a:t> </a:t>
                </a:r>
              </a:p>
            </p:txBody>
          </p:sp>
        </mc:Fallback>
      </mc:AlternateContent>
      <p:sp>
        <p:nvSpPr>
          <p:cNvPr id="7" name="QB_6_AN.52_1#a1fdca870.blank?pid=b21db21de&amp;color=0,0,0&amp;vpa=23&amp;vtp=1&amp;bbb=1"/>
          <p:cNvSpPr/>
          <p:nvPr/>
        </p:nvSpPr>
        <p:spPr>
          <a:xfrm>
            <a:off x="2979801" y="3198114"/>
            <a:ext cx="655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550</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53_1#a1fdca870?vop=1&amp;pid=b21db21de&amp;color=0,0,0&amp;vtp=1&amp;bt=1&amp;bbb=1&amp;hb=1"/>
              <p:cNvSpPr/>
              <p:nvPr/>
            </p:nvSpPr>
            <p:spPr>
              <a:xfrm>
                <a:off x="722376" y="972000"/>
                <a:ext cx="10753344" cy="4495102"/>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质粒含有复制原点，使其在农杆菌细胞中能进行自我复制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。质粒上含有的酶切位点有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酶切会破坏质粒上的终止子，故不能选择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对质粒进行酶切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。由于目的基因应插入在启动子和终止子之间，所以应选择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Ⅰ）对</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质粒进行完全酶切。由于抗除草剂基因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对其进行完全酶切，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两端均为平末端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，为构建基因表达载体</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酶切产生的黏性末端需要被补平，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Ⅰ酶切产生的黏性末端：</a:t>
                </a:r>
                <a:endParaRPr lang="en-US" altLang="zh-CN" sz="2200" dirty="0"/>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𝑃𝑠𝑡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CTGCA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dirty="0"/>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dirty="0"/>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dirty="0"/>
              </a:p>
              <a:p>
                <a:pPr latinLnBrk="1">
                  <a:lnSpc>
                    <a:spcPts val="34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AGATC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dirty="0"/>
              </a:p>
            </p:txBody>
          </p:sp>
        </mc:Choice>
        <mc:Fallback>
          <p:sp>
            <p:nvSpPr>
              <p:cNvPr id="2" name="QB_6_AS.53_1#a1fdca870?vop=1&amp;pid=b21db21de&amp;color=0,0,0&amp;vtp=1&amp;bt=1&amp;bbb=1&amp;hb=1"/>
              <p:cNvSpPr>
                <a:spLocks noRot="1" noChangeAspect="1" noMove="1" noResize="1" noEditPoints="1" noAdjustHandles="1" noChangeArrowheads="1" noChangeShapeType="1" noTextEdit="1"/>
              </p:cNvSpPr>
              <p:nvPr/>
            </p:nvSpPr>
            <p:spPr>
              <a:xfrm>
                <a:off x="722376" y="972000"/>
                <a:ext cx="10753344" cy="4495102"/>
              </a:xfrm>
              <a:prstGeom prst="rect">
                <a:avLst/>
              </a:prstGeom>
              <a:blipFill rotWithShape="1">
                <a:blip r:embed="rId1"/>
                <a:stretch>
                  <a:fillRect l="-4" t="-10" r="-3212" b="-113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53_2#a1fdca870?vop=1&amp;pid=b21db21de&amp;color=0,0,0&amp;mp=1&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由上图可知，只有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Ⅰ酶切产生的黏性末端能被补平，故应选择</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Ⅰ对</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完全酶切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聚合酶能将单个脱氧核苷酸加到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，将黏性末端补平时使用的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聚合酶。根据抗除草剂基因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的转录方向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，构建基因表达载体的正向连接和反向连接的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示意图如下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AS.53_2#a1fdca870?vop=1&amp;pid=b21db21de&amp;color=0,0,0&amp;mp=1&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b="-2542"/>
                </a:stretch>
              </a:blipFill>
            </p:spPr>
            <p:txBody>
              <a:bodyPr/>
              <a:lstStyle/>
              <a:p>
                <a:r>
                  <a:rPr lang="zh-CN" altLang="en-US">
                    <a:noFill/>
                  </a:rPr>
                  <a:t> </a:t>
                </a:r>
              </a:p>
            </p:txBody>
          </p:sp>
        </mc:Fallback>
      </mc:AlternateContent>
      <p:pic>
        <p:nvPicPr>
          <p:cNvPr id="3" name="QB_6_AS.53_4#a1fdca870?htil=1&amp;vop=1&amp;pid=b21db21d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399032" y="2939611"/>
            <a:ext cx="4014216" cy="15179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B_6_AS.53_5#a1fdca870?htil=1&amp;vop=1&amp;pid=b21db21d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665976" y="2875603"/>
            <a:ext cx="4233672" cy="15819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B_6_AS.53_6#a1fdca870?vop=1&amp;pid=b21db21de&amp;color=0,0,0&amp;vtp=1&amp;bbb=1&amp;hb=1"/>
              <p:cNvSpPr/>
              <p:nvPr/>
            </p:nvSpPr>
            <p:spPr>
              <a:xfrm>
                <a:off x="722376" y="4590103"/>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由上图可推知，应选择限制酶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𝑆𝑝𝑒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Ⅰ对重组质粒进行酶切并电泳检测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。若重组质粒为正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向连接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，则电泳结果呈现一长一短2条带，较短的条带长度近似为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550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B_6_AS.53_6#a1fdca870?vop=1&amp;pid=b21db21de&amp;color=0,0,0&amp;vtp=1&amp;bbb=1&amp;hb=1"/>
              <p:cNvSpPr>
                <a:spLocks noRot="1" noChangeAspect="1" noMove="1" noResize="1" noEditPoints="1" noAdjustHandles="1" noChangeArrowheads="1" noChangeShapeType="1" noTextEdit="1"/>
              </p:cNvSpPr>
              <p:nvPr/>
            </p:nvSpPr>
            <p:spPr>
              <a:xfrm>
                <a:off x="722376" y="4590103"/>
                <a:ext cx="10753344" cy="856234"/>
              </a:xfrm>
              <a:prstGeom prst="rect">
                <a:avLst/>
              </a:prstGeom>
              <a:blipFill rotWithShape="1">
                <a:blip r:embed="rId4"/>
                <a:stretch>
                  <a:fillRect l="-4" t="-38" b="-527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10"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bg/>
                                          </p:spTgt>
                                        </p:tgtEl>
                                        <p:attrNameLst>
                                          <p:attrName>style.visibility</p:attrName>
                                        </p:attrNameLst>
                                      </p:cBhvr>
                                      <p:to>
                                        <p:strVal val="visible"/>
                                      </p:to>
                                    </p:set>
                                    <p:animEffect transition="in" filter="fade">
                                      <p:cBhvr>
                                        <p:cTn id="28" dur="500"/>
                                        <p:tgtEl>
                                          <p:spTgt spid="5">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Effect transition="in" filter="fade">
                                      <p:cBhvr>
                                        <p:cTn id="31" dur="500"/>
                                        <p:tgtEl>
                                          <p:spTgt spid="5">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Effect transition="in" filter="fade">
                                      <p:cBhvr>
                                        <p:cTn id="34"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4_1#b29845921?pid=b21db21de&amp;color=0,0,0&amp;vtp=1&amp;bt=1&amp;bbb=1&amp;hb=1"/>
              <p:cNvSpPr/>
              <p:nvPr/>
            </p:nvSpPr>
            <p:spPr>
              <a:xfrm>
                <a:off x="722376" y="972000"/>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（2）为证明这两个突变体是由</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插入小麦基因组中同一基因导致的，提取基因组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酶切后产生含有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的基因组片段（图乙）。在此酶切过程中，限于后续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难以扩增大片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,最好使用识别序列为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填“4”“6”或“8”）个碱基对的限制酶，且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中应不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含该酶的酶切位点。需首先将图乙的片段</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才能利用引物P1和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P2成功扩增未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扩增出未知序列后，进行了一系列操作，其中可以判断出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2条片段的未知序列是否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属于同一个基因的操作为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填“琼脂糖凝胶电泳”或“测序和序列比对”）。</a:t>
                </a:r>
                <a:endParaRPr lang="en-US" altLang="zh-CN" sz="2000" dirty="0"/>
              </a:p>
            </p:txBody>
          </p:sp>
        </mc:Choice>
        <mc:Fallback>
          <p:sp>
            <p:nvSpPr>
              <p:cNvPr id="2" name="QB_6_BD.54_1#b29845921?pid=b21db21de&amp;color=0,0,0&amp;vtp=1&amp;bt=1&amp;bbb=1&amp;hb=1"/>
              <p:cNvSpPr>
                <a:spLocks noRot="1" noChangeAspect="1" noMove="1" noResize="1" noEditPoints="1" noAdjustHandles="1" noChangeArrowheads="1" noChangeShapeType="1" noTextEdit="1"/>
              </p:cNvSpPr>
              <p:nvPr/>
            </p:nvSpPr>
            <p:spPr>
              <a:xfrm>
                <a:off x="722376" y="972000"/>
                <a:ext cx="10753344" cy="2671953"/>
              </a:xfrm>
              <a:prstGeom prst="rect">
                <a:avLst/>
              </a:prstGeom>
              <a:blipFill rotWithShape="1">
                <a:blip r:embed="rId1"/>
                <a:stretch>
                  <a:fillRect l="-4" t="-17" r="-833" b="-1699"/>
                </a:stretch>
              </a:blipFill>
            </p:spPr>
            <p:txBody>
              <a:bodyPr/>
              <a:lstStyle/>
              <a:p>
                <a:r>
                  <a:rPr lang="zh-CN" altLang="en-US">
                    <a:noFill/>
                  </a:rPr>
                  <a:t> </a:t>
                </a:r>
              </a:p>
            </p:txBody>
          </p:sp>
        </mc:Fallback>
      </mc:AlternateContent>
      <p:sp>
        <p:nvSpPr>
          <p:cNvPr id="3" name="QB_6_AN.55_1#b29845921.blank?pid=b21db21de&amp;color=0,0,0&amp;vpa=24&amp;vtp=1"/>
          <p:cNvSpPr/>
          <p:nvPr/>
        </p:nvSpPr>
        <p:spPr>
          <a:xfrm>
            <a:off x="3821176" y="1848300"/>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2000" dirty="0"/>
          </a:p>
        </p:txBody>
      </p:sp>
      <p:sp>
        <p:nvSpPr>
          <p:cNvPr id="4" name="QB_6_AN.56_1#b29845921.blank?pid=b21db21de&amp;color=0,0,0&amp;vpa=25&amp;vtp=1&amp;bbb=1"/>
          <p:cNvSpPr/>
          <p:nvPr/>
        </p:nvSpPr>
        <p:spPr>
          <a:xfrm>
            <a:off x="5303901" y="2305500"/>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连接（或环化）</a:t>
            </a:r>
            <a:endParaRPr lang="en-US" altLang="zh-CN" sz="2000" dirty="0"/>
          </a:p>
        </p:txBody>
      </p:sp>
      <p:sp>
        <p:nvSpPr>
          <p:cNvPr id="5" name="QB_6_AN.58_1#b29845921.blank?pid=b21db21de&amp;color=0,0,0&amp;vpa=26&amp;vtp=1&amp;bbb=1"/>
          <p:cNvSpPr/>
          <p:nvPr/>
        </p:nvSpPr>
        <p:spPr>
          <a:xfrm>
            <a:off x="3525901" y="3200850"/>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测序和序列比对</a:t>
            </a:r>
            <a:endParaRPr lang="en-US" altLang="zh-CN" sz="2000" dirty="0"/>
          </a:p>
        </p:txBody>
      </p:sp>
      <p:pic>
        <p:nvPicPr>
          <p:cNvPr id="6" name="QB_6_BD.57_1#b29845921?iti=4&amp;pid=b21db21d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736592" y="3780477"/>
            <a:ext cx="2724912" cy="11064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6_BD.57_2#b29845921?iti=4&amp;pid=b21db21de&amp;color=0,0,0&amp;vtp=1&amp;bbb=1&amp;hb=1"/>
          <p:cNvSpPr/>
          <p:nvPr/>
        </p:nvSpPr>
        <p:spPr>
          <a:xfrm>
            <a:off x="4741164" y="5013901"/>
            <a:ext cx="2715768" cy="1270000"/>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DNA酶切后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T-DNA的片段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59_1#b29845921?vop=1&amp;pid=b21db21de&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本实验目的为证明这两个突变体是由</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插入小麦基因组中同一基因导致的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：提取基因组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，经酶切后产生含有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的基因组片段，由于后续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难以扩增大片段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，因此，在对基因组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酶切过程中，应使用识别序列为4个碱基对的限制酶（且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含该酶的酶切位点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），因为识别序列越短,基因组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可能存在的限制酶酶切位点越多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，获得较短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片段的概率越大。分析图乙，因为引物P1和P2向外侧延伸，利用引物P1和P2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扩增未知序列，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应先将该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片段连成环状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扩增出未知序列后，可通过测序和序列比对来判断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2条片段的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未知序列是否属于同一个基因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，琼脂糖凝胶电泳只可判断2条片段未知序列的大小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，不能确定两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者的碱基排列顺序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59_1#b29845921?vop=1&amp;pid=b21db21de&amp;color=0,0,0&amp;vtp=1&amp;bt=1&amp;bbb=1&amp;hb=1"/>
              <p:cNvSpPr>
                <a:spLocks noRot="1" noChangeAspect="1" noMove="1" noResize="1" noEditPoints="1" noAdjustHandles="1" noChangeArrowheads="1" noChangeShapeType="1" noTextEdit="1"/>
              </p:cNvSpPr>
              <p:nvPr/>
            </p:nvSpPr>
            <p:spPr>
              <a:xfrm>
                <a:off x="722376" y="972000"/>
                <a:ext cx="10753344" cy="3624834"/>
              </a:xfrm>
              <a:prstGeom prst="rect">
                <a:avLst/>
              </a:prstGeom>
              <a:blipFill rotWithShape="1">
                <a:blip r:embed="rId1"/>
                <a:stretch>
                  <a:fillRect l="-4" t="-12" r="-2161" b="-12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396c69597?pid=751e488b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[安徽2024·14]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粗提取与鉴定”实验的叙述，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396c69597?pid=751e488bf&amp;color=0,0,0&amp;vtp=1&amp;bt=1&amp;bbb=1"/>
              <p:cNvSpPr>
                <a:spLocks noRot="1" noChangeAspect="1" noMove="1" noResize="1" noEditPoints="1" noAdjustHandles="1" noChangeArrowheads="1" noChangeShapeType="1" noTextEdit="1"/>
              </p:cNvSpPr>
              <p:nvPr/>
            </p:nvSpPr>
            <p:spPr>
              <a:xfrm>
                <a:off x="722376" y="969265"/>
                <a:ext cx="10753344" cy="405003"/>
              </a:xfrm>
              <a:prstGeom prst="rect">
                <a:avLst/>
              </a:prstGeom>
              <a:blipFill rotWithShape="1">
                <a:blip r:embed="rId1"/>
                <a:stretch>
                  <a:fillRect l="-4" t="-63" b="-12825"/>
                </a:stretch>
              </a:blipFill>
            </p:spPr>
            <p:txBody>
              <a:bodyPr/>
              <a:lstStyle/>
              <a:p>
                <a:r>
                  <a:rPr lang="zh-CN" altLang="en-US">
                    <a:noFill/>
                  </a:rPr>
                  <a:t> </a:t>
                </a:r>
              </a:p>
            </p:txBody>
          </p:sp>
        </mc:Fallback>
      </mc:AlternateContent>
      <p:sp>
        <p:nvSpPr>
          <p:cNvPr id="3" name="QC_5_AN.2_1#396c69597.bracket?pid=751e488bf&amp;color=0,0,0&amp;vpa=1&amp;vtp=1"/>
          <p:cNvSpPr/>
          <p:nvPr/>
        </p:nvSpPr>
        <p:spPr>
          <a:xfrm>
            <a:off x="9113901"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_2#396c69597.choices?pid=751e488bf&amp;color=0,0,0&amp;vtp=1&amp;bbb=1"/>
              <p:cNvSpPr/>
              <p:nvPr/>
            </p:nvSpPr>
            <p:spPr>
              <a:xfrm>
                <a:off x="722376" y="13843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A.实验中如果将研磨液更换为蒸馏水，</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提取的效率会降低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和蛋白质在酒精中的溶解度差异，可初步分离</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在不同浓度</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溶液中溶解度不同，该原理可用于纯化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.将溶解的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粗提物与二苯胺试剂反应，可检测溶液中是否含有蛋白质杂质</a:t>
                </a:r>
                <a:endParaRPr lang="en-US" altLang="zh-CN" sz="2000" dirty="0"/>
              </a:p>
            </p:txBody>
          </p:sp>
        </mc:Choice>
        <mc:Fallback>
          <p:sp>
            <p:nvSpPr>
              <p:cNvPr id="4" name="QC_5_BD.1_2#396c69597.choices?pid=751e488bf&amp;color=0,0,0&amp;vtp=1&amp;bbb=1"/>
              <p:cNvSpPr>
                <a:spLocks noRot="1" noChangeAspect="1" noMove="1" noResize="1" noEditPoints="1" noAdjustHandles="1" noChangeArrowheads="1" noChangeShapeType="1" noTextEdit="1"/>
              </p:cNvSpPr>
              <p:nvPr/>
            </p:nvSpPr>
            <p:spPr>
              <a:xfrm>
                <a:off x="722376" y="1384300"/>
                <a:ext cx="10753344" cy="1796034"/>
              </a:xfrm>
              <a:prstGeom prst="rect">
                <a:avLst/>
              </a:prstGeom>
              <a:blipFill rotWithShape="1">
                <a:blip r:embed="rId2"/>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0_1#5974380e8?pid=b21db21d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（3）通过农杆菌转化法将构建的含有野生型基因的表达载体转入突变植株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，如果检测到野生型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填“能”或“不能”）确定该植株的表型为野生型。</a:t>
            </a:r>
            <a:endParaRPr lang="en-US" altLang="zh-CN" sz="2000" dirty="0"/>
          </a:p>
        </p:txBody>
      </p:sp>
      <p:sp>
        <p:nvSpPr>
          <p:cNvPr id="3" name="QB_6_AN.61_1#5974380e8.blank?pid=b21db21de&amp;color=0,0,0&amp;vpa=27&amp;vtp=1&amp;bbb=1"/>
          <p:cNvSpPr/>
          <p:nvPr/>
        </p:nvSpPr>
        <p:spPr>
          <a:xfrm>
            <a:off x="1493901" y="137205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dirty="0"/>
          </a:p>
        </p:txBody>
      </p:sp>
      <p:sp>
        <p:nvSpPr>
          <p:cNvPr id="4" name="QB_6_AS.62_1#5974380e8?vop=1&amp;pid=b21db21de&amp;color=0,0,0&amp;vtp=1&amp;bbb=1&amp;hb=1"/>
          <p:cNvSpPr/>
          <p:nvPr/>
        </p:nvSpPr>
        <p:spPr>
          <a:xfrm>
            <a:off x="722376" y="1922594"/>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通过农杆菌转化法将构建的含野生型基因的表达载体转入突变植株</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，如果能在突变植株内检</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测到野生型基因</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，但由于不知道该突变是否为显性突变，故不能确定该植株的表型是否为野生型。</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396c69597?vop=1&amp;pid=751e488bf&amp;color=0,0,0&amp;vtp=1&amp;bt=1&amp;bbb=1&amp;hb=1"/>
              <p:cNvSpPr/>
              <p:nvPr/>
            </p:nvSpPr>
            <p:spPr>
              <a:xfrm>
                <a:off x="722376" y="972000"/>
                <a:ext cx="10753344" cy="2735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研磨液中的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SDS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可使蛋白质变性，与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EDTA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酶抑制剂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，可防止细胞破碎后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酶降解</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，故实验中如果将研磨液更换为蒸馏水</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提取的效率会降低，A正确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不溶于酒精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，但某些蛋白质溶于酒精，利用这一原理可初步分离</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在不同浓度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溶液中溶解度不同，该原理可用于纯化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粗提物，C正确。在一定温度下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遇二苯胺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试剂会呈现蓝色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，因此二苯胺试剂可作为鉴定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的试剂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，但不可检测溶液中是否含有蛋白质杂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396c69597?vop=1&amp;pid=751e488bf&amp;color=0,0,0&amp;vtp=1&amp;bt=1&amp;bbb=1&amp;hb=1"/>
              <p:cNvSpPr>
                <a:spLocks noRot="1" noChangeAspect="1" noMove="1" noResize="1" noEditPoints="1" noAdjustHandles="1" noChangeArrowheads="1" noChangeShapeType="1" noTextEdit="1"/>
              </p:cNvSpPr>
              <p:nvPr/>
            </p:nvSpPr>
            <p:spPr>
              <a:xfrm>
                <a:off x="722376" y="972000"/>
                <a:ext cx="10753344" cy="2735834"/>
              </a:xfrm>
              <a:prstGeom prst="rect">
                <a:avLst/>
              </a:prstGeom>
              <a:blipFill rotWithShape="1">
                <a:blip r:embed="rId1"/>
                <a:stretch>
                  <a:fillRect l="-4" t="-16" r="-272" b="-164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45ff5452e?pid=f42b04494&amp;color=0,0,0&amp;vtp=1&amp;bt=1&amp;bbb=1&amp;hb=1"/>
              <p:cNvSpPr/>
              <p:nvPr/>
            </p:nvSpPr>
            <p:spPr>
              <a:xfrm>
                <a:off x="722377" y="972000"/>
                <a:ext cx="10749630" cy="101962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2.（多选题）</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[江苏2025·19]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图示人体正常基因A突变为致病基因</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切割位点。</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𝐴𝑙𝑢</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限制酶识别序列及切割位点为</a:t>
                </a:r>
                <a:r>
                  <a:rPr lang="en-US" altLang="zh-CN" sz="28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C_5_BD.4_1#45ff5452e?pid=f42b04494&amp;color=0,0,0&amp;vtp=1&amp;bt=1&amp;bbb=1&amp;hb=1"/>
              <p:cNvSpPr>
                <a:spLocks noRot="1" noChangeAspect="1" noMove="1" noResize="1" noEditPoints="1" noAdjustHandles="1" noChangeArrowheads="1" noChangeShapeType="1" noTextEdit="1"/>
              </p:cNvSpPr>
              <p:nvPr/>
            </p:nvSpPr>
            <p:spPr>
              <a:xfrm>
                <a:off x="722377" y="972000"/>
                <a:ext cx="10749630" cy="1019620"/>
              </a:xfrm>
              <a:prstGeom prst="rect">
                <a:avLst/>
              </a:prstGeom>
              <a:blipFill rotWithShape="1">
                <a:blip r:embed="rId1"/>
                <a:stretch>
                  <a:fillRect l="-4" t="-44" r="1" b="-7074"/>
                </a:stretch>
              </a:blipFill>
            </p:spPr>
            <p:txBody>
              <a:bodyPr/>
              <a:lstStyle/>
              <a:p>
                <a:r>
                  <a:rPr lang="zh-CN" altLang="en-US">
                    <a:noFill/>
                  </a:rPr>
                  <a:t> </a:t>
                </a:r>
              </a:p>
            </p:txBody>
          </p:sp>
        </mc:Fallback>
      </mc:AlternateContent>
      <p:pic>
        <p:nvPicPr>
          <p:cNvPr id="3" name="QC_5_BD.4_1#45ff5452e?pid=f42b04494&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032410" y="1427930"/>
            <a:ext cx="841248" cy="5760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5_1#45ff5452e.bracket?pid=f42b04494&amp;color=0,0,0&amp;vpa=2&amp;vtp=1&amp;bbb=1"/>
          <p:cNvSpPr/>
          <p:nvPr/>
        </p:nvSpPr>
        <p:spPr>
          <a:xfrm>
            <a:off x="7913752" y="1680724"/>
            <a:ext cx="558800"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solidFill>
                <a:srgbClr val="00B050"/>
              </a:solidFill>
            </a:endParaRPr>
          </a:p>
        </p:txBody>
      </p:sp>
      <p:pic>
        <p:nvPicPr>
          <p:cNvPr id="5" name="QC_5_BD.4_2#45ff5452e?htil=1&amp;pid=f42b0449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372017" y="2123446"/>
            <a:ext cx="3959352" cy="13716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4_3#45ff5452e.choices?htil=1&amp;pid=f42b04494&amp;color=0,0,0&amp;vtp=1&amp;bbb=1&amp;hb=1"/>
              <p:cNvSpPr/>
              <p:nvPr/>
            </p:nvSpPr>
            <p:spPr>
              <a:xfrm>
                <a:off x="722376" y="1996446"/>
                <a:ext cx="6656832"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A.基因A突变为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是一种碱基增添的突变</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.用两种限制酶分别酶切A基因后，形成的末端类型不同</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.用两种限制酶分别酶切</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基因后，产生的片段大小一致</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.产前诊断时，该致病基因可选用</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限制酶开展酶切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鉴定</a:t>
                </a:r>
                <a:endParaRPr lang="en-US" altLang="zh-CN" sz="2000" dirty="0">
                  <a:solidFill>
                    <a:srgbClr val="000000"/>
                  </a:solidFill>
                </a:endParaRPr>
              </a:p>
            </p:txBody>
          </p:sp>
        </mc:Choice>
        <mc:Fallback>
          <p:sp>
            <p:nvSpPr>
              <p:cNvPr id="6" name="QC_5_BD.4_3#45ff5452e.choices?htil=1&amp;pid=f42b04494&amp;color=0,0,0&amp;vtp=1&amp;bbb=1&amp;hb=1"/>
              <p:cNvSpPr>
                <a:spLocks noRot="1" noChangeAspect="1" noMove="1" noResize="1" noEditPoints="1" noAdjustHandles="1" noChangeArrowheads="1" noChangeShapeType="1" noTextEdit="1"/>
              </p:cNvSpPr>
              <p:nvPr/>
            </p:nvSpPr>
            <p:spPr>
              <a:xfrm>
                <a:off x="722376" y="1996446"/>
                <a:ext cx="6656832" cy="2265934"/>
              </a:xfrm>
              <a:prstGeom prst="rect">
                <a:avLst/>
              </a:prstGeom>
              <a:blipFill rotWithShape="1">
                <a:blip r:embed="rId4"/>
                <a:stretch>
                  <a:fillRect l="-6" r="8" b="-20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45ff5452e?vop=1&amp;pid=f42b04494&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6_3#45ff5452e?htil=1&amp;vop=1&amp;pid=f42b0449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578608" y="1513528"/>
            <a:ext cx="7040880" cy="15453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5_EX.6_4#45ff5452e?htil=1&amp;vop=1&amp;pid=f42b0449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569464" y="3185864"/>
            <a:ext cx="7050024" cy="15453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6_5#45ff5452e?vop=1&amp;pid=f42b04494&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由上图可知，产前诊断时，可用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开展酶切鉴定，D正确。</a:t>
                </a:r>
                <a:endParaRPr lang="en-US" altLang="zh-CN" sz="2000" dirty="0"/>
              </a:p>
            </p:txBody>
          </p:sp>
        </mc:Choice>
        <mc:Fallback>
          <p:sp>
            <p:nvSpPr>
              <p:cNvPr id="2" name="QC_5_EX.6_5#45ff5452e?vop=1&amp;pid=f42b04494&amp;color=0,0,0&amp;vtp=1&amp;bt=1&amp;bbb=1"/>
              <p:cNvSpPr>
                <a:spLocks noRot="1" noChangeAspect="1" noMove="1" noResize="1" noEditPoints="1" noAdjustHandles="1" noChangeArrowheads="1" noChangeShapeType="1" noTextEdit="1"/>
              </p:cNvSpPr>
              <p:nvPr/>
            </p:nvSpPr>
            <p:spPr>
              <a:xfrm>
                <a:off x="722376" y="972000"/>
                <a:ext cx="10753344" cy="408559"/>
              </a:xfrm>
              <a:prstGeom prst="rect">
                <a:avLst/>
              </a:prstGeom>
              <a:blipFill rotWithShape="1">
                <a:blip r:embed="rId1"/>
                <a:stretch>
                  <a:fillRect l="-4" t="-110" b="-11795"/>
                </a:stretch>
              </a:blipFill>
            </p:spPr>
            <p:txBody>
              <a:bodyPr/>
              <a:lstStyle/>
              <a:p>
                <a:r>
                  <a:rPr lang="zh-CN" altLang="en-US">
                    <a:noFill/>
                  </a:rPr>
                  <a:t> </a:t>
                </a:r>
              </a:p>
            </p:txBody>
          </p:sp>
        </mc:Fallback>
      </mc:AlternateContent>
      <p:pic>
        <p:nvPicPr>
          <p:cNvPr id="3" name="QC_5_EX.6_6#45ff5452e?vop=1&amp;pid=f42b0449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020824" y="1513528"/>
            <a:ext cx="8147304"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5_EX.6_7#45ff5452e?vop=1&amp;pid=f42b04494&amp;color=0,0,0&amp;vtp=1&amp;bbb=1"/>
              <p:cNvSpPr/>
              <p:nvPr/>
            </p:nvSpPr>
            <p:spPr>
              <a:xfrm>
                <a:off x="722376" y="3367728"/>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用两种限制酶分别酶切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基因后，产生的片段大小不一致，C错误。</a:t>
                </a:r>
                <a:endParaRPr lang="en-US" altLang="zh-CN" sz="2000" dirty="0"/>
              </a:p>
            </p:txBody>
          </p:sp>
        </mc:Choice>
        <mc:Fallback>
          <p:sp>
            <p:nvSpPr>
              <p:cNvPr id="4" name="QC_5_EX.6_7#45ff5452e?vop=1&amp;pid=f42b04494&amp;color=0,0,0&amp;vtp=1&amp;bbb=1"/>
              <p:cNvSpPr>
                <a:spLocks noRot="1" noChangeAspect="1" noMove="1" noResize="1" noEditPoints="1" noAdjustHandles="1" noChangeArrowheads="1" noChangeShapeType="1" noTextEdit="1"/>
              </p:cNvSpPr>
              <p:nvPr/>
            </p:nvSpPr>
            <p:spPr>
              <a:xfrm>
                <a:off x="722376" y="3367728"/>
                <a:ext cx="10753344" cy="408559"/>
              </a:xfrm>
              <a:prstGeom prst="rect">
                <a:avLst/>
              </a:prstGeom>
              <a:blipFill rotWithShape="1">
                <a:blip r:embed="rId3"/>
                <a:stretch>
                  <a:fillRect l="-4" t="-79" b="-118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_1#45ff5452e?vop=1&amp;pid=f42b04494&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分析题图可知，基因A突变为致病基因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替换造成的，A错误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；用限制酶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酶切A基因后会形成黏性末端，用限制酶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𝐴𝑙𝑢</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Ⅰ酶切A基因后，形成的是平末端，B正确。</a:t>
                </a:r>
                <a:endParaRPr lang="en-US" altLang="zh-CN" sz="2200" dirty="0"/>
              </a:p>
            </p:txBody>
          </p:sp>
        </mc:Choice>
        <mc:Fallback>
          <p:sp>
            <p:nvSpPr>
              <p:cNvPr id="2" name="QC_5_AS.7_1#45ff5452e?vop=1&amp;pid=f42b04494&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_1#bf6a2ddf2?pid=b07bdd41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[安徽2025·15]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半乳糖苷酶基因，将该质粒导入大肠杆菌细胞后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，其编码的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酶可分解</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,产生蓝色物质，进而形成蓝色菌落，如图所示。科研小组以该质粒作为载体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用基因工程技术实现人源干扰素基因在大肠杆菌中的高效表达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8_1#bf6a2ddf2?pid=b07bdd414&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004" b="-3491"/>
                </a:stretch>
              </a:blipFill>
            </p:spPr>
            <p:txBody>
              <a:bodyPr/>
              <a:lstStyle/>
              <a:p>
                <a:r>
                  <a:rPr lang="zh-CN" altLang="en-US">
                    <a:noFill/>
                  </a:rPr>
                  <a:t> </a:t>
                </a:r>
              </a:p>
            </p:txBody>
          </p:sp>
        </mc:Fallback>
      </mc:AlternateContent>
      <p:sp>
        <p:nvSpPr>
          <p:cNvPr id="3" name="QC_5_AN.9_1#bf6a2ddf2.bracket?pid=b07bdd414&amp;color=0,0,0&amp;vpa=3&amp;vtp=1"/>
          <p:cNvSpPr/>
          <p:nvPr/>
        </p:nvSpPr>
        <p:spPr>
          <a:xfrm>
            <a:off x="1006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8_2#bf6a2ddf2?pid=b07bdd41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83864" y="2408877"/>
            <a:ext cx="5221224"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8_3#bf6a2ddf2.choices?pid=b07bdd414&amp;color=0,0,0&amp;vtp=1&amp;bbb=1"/>
              <p:cNvSpPr/>
              <p:nvPr/>
            </p:nvSpPr>
            <p:spPr>
              <a:xfrm>
                <a:off x="722376" y="37550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A.使用氯化钙处理大肠杆菌以提高转化效率，可增加筛选平板上白色和蓝色菌落数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.如果筛选平板中仅含卡那霉素，生长出的白色菌落不可判定为含目的基因的菌株</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中含两个标记基因，筛选平板中长出的白色菌落即为表达目标蛋白的菌株</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.若筛选平板中蓝色菌落偏多，原因可能是质粒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经酶切后自身环化并导入了大肠杆菌</a:t>
                </a:r>
                <a:endParaRPr lang="en-US" altLang="zh-CN" sz="2000" dirty="0"/>
              </a:p>
            </p:txBody>
          </p:sp>
        </mc:Choice>
        <mc:Fallback>
          <p:sp>
            <p:nvSpPr>
              <p:cNvPr id="5" name="QC_5_BD.8_3#bf6a2ddf2.choices?pid=b07bdd414&amp;color=0,0,0&amp;vtp=1&amp;bbb=1"/>
              <p:cNvSpPr>
                <a:spLocks noRot="1" noChangeAspect="1" noMove="1" noResize="1" noEditPoints="1" noAdjustHandles="1" noChangeArrowheads="1" noChangeShapeType="1" noTextEdit="1"/>
              </p:cNvSpPr>
              <p:nvPr/>
            </p:nvSpPr>
            <p:spPr>
              <a:xfrm>
                <a:off x="722376" y="37550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6997</Words>
  <Application>WPS 演示</Application>
  <PresentationFormat>宽屏</PresentationFormat>
  <Paragraphs>278</Paragraphs>
  <Slides>31</Slides>
  <Notes>31</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31</vt:i4>
      </vt:variant>
    </vt:vector>
  </HeadingPairs>
  <TitlesOfParts>
    <vt:vector size="5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Cambria Math</vt:lpstr>
      <vt:lpstr>Cambria Math</vt:lpstr>
      <vt:lpstr>Cambria Math</vt:lpstr>
      <vt:lpstr>黑体</vt:lpstr>
      <vt:lpstr>仿宋</vt:lpstr>
      <vt:lpstr>仿宋</vt:lpstr>
      <vt:lpstr>宋体</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2025-10-21T13:45:00Z</dcterms:created>
  <dcterms:modified xsi:type="dcterms:W3CDTF">2025-10-23T05:47:59Z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6CA00105A48B46D0AF488C1FDD1BD22E_12</vt:lpwstr>
  </property>
  <property fmtid="{D5CDD505-2E9C-101B-9397-08002B2CF9AE}" pid="3" name="KSOProductBuildVer">
    <vt:lpwstr>2052-12.1.0.23125</vt:lpwstr>
  </property>
</Properties>
</file>