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008" autoAdjust="0"/>
    <p:restoredTop sz="94610"/>
  </p:normalViewPr>
  <p:slideViewPr>
    <p:cSldViewPr snapToGrid="0" snapToObjects="1">
      <p:cViewPr varScale="1">
        <p:scale>
          <a:sx n="71" d="100"/>
          <a:sy n="71" d="100"/>
        </p:scale>
        <p:origin x="66" y="1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ac2d8f8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一、选择题（本题共2小题，每小题只有一个选项符合题目要求）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6ea882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二、选择题（本题共1小题，每小题有一个或多个选项符合题目要求）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88cbc2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三、非选择题（本题共1小题）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7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11.png"/><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_1#63364f7e7?pid=5f620aafb&amp;color=0,0,0&amp;vtp=1&amp;bt=1&amp;bbb=1&amp;hb=1"/>
          <p:cNvSpPr/>
          <p:nvPr/>
        </p:nvSpPr>
        <p:spPr>
          <a:xfrm>
            <a:off x="722376" y="96926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2）“试管婴儿”技术在进行体外受精前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，需要对采集的精子进行</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才能与卵子结合。</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随着科技的发展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，一枚“沉睡”了12年之久的胚胎经过解冻复苏后，仍能成功孕育生命</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。有人认为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冷冻胚胎处置不当会引发伦理道德问题</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，从冷冻胚胎可能的处置方式分析，</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谈一下你的看法：</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答案合理即可）。</a:t>
            </a:r>
            <a:endParaRPr lang="en-US" altLang="zh-CN" sz="2000" spc="-50" dirty="0"/>
          </a:p>
        </p:txBody>
      </p:sp>
      <p:sp>
        <p:nvSpPr>
          <p:cNvPr id="3" name="QB_6_AN.15_1#63364f7e7.blank?pid=5f620aafb&amp;color=0,0,0&amp;vpa=5&amp;vtp=1&amp;bbb=1"/>
          <p:cNvSpPr/>
          <p:nvPr/>
        </p:nvSpPr>
        <p:spPr>
          <a:xfrm>
            <a:off x="8066151" y="931165"/>
            <a:ext cx="673100"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获能</a:t>
            </a:r>
            <a:endParaRPr lang="en-US" altLang="zh-CN" sz="2000" spc="-50" dirty="0"/>
          </a:p>
        </p:txBody>
      </p:sp>
      <p:sp>
        <p:nvSpPr>
          <p:cNvPr id="4" name="QB_6_AN.16_1#63364f7e7.blank?pid=5f620aafb&amp;color=0,0,0&amp;vpa=6&amp;vtp=1&amp;bbb=1"/>
          <p:cNvSpPr/>
          <p:nvPr/>
        </p:nvSpPr>
        <p:spPr>
          <a:xfrm>
            <a:off x="754126" y="2283715"/>
            <a:ext cx="8350250" cy="389509"/>
          </a:xfrm>
          <a:prstGeom prst="rect">
            <a:avLst/>
          </a:prstGeom>
          <a:noFill/>
        </p:spPr>
        <p:txBody>
          <a:bodyPr wrap="none" lIns="0" tIns="0" rIns="0" bIns="0" rtlCol="0" anchor="t"/>
          <a:lstStyle/>
          <a:p>
            <a:pPr algn="ctr" latinLnBrk="1">
              <a:lnSpc>
                <a:spcPts val="3400"/>
              </a:lnSpc>
            </a:pP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冷冻胚胎也是生命</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，若用于科学研究，是对生命的不尊重（答案合理即可）</a:t>
            </a:r>
            <a:endParaRPr lang="en-US" altLang="zh-CN" sz="2000" spc="-50" dirty="0"/>
          </a:p>
        </p:txBody>
      </p:sp>
      <p:sp>
        <p:nvSpPr>
          <p:cNvPr id="5" name="QB_6_AS.17_1#63364f7e7?vop=1&amp;pid=5f620aafb&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体外受精前需进行卵母细胞的采集和培养以及精子的采集和获能两个过程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。由于冷冻胚胎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可以恢复发育能力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，并发育成完整的个体，所以冷冻胚胎也是生命，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将冷冻胚胎用于科学研究，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是对生命的不尊重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8_1#4f8f838b9?pid=5f620aafb&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（3）研究发现，如果将胰岛素B链上的第28、29位氨基酸调换顺序，可获得速效胰岛素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要生产该胰岛素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，需要定向改造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填“胰岛素基因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”或“胰岛素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18_1#4f8f838b9?pid=5f620aafb&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939" b="-2050"/>
                </a:stretch>
              </a:blipFill>
            </p:spPr>
            <p:txBody>
              <a:bodyPr/>
              <a:lstStyle/>
              <a:p>
                <a:r>
                  <a:rPr lang="zh-CN" altLang="en-US">
                    <a:noFill/>
                  </a:rPr>
                  <a:t> </a:t>
                </a:r>
              </a:p>
            </p:txBody>
          </p:sp>
        </mc:Fallback>
      </mc:AlternateContent>
      <p:sp>
        <p:nvSpPr>
          <p:cNvPr id="3" name="QB_6_AN.19_1#4f8f838b9.blank?pid=5f620aafb&amp;color=0,0,0&amp;vpa=7&amp;vtp=1&amp;bbb=1"/>
          <p:cNvSpPr/>
          <p:nvPr/>
        </p:nvSpPr>
        <p:spPr>
          <a:xfrm>
            <a:off x="1747901" y="13911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蛋白质工程</a:t>
            </a:r>
            <a:endParaRPr lang="en-US" altLang="zh-CN" sz="2000" dirty="0"/>
          </a:p>
        </p:txBody>
      </p:sp>
      <p:sp>
        <p:nvSpPr>
          <p:cNvPr id="4" name="QB_6_AN.20_1#4f8f838b9.blank?pid=5f620aafb&amp;color=0,0,0&amp;vpa=8&amp;vtp=1&amp;bbb=1"/>
          <p:cNvSpPr/>
          <p:nvPr/>
        </p:nvSpPr>
        <p:spPr>
          <a:xfrm>
            <a:off x="7081901" y="13911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胰岛素基因</a:t>
            </a:r>
            <a:endParaRPr lang="en-US" altLang="zh-CN" sz="2000" dirty="0"/>
          </a:p>
        </p:txBody>
      </p:sp>
      <p:sp>
        <p:nvSpPr>
          <p:cNvPr id="5" name="QB_6_AN.21_1#4f8f838b9.blank?pid=5f620aafb&amp;color=0,0,0&amp;vpa=9&amp;vtp=1&amp;bbb=1&amp;hb=1"/>
          <p:cNvSpPr/>
          <p:nvPr/>
        </p:nvSpPr>
        <p:spPr>
          <a:xfrm>
            <a:off x="722377" y="1848300"/>
            <a:ext cx="10749631" cy="13134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任何一种天然蛋白质都是由基因编码的，改造了基因即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对蛋白质进行了改造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，而且改造后的基因可以遗传下去；同时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，对基因进行改造比直接对蛋白质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进行改造要容易操作</a:t>
            </a:r>
            <a:endParaRPr lang="en-US" altLang="zh-CN" sz="2000" dirty="0"/>
          </a:p>
        </p:txBody>
      </p:sp>
      <p:sp>
        <p:nvSpPr>
          <p:cNvPr id="6" name="QB_6_AS.22_1#4f8f838b9?vop=1&amp;pid=5f620aafb&amp;color=0,0,0&amp;vtp=1&amp;bbb=1&amp;hb=1"/>
          <p:cNvSpPr/>
          <p:nvPr/>
        </p:nvSpPr>
        <p:spPr>
          <a:xfrm>
            <a:off x="722376" y="3294195"/>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通过改造或合成基因来改造现有蛋白质，属于蛋白质工程。要使蛋白质功能持续、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稳定改变，</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需对编码蛋白质的基因进行改造</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，因此要生产速效胰岛素，需定向改造胰岛素基因，原因见答案。</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500"/>
                                        <p:tgtEl>
                                          <p:spTgt spid="6">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d54088c9.fixed?pid=9d0e829e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3d54088c9.fixed?pid=9d0e829e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第4章素养检测</a:t>
            </a:r>
            <a:endParaRPr lang="en-US" altLang="zh-CN" sz="4400" dirty="0"/>
          </a:p>
        </p:txBody>
      </p:sp>
      <p:pic>
        <p:nvPicPr>
          <p:cNvPr id="4" name="C_3#3d54088c9.fixed?pid=9d0e829e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d54088c9.fixed?pid=9d0e829e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529afc6c0?pid=5ac2d8f8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[吉林松原2025高二联考]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随着生物技术的进步，相关成果不断涌现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，人们对它的安全性的关注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和它与伦理道德碰撞而带来的困惑和挑战也与日俱增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529afc6c0.bracket?pid=5ac2d8f81&amp;color=0,0,0&amp;vpa=1&amp;vtp=1"/>
          <p:cNvSpPr/>
          <p:nvPr/>
        </p:nvSpPr>
        <p:spPr>
          <a:xfrm>
            <a:off x="9558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529afc6c0.choices?pid=5ac2d8f81&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A.通过基因工程育种可增加或消除原有生物品种的某些性状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.干细胞的研究可用于治疗很多疾病，有不涉及伦理和道德问题等优点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.生殖性克隆和治疗性克隆都涉及体细胞核移植技术，但我国禁止任何生殖性克隆人实验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.消除生物武器威胁、防止生物武器及其技术和设备扩散是生物安全防控的重要方面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529afc6c0?vop=1&amp;pid=5ac2d8f81&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基因工程是指按照人们的愿望,通过转基因等技术，赋予生物新的遗传特性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，创造出更符合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人们需要的新的生物类型和生物产品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，故通过基因工程育种，按照人们的需要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，可增加或消除原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有生物品种的某些性状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，A正确；干细胞研究在治疗许多疾病方面展现出巨大的潜力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，如帕金森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、阿尔茨海默病等，但干细胞的研究并非完全不涉及伦理和道德问题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，如胚胎干细胞的获取涉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及伦理问题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，B错误；生殖性克隆和治疗性克隆都涉及体细胞核移植技术，我国不赞成、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不允许、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不支持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、不接受任何生殖性克隆人实验，但是不反对治疗性克隆，C正确；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生物武器的致病力强、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攻击范围广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，消除生物武器威胁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、防止生物武器及其技术和设备的扩散是生物安全防控的重要方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b1bf9cd21?pid=5ac2d8f8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海南作为热带岛屿省份，其种业发展在气候、资源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、科技等方面均有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，从常见的杂交水稻、高产玉米，到转基因抗虫棉花、耐热菊花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，诸多优质新品种在这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里被评议审定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、种植推广。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b1bf9cd21.bracket?pid=5ac2d8f81&amp;color=0,0,0&amp;vpa=2&amp;vtp=1"/>
          <p:cNvSpPr/>
          <p:nvPr/>
        </p:nvSpPr>
        <p:spPr>
          <a:xfrm>
            <a:off x="649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_2#b1bf9cd21.choices?pid=5ac2d8f81&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A.转基因食品可能是转基因生物本身或其加工产品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.我国对转基因技术的方针是研究上要大胆、推广上要慎重、管理上要严格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.我国制定的有关法规最大程度地保证了转基因技术和已上市转基因产品的安全性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.转基因农作物可能引起食品安全问题，但对生态环境没有影响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b1bf9cd21?vop=1&amp;pid=5ac2d8f81&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转基因食品可能是转基因生物本身（如转基因大豆）或其加工产品（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如转基因大豆油），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正确。我国对转基因技术的方针是一贯的、明确的，就是研究上要大胆，坚持自主创新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上要慎重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，做到确保安全；管理上要严格，坚持依法监管，B正确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。国家有关部门制定实施了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农业转基因生物安全评价管理办法》《农业转基因生物进口安全管理办法》等法规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，这些法规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的制定既维护了消费者对转基因产品的知情权和选择权，又最大程度地保证了转基因技术和已经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上市的转基因产品的安全性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，C正确。转基因农作物除了可能会引起食品安全问题外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对生态环境造成不利影响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，比如影响非靶标生物生存、导致基因污染等，D错误。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6f74b5fff?pid=b6ea882a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[河南驻马店高中2025期中]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第四代试管婴儿技术又称线粒体替换治疗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，其特有的卵浆置换技术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主要解决了某些女性卵子质量不好的问题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，其简易流程如图所示。据图分析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6f74b5fff.bracket?pid=b6ea882ae&amp;color=0,0,0&amp;vpa=3&amp;vtp=1&amp;bbb=1"/>
          <p:cNvSpPr/>
          <p:nvPr/>
        </p:nvSpPr>
        <p:spPr>
          <a:xfrm>
            <a:off x="909701" y="18673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5_BD.7_2#6f74b5fff?htil=1&amp;pid=b6ea882a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1930" y="2408877"/>
            <a:ext cx="472744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_3#6f74b5fff.choices?htil=1&amp;pid=b6ea882ae&amp;color=0,0,0&amp;vtp=1&amp;bbb=1"/>
              <p:cNvSpPr/>
              <p:nvPr/>
            </p:nvSpPr>
            <p:spPr>
              <a:xfrm>
                <a:off x="722376" y="2334074"/>
                <a:ext cx="589788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A.线粒体替换治疗可能会引发一些伦理问题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.进行受精的细胞是处于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期的重组卵母细胞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.捐赠卵子者携带的红绿色盲基因通常会遗传给子代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.该技术需要对囊胚进行基因检测，并进行胚胎移植</a:t>
                </a:r>
                <a:endParaRPr lang="en-US" altLang="zh-CN" sz="2000" dirty="0"/>
              </a:p>
            </p:txBody>
          </p:sp>
        </mc:Choice>
        <mc:Fallback>
          <p:sp>
            <p:nvSpPr>
              <p:cNvPr id="5" name="QC_5_BD.7_3#6f74b5fff.choices?htil=1&amp;pid=b6ea882ae&amp;color=0,0,0&amp;vtp=1&amp;bbb=1"/>
              <p:cNvSpPr>
                <a:spLocks noRot="1" noChangeAspect="1" noMove="1" noResize="1" noEditPoints="1" noAdjustHandles="1" noChangeArrowheads="1" noChangeShapeType="1" noTextEdit="1"/>
              </p:cNvSpPr>
              <p:nvPr/>
            </p:nvSpPr>
            <p:spPr>
              <a:xfrm>
                <a:off x="722376" y="2334074"/>
                <a:ext cx="5897880" cy="1796034"/>
              </a:xfrm>
              <a:prstGeom prst="rect">
                <a:avLst/>
              </a:prstGeom>
              <a:blipFill rotWithShape="1">
                <a:blip r:embed="rId2"/>
                <a:stretch>
                  <a:fillRect l="-6" t="-25" r="-47"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6f74b5fff?vop=1&amp;pid=b6ea882a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第四代试管婴儿技术又称线粒体替换治疗，由捐赠者提供健康的去核卵子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，可避免线粒体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疾病的遗传等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，但这种对生殖细胞的改造冲击了一些现有的家庭、血缘关系的伦理道德观念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能会引发一些伦理问题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，A正确；体外受精时，卵母细胞需培养至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期才具备受精能力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以和获能精子进行体外受精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，B错误；捐赠卵子者携带的红绿色盲基因位于核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，不会随细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胞质遗传给子代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，C错误；该技术需要对囊胚进行基因检测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，并经过胚胎移植等技术移植到母体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子宫孕育成熟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6f74b5fff?vop=1&amp;pid=b6ea882ae&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_1#5f620aafb?pid=a88cbc2bd&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现代生物技术已经进入人们生活的很多方面，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解决了很多实际问题。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请结合所学的生物学知识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，回答相关问题：</a:t>
            </a:r>
            <a:endParaRPr lang="en-US" altLang="zh-CN" sz="2000" dirty="0"/>
          </a:p>
        </p:txBody>
      </p:sp>
      <p:sp>
        <p:nvSpPr>
          <p:cNvPr id="3" name="QB_6_BD.11_1#2582f77ee?pid=5f620aafb&amp;color=0,0,0&amp;vtp=1&amp;bbb=1&amp;hb=1"/>
          <p:cNvSpPr/>
          <p:nvPr/>
        </p:nvSpPr>
        <p:spPr>
          <a:xfrm>
            <a:off x="722376" y="188284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（1）脐带血干细胞自体储存正式开放，一些家长将孩子的脐带血保存起来，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可在将来需要时，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用来克隆细胞或器官，避免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，从根本上解决了供体不足的问题。</a:t>
            </a:r>
            <a:endParaRPr lang="en-US" altLang="zh-CN" sz="2000" dirty="0"/>
          </a:p>
        </p:txBody>
      </p:sp>
      <p:sp>
        <p:nvSpPr>
          <p:cNvPr id="4" name="QB_6_AN.12_1#2582f77ee.blank?pid=5f620aafb&amp;color=0,0,0&amp;vpa=4&amp;vtp=1&amp;bbb=1"/>
          <p:cNvSpPr/>
          <p:nvPr/>
        </p:nvSpPr>
        <p:spPr>
          <a:xfrm>
            <a:off x="3779901" y="2282894"/>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免疫排斥</a:t>
            </a:r>
            <a:endParaRPr lang="en-US" altLang="zh-CN" sz="2000" dirty="0"/>
          </a:p>
        </p:txBody>
      </p:sp>
      <p:sp>
        <p:nvSpPr>
          <p:cNvPr id="5" name="QB_6_AS.13_1#2582f77ee?vop=1&amp;pid=5f620aafb&amp;color=0,0,0&amp;vtp=1&amp;bbb=1"/>
          <p:cNvSpPr/>
          <p:nvPr/>
        </p:nvSpPr>
        <p:spPr>
          <a:xfrm>
            <a:off x="722376" y="276505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异体移植会发生免疫排斥反应，题述方法可避免该反应。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2480</Words>
  <Application>WPS 演示</Application>
  <PresentationFormat>宽屏</PresentationFormat>
  <Paragraphs>102</Paragraphs>
  <Slides>12</Slides>
  <Notes>12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12</vt:i4>
      </vt:variant>
    </vt:vector>
  </HeadingPairs>
  <TitlesOfParts>
    <vt:vector size="3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2025-10-21T13:45:00Z</dcterms:created>
  <dcterms:modified xsi:type="dcterms:W3CDTF">2025-10-23T05:49:53Z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DBB2AB8941EE4AA2B35327F94FB7B392_12</vt:lpwstr>
  </property>
  <property fmtid="{D5CDD505-2E9C-101B-9397-08002B2CF9AE}" pid="3" name="KSOProductBuildVer">
    <vt:lpwstr>2052-12.1.0.23125</vt:lpwstr>
  </property>
</Properties>
</file>